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0" r:id="rId5"/>
    <p:sldId id="291" r:id="rId6"/>
    <p:sldId id="297" r:id="rId7"/>
    <p:sldId id="293" r:id="rId8"/>
    <p:sldId id="282" r:id="rId9"/>
    <p:sldId id="294" r:id="rId10"/>
    <p:sldId id="295" r:id="rId11"/>
    <p:sldId id="285" r:id="rId12"/>
    <p:sldId id="296" r:id="rId13"/>
  </p:sldIdLst>
  <p:sldSz cx="9144000" cy="6858000" type="screen4x3"/>
  <p:notesSz cx="6805613" cy="9939338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128" autoAdjust="0"/>
  </p:normalViewPr>
  <p:slideViewPr>
    <p:cSldViewPr snapToGrid="0" snapToObjects="1">
      <p:cViewPr varScale="1">
        <p:scale>
          <a:sx n="49" d="100"/>
          <a:sy n="49" d="100"/>
        </p:scale>
        <p:origin x="171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95C56-C2AA-4AEF-B0AB-11FA85F8CF6A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5BB1E-9367-4674-AB7A-D3D79FB9B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85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BA6D3-C2B5-438E-83C1-B80A2BADB9A7}" type="datetimeFigureOut">
              <a:rPr lang="en-AU" smtClean="0"/>
              <a:pPr/>
              <a:t>22/03/2018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CBD74-E91A-451B-8CAE-1E3BAD3B3FB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52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CBD74-E91A-451B-8CAE-1E3BAD3B3FBA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196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CBD74-E91A-451B-8CAE-1E3BAD3B3FBA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772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21123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63679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C63A1-7BD8-49B5-8D15-3ED43895CFF1}" type="slidenum">
              <a:rPr lang="en-US"/>
              <a:pPr/>
              <a:t>5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36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34C06-F976-4BB2-AEC6-4EDA25D29F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63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E939C6-18E2-44E0-9609-9C3D7B964156}" type="slidenum">
              <a:rPr lang="en-US" sz="1200">
                <a:latin typeface="Calibri" pitchFamily="34" charset="0"/>
              </a:rPr>
              <a:pPr algn="r"/>
              <a:t>8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0028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68917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vichealth.vic.gov.au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vichealth.vic.gov.au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ichealth.vic.gov.au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vichealth.vic.gov.au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itle_A1-BJCNavy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786" y="587521"/>
            <a:ext cx="5935446" cy="188351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786" y="2868480"/>
            <a:ext cx="5935446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2000" b="1">
                <a:solidFill>
                  <a:srgbClr val="1C3F9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8938" y="3171415"/>
            <a:ext cx="5935662" cy="288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88938" y="4406400"/>
            <a:ext cx="5935662" cy="288000"/>
          </a:xfrm>
          <a:prstGeom prst="rect">
            <a:avLst/>
          </a:prstGeom>
        </p:spPr>
        <p:txBody>
          <a:bodyPr vert="horz" lIns="0" tIns="0" bIns="0" anchor="b" anchorCtr="0"/>
          <a:lstStyle>
            <a:lvl1pPr>
              <a:buNone/>
              <a:defRPr sz="2000" b="1">
                <a:solidFill>
                  <a:srgbClr val="1C3F94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88938" y="4690562"/>
            <a:ext cx="5935662" cy="288000"/>
          </a:xfrm>
          <a:prstGeom prst="rect">
            <a:avLst/>
          </a:prstGeom>
        </p:spPr>
        <p:txBody>
          <a:bodyPr vert="horz" lIns="0" rIns="0" bIns="0" anchor="b" anchorCtr="0"/>
          <a:lstStyle>
            <a:lvl1pPr>
              <a:buNone/>
              <a:defRPr sz="200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453826" y="0"/>
            <a:ext cx="2324067" cy="4215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ine title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6623784" cy="19641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9750" y="2592000"/>
            <a:ext cx="6624638" cy="34697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6623784" cy="67789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038225"/>
            <a:ext cx="6624034" cy="36353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buNone/>
              <a:defRPr sz="2000" b="1">
                <a:solidFill>
                  <a:srgbClr val="1C3F94"/>
                </a:solidFill>
              </a:defRPr>
            </a:lvl1pPr>
            <a:lvl2pPr>
              <a:buNone/>
              <a:defRPr sz="2000" b="1">
                <a:solidFill>
                  <a:srgbClr val="1C3F94"/>
                </a:solidFill>
              </a:defRPr>
            </a:lvl2pPr>
            <a:lvl3pPr>
              <a:buNone/>
              <a:defRPr sz="2000" b="1">
                <a:solidFill>
                  <a:srgbClr val="1C3F94"/>
                </a:solidFill>
              </a:defRPr>
            </a:lvl3pPr>
            <a:lvl4pPr>
              <a:buNone/>
              <a:defRPr sz="2000" b="1">
                <a:solidFill>
                  <a:srgbClr val="1C3F94"/>
                </a:solidFill>
              </a:defRPr>
            </a:lvl4pPr>
            <a:lvl5pPr>
              <a:buNone/>
              <a:defRPr sz="2000" b="1">
                <a:solidFill>
                  <a:srgbClr val="1C3F9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2"/>
          </p:nvPr>
        </p:nvSpPr>
        <p:spPr>
          <a:xfrm>
            <a:off x="539750" y="2078265"/>
            <a:ext cx="5533931" cy="2991744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smtClean="0"/>
              <a:t>Click icon to add media</a:t>
            </a:r>
            <a:endParaRPr lang="en-AU" noProof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999" y="1620000"/>
            <a:ext cx="8030543" cy="2959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9" y="4795200"/>
            <a:ext cx="5486400" cy="804862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6623784" cy="67789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038225"/>
            <a:ext cx="6624034" cy="36353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buNone/>
              <a:defRPr sz="2000" b="1">
                <a:solidFill>
                  <a:srgbClr val="1C3F94"/>
                </a:solidFill>
              </a:defRPr>
            </a:lvl1pPr>
            <a:lvl2pPr>
              <a:buNone/>
              <a:defRPr sz="2000" b="1">
                <a:solidFill>
                  <a:srgbClr val="1C3F94"/>
                </a:solidFill>
              </a:defRPr>
            </a:lvl2pPr>
            <a:lvl3pPr>
              <a:buNone/>
              <a:defRPr sz="2000" b="1">
                <a:solidFill>
                  <a:srgbClr val="1C3F94"/>
                </a:solidFill>
              </a:defRPr>
            </a:lvl3pPr>
            <a:lvl4pPr>
              <a:buNone/>
              <a:defRPr sz="2000" b="1">
                <a:solidFill>
                  <a:srgbClr val="1C3F94"/>
                </a:solidFill>
              </a:defRPr>
            </a:lvl4pPr>
            <a:lvl5pPr>
              <a:buNone/>
              <a:defRPr sz="2000" b="1">
                <a:solidFill>
                  <a:srgbClr val="1C3F9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539750" y="1684338"/>
            <a:ext cx="8031600" cy="4337050"/>
          </a:xfrm>
          <a:prstGeom prst="rect">
            <a:avLst/>
          </a:prstGeom>
        </p:spPr>
        <p:txBody>
          <a:bodyPr vert="horz" lIns="0" rIns="0" bIns="0"/>
          <a:lstStyle>
            <a:lvl1pPr algn="ctr">
              <a:buNone/>
              <a:defRPr sz="1600">
                <a:latin typeface="+mn-lt"/>
                <a:cs typeface="Calibri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AU" noProof="0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DC1547-B7E1-498D-B4A8-77380A284E31}" type="datetimeFigureOut">
              <a:rPr lang="en-AU" smtClean="0"/>
              <a:pPr/>
              <a:t>22/03/2018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2290F-29FB-4DBF-9C77-BFCE580FBAC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10575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05813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itle_A2-BJCNavy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600" y="587521"/>
            <a:ext cx="6467476" cy="188351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600" y="2991946"/>
            <a:ext cx="6467476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2400" b="1">
                <a:solidFill>
                  <a:srgbClr val="1C3F9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79600" y="3330157"/>
            <a:ext cx="6467476" cy="288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79018" y="4268518"/>
            <a:ext cx="6468058" cy="288000"/>
          </a:xfrm>
          <a:prstGeom prst="rect">
            <a:avLst/>
          </a:prstGeom>
        </p:spPr>
        <p:txBody>
          <a:bodyPr vert="horz" lIns="0" tIns="0" bIns="0" anchor="b" anchorCtr="0"/>
          <a:lstStyle>
            <a:lvl1pPr>
              <a:buNone/>
              <a:defRPr sz="2400" b="1">
                <a:solidFill>
                  <a:srgbClr val="1C3F94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79018" y="4594805"/>
            <a:ext cx="6468058" cy="288000"/>
          </a:xfrm>
          <a:prstGeom prst="rect">
            <a:avLst/>
          </a:prstGeom>
        </p:spPr>
        <p:txBody>
          <a:bodyPr vert="horz" lIns="0" rIns="0" bIns="0" anchor="b" anchorCtr="0"/>
          <a:lstStyle>
            <a:lvl1pPr>
              <a:buNone/>
              <a:defRPr sz="240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327094" y="0"/>
            <a:ext cx="1450800" cy="145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327094" y="1836157"/>
            <a:ext cx="1450800" cy="145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327094" y="3657182"/>
            <a:ext cx="1450800" cy="145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itle_A3-BJCNavy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505" y="1097280"/>
            <a:ext cx="5918167" cy="161568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505" y="3294346"/>
            <a:ext cx="5918167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2400" b="1">
                <a:solidFill>
                  <a:srgbClr val="1C3F9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505" y="3632557"/>
            <a:ext cx="5918167" cy="288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70923" y="4786918"/>
            <a:ext cx="5918749" cy="288000"/>
          </a:xfrm>
          <a:prstGeom prst="rect">
            <a:avLst/>
          </a:prstGeom>
        </p:spPr>
        <p:txBody>
          <a:bodyPr vert="horz" lIns="0" tIns="0" bIns="0" anchor="b" anchorCtr="0"/>
          <a:lstStyle>
            <a:lvl1pPr>
              <a:buNone/>
              <a:defRPr sz="2400" b="1">
                <a:solidFill>
                  <a:srgbClr val="1C3F94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70923" y="5121845"/>
            <a:ext cx="5918749" cy="288000"/>
          </a:xfrm>
          <a:prstGeom prst="rect">
            <a:avLst/>
          </a:prstGeom>
        </p:spPr>
        <p:txBody>
          <a:bodyPr vert="horz" lIns="0" rIns="0" bIns="0" anchor="b" anchorCtr="0"/>
          <a:lstStyle>
            <a:lvl1pPr>
              <a:buNone/>
              <a:defRPr sz="240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453826" y="1097280"/>
            <a:ext cx="2324067" cy="4335350"/>
          </a:xfrm>
          <a:prstGeom prst="rect">
            <a:avLst/>
          </a:prstGeom>
          <a:noFill/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itle_A4-BJCNavy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505" y="3127680"/>
            <a:ext cx="6643899" cy="161568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505" y="4933440"/>
            <a:ext cx="5918167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505" y="5185440"/>
            <a:ext cx="5918167" cy="180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buNone/>
              <a:defRPr sz="16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70923" y="5539680"/>
            <a:ext cx="5918749" cy="180000"/>
          </a:xfrm>
          <a:prstGeom prst="rect">
            <a:avLst/>
          </a:prstGeom>
        </p:spPr>
        <p:txBody>
          <a:bodyPr vert="horz" lIns="0" tIns="0" bIns="0" anchor="b" anchorCtr="0"/>
          <a:lstStyle>
            <a:lvl1pPr>
              <a:buNone/>
              <a:defRPr sz="1600" b="1">
                <a:solidFill>
                  <a:schemeClr val="tx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70923" y="5788800"/>
            <a:ext cx="5918749" cy="180000"/>
          </a:xfrm>
          <a:prstGeom prst="rect">
            <a:avLst/>
          </a:prstGeom>
        </p:spPr>
        <p:txBody>
          <a:bodyPr vert="horz" lIns="0" rIns="0" bIns="0" anchor="b" anchorCtr="0"/>
          <a:lstStyle>
            <a:lvl1pPr>
              <a:buNone/>
              <a:defRPr sz="160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71505" y="310265"/>
            <a:ext cx="5346000" cy="2602800"/>
          </a:xfrm>
          <a:prstGeom prst="rect">
            <a:avLst/>
          </a:prstGeom>
          <a:noFill/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6623784" cy="67789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9750" y="1724400"/>
            <a:ext cx="6624638" cy="433736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038225"/>
            <a:ext cx="6624034" cy="36353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buNone/>
              <a:defRPr sz="2000" b="1">
                <a:solidFill>
                  <a:srgbClr val="1C3F94"/>
                </a:solidFill>
              </a:defRPr>
            </a:lvl1pPr>
            <a:lvl2pPr>
              <a:buNone/>
              <a:defRPr sz="2000" b="1">
                <a:solidFill>
                  <a:srgbClr val="1C3F94"/>
                </a:solidFill>
              </a:defRPr>
            </a:lvl2pPr>
            <a:lvl3pPr>
              <a:buNone/>
              <a:defRPr sz="2000" b="1">
                <a:solidFill>
                  <a:srgbClr val="1C3F94"/>
                </a:solidFill>
              </a:defRPr>
            </a:lvl3pPr>
            <a:lvl4pPr>
              <a:buNone/>
              <a:defRPr sz="2000" b="1">
                <a:solidFill>
                  <a:srgbClr val="1C3F94"/>
                </a:solidFill>
              </a:defRPr>
            </a:lvl4pPr>
            <a:lvl5pPr>
              <a:buNone/>
              <a:defRPr sz="2000" b="1">
                <a:solidFill>
                  <a:srgbClr val="1C3F9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362828" y="0"/>
            <a:ext cx="1414800" cy="141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362828" y="1724400"/>
            <a:ext cx="1414800" cy="141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362828" y="3452179"/>
            <a:ext cx="1414800" cy="141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28320"/>
            <a:ext cx="6623784" cy="117288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9750" y="1724400"/>
            <a:ext cx="6624638" cy="433736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362828" y="0"/>
            <a:ext cx="1414800" cy="141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362828" y="1724400"/>
            <a:ext cx="1414800" cy="141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362828" y="3452179"/>
            <a:ext cx="1414800" cy="141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6623784" cy="12643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9750" y="2306880"/>
            <a:ext cx="6624638" cy="375488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0354" y="1702080"/>
            <a:ext cx="6624034" cy="36353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buNone/>
              <a:defRPr sz="2000" b="1">
                <a:solidFill>
                  <a:srgbClr val="1C3F94"/>
                </a:solidFill>
              </a:defRPr>
            </a:lvl1pPr>
            <a:lvl2pPr>
              <a:buNone/>
              <a:defRPr sz="2000" b="1">
                <a:solidFill>
                  <a:srgbClr val="1C3F94"/>
                </a:solidFill>
              </a:defRPr>
            </a:lvl2pPr>
            <a:lvl3pPr>
              <a:buNone/>
              <a:defRPr sz="2000" b="1">
                <a:solidFill>
                  <a:srgbClr val="1C3F94"/>
                </a:solidFill>
              </a:defRPr>
            </a:lvl3pPr>
            <a:lvl4pPr>
              <a:buNone/>
              <a:defRPr sz="2000" b="1">
                <a:solidFill>
                  <a:srgbClr val="1C3F94"/>
                </a:solidFill>
              </a:defRPr>
            </a:lvl4pPr>
            <a:lvl5pPr>
              <a:buNone/>
              <a:defRPr sz="2000" b="1">
                <a:solidFill>
                  <a:srgbClr val="1C3F9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6623784" cy="12643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9750" y="1935360"/>
            <a:ext cx="6624638" cy="412640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ine 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6623784" cy="19641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9750" y="2877120"/>
            <a:ext cx="6624638" cy="31846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0354" y="2324160"/>
            <a:ext cx="6624034" cy="36353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buNone/>
              <a:defRPr sz="2000" b="1">
                <a:solidFill>
                  <a:srgbClr val="1C3F94"/>
                </a:solidFill>
              </a:defRPr>
            </a:lvl1pPr>
            <a:lvl2pPr>
              <a:buNone/>
              <a:defRPr sz="2000" b="1">
                <a:solidFill>
                  <a:srgbClr val="1C3F94"/>
                </a:solidFill>
              </a:defRPr>
            </a:lvl2pPr>
            <a:lvl3pPr>
              <a:buNone/>
              <a:defRPr sz="2000" b="1">
                <a:solidFill>
                  <a:srgbClr val="1C3F94"/>
                </a:solidFill>
              </a:defRPr>
            </a:lvl3pPr>
            <a:lvl4pPr>
              <a:buNone/>
              <a:defRPr sz="2000" b="1">
                <a:solidFill>
                  <a:srgbClr val="1C3F94"/>
                </a:solidFill>
              </a:defRPr>
            </a:lvl4pPr>
            <a:lvl5pPr>
              <a:buNone/>
              <a:defRPr sz="2000" b="1">
                <a:solidFill>
                  <a:srgbClr val="1C3F9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vichealth.vic.gov.au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Interior-Footer_BJCNavy.jpg">
            <a:hlinkClick r:id="rId17"/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6316663"/>
            <a:ext cx="9144000" cy="541337"/>
          </a:xfrm>
          <a:prstGeom prst="rect">
            <a:avLst/>
          </a:prstGeom>
          <a:noFill/>
          <a:ln w="9525">
            <a:solidFill>
              <a:srgbClr val="1C3F94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7" r:id="rId14"/>
    <p:sldLayoutId id="2147483738" r:id="rId15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1C3F94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1C3F94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1C3F94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1C3F94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1C3F94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C3F94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C3F94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C3F94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C3F94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 bwMode="auto">
          <a:xfrm>
            <a:off x="371474" y="3127375"/>
            <a:ext cx="8461630" cy="1616075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AU" i="1" dirty="0" smtClean="0">
                <a:solidFill>
                  <a:schemeClr val="tx2">
                    <a:lumMod val="75000"/>
                  </a:schemeClr>
                </a:solidFill>
              </a:rPr>
              <a:t>All aboard? </a:t>
            </a:r>
            <a:r>
              <a:rPr lang="en-A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A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AU" dirty="0" smtClean="0">
                <a:solidFill>
                  <a:schemeClr val="tx2">
                    <a:lumMod val="75000"/>
                  </a:schemeClr>
                </a:solidFill>
              </a:rPr>
              <a:t>Moving towards gender equality</a:t>
            </a:r>
          </a:p>
        </p:txBody>
      </p:sp>
      <p:sp>
        <p:nvSpPr>
          <p:cNvPr id="10245" name="Text Placeholder 4"/>
          <p:cNvSpPr>
            <a:spLocks noGrp="1"/>
          </p:cNvSpPr>
          <p:nvPr>
            <p:ph type="body" sz="quarter" idx="11"/>
          </p:nvPr>
        </p:nvSpPr>
        <p:spPr bwMode="auto">
          <a:xfrm>
            <a:off x="371475" y="5450681"/>
            <a:ext cx="5918200" cy="179388"/>
          </a:xfrm>
          <a:noFill/>
          <a:ln>
            <a:miter lim="800000"/>
            <a:headEnd/>
            <a:tailEnd/>
          </a:ln>
        </p:spPr>
        <p:txBody>
          <a:bodyPr wrap="square" rIns="91440" numCol="1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Renee Imbesi</a:t>
            </a:r>
            <a:endParaRPr lang="en-AU" sz="2400" dirty="0" smtClean="0"/>
          </a:p>
        </p:txBody>
      </p:sp>
      <p:sp>
        <p:nvSpPr>
          <p:cNvPr id="10246" name="Text Placeholder 5"/>
          <p:cNvSpPr>
            <a:spLocks noGrp="1"/>
          </p:cNvSpPr>
          <p:nvPr>
            <p:ph type="body" sz="quarter" idx="12"/>
          </p:nvPr>
        </p:nvSpPr>
        <p:spPr bwMode="auto">
          <a:xfrm>
            <a:off x="371475" y="5788025"/>
            <a:ext cx="5918200" cy="180975"/>
          </a:xfrm>
          <a:noFill/>
          <a:ln>
            <a:miter lim="800000"/>
            <a:headEnd/>
            <a:tailEnd/>
          </a:ln>
        </p:spPr>
        <p:txBody>
          <a:bodyPr wrap="square" tIns="45720" numCol="1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Victorian Health Promotion Foundation</a:t>
            </a:r>
            <a:endParaRPr lang="en-AU" sz="2400" dirty="0" smtClean="0"/>
          </a:p>
        </p:txBody>
      </p:sp>
      <p:pic>
        <p:nvPicPr>
          <p:cNvPr id="8" name="Picture 2" descr="Z:\photolibrary staff database\Freedom from violence\2004-Koori-kids_4D9V4371.jpg"/>
          <p:cNvPicPr>
            <a:picLocks noChangeAspect="1" noChangeArrowheads="1"/>
          </p:cNvPicPr>
          <p:nvPr/>
        </p:nvPicPr>
        <p:blipFill>
          <a:blip r:embed="rId3"/>
          <a:srcRect l="16720" r="16720"/>
          <a:stretch>
            <a:fillRect/>
          </a:stretch>
        </p:blipFill>
        <p:spPr bwMode="auto">
          <a:xfrm>
            <a:off x="371505" y="466344"/>
            <a:ext cx="2389983" cy="2389983"/>
          </a:xfrm>
          <a:prstGeom prst="rect">
            <a:avLst/>
          </a:prstGeom>
          <a:noFill/>
        </p:spPr>
      </p:pic>
      <p:pic>
        <p:nvPicPr>
          <p:cNvPr id="10" name="Picture 1" descr="Z:\photolibrary staff database\Freedom from violence\Urbanwalk_253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/>
          <a:srcRect l="16680" r="16680"/>
          <a:stretch>
            <a:fillRect/>
          </a:stretch>
        </p:blipFill>
        <p:spPr bwMode="auto">
          <a:xfrm>
            <a:off x="3238945" y="499144"/>
            <a:ext cx="2357183" cy="2357183"/>
          </a:xfrm>
          <a:prstGeom prst="rect">
            <a:avLst/>
          </a:prstGeom>
          <a:noFill/>
        </p:spPr>
      </p:pic>
      <p:pic>
        <p:nvPicPr>
          <p:cNvPr id="11" name="Picture 4" descr="Z:\photolibrary staff database\Physical activity\78190358.jpg"/>
          <p:cNvPicPr>
            <a:picLocks noChangeAspect="1" noChangeArrowheads="1"/>
          </p:cNvPicPr>
          <p:nvPr/>
        </p:nvPicPr>
        <p:blipFill>
          <a:blip r:embed="rId5"/>
          <a:srcRect l="16520" r="16520"/>
          <a:stretch>
            <a:fillRect/>
          </a:stretch>
        </p:blipFill>
        <p:spPr bwMode="auto">
          <a:xfrm>
            <a:off x="6289675" y="466344"/>
            <a:ext cx="2369693" cy="2369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Gender equality and violence</a:t>
            </a:r>
            <a:endParaRPr lang="en-AU" dirty="0"/>
          </a:p>
        </p:txBody>
      </p:sp>
      <p:pic>
        <p:nvPicPr>
          <p:cNvPr id="3" name="Chart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219" y="1124744"/>
            <a:ext cx="7034955" cy="435845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300251" y="5644669"/>
            <a:ext cx="86037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solidFill>
                  <a:srgbClr val="1C3F94"/>
                </a:solidFill>
              </a:rPr>
              <a:t>[Source] United Nations Entity for Gender Equality and the Empowerment of Women</a:t>
            </a:r>
            <a:endParaRPr lang="en-AU" sz="1600" b="1" dirty="0">
              <a:solidFill>
                <a:srgbClr val="1C3F9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983223"/>
            <a:ext cx="4332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1C3F94"/>
                </a:solidFill>
              </a:rPr>
              <a:t>www.unwomen.org</a:t>
            </a:r>
            <a:endParaRPr lang="en-AU" sz="1600" b="1" dirty="0" smtClean="0">
              <a:solidFill>
                <a:srgbClr val="1C3F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410575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 smtClean="0"/>
              <a:t>Preventing violence before it occurs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-180975" y="1484313"/>
            <a:ext cx="9145588" cy="445928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A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319213"/>
            <a:ext cx="3353060" cy="476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410575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 smtClean="0"/>
              <a:t>Preventing violence before it occurs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-180975" y="1484313"/>
            <a:ext cx="9145588" cy="445928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A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US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468313" y="1412875"/>
            <a:ext cx="3114675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64525" y="1319213"/>
            <a:ext cx="7741337" cy="4521199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AU" sz="2800" dirty="0" smtClean="0"/>
              <a:t>While there are minor differences in the specific factors identified in ecological models proposed by various experts to understand violence against women, many identify </a:t>
            </a:r>
            <a:r>
              <a:rPr lang="en-AU" sz="3200" b="1" dirty="0" smtClean="0"/>
              <a:t>the unequal distribution of power and resources between men and women</a:t>
            </a:r>
            <a:r>
              <a:rPr lang="en-AU" sz="2800" dirty="0" smtClean="0"/>
              <a:t> and adherence to rigidly defined gender roles as </a:t>
            </a:r>
            <a:r>
              <a:rPr lang="en-AU" sz="3200" b="1" dirty="0" smtClean="0"/>
              <a:t>significant underlying factors</a:t>
            </a:r>
            <a:r>
              <a:rPr lang="en-AU" sz="2800" dirty="0" smtClean="0"/>
              <a:t> in the perpetration of this problem. </a:t>
            </a:r>
          </a:p>
          <a:p>
            <a:pPr marL="342900" indent="-342900" defTabSz="457200" eaLnBrk="1" hangingPunct="1">
              <a:spcBef>
                <a:spcPct val="20000"/>
              </a:spcBef>
              <a:defRPr/>
            </a:pPr>
            <a:endParaRPr lang="en-US" sz="32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8855075" y="3162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8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468313" y="1412875"/>
            <a:ext cx="3114675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38187" y="508225"/>
            <a:ext cx="8405813" cy="5308150"/>
          </a:xfrm>
          <a:prstGeom prst="rect">
            <a:avLst/>
          </a:prstGeom>
        </p:spPr>
        <p:txBody>
          <a:bodyPr/>
          <a:lstStyle/>
          <a:p>
            <a:pPr marL="609600" lvl="0" indent="-609600">
              <a:spcBef>
                <a:spcPct val="20000"/>
              </a:spcBef>
            </a:pPr>
            <a:r>
              <a:rPr lang="en-US" sz="3200" b="1" dirty="0" smtClean="0">
                <a:solidFill>
                  <a:srgbClr val="1C3F94"/>
                </a:solidFill>
                <a:latin typeface="Arial Unicode MS" pitchFamily="34" charset="-128"/>
                <a:cs typeface="ＭＳ Ｐゴシック" charset="-128"/>
              </a:rPr>
              <a:t>Themes for action</a:t>
            </a:r>
          </a:p>
          <a:p>
            <a:pPr marL="609600" marR="0" lvl="0" indent="-609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1C3F94"/>
              </a:solidFill>
              <a:effectLst/>
              <a:uLnTx/>
              <a:uFillTx/>
              <a:latin typeface="Arial Unicode MS" pitchFamily="34" charset="-128"/>
              <a:ea typeface="ＭＳ Ｐゴシック" charset="-128"/>
              <a:cs typeface="ＭＳ Ｐゴシック" charset="-128"/>
            </a:endParaRPr>
          </a:p>
          <a:p>
            <a:pPr marL="609600" marR="0" lvl="0" indent="-609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18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3F94"/>
                </a:solidFill>
                <a:effectLst/>
                <a:uLnTx/>
                <a:uFillTx/>
                <a:latin typeface="Arial Unicode MS" pitchFamily="34" charset="-128"/>
                <a:ea typeface="ＭＳ Ｐゴシック" charset="-128"/>
                <a:cs typeface="ＭＳ Ｐゴシック" charset="-128"/>
              </a:rPr>
              <a:t>Supporting equal and respectful relationships between men and women</a:t>
            </a:r>
          </a:p>
          <a:p>
            <a:pPr marL="609600" marR="0" lvl="0" indent="-609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18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3F94"/>
                </a:solidFill>
                <a:effectLst/>
                <a:uLnTx/>
                <a:uFillTx/>
                <a:latin typeface="Arial Unicode MS" pitchFamily="34" charset="-128"/>
                <a:ea typeface="ＭＳ Ｐゴシック" charset="-128"/>
                <a:cs typeface="ＭＳ Ｐゴシック" charset="-128"/>
              </a:rPr>
              <a:t>Supporting non-violent social norms and mediating the effects of prior exposure to violence</a:t>
            </a:r>
          </a:p>
          <a:p>
            <a:pPr marL="609600" marR="0" lvl="0" indent="-609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18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3F94"/>
                </a:solidFill>
                <a:effectLst/>
                <a:uLnTx/>
                <a:uFillTx/>
                <a:latin typeface="Arial Unicode MS" pitchFamily="34" charset="-128"/>
                <a:ea typeface="ＭＳ Ｐゴシック" charset="-128"/>
                <a:cs typeface="ＭＳ Ｐゴシック" charset="-128"/>
              </a:rPr>
              <a:t>Improving access to resources and systems of support</a:t>
            </a:r>
          </a:p>
          <a:p>
            <a:pPr marL="609600" marR="0" lvl="0" indent="-609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ＭＳ Ｐゴシック" charset="-128"/>
              <a:cs typeface="ＭＳ Ｐゴシック" charset="-128"/>
            </a:endParaRPr>
          </a:p>
          <a:p>
            <a:pPr marL="609600" marR="0" lvl="0" indent="-609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ＭＳ Ｐゴシック" charset="-128"/>
              <a:cs typeface="ＭＳ Ｐゴシック" charset="-128"/>
            </a:endParaRPr>
          </a:p>
          <a:p>
            <a:pPr marL="609600" marR="0" lvl="0" indent="-609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ＭＳ Ｐゴシック" charset="-128"/>
              <a:cs typeface="ＭＳ Ｐゴシック" charset="-128"/>
            </a:endParaRPr>
          </a:p>
          <a:p>
            <a:pPr marL="609600" marR="0" lvl="0" indent="-609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VAW framework redesign 2009_Pag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63" y="0"/>
            <a:ext cx="4779962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VAW framework redesign 2009_Page_1"/>
          <p:cNvPicPr>
            <a:picLocks noChangeAspect="1" noChangeArrowheads="1"/>
          </p:cNvPicPr>
          <p:nvPr/>
        </p:nvPicPr>
        <p:blipFill>
          <a:blip r:embed="rId2"/>
          <a:srcRect l="3094" t="20134" r="3571" b="60973"/>
          <a:stretch>
            <a:fillRect/>
          </a:stretch>
        </p:blipFill>
        <p:spPr bwMode="auto">
          <a:xfrm>
            <a:off x="-21772" y="905256"/>
            <a:ext cx="9145588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VAW framework redesign 2009_Page_2"/>
          <p:cNvPicPr>
            <a:picLocks noChangeAspect="1" noChangeArrowheads="1"/>
          </p:cNvPicPr>
          <p:nvPr/>
        </p:nvPicPr>
        <p:blipFill>
          <a:blip r:embed="rId3"/>
          <a:srcRect t="19763"/>
          <a:stretch>
            <a:fillRect/>
          </a:stretch>
        </p:blipFill>
        <p:spPr bwMode="auto">
          <a:xfrm>
            <a:off x="1312863" y="-26988"/>
            <a:ext cx="6067425" cy="6884988"/>
          </a:xfrm>
          <a:prstGeom prst="rect">
            <a:avLst/>
          </a:prstGeom>
          <a:noFill/>
        </p:spPr>
      </p:pic>
      <p:pic>
        <p:nvPicPr>
          <p:cNvPr id="27657" name="Picture 9" descr="VAW framework redesign 2009_Page_2"/>
          <p:cNvPicPr>
            <a:picLocks noChangeAspect="1" noChangeArrowheads="1"/>
          </p:cNvPicPr>
          <p:nvPr/>
        </p:nvPicPr>
        <p:blipFill>
          <a:blip r:embed="rId3"/>
          <a:srcRect l="2695" t="39059" r="3558" b="49193"/>
          <a:stretch>
            <a:fillRect/>
          </a:stretch>
        </p:blipFill>
        <p:spPr bwMode="auto">
          <a:xfrm>
            <a:off x="-38100" y="1557338"/>
            <a:ext cx="9180513" cy="1627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827377" y="869737"/>
            <a:ext cx="3491880" cy="2839129"/>
            <a:chOff x="2308" y="1617"/>
            <a:chExt cx="2353" cy="1921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2308" y="1617"/>
              <a:ext cx="2353" cy="1921"/>
              <a:chOff x="3485" y="2123"/>
              <a:chExt cx="2343" cy="1912"/>
            </a:xfrm>
          </p:grpSpPr>
          <p:sp>
            <p:nvSpPr>
              <p:cNvPr id="84001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3485" y="2274"/>
                <a:ext cx="2343" cy="1761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tint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pic>
            <p:nvPicPr>
              <p:cNvPr id="28698" name="Picture 21" descr="AFL groun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85" y="2123"/>
                <a:ext cx="2085" cy="1449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32795" name="Rectangle 13"/>
              <p:cNvSpPr>
                <a:spLocks noChangeArrowheads="1"/>
              </p:cNvSpPr>
              <p:nvPr/>
            </p:nvSpPr>
            <p:spPr bwMode="auto">
              <a:xfrm>
                <a:off x="3485" y="3572"/>
                <a:ext cx="17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 b="1" i="1" dirty="0">
                    <a:solidFill>
                      <a:srgbClr val="1C3F94"/>
                    </a:solidFill>
                  </a:rPr>
                  <a:t>Sports</a:t>
                </a:r>
                <a:endParaRPr lang="en-US" sz="1600" i="1" dirty="0">
                  <a:solidFill>
                    <a:srgbClr val="1C3F94"/>
                  </a:solidFill>
                </a:endParaRPr>
              </a:p>
            </p:txBody>
          </p:sp>
        </p:grpSp>
        <p:pic>
          <p:nvPicPr>
            <p:cNvPr id="32792" name="Picture 11" descr="AFL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05" y="1765"/>
              <a:ext cx="35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5827377" y="3514069"/>
            <a:ext cx="4017699" cy="2746378"/>
            <a:chOff x="247" y="2216"/>
            <a:chExt cx="2225" cy="1846"/>
          </a:xfrm>
        </p:grpSpPr>
        <p:sp>
          <p:nvSpPr>
            <p:cNvPr id="84000" name="Rectangle 32"/>
            <p:cNvSpPr>
              <a:spLocks noChangeAspect="1" noChangeArrowheads="1"/>
            </p:cNvSpPr>
            <p:nvPr/>
          </p:nvSpPr>
          <p:spPr bwMode="auto">
            <a:xfrm>
              <a:off x="247" y="2216"/>
              <a:ext cx="2225" cy="167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pic>
          <p:nvPicPr>
            <p:cNvPr id="28693" name="Picture 18" descr="Men and Babie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7" y="2580"/>
              <a:ext cx="1680" cy="12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2790" name="Rectangle 13"/>
            <p:cNvSpPr>
              <a:spLocks noChangeArrowheads="1"/>
            </p:cNvSpPr>
            <p:nvPr/>
          </p:nvSpPr>
          <p:spPr bwMode="auto">
            <a:xfrm>
              <a:off x="247" y="3859"/>
              <a:ext cx="1680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1C3F94"/>
                  </a:solidFill>
                </a:rPr>
                <a:t>Community Health</a:t>
              </a:r>
              <a:endParaRPr lang="en-US" sz="1600" i="1" dirty="0">
                <a:solidFill>
                  <a:srgbClr val="1C3F94"/>
                </a:solidFill>
              </a:endParaRPr>
            </a:p>
          </p:txBody>
        </p:sp>
      </p:grpSp>
      <p:sp>
        <p:nvSpPr>
          <p:cNvPr id="84024" name="Oval 56"/>
          <p:cNvSpPr>
            <a:spLocks noChangeArrowheads="1"/>
          </p:cNvSpPr>
          <p:nvPr/>
        </p:nvSpPr>
        <p:spPr bwMode="auto">
          <a:xfrm>
            <a:off x="-2076450" y="-1327150"/>
            <a:ext cx="22440900" cy="132715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4023" name="Oval 55"/>
          <p:cNvSpPr>
            <a:spLocks noChangeArrowheads="1"/>
          </p:cNvSpPr>
          <p:nvPr/>
        </p:nvSpPr>
        <p:spPr bwMode="auto">
          <a:xfrm>
            <a:off x="-13296900" y="7029400"/>
            <a:ext cx="22440900" cy="51943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0" y="3514069"/>
            <a:ext cx="2752725" cy="3386152"/>
            <a:chOff x="3485" y="27"/>
            <a:chExt cx="1618" cy="2451"/>
          </a:xfrm>
        </p:grpSpPr>
        <p:sp>
          <p:nvSpPr>
            <p:cNvPr id="83997" name="Rectangle 29"/>
            <p:cNvSpPr>
              <a:spLocks noChangeAspect="1" noChangeArrowheads="1"/>
            </p:cNvSpPr>
            <p:nvPr/>
          </p:nvSpPr>
          <p:spPr bwMode="auto">
            <a:xfrm>
              <a:off x="3485" y="27"/>
              <a:ext cx="1618" cy="245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pic>
          <p:nvPicPr>
            <p:cNvPr id="28687" name="Picture 19" descr="School Violenc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39" y="168"/>
              <a:ext cx="1080" cy="16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2784" name="Rectangle 13"/>
            <p:cNvSpPr>
              <a:spLocks noChangeArrowheads="1"/>
            </p:cNvSpPr>
            <p:nvPr/>
          </p:nvSpPr>
          <p:spPr bwMode="auto">
            <a:xfrm>
              <a:off x="3651" y="1804"/>
              <a:ext cx="108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1C3F94"/>
                  </a:solidFill>
                </a:rPr>
                <a:t>Schools</a:t>
              </a:r>
              <a:endParaRPr lang="en-US" sz="1600" i="1" dirty="0">
                <a:solidFill>
                  <a:srgbClr val="1C3F94"/>
                </a:solidFill>
              </a:endParaRP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0" y="674940"/>
            <a:ext cx="3080825" cy="3403939"/>
            <a:chOff x="2109" y="1075"/>
            <a:chExt cx="1563" cy="2219"/>
          </a:xfrm>
        </p:grpSpPr>
        <p:sp>
          <p:nvSpPr>
            <p:cNvPr id="83998" name="Rectangle 30"/>
            <p:cNvSpPr>
              <a:spLocks noChangeAspect="1" noChangeArrowheads="1"/>
            </p:cNvSpPr>
            <p:nvPr/>
          </p:nvSpPr>
          <p:spPr bwMode="auto">
            <a:xfrm>
              <a:off x="2109" y="1075"/>
              <a:ext cx="1563" cy="2219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pic>
          <p:nvPicPr>
            <p:cNvPr id="28684" name="Picture 17" descr="Linfox VisionZero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45" y="1075"/>
              <a:ext cx="1152" cy="16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2109" y="2711"/>
              <a:ext cx="1152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1C3F94"/>
                  </a:solidFill>
                </a:rPr>
                <a:t>Workplaces</a:t>
              </a:r>
              <a:endParaRPr lang="en-US" sz="1600" i="1" dirty="0">
                <a:solidFill>
                  <a:srgbClr val="1C3F94"/>
                </a:solidFill>
              </a:endParaRPr>
            </a:p>
          </p:txBody>
        </p:sp>
      </p:grpSp>
      <p:sp>
        <p:nvSpPr>
          <p:cNvPr id="27656" name="WordArt 51"/>
          <p:cNvSpPr>
            <a:spLocks noChangeArrowheads="1" noChangeShapeType="1" noTextEdit="1"/>
          </p:cNvSpPr>
          <p:nvPr/>
        </p:nvSpPr>
        <p:spPr bwMode="auto">
          <a:xfrm>
            <a:off x="2752725" y="240507"/>
            <a:ext cx="3816888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Settings for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Action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7657" name="WordArt 52"/>
          <p:cNvSpPr>
            <a:spLocks noChangeArrowheads="1" noChangeShapeType="1" noTextEdit="1"/>
          </p:cNvSpPr>
          <p:nvPr/>
        </p:nvSpPr>
        <p:spPr bwMode="auto">
          <a:xfrm>
            <a:off x="1259632" y="6053138"/>
            <a:ext cx="5616624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1C3F94"/>
              </a:solidFill>
              <a:latin typeface="Century Gothic"/>
            </a:endParaRPr>
          </a:p>
        </p:txBody>
      </p:sp>
      <p:sp>
        <p:nvSpPr>
          <p:cNvPr id="27658" name="WordArt 53"/>
          <p:cNvSpPr>
            <a:spLocks noChangeArrowheads="1" noChangeShapeType="1" noTextEdit="1"/>
          </p:cNvSpPr>
          <p:nvPr/>
        </p:nvSpPr>
        <p:spPr bwMode="auto">
          <a:xfrm>
            <a:off x="2123728" y="6446838"/>
            <a:ext cx="3528392" cy="347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9" name="Picture 6" descr="garbos darebin truc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42880" y="1985693"/>
            <a:ext cx="3384497" cy="2308361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080825" y="4487594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Local Government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23" grpId="0" animBg="1"/>
      <p:bldP spid="27656" grpId="0" animBg="1"/>
      <p:bldP spid="27657" grpId="0" animBg="1"/>
      <p:bldP spid="276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410575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 smtClean="0"/>
              <a:t>Preventing violence before it occurs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-180975" y="1484313"/>
            <a:ext cx="9145588" cy="445928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A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US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468313" y="1412875"/>
            <a:ext cx="3114675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69494" y="1319213"/>
            <a:ext cx="7236369" cy="4521199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Primary prevention efforts are most likely to be effective  when a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coordinated range of mutually reinforcing strategies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targetted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across these levels of influence.</a:t>
            </a:r>
          </a:p>
          <a:p>
            <a:pPr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Many of the factors influencing violence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cross boundaries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traditionally existing between government departments, disciplines and settings.</a:t>
            </a:r>
          </a:p>
          <a:p>
            <a:endParaRPr lang="en-US" sz="2000" dirty="0" smtClean="0">
              <a:latin typeface="Corbel" pitchFamily="34" charset="0"/>
            </a:endParaRPr>
          </a:p>
          <a:p>
            <a:pPr marL="342900" indent="-342900" defTabSz="457200" eaLnBrk="1" hangingPunct="1">
              <a:spcBef>
                <a:spcPct val="20000"/>
              </a:spcBef>
              <a:defRPr/>
            </a:pPr>
            <a:endParaRPr lang="en-US" sz="32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VH_PPT-BLUE_URL-template_Mar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72B406EC4FF44A494E2EC2B5D0974" ma:contentTypeVersion="3" ma:contentTypeDescription="Create a new document." ma:contentTypeScope="" ma:versionID="f55130897ef6ffcf67a78f26ba36383b">
  <xsd:schema xmlns:xsd="http://www.w3.org/2001/XMLSchema" xmlns:xs="http://www.w3.org/2001/XMLSchema" xmlns:p="http://schemas.microsoft.com/office/2006/metadata/properties" xmlns:ns2="b2999bd9-dba0-46e4-8521-1f182c80fbb9" xmlns:ns4="c9f238dd-bb73-4aef-a7a5-d644ad823e52" targetNamespace="http://schemas.microsoft.com/office/2006/metadata/properties" ma:root="true" ma:fieldsID="afdec5cad4fa6870f71747e3fae521e1" ns2:_="" ns4:_="">
    <xsd:import namespace="b2999bd9-dba0-46e4-8521-1f182c80fbb9"/>
    <xsd:import namespace="c9f238dd-bb73-4aef-a7a5-d644ad823e52"/>
    <xsd:element name="properties">
      <xsd:complexType>
        <xsd:sequence>
          <xsd:element name="documentManagement">
            <xsd:complexType>
              <xsd:all>
                <xsd:element ref="ns2:AGLSSubjectTaxHTField1" minOccurs="0"/>
                <xsd:element ref="ns4:AGLSSubjectHTField0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99bd9-dba0-46e4-8521-1f182c80fbb9" elementFormDefault="qualified">
    <xsd:import namespace="http://schemas.microsoft.com/office/2006/documentManagement/types"/>
    <xsd:import namespace="http://schemas.microsoft.com/office/infopath/2007/PartnerControls"/>
    <xsd:element name="AGLSSubjectTaxHTField1" ma:index="8" nillable="true" ma:displayName="DC.Subject_1" ma:hidden="true" ma:internalName="AGLSSubjectTaxHTField1">
      <xsd:simpleType>
        <xsd:restriction base="dms:Note"/>
      </xsd:simpleType>
    </xsd:element>
    <xsd:element name="TaxCatchAll" ma:index="11" nillable="true" ma:displayName="Taxonomy Catch All Column" ma:description="" ma:hidden="true" ma:list="{ff9c2cd2-d0e6-477d-a921-5f7152752030}" ma:internalName="TaxCatchAll" ma:showField="CatchAllData" ma:web="b2999bd9-dba0-46e4-8521-1f182c80fb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AGLSSubjectHTField0" ma:index="10" ma:taxonomy="true" ma:internalName="AGLSSubjectHTField0" ma:taxonomyFieldName="AGLSSubject" ma:displayName="DC.Subject" ma:default="" ma:fieldId="{d8fece8f-c1b1-4f04-a86c-25e52362e650}" ma:sspId="2283e515-f1ad-4c86-85fd-a7bc38926309" ma:termSetId="bd09e9e4-4fd3-4785-8f8f-05e1704e9b3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LSSubjectTaxHTField1 xmlns="b2999bd9-dba0-46e4-8521-1f182c80fbb9" xsi:nil="true"/>
    <AGLSSubject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Women</TermName>
          <TermId xmlns="http://schemas.microsoft.com/office/infopath/2007/PartnerControls">adb5f361-0da7-4d3b-b8f4-4dd6a619034a</TermId>
        </TermInfo>
      </Terms>
    </AGLSSubjectHTField0>
    <TaxCatchAll xmlns="b2999bd9-dba0-46e4-8521-1f182c80fbb9">
      <Value>106</Value>
    </TaxCatchAll>
  </documentManagement>
</p:properties>
</file>

<file path=customXml/itemProps1.xml><?xml version="1.0" encoding="utf-8"?>
<ds:datastoreItem xmlns:ds="http://schemas.openxmlformats.org/officeDocument/2006/customXml" ds:itemID="{1D3E116F-2EB0-4F4D-B7B7-0DD5B27DAA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99bd9-dba0-46e4-8521-1f182c80fbb9"/>
    <ds:schemaRef ds:uri="c9f238dd-bb73-4aef-a7a5-d644ad823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B186F4-BD84-4D6B-9835-12CEC4B767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AC55E7-1BF8-4486-A080-9BF9F9A6D133}">
  <ds:schemaRefs>
    <ds:schemaRef ds:uri="http://schemas.openxmlformats.org/package/2006/metadata/core-properties"/>
    <ds:schemaRef ds:uri="c9f238dd-bb73-4aef-a7a5-d644ad823e5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b2999bd9-dba0-46e4-8521-1f182c80fbb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</TotalTime>
  <Words>188</Words>
  <Application>Microsoft Office PowerPoint</Application>
  <PresentationFormat>On-screen Show (4:3)</PresentationFormat>
  <Paragraphs>34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 Unicode MS</vt:lpstr>
      <vt:lpstr>ＭＳ Ｐゴシック</vt:lpstr>
      <vt:lpstr>Arial</vt:lpstr>
      <vt:lpstr>Calibri</vt:lpstr>
      <vt:lpstr>Century Gothic</vt:lpstr>
      <vt:lpstr>Corbel</vt:lpstr>
      <vt:lpstr>Times</vt:lpstr>
      <vt:lpstr>Wingdings 2</vt:lpstr>
      <vt:lpstr>VH_PPT-BLUE_URL-template_Mar2011</vt:lpstr>
      <vt:lpstr>All aboard?  Moving towards gender equality</vt:lpstr>
      <vt:lpstr>Gender equality and violence</vt:lpstr>
      <vt:lpstr>Preventing violence before it occurs</vt:lpstr>
      <vt:lpstr>Preventing violence before it occurs</vt:lpstr>
      <vt:lpstr>PowerPoint Presentation</vt:lpstr>
      <vt:lpstr>PowerPoint Presentation</vt:lpstr>
      <vt:lpstr>PowerPoint Presentation</vt:lpstr>
      <vt:lpstr>PowerPoint Presentation</vt:lpstr>
      <vt:lpstr>Preventing violence before it occurs</vt:lpstr>
    </vt:vector>
  </TitlesOfParts>
  <Company>VicHealth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towards gender equality - VicHealth - Dec 2011</dc:title>
  <dc:creator>Zachary Tangey</dc:creator>
  <cp:lastModifiedBy>Zachary Tangey</cp:lastModifiedBy>
  <cp:revision>96</cp:revision>
  <dcterms:created xsi:type="dcterms:W3CDTF">2011-04-08T05:01:43Z</dcterms:created>
  <dcterms:modified xsi:type="dcterms:W3CDTF">2018-03-22T04:34:37Z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0x01010079C72B406EC4FF44A494E2EC2B5D0974</vt:lpwstr>
  </property>
  <property fmtid="{D5CDD505-2E9C-101B-9397-08002B2CF9AE}" pid="3" name="AGLSSubject">
    <vt:lpwstr>106;#Women|adb5f361-0da7-4d3b-b8f4-4dd6a619034a</vt:lpwstr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Order">
    <vt:r8>400</vt:r8>
  </property>
</Properties>
</file>