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13"/>
  </p:notesMasterIdLst>
  <p:sldIdLst>
    <p:sldId id="290" r:id="rId2"/>
    <p:sldId id="263" r:id="rId3"/>
    <p:sldId id="278" r:id="rId4"/>
    <p:sldId id="280" r:id="rId5"/>
    <p:sldId id="289" r:id="rId6"/>
    <p:sldId id="285" r:id="rId7"/>
    <p:sldId id="284" r:id="rId8"/>
    <p:sldId id="281" r:id="rId9"/>
    <p:sldId id="286" r:id="rId10"/>
    <p:sldId id="288" r:id="rId11"/>
    <p:sldId id="28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>
          <p15:clr>
            <a:srgbClr val="A4A3A4"/>
          </p15:clr>
        </p15:guide>
        <p15:guide id="2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E3D"/>
    <a:srgbClr val="192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5441" autoAdjust="0"/>
  </p:normalViewPr>
  <p:slideViewPr>
    <p:cSldViewPr snapToGrid="0" snapToObjects="1" showGuides="1">
      <p:cViewPr varScale="1">
        <p:scale>
          <a:sx n="91" d="100"/>
          <a:sy n="91" d="100"/>
        </p:scale>
        <p:origin x="560" y="52"/>
      </p:cViewPr>
      <p:guideLst>
        <p:guide orient="horz" pos="2245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E3732-B9F4-42B0-B188-65F1D04A1881}" type="datetimeFigureOut">
              <a:rPr lang="en-AU" smtClean="0"/>
              <a:t>27/11/2018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86116-5397-43FF-95F5-8ABC84F59D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552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Founded in developmental and early learning principles, linked to policy, curriculum and educational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The exhibition is relevant to this growing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Consultation with the needs of the audience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Worked with children as co-creators though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asking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prototyping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observing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86116-5397-43FF-95F5-8ABC84F59DF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146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212E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6940" y="1964417"/>
            <a:ext cx="7772400" cy="1470025"/>
          </a:xfrm>
        </p:spPr>
        <p:txBody>
          <a:bodyPr>
            <a:normAutofit/>
          </a:bodyPr>
          <a:lstStyle>
            <a:lvl1pPr algn="l">
              <a:defRPr sz="5000" baseline="0">
                <a:solidFill>
                  <a:schemeClr val="bg1"/>
                </a:solidFill>
                <a:latin typeface="Source Sans Pro Light"/>
              </a:defRPr>
            </a:lvl1pPr>
          </a:lstStyle>
          <a:p>
            <a:r>
              <a:rPr lang="en-AU" dirty="0" smtClean="0"/>
              <a:t>The Pauline </a:t>
            </a:r>
            <a:r>
              <a:rPr lang="en-AU" dirty="0" err="1" smtClean="0"/>
              <a:t>Gandel</a:t>
            </a:r>
            <a:r>
              <a:rPr lang="en-AU" dirty="0" smtClean="0"/>
              <a:t> Children’s Gallery</a:t>
            </a:r>
            <a:br>
              <a:rPr lang="en-AU" dirty="0" smtClean="0"/>
            </a:br>
            <a:r>
              <a:rPr lang="en-AU" dirty="0" smtClean="0"/>
              <a:t>The Museum Generation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6940" y="3938607"/>
            <a:ext cx="5288732" cy="667158"/>
          </a:xfrm>
        </p:spPr>
        <p:txBody>
          <a:bodyPr/>
          <a:lstStyle>
            <a:lvl1pPr marL="0" indent="0" algn="l">
              <a:buNone/>
              <a:defRPr sz="2500" baseline="0">
                <a:solidFill>
                  <a:schemeClr val="bg1">
                    <a:alpha val="50000"/>
                  </a:schemeClr>
                </a:solidFill>
                <a:latin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Kate Brereton and Alex Price </a:t>
            </a:r>
            <a:endParaRPr lang="en-US" dirty="0"/>
          </a:p>
        </p:txBody>
      </p:sp>
      <p:pic>
        <p:nvPicPr>
          <p:cNvPr id="7" name="Picture 6" descr="MV_log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6" y="5777088"/>
            <a:ext cx="8231941" cy="68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rgbClr val="212E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72188" y="0"/>
            <a:ext cx="30718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 descr="MV_log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6" y="5777088"/>
            <a:ext cx="8231941" cy="6865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656940" y="21269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r>
              <a:rPr lang="en-AU" dirty="0" smtClean="0"/>
              <a:t>The Pauline Gandel Children’s Gallery</a:t>
            </a:r>
            <a:br>
              <a:rPr lang="en-AU" dirty="0" smtClean="0"/>
            </a:br>
            <a:r>
              <a:rPr lang="en-AU" dirty="0" smtClean="0"/>
              <a:t>The Museum Generation 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3456" y="3596953"/>
            <a:ext cx="5288732" cy="667158"/>
          </a:xfrm>
        </p:spPr>
        <p:txBody>
          <a:bodyPr/>
          <a:lstStyle>
            <a:lvl1pPr marL="0" indent="0" algn="l">
              <a:buNone/>
              <a:defRPr sz="2500" baseline="0">
                <a:solidFill>
                  <a:schemeClr val="bg1">
                    <a:alpha val="50000"/>
                  </a:schemeClr>
                </a:solidFill>
                <a:latin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Kate Brereton and Alex Price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9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ource Sans Pro Light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 Light"/>
              </a:defRPr>
            </a:lvl1pPr>
            <a:lvl2pPr>
              <a:defRPr>
                <a:latin typeface="Source Sans Pro Light"/>
              </a:defRPr>
            </a:lvl2pPr>
            <a:lvl3pPr>
              <a:defRPr>
                <a:latin typeface="Source Sans Pro Light"/>
              </a:defRPr>
            </a:lvl3pPr>
            <a:lvl4pPr>
              <a:defRPr>
                <a:latin typeface="Source Sans Pro Light"/>
              </a:defRPr>
            </a:lvl4pPr>
            <a:lvl5pPr>
              <a:defRPr>
                <a:latin typeface="Source Sans Pro Light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6190842"/>
            <a:ext cx="2046622" cy="31807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3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ource Sans Pro Light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>
            <a:lvl1pPr>
              <a:defRPr>
                <a:latin typeface="Source Sans Pro Light"/>
              </a:defRPr>
            </a:lvl1pPr>
            <a:lvl2pPr>
              <a:defRPr>
                <a:latin typeface="Source Sans Pro Light"/>
              </a:defRPr>
            </a:lvl2pPr>
            <a:lvl3pPr marL="0">
              <a:defRPr sz="2000">
                <a:latin typeface="Source Sans Pro Light"/>
              </a:defRPr>
            </a:lvl3pPr>
            <a:lvl4pPr>
              <a:defRPr>
                <a:latin typeface="Source Sans Pro Light"/>
              </a:defRPr>
            </a:lvl4pPr>
            <a:lvl5pPr>
              <a:defRPr>
                <a:latin typeface="Source Sans Pro Light"/>
              </a:defRPr>
            </a:lvl5pPr>
          </a:lstStyle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6190842"/>
            <a:ext cx="2046622" cy="31807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Presentation Name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0" y="1600200"/>
            <a:ext cx="4114800" cy="4525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7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8313" y="447675"/>
            <a:ext cx="5392812" cy="5956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30913" y="447675"/>
            <a:ext cx="2662237" cy="29685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30913" y="3563938"/>
            <a:ext cx="2662237" cy="28336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7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7200" y="1481138"/>
            <a:ext cx="8229600" cy="4848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6190842"/>
            <a:ext cx="2046622" cy="31807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6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549400"/>
            <a:ext cx="8229600" cy="480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6190842"/>
            <a:ext cx="2046622" cy="31807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5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65" r:id="rId3"/>
    <p:sldLayoutId id="2147483666" r:id="rId4"/>
    <p:sldLayoutId id="2147483669" r:id="rId5"/>
    <p:sldLayoutId id="2147483668" r:id="rId6"/>
    <p:sldLayoutId id="2147483671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ource Sans Pro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Source Sans Pro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Source Sans Pro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Source Sans Pro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Source Sans Pro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Source Sans Pro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museumvictoria.com.au/melbournemuseum/whats-on/childrens-gallery/the-museum-generation/#FAQ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NG MA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1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52767" y="387195"/>
            <a:ext cx="7734706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8" r="16437"/>
          <a:stretch/>
        </p:blipFill>
        <p:spPr>
          <a:xfrm>
            <a:off x="5853913" y="532435"/>
            <a:ext cx="2827100" cy="2968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3743" r="48507" b="5198"/>
          <a:stretch/>
        </p:blipFill>
        <p:spPr>
          <a:xfrm>
            <a:off x="552767" y="532435"/>
            <a:ext cx="4869339" cy="47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52767" y="387195"/>
            <a:ext cx="7734706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4848" r="2533" b="4969"/>
          <a:stretch/>
        </p:blipFill>
        <p:spPr>
          <a:xfrm>
            <a:off x="442637" y="937549"/>
            <a:ext cx="8249950" cy="40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0" r="37277"/>
          <a:stretch/>
        </p:blipFill>
        <p:spPr>
          <a:xfrm>
            <a:off x="6072189" y="-17143"/>
            <a:ext cx="3167346" cy="6875143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Kate Brereton and Alex Price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Pauline Gandel Children’s Gallery and</a:t>
            </a:r>
            <a:br>
              <a:rPr lang="en-US" dirty="0" smtClean="0"/>
            </a:br>
            <a:r>
              <a:rPr lang="en-US" dirty="0" smtClean="0"/>
              <a:t>The Museum Generation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6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45096" y="1555422"/>
            <a:ext cx="3157979" cy="3459638"/>
          </a:xfrm>
        </p:spPr>
        <p:txBody>
          <a:bodyPr>
            <a:normAutofit fontScale="90000"/>
          </a:bodyPr>
          <a:lstStyle/>
          <a:p>
            <a:r>
              <a:rPr lang="en-AU" sz="4900" dirty="0"/>
              <a:t>100 </a:t>
            </a:r>
            <a:r>
              <a:rPr lang="en-AU" sz="4900" dirty="0" smtClean="0"/>
              <a:t/>
            </a:r>
            <a:br>
              <a:rPr lang="en-AU" sz="4900" dirty="0" smtClean="0"/>
            </a:br>
            <a:r>
              <a:rPr lang="en-AU" sz="4900" dirty="0" smtClean="0"/>
              <a:t>Years of</a:t>
            </a:r>
            <a:br>
              <a:rPr lang="en-AU" sz="4900" dirty="0" smtClean="0"/>
            </a:br>
            <a:r>
              <a:rPr lang="en-AU" sz="4900" dirty="0" smtClean="0"/>
              <a:t>Working with Children</a:t>
            </a:r>
            <a:r>
              <a:rPr lang="en-AU" sz="5400" b="1" dirty="0"/>
              <a:t/>
            </a:r>
            <a:br>
              <a:rPr lang="en-AU" sz="5400" b="1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-139" r="20207" b="17672"/>
          <a:stretch/>
        </p:blipFill>
        <p:spPr>
          <a:xfrm>
            <a:off x="3403076" y="-41715"/>
            <a:ext cx="5957456" cy="689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2767" y="1154189"/>
            <a:ext cx="4100255" cy="3440960"/>
          </a:xfrm>
        </p:spPr>
        <p:txBody>
          <a:bodyPr>
            <a:normAutofit/>
          </a:bodyPr>
          <a:lstStyle/>
          <a:p>
            <a:r>
              <a:rPr lang="en-AU" sz="5400" b="1" dirty="0" smtClean="0"/>
              <a:t/>
            </a:r>
            <a:br>
              <a:rPr lang="en-AU" sz="5400" b="1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2" t="1163" r="36170" b="-1247"/>
          <a:stretch/>
        </p:blipFill>
        <p:spPr>
          <a:xfrm>
            <a:off x="5474825" y="-1"/>
            <a:ext cx="3669175" cy="6967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2989" y="2077055"/>
            <a:ext cx="47456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Source Sans Pro Light"/>
              </a:rPr>
              <a:t>The Children’s Gallery is a wondrous place for babies to 5-year-olds where children explore, play and learn. </a:t>
            </a:r>
          </a:p>
          <a:p>
            <a:endParaRPr lang="en-AU" dirty="0">
              <a:solidFill>
                <a:schemeClr val="bg1"/>
              </a:solidFill>
              <a:latin typeface="Source Sans Pro Light"/>
            </a:endParaRPr>
          </a:p>
          <a:p>
            <a:r>
              <a:rPr lang="en-AU" dirty="0">
                <a:solidFill>
                  <a:schemeClr val="bg1"/>
                </a:solidFill>
                <a:latin typeface="Source Sans Pro Light"/>
              </a:rPr>
              <a:t>This unique gallery supports families, carers, educators and children to learn together. The exhibition experiences combine hands-on exploration and discovery, open-ended play-based learning, extraordinary immersive environments and unique museum collection objects.</a:t>
            </a:r>
          </a:p>
          <a:p>
            <a:endParaRPr lang="en-AU" dirty="0" smtClean="0">
              <a:solidFill>
                <a:schemeClr val="bg1"/>
              </a:solidFill>
            </a:endParaRPr>
          </a:p>
          <a:p>
            <a:endParaRPr lang="en-AU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2987" y="387195"/>
            <a:ext cx="8218025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endParaRPr lang="en-AU" sz="45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8375" y="387195"/>
            <a:ext cx="8452337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Pauline </a:t>
            </a:r>
            <a:r>
              <a:rPr lang="en-US" dirty="0" err="1" smtClean="0"/>
              <a:t>Gandel</a:t>
            </a:r>
            <a:r>
              <a:rPr lang="en-US" dirty="0"/>
              <a:t> </a:t>
            </a:r>
            <a:r>
              <a:rPr lang="en-US" dirty="0" smtClean="0"/>
              <a:t>Children’s Gallery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25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52767" y="387195"/>
            <a:ext cx="7734706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" t="28714" r="4101" b="7975"/>
          <a:stretch/>
        </p:blipFill>
        <p:spPr>
          <a:xfrm>
            <a:off x="552767" y="690743"/>
            <a:ext cx="4624071" cy="4557517"/>
          </a:xfrm>
          <a:prstGeom prst="rect">
            <a:avLst/>
          </a:prstGeom>
        </p:spPr>
      </p:pic>
      <p:pic>
        <p:nvPicPr>
          <p:cNvPr id="8" name="Picture Placeholder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-546" r="-10" b="546"/>
          <a:stretch/>
        </p:blipFill>
        <p:spPr>
          <a:xfrm>
            <a:off x="5397276" y="690743"/>
            <a:ext cx="3148314" cy="2123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2" r="19517" b="-65"/>
          <a:stretch/>
        </p:blipFill>
        <p:spPr>
          <a:xfrm>
            <a:off x="5397276" y="2969501"/>
            <a:ext cx="3148314" cy="22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1" t="2494" r="17779" b="4992"/>
          <a:stretch/>
        </p:blipFill>
        <p:spPr>
          <a:xfrm>
            <a:off x="5416952" y="0"/>
            <a:ext cx="3727048" cy="68637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2628" y="-190034"/>
            <a:ext cx="6820306" cy="2673967"/>
          </a:xfrm>
        </p:spPr>
        <p:txBody>
          <a:bodyPr>
            <a:normAutofit/>
          </a:bodyPr>
          <a:lstStyle/>
          <a:p>
            <a:r>
              <a:rPr lang="en-US" sz="4900" dirty="0"/>
              <a:t>The Pauline </a:t>
            </a:r>
            <a:r>
              <a:rPr lang="en-US" sz="4900" dirty="0" err="1"/>
              <a:t>Gandel</a:t>
            </a:r>
            <a:r>
              <a:rPr lang="en-US" sz="4900" dirty="0"/>
              <a:t> Children’s Gallery </a:t>
            </a:r>
            <a:endParaRPr lang="en-AU" sz="4900" dirty="0"/>
          </a:p>
        </p:txBody>
      </p:sp>
      <p:sp>
        <p:nvSpPr>
          <p:cNvPr id="2" name="TextBox 1"/>
          <p:cNvSpPr txBox="1"/>
          <p:nvPr/>
        </p:nvSpPr>
        <p:spPr>
          <a:xfrm>
            <a:off x="552767" y="2010876"/>
            <a:ext cx="44966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Source Sans Pro Light"/>
              </a:rPr>
              <a:t>Gallery Amenities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bg1"/>
              </a:solidFill>
              <a:latin typeface="Source Sans Pro Ligh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Child size </a:t>
            </a:r>
            <a:r>
              <a:rPr lang="en-AU" dirty="0">
                <a:solidFill>
                  <a:schemeClr val="bg1"/>
                </a:solidFill>
                <a:latin typeface="Source Sans Pro Light"/>
              </a:rPr>
              <a:t>toilets alongside adult sized toilets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C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afé </a:t>
            </a:r>
            <a:r>
              <a:rPr lang="en-AU" dirty="0">
                <a:solidFill>
                  <a:schemeClr val="bg1"/>
                </a:solidFill>
                <a:latin typeface="Source Sans Pro Light"/>
              </a:rPr>
              <a:t>with healthy snacks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D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edicated </a:t>
            </a:r>
            <a:r>
              <a:rPr lang="en-AU" dirty="0">
                <a:solidFill>
                  <a:schemeClr val="bg1"/>
                </a:solidFill>
                <a:latin typeface="Source Sans Pro Light"/>
              </a:rPr>
              <a:t>feeding 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room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P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lenty </a:t>
            </a:r>
            <a:r>
              <a:rPr lang="en-AU" dirty="0">
                <a:solidFill>
                  <a:schemeClr val="bg1"/>
                </a:solidFill>
                <a:latin typeface="Source Sans Pro Light"/>
              </a:rPr>
              <a:t>of comfortable seating and soft carpet for carers of all ages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E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nclosed </a:t>
            </a:r>
            <a:r>
              <a:rPr lang="en-AU" dirty="0">
                <a:solidFill>
                  <a:schemeClr val="bg1"/>
                </a:solidFill>
                <a:latin typeface="Source Sans Pro Light"/>
              </a:rPr>
              <a:t>play areas for older children while younger ones are being 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fed/changed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Ample pram parking</a:t>
            </a:r>
            <a:endParaRPr lang="en-AU" dirty="0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2767" y="387195"/>
            <a:ext cx="4745620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77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2767" y="1154189"/>
            <a:ext cx="4100255" cy="3440960"/>
          </a:xfrm>
        </p:spPr>
        <p:txBody>
          <a:bodyPr>
            <a:normAutofit/>
          </a:bodyPr>
          <a:lstStyle/>
          <a:p>
            <a:r>
              <a:rPr lang="en-AU" sz="5400" b="1" dirty="0" smtClean="0"/>
              <a:t/>
            </a:r>
            <a:br>
              <a:rPr lang="en-AU" sz="5400" b="1" dirty="0" smtClean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6296" y="1481344"/>
            <a:ext cx="83394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Source Sans Pro Light"/>
              </a:rPr>
              <a:t>To celebrate the brand new Pauline </a:t>
            </a:r>
            <a:r>
              <a:rPr lang="en-AU" dirty="0" err="1">
                <a:solidFill>
                  <a:schemeClr val="bg1"/>
                </a:solidFill>
                <a:latin typeface="Source Sans Pro Light"/>
              </a:rPr>
              <a:t>Gandel</a:t>
            </a:r>
            <a:r>
              <a:rPr lang="en-AU" dirty="0">
                <a:solidFill>
                  <a:schemeClr val="bg1"/>
                </a:solidFill>
                <a:latin typeface="Source Sans Pro Light"/>
              </a:rPr>
              <a:t> Children's Gallery at Melbourne Museum and to congratulate a new generation of children to our museums, Museums Victoria will be giving every baby born, fostered or adopted in Victoria in 2017 a free six-month Museums Victoria Membership</a:t>
            </a:r>
            <a:r>
              <a:rPr lang="en-AU" sz="2800" dirty="0">
                <a:solidFill>
                  <a:schemeClr val="bg1"/>
                </a:solidFill>
                <a:latin typeface="Source Sans Pro Light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4390" y="167276"/>
            <a:ext cx="7734706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r>
              <a:rPr lang="en-AU" sz="4500" dirty="0"/>
              <a:t>The Museum Generation </a:t>
            </a:r>
          </a:p>
        </p:txBody>
      </p:sp>
      <p:pic>
        <p:nvPicPr>
          <p:cNvPr id="8" name="Picture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r="15137"/>
          <a:stretch>
            <a:fillRect/>
          </a:stretch>
        </p:blipFill>
        <p:spPr>
          <a:xfrm>
            <a:off x="528681" y="3055481"/>
            <a:ext cx="2224567" cy="2128072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2911" r="20815" b="6152"/>
          <a:stretch/>
        </p:blipFill>
        <p:spPr>
          <a:xfrm>
            <a:off x="3439330" y="3055482"/>
            <a:ext cx="2225060" cy="2128784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35" y="3067055"/>
            <a:ext cx="2225060" cy="21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2767" y="1154189"/>
            <a:ext cx="4100255" cy="3440960"/>
          </a:xfrm>
        </p:spPr>
        <p:txBody>
          <a:bodyPr>
            <a:normAutofit/>
          </a:bodyPr>
          <a:lstStyle/>
          <a:p>
            <a:r>
              <a:rPr lang="en-AU" sz="5400" b="1" dirty="0" smtClean="0"/>
              <a:t/>
            </a:r>
            <a:br>
              <a:rPr lang="en-AU" sz="5400" b="1" dirty="0" smtClean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2767" y="1221325"/>
            <a:ext cx="4496613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Memberships will be distributed at the eight-week visit to the maternal child health nurse beginning in 2017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Source Sans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We want to provide easy accessibility to the gallery for all new 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Source Sans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To date there have been 625 memberships </a:t>
            </a:r>
            <a:r>
              <a:rPr lang="en-AU" dirty="0" smtClean="0">
                <a:solidFill>
                  <a:schemeClr val="bg1"/>
                </a:solidFill>
                <a:latin typeface="Source Sans Pro Light"/>
              </a:rPr>
              <a:t>redeemed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Source Sans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Couldn’t do this without the help of Maternal Child Health nurses  </a:t>
            </a:r>
            <a:endParaRPr lang="en-AU" dirty="0" smtClean="0">
              <a:solidFill>
                <a:schemeClr val="bg1"/>
              </a:solidFill>
              <a:latin typeface="Source Sans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Source Sans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Source Sans Pro Light"/>
              </a:rPr>
              <a:t>For more information please see our </a:t>
            </a:r>
            <a:r>
              <a:rPr lang="en-AU" dirty="0">
                <a:solidFill>
                  <a:schemeClr val="bg1"/>
                </a:solidFill>
                <a:latin typeface="Source Sans Pro Light"/>
                <a:hlinkClick r:id="rId2"/>
              </a:rPr>
              <a:t>frequently asked questions</a:t>
            </a:r>
            <a:r>
              <a:rPr lang="en-AU" dirty="0">
                <a:solidFill>
                  <a:schemeClr val="bg1"/>
                </a:solidFill>
                <a:latin typeface="Source Sans Pro Light"/>
              </a:rPr>
              <a:t> or call 13 11 02.</a:t>
            </a:r>
          </a:p>
        </p:txBody>
      </p:sp>
      <p:pic>
        <p:nvPicPr>
          <p:cNvPr id="7" name="Picture Placeholder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-505" r="28996" b="-1"/>
          <a:stretch/>
        </p:blipFill>
        <p:spPr>
          <a:xfrm>
            <a:off x="5298386" y="-11575"/>
            <a:ext cx="3845613" cy="68985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7130" y="3698"/>
            <a:ext cx="6912905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r>
              <a:rPr lang="en-AU" sz="4500" dirty="0"/>
              <a:t>The </a:t>
            </a:r>
            <a:r>
              <a:rPr lang="en-AU" sz="4500" dirty="0" smtClean="0"/>
              <a:t>Museum Generation </a:t>
            </a:r>
            <a:endParaRPr lang="en-AU" sz="4500" dirty="0"/>
          </a:p>
        </p:txBody>
      </p:sp>
    </p:spTree>
    <p:extLst>
      <p:ext uri="{BB962C8B-B14F-4D97-AF65-F5344CB8AC3E}">
        <p14:creationId xmlns:p14="http://schemas.microsoft.com/office/powerpoint/2010/main" val="34910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52767" y="387195"/>
            <a:ext cx="7734706" cy="153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Source Sans Pro Light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pic>
        <p:nvPicPr>
          <p:cNvPr id="11" name="Picture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07" y="547775"/>
            <a:ext cx="3480304" cy="4825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237" r="6947" b="-237"/>
          <a:stretch/>
        </p:blipFill>
        <p:spPr>
          <a:xfrm>
            <a:off x="729205" y="547775"/>
            <a:ext cx="3603197" cy="48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V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271</Words>
  <Application>Microsoft Office PowerPoint</Application>
  <PresentationFormat>On-screen Show (4:3)</PresentationFormat>
  <Paragraphs>39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Source Sans Pro Light</vt:lpstr>
      <vt:lpstr>MV_Theme</vt:lpstr>
      <vt:lpstr>PowerPoint Presentation</vt:lpstr>
      <vt:lpstr>The Pauline Gandel Children’s Gallery and The Museum Generation </vt:lpstr>
      <vt:lpstr>100  Years of Working with Children </vt:lpstr>
      <vt:lpstr> </vt:lpstr>
      <vt:lpstr>PowerPoint Presentation</vt:lpstr>
      <vt:lpstr>The Pauline Gandel Children’s Gallery </vt:lpstr>
      <vt:lpstr> </vt:lpstr>
      <vt:lpstr> </vt:lpstr>
      <vt:lpstr>PowerPoint Presentation</vt:lpstr>
      <vt:lpstr>PowerPoint Presentation</vt:lpstr>
      <vt:lpstr>PowerPoint Presentation</vt:lpstr>
    </vt:vector>
  </TitlesOfParts>
  <Company>Museum victoria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McGeachin</dc:creator>
  <cp:lastModifiedBy>Michael Green</cp:lastModifiedBy>
  <cp:revision>77</cp:revision>
  <dcterms:created xsi:type="dcterms:W3CDTF">2016-10-21T00:00:31Z</dcterms:created>
  <dcterms:modified xsi:type="dcterms:W3CDTF">2018-11-27T06:02:42Z</dcterms:modified>
</cp:coreProperties>
</file>