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9" r:id="rId2"/>
    <p:sldId id="266" r:id="rId3"/>
    <p:sldId id="274" r:id="rId4"/>
    <p:sldId id="275" r:id="rId5"/>
    <p:sldId id="267" r:id="rId6"/>
    <p:sldId id="273" r:id="rId7"/>
    <p:sldId id="272" r:id="rId8"/>
    <p:sldId id="279" r:id="rId9"/>
    <p:sldId id="271" r:id="rId10"/>
    <p:sldId id="277" r:id="rId11"/>
    <p:sldId id="276" r:id="rId12"/>
    <p:sldId id="280" r:id="rId13"/>
    <p:sldId id="282" r:id="rId14"/>
  </p:sldIdLst>
  <p:sldSz cx="9144000" cy="6858000" type="screen4x3"/>
  <p:notesSz cx="6807200" cy="99393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7200"/>
    <a:srgbClr val="87189D"/>
    <a:srgbClr val="D50032"/>
    <a:srgbClr val="201547"/>
    <a:srgbClr val="007B4B"/>
    <a:srgbClr val="DA372E"/>
    <a:srgbClr val="008950"/>
    <a:srgbClr val="8080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ADF699-8E1B-BE47-9F9E-C4ABEFB2EBCA}" type="datetimeFigureOut">
              <a:rPr lang="en-US"/>
              <a:pPr/>
              <a:t>9/18/2018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F31BCC-3495-C843-93A1-295B0196BD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04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24028E-6409-644D-810D-103268802915}" type="slidenum">
              <a:rPr lang="en-AU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24028E-6409-644D-810D-103268802915}" type="slidenum">
              <a:rPr lang="en-AU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8093"/>
            <a:ext cx="7951858" cy="1577163"/>
          </a:xfrm>
        </p:spPr>
        <p:txBody>
          <a:bodyPr anchor="b">
            <a:no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291906"/>
            <a:ext cx="4919941" cy="3846287"/>
          </a:xfrm>
        </p:spPr>
        <p:txBody>
          <a:bodyPr>
            <a:noAutofit/>
          </a:bodyPr>
          <a:lstStyle>
            <a:lvl1pPr marL="0" indent="0" algn="l">
              <a:buNone/>
              <a:defRPr sz="2200" b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22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10000"/>
              </a:lnSpc>
              <a:defRPr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619250"/>
            <a:ext cx="8243888" cy="4854797"/>
          </a:xfrm>
        </p:spPr>
        <p:txBody>
          <a:bodyPr/>
          <a:lstStyle>
            <a:lvl1pPr marL="0" indent="0">
              <a:lnSpc>
                <a:spcPct val="110000"/>
              </a:lnSpc>
              <a:defRPr baseline="0"/>
            </a:lvl1pPr>
            <a:lvl2pPr marL="0" indent="0">
              <a:lnSpc>
                <a:spcPct val="110000"/>
              </a:lnSpc>
              <a:defRPr/>
            </a:lvl2pPr>
            <a:lvl3pPr marL="252000" indent="-252000">
              <a:lnSpc>
                <a:spcPct val="110000"/>
              </a:lnSpc>
              <a:defRPr/>
            </a:lvl3pPr>
            <a:lvl4pPr marL="504000" indent="-252000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3888" y="6480175"/>
            <a:ext cx="539750" cy="374650"/>
          </a:xfrm>
        </p:spPr>
        <p:txBody>
          <a:bodyPr/>
          <a:lstStyle>
            <a:lvl1pPr>
              <a:defRPr/>
            </a:lvl1pPr>
          </a:lstStyle>
          <a:p>
            <a:fld id="{3E626193-2F46-4C4C-A7A5-6AA247DF1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4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0" y="269875"/>
            <a:ext cx="684393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1619250"/>
            <a:ext cx="8243888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119813" y="6480175"/>
            <a:ext cx="1800225" cy="374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39750" y="6480175"/>
            <a:ext cx="5400675" cy="374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43888" y="6486525"/>
            <a:ext cx="539750" cy="3746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fld id="{2C5AF808-EF18-C04F-824E-745052AF3DD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lnSpc>
          <a:spcPct val="110000"/>
        </a:lnSpc>
        <a:spcBef>
          <a:spcPts val="800"/>
        </a:spcBef>
        <a:spcAft>
          <a:spcPts val="800"/>
        </a:spcAft>
        <a:defRPr sz="2200" b="1" kern="1200">
          <a:solidFill>
            <a:srgbClr val="E57200"/>
          </a:solidFill>
          <a:latin typeface="+mn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250825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503238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755650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539750" y="247650"/>
            <a:ext cx="6513513" cy="1577975"/>
          </a:xfrm>
        </p:spPr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Respect Victoria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9750" y="1825626"/>
            <a:ext cx="8164303" cy="36195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AU" dirty="0">
                <a:latin typeface="Arial" charset="0"/>
                <a:cs typeface="Arial" charset="0"/>
              </a:rPr>
              <a:t>Victoria's first agency dedicated to the </a:t>
            </a:r>
            <a:r>
              <a:rPr lang="en-AU" dirty="0" smtClean="0">
                <a:latin typeface="Arial" charset="0"/>
                <a:cs typeface="Arial" charset="0"/>
              </a:rPr>
              <a:t>prevention </a:t>
            </a:r>
            <a:r>
              <a:rPr lang="en-AU" dirty="0">
                <a:latin typeface="Arial" charset="0"/>
                <a:cs typeface="Arial" charset="0"/>
              </a:rPr>
              <a:t>of </a:t>
            </a:r>
            <a:r>
              <a:rPr lang="en-AU" dirty="0" smtClean="0">
                <a:latin typeface="Arial" charset="0"/>
                <a:cs typeface="Arial" charset="0"/>
              </a:rPr>
              <a:t/>
            </a:r>
            <a:br>
              <a:rPr lang="en-AU" dirty="0" smtClean="0">
                <a:latin typeface="Arial" charset="0"/>
                <a:cs typeface="Arial" charset="0"/>
              </a:rPr>
            </a:br>
            <a:r>
              <a:rPr lang="en-AU" dirty="0" smtClean="0">
                <a:latin typeface="Arial" charset="0"/>
                <a:cs typeface="Arial" charset="0"/>
              </a:rPr>
              <a:t>family </a:t>
            </a:r>
            <a:r>
              <a:rPr lang="en-AU" dirty="0" smtClean="0">
                <a:latin typeface="Arial" charset="0"/>
                <a:cs typeface="Arial" charset="0"/>
              </a:rPr>
              <a:t>violence and all forms of violence against women</a:t>
            </a: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September 2018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Key Priorities – Communicate</a:t>
            </a:r>
            <a:endParaRPr lang="en-AU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53289" y="2056684"/>
            <a:ext cx="8243888" cy="2851746"/>
          </a:xfrm>
        </p:spPr>
        <p:txBody>
          <a:bodyPr/>
          <a:lstStyle/>
          <a:p>
            <a:pPr lvl="0"/>
            <a:r>
              <a:rPr lang="en-AU" sz="1800" b="0" dirty="0">
                <a:solidFill>
                  <a:srgbClr val="000000"/>
                </a:solidFill>
                <a:latin typeface="vicregular"/>
              </a:rPr>
              <a:t>Respect Victoria will transform and lead high quality </a:t>
            </a:r>
            <a:r>
              <a:rPr lang="en-AU" sz="1800" b="0" dirty="0" smtClean="0">
                <a:solidFill>
                  <a:srgbClr val="000000"/>
                </a:solidFill>
                <a:latin typeface="vicregular"/>
              </a:rPr>
              <a:t>communications</a:t>
            </a:r>
            <a:r>
              <a:rPr lang="en-AU" sz="1800" b="0" dirty="0">
                <a:solidFill>
                  <a:srgbClr val="000000"/>
                </a:solidFill>
                <a:latin typeface="vicregular"/>
              </a:rPr>
              <a:t>, </a:t>
            </a:r>
            <a:r>
              <a:rPr lang="en-AU" sz="1800" b="0" dirty="0" smtClean="0">
                <a:solidFill>
                  <a:srgbClr val="000000"/>
                </a:solidFill>
                <a:latin typeface="vicregular"/>
              </a:rPr>
              <a:t/>
            </a:r>
            <a:br>
              <a:rPr lang="en-AU" sz="1800" b="0" dirty="0" smtClean="0">
                <a:solidFill>
                  <a:srgbClr val="000000"/>
                </a:solidFill>
                <a:latin typeface="vicregular"/>
              </a:rPr>
            </a:br>
            <a:r>
              <a:rPr lang="en-AU" sz="1800" b="0" dirty="0" smtClean="0">
                <a:solidFill>
                  <a:srgbClr val="000000"/>
                </a:solidFill>
                <a:latin typeface="vicregular"/>
              </a:rPr>
              <a:t>to </a:t>
            </a:r>
            <a:r>
              <a:rPr lang="en-AU" sz="1800" b="0" dirty="0">
                <a:solidFill>
                  <a:srgbClr val="000000"/>
                </a:solidFill>
                <a:latin typeface="vicregular"/>
              </a:rPr>
              <a:t>improve the way government, organisations and the community </a:t>
            </a:r>
            <a:r>
              <a:rPr lang="en-AU" sz="1800" b="0" dirty="0" smtClean="0">
                <a:solidFill>
                  <a:srgbClr val="000000"/>
                </a:solidFill>
                <a:latin typeface="vicregular"/>
              </a:rPr>
              <a:t/>
            </a:r>
            <a:br>
              <a:rPr lang="en-AU" sz="1800" b="0" dirty="0" smtClean="0">
                <a:solidFill>
                  <a:srgbClr val="000000"/>
                </a:solidFill>
                <a:latin typeface="vicregular"/>
              </a:rPr>
            </a:br>
            <a:r>
              <a:rPr lang="en-AU" sz="1800" b="0" dirty="0" smtClean="0">
                <a:solidFill>
                  <a:srgbClr val="000000"/>
                </a:solidFill>
                <a:latin typeface="vicregular"/>
              </a:rPr>
              <a:t>work </a:t>
            </a:r>
            <a:r>
              <a:rPr lang="en-AU" sz="1800" b="0" dirty="0">
                <a:solidFill>
                  <a:srgbClr val="000000"/>
                </a:solidFill>
                <a:latin typeface="vicregular"/>
              </a:rPr>
              <a:t>to prevent family </a:t>
            </a:r>
            <a:r>
              <a:rPr lang="en-AU" sz="1800" b="0" dirty="0" smtClean="0">
                <a:solidFill>
                  <a:srgbClr val="000000"/>
                </a:solidFill>
                <a:latin typeface="vicregular"/>
              </a:rPr>
              <a:t>violence </a:t>
            </a:r>
          </a:p>
          <a:p>
            <a:pPr lvl="0"/>
            <a:r>
              <a:rPr lang="en-AU" sz="1800" b="0" dirty="0" smtClean="0">
                <a:solidFill>
                  <a:srgbClr val="000000"/>
                </a:solidFill>
                <a:latin typeface="vicregular"/>
              </a:rPr>
              <a:t>Immediate awareness and behaviour change campaigns include: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rgbClr val="000000"/>
                </a:solidFill>
                <a:latin typeface="vicregular"/>
              </a:rPr>
              <a:t>State-wide </a:t>
            </a:r>
            <a:r>
              <a:rPr lang="en-AU" sz="1800" b="0" dirty="0">
                <a:solidFill>
                  <a:srgbClr val="000000"/>
                </a:solidFill>
                <a:latin typeface="vicregular"/>
              </a:rPr>
              <a:t>mass </a:t>
            </a:r>
            <a:r>
              <a:rPr lang="en-AU" sz="1800" b="0" dirty="0" smtClean="0">
                <a:solidFill>
                  <a:srgbClr val="000000"/>
                </a:solidFill>
                <a:latin typeface="vicregular"/>
              </a:rPr>
              <a:t>campaigns:</a:t>
            </a:r>
          </a:p>
          <a:p>
            <a:pPr marL="846900" lvl="3" indent="-342900">
              <a:buFont typeface="Courier New" panose="02070309020205020404" pitchFamily="49" charset="0"/>
              <a:buChar char="o"/>
            </a:pPr>
            <a:r>
              <a:rPr lang="en-AU" sz="1800" b="0" i="1" dirty="0" smtClean="0">
                <a:solidFill>
                  <a:srgbClr val="000000"/>
                </a:solidFill>
                <a:latin typeface="vicregular"/>
              </a:rPr>
              <a:t>Respect </a:t>
            </a:r>
            <a:r>
              <a:rPr lang="en-AU" sz="1800" b="0" i="1" dirty="0">
                <a:solidFill>
                  <a:srgbClr val="000000"/>
                </a:solidFill>
                <a:latin typeface="vicregular"/>
              </a:rPr>
              <a:t>Women - Call it </a:t>
            </a:r>
            <a:r>
              <a:rPr lang="en-AU" sz="1800" b="0" i="1" dirty="0" smtClean="0">
                <a:solidFill>
                  <a:srgbClr val="000000"/>
                </a:solidFill>
                <a:latin typeface="vicregular"/>
              </a:rPr>
              <a:t>Out</a:t>
            </a:r>
            <a:endParaRPr lang="en-AU" sz="1800" dirty="0">
              <a:solidFill>
                <a:srgbClr val="000000"/>
              </a:solidFill>
              <a:latin typeface="vicregular"/>
            </a:endParaRPr>
          </a:p>
          <a:p>
            <a:pPr marL="846900" lvl="3" indent="-342900">
              <a:buFont typeface="Courier New" panose="02070309020205020404" pitchFamily="49" charset="0"/>
              <a:buChar char="o"/>
            </a:pPr>
            <a:r>
              <a:rPr lang="en-AU" sz="1800" b="0" dirty="0" smtClean="0">
                <a:solidFill>
                  <a:srgbClr val="000000"/>
                </a:solidFill>
                <a:latin typeface="vicregular"/>
              </a:rPr>
              <a:t>LGBTI</a:t>
            </a:r>
            <a:endParaRPr lang="en-AU" sz="1800" dirty="0">
              <a:solidFill>
                <a:srgbClr val="000000"/>
              </a:solidFill>
              <a:latin typeface="vicregular"/>
            </a:endParaRPr>
          </a:p>
          <a:p>
            <a:pPr marL="846900" lvl="3" indent="-342900">
              <a:buFont typeface="Courier New" panose="02070309020205020404" pitchFamily="49" charset="0"/>
              <a:buChar char="o"/>
            </a:pPr>
            <a:r>
              <a:rPr lang="en-AU" sz="1800" b="0" dirty="0" smtClean="0">
                <a:solidFill>
                  <a:srgbClr val="000000"/>
                </a:solidFill>
                <a:latin typeface="vicregular"/>
              </a:rPr>
              <a:t>Aboriginal</a:t>
            </a:r>
            <a:endParaRPr lang="en-AU" sz="1800" dirty="0">
              <a:solidFill>
                <a:srgbClr val="000000"/>
              </a:solidFill>
              <a:latin typeface="vicregular"/>
            </a:endParaRPr>
          </a:p>
          <a:p>
            <a:pPr marL="846900" lvl="3" indent="-342900">
              <a:buFont typeface="Courier New" panose="02070309020205020404" pitchFamily="49" charset="0"/>
              <a:buChar char="o"/>
            </a:pPr>
            <a:r>
              <a:rPr lang="en-AU" sz="1800" b="0" dirty="0" smtClean="0">
                <a:solidFill>
                  <a:srgbClr val="000000"/>
                </a:solidFill>
                <a:latin typeface="vicregular"/>
              </a:rPr>
              <a:t>Elder </a:t>
            </a:r>
            <a:r>
              <a:rPr lang="en-AU" sz="1800" b="0" dirty="0">
                <a:solidFill>
                  <a:srgbClr val="000000"/>
                </a:solidFill>
                <a:latin typeface="vicregular"/>
              </a:rPr>
              <a:t>abuse </a:t>
            </a:r>
            <a:endParaRPr lang="en-AU" sz="1800" dirty="0">
              <a:solidFill>
                <a:srgbClr val="000000"/>
              </a:solidFill>
              <a:latin typeface="vicregular"/>
            </a:endParaRPr>
          </a:p>
          <a:p>
            <a:pPr marL="846900" lvl="3" indent="-342900">
              <a:buFont typeface="Courier New" panose="02070309020205020404" pitchFamily="49" charset="0"/>
              <a:buChar char="o"/>
            </a:pPr>
            <a:r>
              <a:rPr lang="en-AU" sz="1800" b="0" dirty="0" smtClean="0">
                <a:solidFill>
                  <a:srgbClr val="000000"/>
                </a:solidFill>
                <a:latin typeface="vicregular"/>
              </a:rPr>
              <a:t>Victoria </a:t>
            </a:r>
            <a:r>
              <a:rPr lang="en-AU" sz="1800" b="0" dirty="0">
                <a:solidFill>
                  <a:srgbClr val="000000"/>
                </a:solidFill>
                <a:latin typeface="vicregular"/>
              </a:rPr>
              <a:t>Against Violence </a:t>
            </a:r>
            <a:r>
              <a:rPr lang="en-AU" sz="1800" b="0" dirty="0" smtClean="0">
                <a:solidFill>
                  <a:srgbClr val="000000"/>
                </a:solidFill>
                <a:latin typeface="vicregular"/>
              </a:rPr>
              <a:t>(working with Office </a:t>
            </a:r>
            <a:r>
              <a:rPr lang="en-AU" sz="1800" b="0" dirty="0">
                <a:solidFill>
                  <a:srgbClr val="000000"/>
                </a:solidFill>
                <a:latin typeface="vicregular"/>
              </a:rPr>
              <a:t>for Women</a:t>
            </a:r>
            <a:r>
              <a:rPr lang="en-AU" sz="1800" b="0" dirty="0" smtClean="0">
                <a:solidFill>
                  <a:srgbClr val="000000"/>
                </a:solidFill>
                <a:latin typeface="vicregular"/>
              </a:rPr>
              <a:t>)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99211" y="6554491"/>
            <a:ext cx="539750" cy="374650"/>
          </a:xfrm>
        </p:spPr>
        <p:txBody>
          <a:bodyPr/>
          <a:lstStyle/>
          <a:p>
            <a:pPr algn="ctr"/>
            <a:fld id="{3E626193-2F46-4C4C-A7A5-6AA247DF1D48}" type="slidenum">
              <a:rPr lang="en-US" smtClean="0"/>
              <a:pPr algn="ctr"/>
              <a:t>10</a:t>
            </a:fld>
            <a:endParaRPr lang="en-US" dirty="0"/>
          </a:p>
        </p:txBody>
      </p:sp>
      <p:pic>
        <p:nvPicPr>
          <p:cNvPr id="8" name="Picture 4" descr="Victoria State Gov logo black 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768" y="5634578"/>
            <a:ext cx="1301906" cy="74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59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Key Priorities – </a:t>
            </a:r>
            <a:r>
              <a:rPr lang="en-AU" dirty="0" smtClean="0"/>
              <a:t>Engage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23099"/>
            <a:ext cx="8034907" cy="368599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tx1"/>
                </a:solidFill>
              </a:rPr>
              <a:t>Respect Victoria will work with partners across a range of </a:t>
            </a:r>
            <a:r>
              <a:rPr lang="en-AU" sz="1800" b="0" dirty="0" smtClean="0">
                <a:solidFill>
                  <a:schemeClr val="tx1"/>
                </a:solidFill>
              </a:rPr>
              <a:t>settings including </a:t>
            </a:r>
            <a:r>
              <a:rPr lang="en-AU" sz="1800" b="0" dirty="0">
                <a:solidFill>
                  <a:schemeClr val="tx1"/>
                </a:solidFill>
              </a:rPr>
              <a:t>rural and regional Victoria, education and care settings, </a:t>
            </a:r>
            <a:r>
              <a:rPr lang="en-AU" sz="1800" b="0" dirty="0" smtClean="0">
                <a:solidFill>
                  <a:schemeClr val="tx1"/>
                </a:solidFill>
              </a:rPr>
              <a:t>workplaces, community </a:t>
            </a:r>
            <a:r>
              <a:rPr lang="en-AU" sz="1800" b="0" dirty="0">
                <a:solidFill>
                  <a:schemeClr val="tx1"/>
                </a:solidFill>
              </a:rPr>
              <a:t>organisations, faith-based and cultural organisations, sport, </a:t>
            </a:r>
            <a:br>
              <a:rPr lang="en-AU" sz="1800" b="0" dirty="0">
                <a:solidFill>
                  <a:schemeClr val="tx1"/>
                </a:solidFill>
              </a:rPr>
            </a:br>
            <a:r>
              <a:rPr lang="en-AU" sz="1800" b="0" dirty="0" smtClean="0">
                <a:solidFill>
                  <a:schemeClr val="tx1"/>
                </a:solidFill>
              </a:rPr>
              <a:t>the arts </a:t>
            </a:r>
            <a:r>
              <a:rPr lang="en-AU" sz="1800" b="0" dirty="0">
                <a:solidFill>
                  <a:schemeClr val="tx1"/>
                </a:solidFill>
              </a:rPr>
              <a:t>and </a:t>
            </a:r>
            <a:r>
              <a:rPr lang="en-AU" sz="1800" b="0" dirty="0" smtClean="0">
                <a:solidFill>
                  <a:schemeClr val="tx1"/>
                </a:solidFill>
              </a:rPr>
              <a:t>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chemeClr val="tx1"/>
                </a:solidFill>
              </a:rPr>
              <a:t>This </a:t>
            </a:r>
            <a:r>
              <a:rPr lang="en-AU" sz="1800" b="0" dirty="0">
                <a:solidFill>
                  <a:schemeClr val="tx1"/>
                </a:solidFill>
              </a:rPr>
              <a:t>approach will ensure quality primary prevention programming </a:t>
            </a:r>
            <a:r>
              <a:rPr lang="en-AU" sz="1800" b="0" dirty="0" smtClean="0">
                <a:solidFill>
                  <a:schemeClr val="tx1"/>
                </a:solidFill>
              </a:rPr>
              <a:t/>
            </a:r>
            <a:br>
              <a:rPr lang="en-AU" sz="1800" b="0" dirty="0" smtClean="0">
                <a:solidFill>
                  <a:schemeClr val="tx1"/>
                </a:solidFill>
              </a:rPr>
            </a:br>
            <a:r>
              <a:rPr lang="en-AU" sz="1800" b="0" dirty="0" smtClean="0">
                <a:solidFill>
                  <a:schemeClr val="tx1"/>
                </a:solidFill>
              </a:rPr>
              <a:t>becomes </a:t>
            </a:r>
            <a:r>
              <a:rPr lang="en-AU" sz="1800" b="0" dirty="0">
                <a:solidFill>
                  <a:schemeClr val="tx1"/>
                </a:solidFill>
              </a:rPr>
              <a:t>part of core business in government, sectors, non-government and the private sectors, and </a:t>
            </a:r>
            <a:r>
              <a:rPr lang="en-AU" sz="1800" b="0" dirty="0" smtClean="0">
                <a:solidFill>
                  <a:schemeClr val="tx1"/>
                </a:solidFill>
              </a:rPr>
              <a:t>that </a:t>
            </a:r>
            <a:r>
              <a:rPr lang="en-AU" sz="1800" b="0" dirty="0">
                <a:solidFill>
                  <a:schemeClr val="tx1"/>
                </a:solidFill>
              </a:rPr>
              <a:t>civil society takes greater responsibility </a:t>
            </a:r>
            <a:r>
              <a:rPr lang="en-AU" sz="1800" b="0" dirty="0" smtClean="0">
                <a:solidFill>
                  <a:schemeClr val="tx1"/>
                </a:solidFill>
              </a:rPr>
              <a:t/>
            </a:r>
            <a:br>
              <a:rPr lang="en-AU" sz="1800" b="0" dirty="0" smtClean="0">
                <a:solidFill>
                  <a:schemeClr val="tx1"/>
                </a:solidFill>
              </a:rPr>
            </a:br>
            <a:r>
              <a:rPr lang="en-AU" sz="1800" b="0" dirty="0" smtClean="0">
                <a:solidFill>
                  <a:schemeClr val="tx1"/>
                </a:solidFill>
              </a:rPr>
              <a:t>for </a:t>
            </a:r>
            <a:r>
              <a:rPr lang="en-AU" sz="1800" b="0" dirty="0">
                <a:solidFill>
                  <a:schemeClr val="tx1"/>
                </a:solidFill>
              </a:rPr>
              <a:t>the prevention of family violence, including </a:t>
            </a:r>
            <a:r>
              <a:rPr lang="en-AU" sz="1800" b="0" dirty="0" smtClean="0">
                <a:solidFill>
                  <a:schemeClr val="tx1"/>
                </a:solidFill>
              </a:rPr>
              <a:t>increasing positive </a:t>
            </a:r>
            <a:br>
              <a:rPr lang="en-AU" sz="1800" b="0" dirty="0" smtClean="0">
                <a:solidFill>
                  <a:schemeClr val="tx1"/>
                </a:solidFill>
              </a:rPr>
            </a:br>
            <a:r>
              <a:rPr lang="en-AU" sz="1800" b="0" dirty="0" smtClean="0">
                <a:solidFill>
                  <a:schemeClr val="tx1"/>
                </a:solidFill>
              </a:rPr>
              <a:t>bystander </a:t>
            </a:r>
            <a:r>
              <a:rPr lang="en-AU" sz="1800" b="0" dirty="0">
                <a:solidFill>
                  <a:schemeClr val="tx1"/>
                </a:solidFill>
              </a:rPr>
              <a:t>behaviour in the face of sexism and </a:t>
            </a:r>
            <a:r>
              <a:rPr lang="en-AU" sz="1800" b="0" dirty="0" smtClean="0">
                <a:solidFill>
                  <a:schemeClr val="tx1"/>
                </a:solidFill>
              </a:rPr>
              <a:t>all forms of discrimination</a:t>
            </a:r>
            <a:endParaRPr lang="en-AU" sz="1800" b="0" dirty="0">
              <a:solidFill>
                <a:schemeClr val="tx1"/>
              </a:solidFill>
            </a:endParaRPr>
          </a:p>
          <a:p>
            <a:endParaRPr lang="en-AU" sz="1800" b="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99211" y="6554491"/>
            <a:ext cx="539750" cy="374650"/>
          </a:xfrm>
        </p:spPr>
        <p:txBody>
          <a:bodyPr/>
          <a:lstStyle/>
          <a:p>
            <a:pPr algn="ctr"/>
            <a:fld id="{3E626193-2F46-4C4C-A7A5-6AA247DF1D48}" type="slidenum">
              <a:rPr lang="en-US" smtClean="0"/>
              <a:pPr algn="ctr"/>
              <a:t>11</a:t>
            </a:fld>
            <a:endParaRPr lang="en-US" dirty="0"/>
          </a:p>
        </p:txBody>
      </p:sp>
      <p:pic>
        <p:nvPicPr>
          <p:cNvPr id="8" name="Picture 4" descr="Victoria State Gov logo black 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768" y="5634578"/>
            <a:ext cx="1301906" cy="74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49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Key Priorities – Research and Evaluation</a:t>
            </a:r>
            <a:endParaRPr lang="en-AU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45057" y="1751162"/>
            <a:ext cx="5658928" cy="5141343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rgbClr val="000000"/>
                </a:solidFill>
                <a:latin typeface="vicregular"/>
              </a:rPr>
              <a:t>Respect Victoria will build on Victoria’s </a:t>
            </a:r>
            <a:br>
              <a:rPr lang="en-AU" sz="1800" b="0" dirty="0" smtClean="0">
                <a:solidFill>
                  <a:srgbClr val="000000"/>
                </a:solidFill>
                <a:latin typeface="vicregular"/>
              </a:rPr>
            </a:br>
            <a:r>
              <a:rPr lang="en-AU" sz="1800" b="0" dirty="0" smtClean="0">
                <a:solidFill>
                  <a:srgbClr val="000000"/>
                </a:solidFill>
                <a:latin typeface="vicregular"/>
              </a:rPr>
              <a:t>prevention </a:t>
            </a:r>
            <a:r>
              <a:rPr lang="en-AU" sz="1800" b="0" dirty="0">
                <a:solidFill>
                  <a:srgbClr val="000000"/>
                </a:solidFill>
                <a:latin typeface="vicregular"/>
              </a:rPr>
              <a:t>activity into world leading </a:t>
            </a:r>
            <a:r>
              <a:rPr lang="en-AU" sz="1800" b="0" dirty="0" smtClean="0">
                <a:solidFill>
                  <a:srgbClr val="000000"/>
                </a:solidFill>
                <a:latin typeface="vicregular"/>
              </a:rPr>
              <a:t>practice, providing </a:t>
            </a:r>
            <a:r>
              <a:rPr lang="en-AU" sz="1800" b="0" dirty="0">
                <a:solidFill>
                  <a:srgbClr val="000000"/>
                </a:solidFill>
                <a:latin typeface="vicregular"/>
              </a:rPr>
              <a:t>high-quality </a:t>
            </a:r>
            <a:r>
              <a:rPr lang="en-AU" sz="1800" b="0" dirty="0" smtClean="0">
                <a:solidFill>
                  <a:srgbClr val="000000"/>
                </a:solidFill>
                <a:latin typeface="vicregular"/>
              </a:rPr>
              <a:t>research and evaluation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rgbClr val="000000"/>
                </a:solidFill>
                <a:latin typeface="vicregular"/>
              </a:rPr>
              <a:t>It will do this by: </a:t>
            </a:r>
          </a:p>
          <a:p>
            <a:pPr marL="789750" lvl="3" indent="-285750">
              <a:buFont typeface="Courier New" panose="02070309020205020404" pitchFamily="49" charset="0"/>
              <a:buChar char="o"/>
            </a:pPr>
            <a:r>
              <a:rPr lang="en-AU" sz="1800" b="0" dirty="0" smtClean="0">
                <a:solidFill>
                  <a:srgbClr val="000000"/>
                </a:solidFill>
                <a:latin typeface="vicregular"/>
              </a:rPr>
              <a:t>Developing </a:t>
            </a:r>
            <a:r>
              <a:rPr lang="en-AU" sz="1800" b="0" dirty="0">
                <a:solidFill>
                  <a:srgbClr val="000000"/>
                </a:solidFill>
                <a:latin typeface="vicregular"/>
              </a:rPr>
              <a:t>a draft strategic short, medium and long-term research and evaluation agenda based on identified gaps in the evidence base including prevalence, drivers, contributing factors and quality programming </a:t>
            </a:r>
            <a:r>
              <a:rPr lang="en-AU" sz="1800" b="0" dirty="0" smtClean="0">
                <a:solidFill>
                  <a:srgbClr val="000000"/>
                </a:solidFill>
                <a:latin typeface="vicregular"/>
              </a:rPr>
              <a:t>evaluation</a:t>
            </a:r>
          </a:p>
          <a:p>
            <a:pPr marL="789750" lvl="3" indent="-285750">
              <a:buFont typeface="Courier New" panose="02070309020205020404" pitchFamily="49" charset="0"/>
              <a:buChar char="o"/>
            </a:pPr>
            <a:r>
              <a:rPr lang="en-AU" sz="1800" b="0" dirty="0" smtClean="0">
                <a:solidFill>
                  <a:srgbClr val="000000"/>
                </a:solidFill>
                <a:latin typeface="vicregular"/>
              </a:rPr>
              <a:t>Establishing </a:t>
            </a:r>
            <a:r>
              <a:rPr lang="en-AU" sz="1800" b="0" dirty="0">
                <a:solidFill>
                  <a:srgbClr val="000000"/>
                </a:solidFill>
                <a:latin typeface="vicregular"/>
              </a:rPr>
              <a:t>a research alliance and partnerships with primary prevention organisations to inform the development of an evidence and research </a:t>
            </a:r>
            <a:r>
              <a:rPr lang="en-AU" sz="1800" b="0" dirty="0" smtClean="0">
                <a:solidFill>
                  <a:srgbClr val="000000"/>
                </a:solidFill>
                <a:latin typeface="vicregular"/>
              </a:rPr>
              <a:t>framework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998" y="1693833"/>
            <a:ext cx="2543370" cy="366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99211" y="6554491"/>
            <a:ext cx="539750" cy="374650"/>
          </a:xfrm>
        </p:spPr>
        <p:txBody>
          <a:bodyPr/>
          <a:lstStyle/>
          <a:p>
            <a:pPr algn="ctr"/>
            <a:fld id="{3E626193-2F46-4C4C-A7A5-6AA247DF1D48}" type="slidenum">
              <a:rPr lang="en-US" smtClean="0"/>
              <a:pPr algn="ctr"/>
              <a:t>12</a:t>
            </a:fld>
            <a:endParaRPr lang="en-US" dirty="0"/>
          </a:p>
        </p:txBody>
      </p:sp>
      <p:pic>
        <p:nvPicPr>
          <p:cNvPr id="10" name="Picture 4" descr="Victoria State Gov logo black 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768" y="5634578"/>
            <a:ext cx="1301906" cy="74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91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539750" y="247650"/>
            <a:ext cx="6513513" cy="1577975"/>
          </a:xfrm>
        </p:spPr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Respect Victoria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44662" y="1825626"/>
            <a:ext cx="8164303" cy="3619500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/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Discussion</a:t>
            </a: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58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69875"/>
            <a:ext cx="7028150" cy="1079500"/>
          </a:xfrm>
        </p:spPr>
        <p:txBody>
          <a:bodyPr/>
          <a:lstStyle/>
          <a:p>
            <a:r>
              <a:rPr lang="en-AU" dirty="0" smtClean="0">
                <a:latin typeface="Arial" charset="0"/>
              </a:rPr>
              <a:t>Introduction to Respect Victoria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88190" y="1802921"/>
            <a:ext cx="4796286" cy="4451230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sz="1600" dirty="0">
                <a:latin typeface="Arial" charset="0"/>
              </a:rPr>
              <a:t>Respect Victoria </a:t>
            </a:r>
            <a:r>
              <a:rPr lang="en-AU" sz="1600" dirty="0" smtClean="0">
                <a:latin typeface="Arial" charset="0"/>
              </a:rPr>
              <a:t>focusses </a:t>
            </a:r>
            <a:r>
              <a:rPr lang="en-AU" sz="1600" dirty="0">
                <a:latin typeface="Arial" charset="0"/>
              </a:rPr>
              <a:t>on the primary prevention of family violence for all </a:t>
            </a:r>
            <a:r>
              <a:rPr lang="en-AU" sz="1600" dirty="0" smtClean="0">
                <a:latin typeface="Arial" charset="0"/>
              </a:rPr>
              <a:t>Victorians. That </a:t>
            </a:r>
            <a:r>
              <a:rPr lang="en-AU" sz="1600" dirty="0">
                <a:latin typeface="Arial" charset="0"/>
              </a:rPr>
              <a:t>means stopping violence before it starts, by changing the culture that allows it to </a:t>
            </a:r>
            <a:r>
              <a:rPr lang="en-AU" sz="1600" dirty="0" smtClean="0">
                <a:latin typeface="Arial" charset="0"/>
              </a:rPr>
              <a:t>happen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sz="1600" dirty="0">
                <a:latin typeface="Arial" charset="0"/>
              </a:rPr>
              <a:t>We are the only Victorian organisation dedicated to the primary prevention of all forms of family </a:t>
            </a:r>
            <a:r>
              <a:rPr lang="en-AU" sz="1600" dirty="0" smtClean="0">
                <a:latin typeface="Arial" charset="0"/>
              </a:rPr>
              <a:t>violence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sz="1600" dirty="0">
                <a:latin typeface="Arial" charset="0"/>
              </a:rPr>
              <a:t>We are being established under the Prevention of Family Violence Bill </a:t>
            </a:r>
            <a:r>
              <a:rPr lang="en-AU" sz="1600" dirty="0" smtClean="0">
                <a:latin typeface="Arial" charset="0"/>
              </a:rPr>
              <a:t>(2018) to:</a:t>
            </a:r>
          </a:p>
          <a:p>
            <a:pPr marL="789750" lvl="3" indent="-285750">
              <a:buFont typeface="Courier New" panose="02070309020205020404" pitchFamily="49" charset="0"/>
              <a:buChar char="o"/>
            </a:pPr>
            <a:r>
              <a:rPr lang="en-AU" sz="1600" dirty="0" smtClean="0">
                <a:latin typeface="Arial" charset="0"/>
              </a:rPr>
              <a:t>Fulfil </a:t>
            </a:r>
            <a:r>
              <a:rPr lang="en-AU" sz="1600" dirty="0">
                <a:latin typeface="Arial" charset="0"/>
              </a:rPr>
              <a:t>Recommendation 188 of the Royal Commission into Family </a:t>
            </a:r>
            <a:r>
              <a:rPr lang="en-AU" sz="1600" dirty="0" smtClean="0">
                <a:latin typeface="Arial" charset="0"/>
              </a:rPr>
              <a:t>Violence</a:t>
            </a:r>
          </a:p>
          <a:p>
            <a:pPr marL="846900" lvl="3" indent="-342900">
              <a:buFont typeface="Courier New" panose="02070309020205020404" pitchFamily="49" charset="0"/>
              <a:buChar char="o"/>
            </a:pPr>
            <a:r>
              <a:rPr lang="en-AU" sz="1600" dirty="0" smtClean="0">
                <a:latin typeface="Arial" charset="0"/>
              </a:rPr>
              <a:t>Deliver </a:t>
            </a:r>
            <a:r>
              <a:rPr lang="en-AU" sz="1600" dirty="0">
                <a:latin typeface="Arial" charset="0"/>
              </a:rPr>
              <a:t>on commitments in </a:t>
            </a:r>
            <a:r>
              <a:rPr lang="en-AU" sz="1600" i="1" dirty="0">
                <a:latin typeface="Arial" charset="0"/>
              </a:rPr>
              <a:t>Free from </a:t>
            </a:r>
            <a:r>
              <a:rPr lang="en-AU" sz="1600" i="1" dirty="0" smtClean="0">
                <a:latin typeface="Arial" charset="0"/>
              </a:rPr>
              <a:t>Violence</a:t>
            </a:r>
            <a:r>
              <a:rPr lang="en-AU" sz="1600" dirty="0" smtClean="0">
                <a:latin typeface="Arial" charset="0"/>
              </a:rPr>
              <a:t> </a:t>
            </a:r>
            <a:r>
              <a:rPr lang="en-AU" sz="1600" dirty="0">
                <a:latin typeface="Arial" charset="0"/>
              </a:rPr>
              <a:t>(Victoria’s strategy to prevent family violence and all forms of violence against women</a:t>
            </a:r>
            <a:r>
              <a:rPr lang="en-AU" sz="1600" dirty="0" smtClean="0">
                <a:latin typeface="Arial" charset="0"/>
              </a:rPr>
              <a:t>)</a:t>
            </a:r>
            <a:endParaRPr lang="en-AU" sz="1800" dirty="0">
              <a:latin typeface="Arial" charset="0"/>
            </a:endParaRPr>
          </a:p>
        </p:txBody>
      </p:sp>
      <p:pic>
        <p:nvPicPr>
          <p:cNvPr id="4" name="Picture 4" descr="Victoria State Gov logo black 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768" y="5634578"/>
            <a:ext cx="1301906" cy="74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99211" y="6554491"/>
            <a:ext cx="539750" cy="374650"/>
          </a:xfrm>
        </p:spPr>
        <p:txBody>
          <a:bodyPr/>
          <a:lstStyle/>
          <a:p>
            <a:pPr algn="ctr"/>
            <a:fld id="{3E626193-2F46-4C4C-A7A5-6AA247DF1D48}" type="slidenum">
              <a:rPr lang="en-US" smtClean="0"/>
              <a:pPr algn="ctr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518" y="1802920"/>
            <a:ext cx="3200310" cy="3614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Passage of Legislation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812507"/>
            <a:ext cx="4903518" cy="4833307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 Respect Victoria is now enshrined in law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Doors to Respect Victoria opened on </a:t>
            </a:r>
            <a:br>
              <a:rPr lang="en-AU" sz="1800" b="0" dirty="0" smtClean="0">
                <a:solidFill>
                  <a:srgbClr val="000000"/>
                </a:solidFill>
                <a:latin typeface="+mj-lt"/>
              </a:rPr>
            </a:b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1 August 2018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Bill passed the Legislative Assembly on </a:t>
            </a:r>
            <a:br>
              <a:rPr lang="en-AU" sz="1800" b="0" dirty="0" smtClean="0">
                <a:solidFill>
                  <a:srgbClr val="000000"/>
                </a:solidFill>
                <a:latin typeface="+mj-lt"/>
              </a:rPr>
            </a:b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9 August 2018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Bill passed the Legislative Council on </a:t>
            </a:r>
            <a:br>
              <a:rPr lang="en-AU" sz="1800" b="0" dirty="0" smtClean="0">
                <a:solidFill>
                  <a:srgbClr val="000000"/>
                </a:solidFill>
                <a:latin typeface="+mj-lt"/>
              </a:rPr>
            </a:b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23 August 2018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The Legislative Assembly agreed to amendments made by the Legislative Council on 5 September 2018 effectively enshrining Respect Victoria in law as a </a:t>
            </a:r>
            <a:r>
              <a:rPr lang="en-AU" sz="1800" b="0" dirty="0">
                <a:solidFill>
                  <a:srgbClr val="000000"/>
                </a:solidFill>
                <a:latin typeface="+mj-lt"/>
              </a:rPr>
              <a:t>S</a:t>
            </a: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tatutory Authority</a:t>
            </a:r>
            <a:endParaRPr lang="en-AU" sz="1800" dirty="0"/>
          </a:p>
        </p:txBody>
      </p:sp>
      <p:pic>
        <p:nvPicPr>
          <p:cNvPr id="3076" name="Picture 4" descr="https://pbs.twimg.com/media/DmYlLpjVAAAKC0q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268" y="1949031"/>
            <a:ext cx="3381914" cy="3381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99211" y="6554491"/>
            <a:ext cx="539750" cy="374650"/>
          </a:xfrm>
        </p:spPr>
        <p:txBody>
          <a:bodyPr/>
          <a:lstStyle/>
          <a:p>
            <a:pPr algn="ctr"/>
            <a:fld id="{3E626193-2F46-4C4C-A7A5-6AA247DF1D48}" type="slidenum">
              <a:rPr lang="en-US" smtClean="0"/>
              <a:pPr algn="ctr"/>
              <a:t>3</a:t>
            </a:fld>
            <a:endParaRPr lang="en-US" dirty="0"/>
          </a:p>
        </p:txBody>
      </p:sp>
      <p:pic>
        <p:nvPicPr>
          <p:cNvPr id="10" name="Picture 4" descr="Victoria State Gov logo black 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768" y="5634578"/>
            <a:ext cx="1301906" cy="74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81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Transition to Statutory Authority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184396"/>
            <a:ext cx="4981156" cy="314481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Papers for the Governor in Council are currently being finalised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Board members will be appointed by Governor in Council on the recommendation of the Minister</a:t>
            </a:r>
            <a:endParaRPr lang="en-AU" sz="1800" b="0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It is envisaged that Respect Victoria </a:t>
            </a:r>
            <a:br>
              <a:rPr lang="en-AU" sz="1800" b="0" dirty="0" smtClean="0">
                <a:solidFill>
                  <a:srgbClr val="000000"/>
                </a:solidFill>
                <a:latin typeface="+mj-lt"/>
              </a:rPr>
            </a:b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will be a fully functioning Statutory Authority by 4 October 2018</a:t>
            </a:r>
            <a:endParaRPr lang="en-AU" sz="1800" dirty="0" smtClean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040" y="1742538"/>
            <a:ext cx="2614058" cy="3735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99211" y="6554491"/>
            <a:ext cx="539750" cy="374650"/>
          </a:xfrm>
        </p:spPr>
        <p:txBody>
          <a:bodyPr/>
          <a:lstStyle/>
          <a:p>
            <a:pPr algn="ctr"/>
            <a:fld id="{3E626193-2F46-4C4C-A7A5-6AA247DF1D48}" type="slidenum">
              <a:rPr lang="en-US" smtClean="0"/>
              <a:pPr algn="ctr"/>
              <a:t>4</a:t>
            </a:fld>
            <a:endParaRPr lang="en-US" dirty="0"/>
          </a:p>
        </p:txBody>
      </p:sp>
      <p:pic>
        <p:nvPicPr>
          <p:cNvPr id="10" name="Picture 4" descr="Victoria State Gov logo black 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768" y="5634578"/>
            <a:ext cx="1301906" cy="74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94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Respect Victoria’s Mandate</a:t>
            </a:r>
            <a:endParaRPr lang="en-AU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39750" y="1676584"/>
            <a:ext cx="8243888" cy="4502988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rgbClr val="000000"/>
                </a:solidFill>
                <a:latin typeface="+mj-lt"/>
              </a:rPr>
              <a:t>Respect Victoria will address all forms of family violence, working across the whole community and with new strategic partners, in a range of settings in which Victorians live, work, learn play and </a:t>
            </a: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engage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Legislation outlines </a:t>
            </a:r>
            <a:r>
              <a:rPr lang="en-AU" sz="1800" b="0" dirty="0">
                <a:solidFill>
                  <a:srgbClr val="000000"/>
                </a:solidFill>
                <a:latin typeface="+mj-lt"/>
              </a:rPr>
              <a:t>the governance </a:t>
            </a: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and responsibilities of </a:t>
            </a:r>
            <a:r>
              <a:rPr lang="en-AU" sz="1800" b="0" dirty="0">
                <a:solidFill>
                  <a:srgbClr val="000000"/>
                </a:solidFill>
                <a:latin typeface="+mj-lt"/>
              </a:rPr>
              <a:t>the Statutory </a:t>
            </a: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Authority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Establishing </a:t>
            </a:r>
            <a:r>
              <a:rPr lang="en-AU" sz="1800" b="0" dirty="0">
                <a:solidFill>
                  <a:srgbClr val="000000"/>
                </a:solidFill>
                <a:latin typeface="+mj-lt"/>
              </a:rPr>
              <a:t>Respect Victoria as a Statutory Authority will fulfil Recommendation 188 of the Royal Commission into Family </a:t>
            </a: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Violence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It </a:t>
            </a:r>
            <a:r>
              <a:rPr lang="en-AU" sz="1800" b="0" dirty="0">
                <a:solidFill>
                  <a:srgbClr val="000000"/>
                </a:solidFill>
                <a:latin typeface="+mj-lt"/>
              </a:rPr>
              <a:t>will also deliver on </a:t>
            </a: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two of the five pillars outlined </a:t>
            </a:r>
            <a:r>
              <a:rPr lang="en-AU" sz="1800" b="0" dirty="0">
                <a:solidFill>
                  <a:srgbClr val="000000"/>
                </a:solidFill>
                <a:latin typeface="+mj-lt"/>
              </a:rPr>
              <a:t>in </a:t>
            </a:r>
            <a:r>
              <a:rPr lang="en-AU" sz="1800" b="0" i="1" dirty="0">
                <a:solidFill>
                  <a:srgbClr val="000000"/>
                </a:solidFill>
                <a:latin typeface="+mj-lt"/>
              </a:rPr>
              <a:t>Free </a:t>
            </a:r>
            <a:r>
              <a:rPr lang="en-AU" sz="1800" b="0" i="1" dirty="0" smtClean="0">
                <a:solidFill>
                  <a:srgbClr val="000000"/>
                </a:solidFill>
                <a:latin typeface="+mj-lt"/>
              </a:rPr>
              <a:t>From </a:t>
            </a:r>
            <a:r>
              <a:rPr lang="en-AU" sz="1800" b="0" i="1" dirty="0">
                <a:solidFill>
                  <a:srgbClr val="000000"/>
                </a:solidFill>
                <a:latin typeface="+mj-lt"/>
              </a:rPr>
              <a:t>Violence: Victoria’s </a:t>
            </a:r>
            <a:r>
              <a:rPr lang="en-AU" sz="1800" b="0" i="1" dirty="0" smtClean="0">
                <a:solidFill>
                  <a:srgbClr val="000000"/>
                </a:solidFill>
                <a:latin typeface="+mj-lt"/>
              </a:rPr>
              <a:t>Strategy To Prevent Family Violence And All Forms Of Violence Against Women:</a:t>
            </a:r>
          </a:p>
          <a:p>
            <a:pPr marL="846900" lvl="3" indent="-342900">
              <a:buFont typeface="Courier New" panose="02070309020205020404" pitchFamily="49" charset="0"/>
              <a:buChar char="o"/>
            </a:pPr>
            <a:r>
              <a:rPr lang="en-AU" sz="1800" dirty="0" smtClean="0">
                <a:solidFill>
                  <a:srgbClr val="000000"/>
                </a:solidFill>
                <a:latin typeface="+mj-lt"/>
              </a:rPr>
              <a:t>Engage and communicate with the community</a:t>
            </a:r>
          </a:p>
          <a:p>
            <a:pPr marL="846900" lvl="3" indent="-342900">
              <a:buFont typeface="Courier New" panose="02070309020205020404" pitchFamily="49" charset="0"/>
              <a:buChar char="o"/>
            </a:pP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Research and evaluate</a:t>
            </a:r>
            <a:endParaRPr lang="en-AU" sz="1800" b="0" dirty="0" smtClean="0">
              <a:solidFill>
                <a:srgbClr val="000000"/>
              </a:solidFill>
              <a:latin typeface="vicregular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99211" y="6554491"/>
            <a:ext cx="539750" cy="374650"/>
          </a:xfrm>
        </p:spPr>
        <p:txBody>
          <a:bodyPr/>
          <a:lstStyle/>
          <a:p>
            <a:pPr algn="ctr"/>
            <a:fld id="{3E626193-2F46-4C4C-A7A5-6AA247DF1D48}" type="slidenum">
              <a:rPr lang="en-US" smtClean="0"/>
              <a:pPr algn="ctr"/>
              <a:t>5</a:t>
            </a:fld>
            <a:endParaRPr lang="en-US" dirty="0"/>
          </a:p>
        </p:txBody>
      </p:sp>
      <p:pic>
        <p:nvPicPr>
          <p:cNvPr id="8" name="Picture 4" descr="Victoria State Gov logo black 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768" y="5634578"/>
            <a:ext cx="1301906" cy="74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69875"/>
            <a:ext cx="7163639" cy="1079500"/>
          </a:xfrm>
        </p:spPr>
        <p:txBody>
          <a:bodyPr/>
          <a:lstStyle/>
          <a:p>
            <a:r>
              <a:rPr lang="en-AU" dirty="0" smtClean="0"/>
              <a:t>What Does It Mean To Become </a:t>
            </a:r>
            <a:r>
              <a:rPr lang="en-AU" dirty="0"/>
              <a:t>a</a:t>
            </a:r>
            <a:r>
              <a:rPr lang="en-AU" dirty="0" smtClean="0"/>
              <a:t> Statutory Authority?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102873"/>
            <a:ext cx="8243888" cy="3695607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prstClr val="black"/>
                </a:solidFill>
                <a:latin typeface="Arial" charset="0"/>
              </a:rPr>
              <a:t>Responds to </a:t>
            </a:r>
            <a:r>
              <a:rPr lang="en-AU" sz="1800" dirty="0">
                <a:solidFill>
                  <a:prstClr val="black"/>
                </a:solidFill>
                <a:latin typeface="Arial" charset="0"/>
              </a:rPr>
              <a:t>Recommendation 188 of the Royal Commission into Family </a:t>
            </a:r>
            <a:r>
              <a:rPr lang="en-AU" sz="1800" dirty="0" smtClean="0">
                <a:solidFill>
                  <a:prstClr val="black"/>
                </a:solidFill>
                <a:latin typeface="Arial" charset="0"/>
              </a:rPr>
              <a:t>Violence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rgbClr val="000000"/>
                </a:solidFill>
                <a:latin typeface="vicregular"/>
              </a:rPr>
              <a:t>As a Statutory Authority</a:t>
            </a:r>
            <a:r>
              <a:rPr lang="en-AU" sz="1800" dirty="0" smtClean="0">
                <a:solidFill>
                  <a:srgbClr val="000000"/>
                </a:solidFill>
                <a:latin typeface="vicregular"/>
              </a:rPr>
              <a:t>, Respect Victoria will:</a:t>
            </a:r>
          </a:p>
          <a:p>
            <a:pPr marL="846900" lvl="3" indent="-342900">
              <a:buFont typeface="Courier New" panose="02070309020205020404" pitchFamily="49" charset="0"/>
              <a:buChar char="o"/>
            </a:pPr>
            <a:r>
              <a:rPr lang="en-AU" sz="1800" dirty="0" smtClean="0">
                <a:solidFill>
                  <a:srgbClr val="000000"/>
                </a:solidFill>
                <a:latin typeface="+mj-lt"/>
              </a:rPr>
              <a:t>be </a:t>
            </a:r>
            <a:r>
              <a:rPr lang="en-AU" sz="1800" dirty="0" smtClean="0">
                <a:solidFill>
                  <a:prstClr val="black"/>
                </a:solidFill>
                <a:latin typeface="Arial" charset="0"/>
              </a:rPr>
              <a:t>impartial </a:t>
            </a:r>
            <a:r>
              <a:rPr lang="en-AU" sz="1800" dirty="0">
                <a:solidFill>
                  <a:prstClr val="black"/>
                </a:solidFill>
                <a:latin typeface="Arial" charset="0"/>
              </a:rPr>
              <a:t>and </a:t>
            </a:r>
            <a:r>
              <a:rPr lang="en-AU" sz="1800" dirty="0" smtClean="0">
                <a:solidFill>
                  <a:prstClr val="black"/>
                </a:solidFill>
                <a:latin typeface="Arial" charset="0"/>
              </a:rPr>
              <a:t>independent</a:t>
            </a:r>
          </a:p>
          <a:p>
            <a:pPr marL="846900" lvl="3" indent="-342900">
              <a:buFont typeface="Courier New" panose="02070309020205020404" pitchFamily="49" charset="0"/>
              <a:buChar char="o"/>
            </a:pPr>
            <a:r>
              <a:rPr lang="en-AU" sz="1800" dirty="0" smtClean="0">
                <a:solidFill>
                  <a:prstClr val="black"/>
                </a:solidFill>
                <a:latin typeface="Arial" charset="0"/>
              </a:rPr>
              <a:t>advocate </a:t>
            </a:r>
            <a:r>
              <a:rPr lang="en-AU" sz="1800" dirty="0">
                <a:solidFill>
                  <a:prstClr val="black"/>
                </a:solidFill>
                <a:latin typeface="Arial" charset="0"/>
              </a:rPr>
              <a:t>and lobby to and with government on behalf of all </a:t>
            </a:r>
            <a:r>
              <a:rPr lang="en-AU" sz="1800" dirty="0" smtClean="0">
                <a:solidFill>
                  <a:prstClr val="black"/>
                </a:solidFill>
                <a:latin typeface="Arial" charset="0"/>
              </a:rPr>
              <a:t>Victorians</a:t>
            </a:r>
          </a:p>
          <a:p>
            <a:pPr marL="846900" lvl="3" indent="-342900">
              <a:buFont typeface="Courier New" panose="02070309020205020404" pitchFamily="49" charset="0"/>
              <a:buChar char="o"/>
            </a:pPr>
            <a:r>
              <a:rPr lang="en-AU" sz="1800" dirty="0" smtClean="0">
                <a:solidFill>
                  <a:prstClr val="black"/>
                </a:solidFill>
                <a:latin typeface="Arial" charset="0"/>
              </a:rPr>
              <a:t>establish </a:t>
            </a:r>
            <a:r>
              <a:rPr lang="en-AU" sz="1800" dirty="0">
                <a:solidFill>
                  <a:prstClr val="black"/>
                </a:solidFill>
                <a:latin typeface="Arial" charset="0"/>
              </a:rPr>
              <a:t>formal and informal </a:t>
            </a:r>
            <a:r>
              <a:rPr lang="en-AU" sz="1800" dirty="0" smtClean="0">
                <a:solidFill>
                  <a:prstClr val="black"/>
                </a:solidFill>
                <a:latin typeface="Arial" charset="0"/>
              </a:rPr>
              <a:t>alliances and partnerships </a:t>
            </a:r>
            <a:r>
              <a:rPr lang="en-AU" sz="1800" dirty="0">
                <a:solidFill>
                  <a:prstClr val="black"/>
                </a:solidFill>
                <a:latin typeface="Arial" charset="0"/>
              </a:rPr>
              <a:t>with </a:t>
            </a:r>
            <a:r>
              <a:rPr lang="en-AU" sz="1800" dirty="0" smtClean="0">
                <a:solidFill>
                  <a:prstClr val="black"/>
                </a:solidFill>
                <a:latin typeface="Arial" charset="0"/>
              </a:rPr>
              <a:t>government and non-government organisations, </a:t>
            </a:r>
            <a:r>
              <a:rPr lang="en-AU" sz="1800" dirty="0">
                <a:solidFill>
                  <a:prstClr val="black"/>
                </a:solidFill>
                <a:latin typeface="Arial" charset="0"/>
              </a:rPr>
              <a:t>working towards a Victoria free from </a:t>
            </a:r>
            <a:r>
              <a:rPr lang="en-AU" sz="1800" dirty="0" smtClean="0">
                <a:solidFill>
                  <a:prstClr val="black"/>
                </a:solidFill>
                <a:latin typeface="Arial" charset="0"/>
              </a:rPr>
              <a:t>violence</a:t>
            </a:r>
          </a:p>
          <a:p>
            <a:pPr marL="846900" lvl="3" indent="-342900">
              <a:buFont typeface="Courier New" panose="02070309020205020404" pitchFamily="49" charset="0"/>
              <a:buChar char="o"/>
            </a:pPr>
            <a:r>
              <a:rPr lang="en-AU" sz="1800" dirty="0" smtClean="0">
                <a:solidFill>
                  <a:srgbClr val="000000"/>
                </a:solidFill>
                <a:latin typeface="vicregular"/>
              </a:rPr>
              <a:t>remain core business of government – its work will be enduring</a:t>
            </a:r>
            <a:endParaRPr lang="en-AU" sz="18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99211" y="6554491"/>
            <a:ext cx="539750" cy="374650"/>
          </a:xfrm>
        </p:spPr>
        <p:txBody>
          <a:bodyPr/>
          <a:lstStyle/>
          <a:p>
            <a:pPr algn="ctr"/>
            <a:fld id="{3E626193-2F46-4C4C-A7A5-6AA247DF1D48}" type="slidenum">
              <a:rPr lang="en-US" smtClean="0"/>
              <a:pPr algn="ctr"/>
              <a:t>6</a:t>
            </a:fld>
            <a:endParaRPr lang="en-US" dirty="0"/>
          </a:p>
        </p:txBody>
      </p:sp>
      <p:pic>
        <p:nvPicPr>
          <p:cNvPr id="8" name="Picture 4" descr="Victoria State Gov logo black 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768" y="5634578"/>
            <a:ext cx="1301906" cy="74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83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Who We Are – Advisory Board &amp; Executive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124" y="2007439"/>
            <a:ext cx="8243888" cy="426396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rgbClr val="000000"/>
                </a:solidFill>
                <a:latin typeface="+mj-lt"/>
              </a:rPr>
              <a:t>Respect Victoria is led by </a:t>
            </a: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an Advisory </a:t>
            </a:r>
            <a:r>
              <a:rPr lang="en-AU" sz="1800" b="0" dirty="0">
                <a:solidFill>
                  <a:srgbClr val="000000"/>
                </a:solidFill>
                <a:latin typeface="+mj-lt"/>
              </a:rPr>
              <a:t>B</a:t>
            </a: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oard </a:t>
            </a:r>
            <a:r>
              <a:rPr lang="en-AU" sz="1800" b="0" dirty="0">
                <a:solidFill>
                  <a:srgbClr val="000000"/>
                </a:solidFill>
                <a:latin typeface="+mj-lt"/>
              </a:rPr>
              <a:t>of </a:t>
            </a: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eight Directors, including a Chair, and the CEO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Membership of the Advisory Board is </a:t>
            </a:r>
            <a:r>
              <a:rPr lang="en-AU" sz="1800" b="0" dirty="0">
                <a:solidFill>
                  <a:srgbClr val="000000"/>
                </a:solidFill>
                <a:latin typeface="+mj-lt"/>
              </a:rPr>
              <a:t>skills-based and drawn from diverse </a:t>
            </a: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sectors, </a:t>
            </a:r>
            <a:r>
              <a:rPr lang="en-AU" sz="1800" b="0" dirty="0">
                <a:solidFill>
                  <a:srgbClr val="000000"/>
                </a:solidFill>
                <a:latin typeface="+mj-lt"/>
              </a:rPr>
              <a:t>including prevention of family </a:t>
            </a: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violence, communications</a:t>
            </a:r>
            <a:r>
              <a:rPr lang="en-AU" sz="1800" b="0" dirty="0">
                <a:solidFill>
                  <a:srgbClr val="000000"/>
                </a:solidFill>
                <a:latin typeface="+mj-lt"/>
              </a:rPr>
              <a:t>, cultural diversity, law, primary health, financial management, risk management and </a:t>
            </a: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governance</a:t>
            </a:r>
            <a:endParaRPr lang="en-AU" sz="1800" b="0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Membership:</a:t>
            </a:r>
          </a:p>
          <a:p>
            <a:pPr marL="846900" lvl="3" indent="-342900">
              <a:buFont typeface="Courier New" panose="02070309020205020404" pitchFamily="49" charset="0"/>
              <a:buChar char="o"/>
            </a:pPr>
            <a:r>
              <a:rPr lang="en-AU" sz="1800" dirty="0" smtClean="0">
                <a:solidFill>
                  <a:srgbClr val="000000"/>
                </a:solidFill>
                <a:latin typeface="+mj-lt"/>
              </a:rPr>
              <a:t>Melanie </a:t>
            </a: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Eagle (Chair)</a:t>
            </a:r>
            <a:endParaRPr lang="en-AU" sz="1800" dirty="0" smtClean="0">
              <a:solidFill>
                <a:srgbClr val="000000"/>
              </a:solidFill>
              <a:latin typeface="+mj-lt"/>
            </a:endParaRPr>
          </a:p>
          <a:p>
            <a:pPr marL="846900" lvl="3" indent="-342900">
              <a:buFont typeface="Courier New" panose="02070309020205020404" pitchFamily="49" charset="0"/>
              <a:buChar char="o"/>
            </a:pPr>
            <a:r>
              <a:rPr lang="en-AU" sz="1800" dirty="0">
                <a:solidFill>
                  <a:srgbClr val="000000"/>
                </a:solidFill>
                <a:latin typeface="+mj-lt"/>
              </a:rPr>
              <a:t>Andi </a:t>
            </a:r>
            <a:r>
              <a:rPr lang="en-AU" sz="1800" dirty="0" smtClean="0">
                <a:solidFill>
                  <a:srgbClr val="000000"/>
                </a:solidFill>
                <a:latin typeface="+mj-lt"/>
              </a:rPr>
              <a:t>Diamond, </a:t>
            </a:r>
            <a:r>
              <a:rPr lang="en-AU" sz="1800" dirty="0">
                <a:solidFill>
                  <a:srgbClr val="000000"/>
                </a:solidFill>
                <a:latin typeface="+mj-lt"/>
              </a:rPr>
              <a:t>Kate Fitz-Gibbon, Rod Jackson, Emily Maguire, </a:t>
            </a:r>
            <a:r>
              <a:rPr lang="en-AU" sz="1800" dirty="0" smtClean="0">
                <a:solidFill>
                  <a:srgbClr val="000000"/>
                </a:solidFill>
                <a:latin typeface="+mj-lt"/>
              </a:rPr>
              <a:t/>
            </a:r>
            <a:br>
              <a:rPr lang="en-AU" sz="1800" dirty="0" smtClean="0">
                <a:solidFill>
                  <a:srgbClr val="000000"/>
                </a:solidFill>
                <a:latin typeface="+mj-lt"/>
              </a:rPr>
            </a:br>
            <a:r>
              <a:rPr lang="en-AU" sz="1800" dirty="0" smtClean="0">
                <a:solidFill>
                  <a:srgbClr val="000000"/>
                </a:solidFill>
                <a:latin typeface="+mj-lt"/>
              </a:rPr>
              <a:t>Julia </a:t>
            </a: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Mason, Steve Walsh,</a:t>
            </a:r>
            <a:br>
              <a:rPr lang="en-AU" sz="1800" b="0" dirty="0" smtClean="0">
                <a:solidFill>
                  <a:srgbClr val="000000"/>
                </a:solidFill>
                <a:latin typeface="+mj-lt"/>
              </a:rPr>
            </a:b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Victim Survivors Advisory Council member (to be appointed)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99211" y="6554491"/>
            <a:ext cx="539750" cy="374650"/>
          </a:xfrm>
        </p:spPr>
        <p:txBody>
          <a:bodyPr/>
          <a:lstStyle/>
          <a:p>
            <a:pPr algn="ctr"/>
            <a:fld id="{3E626193-2F46-4C4C-A7A5-6AA247DF1D48}" type="slidenum">
              <a:rPr lang="en-US" smtClean="0"/>
              <a:pPr algn="ctr"/>
              <a:t>7</a:t>
            </a:fld>
            <a:endParaRPr lang="en-US" dirty="0"/>
          </a:p>
        </p:txBody>
      </p:sp>
      <p:pic>
        <p:nvPicPr>
          <p:cNvPr id="8" name="Picture 4" descr="Victoria State Gov logo black 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768" y="5634578"/>
            <a:ext cx="1301906" cy="74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90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Who We Are – Management Team</a:t>
            </a:r>
            <a:endParaRPr lang="en-AU" dirty="0"/>
          </a:p>
        </p:txBody>
      </p:sp>
      <p:cxnSp>
        <p:nvCxnSpPr>
          <p:cNvPr id="11" name="Straight Connector 102"/>
          <p:cNvCxnSpPr/>
          <p:nvPr/>
        </p:nvCxnSpPr>
        <p:spPr>
          <a:xfrm rot="5400000" flipH="1" flipV="1">
            <a:off x="2961795" y="1851297"/>
            <a:ext cx="666898" cy="2383161"/>
          </a:xfrm>
          <a:prstGeom prst="bentConnector2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2" name="_s11295"/>
          <p:cNvSpPr>
            <a:spLocks noChangeArrowheads="1"/>
          </p:cNvSpPr>
          <p:nvPr/>
        </p:nvSpPr>
        <p:spPr bwMode="auto">
          <a:xfrm>
            <a:off x="3816994" y="2786069"/>
            <a:ext cx="1360750" cy="884433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38100">
            <a:noFill/>
          </a:ln>
          <a:effectLst>
            <a:glow rad="127000">
              <a:srgbClr val="FFFFFF"/>
            </a:glow>
          </a:effectLst>
          <a:extLst/>
        </p:spPr>
        <p:txBody>
          <a:bodyPr lIns="0" tIns="0" rIns="0" bIns="0" anchor="ctr"/>
          <a:lstStyle>
            <a:lvl1pPr defTabSz="957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0451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900" b="0" i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prstClr val="black"/>
                  </a:solidFill>
                </a:uFill>
                <a:latin typeface="Calibri" panose="020F0502020204030204" pitchFamily="34" charset="0"/>
                <a:ea typeface="+mn-ea"/>
                <a:cs typeface="+mn-cs"/>
              </a:rPr>
              <a:t>OPERATIONS</a:t>
            </a:r>
          </a:p>
          <a:p>
            <a:pPr marL="0" marR="0" lvl="0" indent="0" algn="ctr" defTabSz="90451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Manager</a:t>
            </a:r>
          </a:p>
          <a:p>
            <a:pPr marL="0" marR="0" lvl="0" indent="0" algn="ctr" defTabSz="90451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AMY </a:t>
            </a:r>
            <a:r>
              <a:rPr kumimoji="0" lang="en-AU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PRENDERGAST</a:t>
            </a:r>
            <a:endParaRPr kumimoji="0" lang="en-AU" alt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>
            <a:stCxn id="26" idx="2"/>
            <a:endCxn id="12" idx="0"/>
          </p:cNvCxnSpPr>
          <p:nvPr/>
        </p:nvCxnSpPr>
        <p:spPr>
          <a:xfrm flipH="1">
            <a:off x="4497369" y="2609624"/>
            <a:ext cx="6120" cy="176445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4" name="_s11381"/>
          <p:cNvSpPr>
            <a:spLocks noChangeArrowheads="1"/>
          </p:cNvSpPr>
          <p:nvPr/>
        </p:nvSpPr>
        <p:spPr bwMode="auto">
          <a:xfrm rot="10800000" flipH="1" flipV="1">
            <a:off x="4638975" y="3771249"/>
            <a:ext cx="1360750" cy="884433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28575">
            <a:noFill/>
          </a:ln>
          <a:effectLst/>
          <a:extLst/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86401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Senior Advisor</a:t>
            </a:r>
          </a:p>
          <a:p>
            <a:pPr marL="0" marR="0" lvl="0" indent="0" algn="ctr" defTabSz="86401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Operations &amp; HR</a:t>
            </a:r>
          </a:p>
          <a:p>
            <a:pPr marL="0" marR="0" lvl="0" indent="0" algn="ctr" defTabSz="86401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KELLY </a:t>
            </a:r>
            <a:r>
              <a:rPr kumimoji="0" lang="en-AU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JOHNSON</a:t>
            </a:r>
            <a:endParaRPr kumimoji="0" lang="en-AU" alt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>
            <a:stCxn id="12" idx="3"/>
            <a:endCxn id="19" idx="3"/>
          </p:cNvCxnSpPr>
          <p:nvPr/>
        </p:nvCxnSpPr>
        <p:spPr>
          <a:xfrm>
            <a:off x="5177744" y="3228286"/>
            <a:ext cx="965566" cy="442216"/>
          </a:xfrm>
          <a:prstGeom prst="line">
            <a:avLst/>
          </a:prstGeom>
          <a:noFill/>
          <a:ln w="28575" cap="flat" cmpd="sng" algn="ctr">
            <a:solidFill>
              <a:sysClr val="window" lastClr="FFFFFF">
                <a:lumMod val="85000"/>
              </a:sysClr>
            </a:solidFill>
            <a:prstDash val="sysDash"/>
          </a:ln>
          <a:effectLst/>
        </p:spPr>
      </p:cxnSp>
      <p:cxnSp>
        <p:nvCxnSpPr>
          <p:cNvPr id="16" name="Straight Connector 15"/>
          <p:cNvCxnSpPr/>
          <p:nvPr/>
        </p:nvCxnSpPr>
        <p:spPr>
          <a:xfrm>
            <a:off x="9106680" y="5743398"/>
            <a:ext cx="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7" name="_s11381"/>
          <p:cNvSpPr>
            <a:spLocks noChangeArrowheads="1"/>
          </p:cNvSpPr>
          <p:nvPr/>
        </p:nvSpPr>
        <p:spPr bwMode="auto">
          <a:xfrm>
            <a:off x="1423288" y="4450403"/>
            <a:ext cx="1360750" cy="88443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28575">
            <a:noFill/>
          </a:ln>
          <a:extLst/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864017" eaLnBrk="1" hangingPunct="1">
              <a:spcBef>
                <a:spcPct val="0"/>
              </a:spcBef>
              <a:buFontTx/>
              <a:buNone/>
            </a:pPr>
            <a:r>
              <a:rPr lang="en-AU" altLang="en-US" sz="9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+mn-cs"/>
              </a:rPr>
              <a:t>Senior Adviser</a:t>
            </a:r>
          </a:p>
          <a:p>
            <a:pPr algn="ctr" defTabSz="864017" eaLnBrk="1" hangingPunct="1">
              <a:spcBef>
                <a:spcPct val="0"/>
              </a:spcBef>
              <a:buFontTx/>
              <a:buNone/>
            </a:pPr>
            <a:r>
              <a:rPr lang="en-AU" altLang="en-US" sz="9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+mn-cs"/>
              </a:rPr>
              <a:t>Research &amp; Evaluation</a:t>
            </a:r>
          </a:p>
          <a:p>
            <a:pPr algn="ctr" defTabSz="864017"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900" dirty="0" smtClean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+mn-cs"/>
              </a:rPr>
              <a:t>LAURA WOOD</a:t>
            </a:r>
            <a:endParaRPr lang="en-AU" altLang="en-US" sz="9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8" name="Straight Connector 118"/>
          <p:cNvCxnSpPr/>
          <p:nvPr/>
        </p:nvCxnSpPr>
        <p:spPr>
          <a:xfrm rot="16200000" flipV="1">
            <a:off x="5370306" y="1850811"/>
            <a:ext cx="656896" cy="2372152"/>
          </a:xfrm>
          <a:prstGeom prst="bentConnector2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9" name="_s11381"/>
          <p:cNvSpPr>
            <a:spLocks noChangeArrowheads="1"/>
          </p:cNvSpPr>
          <p:nvPr/>
        </p:nvSpPr>
        <p:spPr bwMode="auto">
          <a:xfrm flipH="1">
            <a:off x="6143310" y="3228285"/>
            <a:ext cx="1360750" cy="884433"/>
          </a:xfrm>
          <a:prstGeom prst="roundRect">
            <a:avLst>
              <a:gd name="adj" fmla="val 16667"/>
            </a:avLst>
          </a:prstGeom>
          <a:solidFill>
            <a:srgbClr val="9BBB59">
              <a:lumMod val="75000"/>
            </a:srgbClr>
          </a:solidFill>
          <a:ln>
            <a:solidFill>
              <a:srgbClr val="FFFFFF"/>
            </a:solidFill>
          </a:ln>
          <a:effectLst/>
          <a:extLst/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86401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900" b="0" i="0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prstClr val="black"/>
                  </a:solidFill>
                </a:uFill>
                <a:latin typeface="Calibri" panose="020F0502020204030204" pitchFamily="34" charset="0"/>
                <a:ea typeface="+mn-ea"/>
                <a:cs typeface="+mn-cs"/>
              </a:rPr>
              <a:t>COMMUNICATIONS</a:t>
            </a:r>
          </a:p>
          <a:p>
            <a:pPr marL="0" marR="0" lvl="0" indent="0" algn="ctr" defTabSz="86401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Manager</a:t>
            </a:r>
          </a:p>
          <a:p>
            <a:pPr marL="0" marR="0" lvl="0" indent="0" algn="ctr" defTabSz="86401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JULIA KNIGHT</a:t>
            </a:r>
            <a:endParaRPr kumimoji="0" lang="en-AU" alt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_s11381"/>
          <p:cNvSpPr>
            <a:spLocks noChangeArrowheads="1"/>
          </p:cNvSpPr>
          <p:nvPr/>
        </p:nvSpPr>
        <p:spPr bwMode="auto">
          <a:xfrm flipH="1">
            <a:off x="6173882" y="4450402"/>
            <a:ext cx="1360750" cy="884433"/>
          </a:xfrm>
          <a:prstGeom prst="roundRect">
            <a:avLst>
              <a:gd name="adj" fmla="val 16667"/>
            </a:avLst>
          </a:prstGeom>
          <a:solidFill>
            <a:srgbClr val="9BBB59">
              <a:lumMod val="75000"/>
            </a:srgbClr>
          </a:solidFill>
          <a:ln>
            <a:noFill/>
          </a:ln>
          <a:effectLst/>
          <a:extLst/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86401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Senior </a:t>
            </a:r>
            <a:r>
              <a:rPr kumimoji="0" lang="en-AU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Communications</a:t>
            </a:r>
            <a:r>
              <a:rPr kumimoji="0" lang="en-AU" altLang="en-US" sz="9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br>
              <a:rPr kumimoji="0" lang="en-AU" altLang="en-US" sz="9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AU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Advisor</a:t>
            </a:r>
            <a:endParaRPr kumimoji="0" lang="en-AU" altLang="en-US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86401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LUKE BUTLER</a:t>
            </a:r>
            <a:endParaRPr kumimoji="0" lang="en-AU" altLang="en-US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_s11381"/>
          <p:cNvSpPr>
            <a:spLocks noChangeArrowheads="1"/>
          </p:cNvSpPr>
          <p:nvPr/>
        </p:nvSpPr>
        <p:spPr bwMode="auto">
          <a:xfrm flipH="1">
            <a:off x="2995013" y="3771250"/>
            <a:ext cx="1360750" cy="884433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>
            <a:solidFill>
              <a:srgbClr val="FFFFFF"/>
            </a:solidFill>
          </a:ln>
          <a:effectLst/>
          <a:extLst/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86401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Principal Legal Adviser </a:t>
            </a:r>
          </a:p>
          <a:p>
            <a:pPr marL="0" marR="0" lvl="0" indent="0" algn="ctr" defTabSz="86401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SARAH </a:t>
            </a:r>
            <a:r>
              <a:rPr kumimoji="0" lang="en-AU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MASTERS</a:t>
            </a:r>
            <a:endParaRPr kumimoji="0" lang="en-AU" altLang="en-US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_s11381"/>
          <p:cNvSpPr>
            <a:spLocks noChangeArrowheads="1"/>
          </p:cNvSpPr>
          <p:nvPr/>
        </p:nvSpPr>
        <p:spPr bwMode="auto">
          <a:xfrm rot="10800000" flipH="1" flipV="1">
            <a:off x="4638974" y="4699895"/>
            <a:ext cx="1360750" cy="884433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28575">
            <a:noFill/>
          </a:ln>
          <a:extLst/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86401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Project </a:t>
            </a:r>
            <a:r>
              <a:rPr kumimoji="0" lang="en-AU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Officer </a:t>
            </a:r>
            <a:endParaRPr kumimoji="0" lang="en-AU" altLang="en-US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86401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MARIE </a:t>
            </a:r>
            <a:r>
              <a:rPr kumimoji="0" lang="en-AU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NEDELKOVA</a:t>
            </a:r>
            <a:endParaRPr kumimoji="0" lang="en-AU" alt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3" name="Straight Connector 22"/>
          <p:cNvCxnSpPr>
            <a:stCxn id="26" idx="3"/>
            <a:endCxn id="27" idx="1"/>
          </p:cNvCxnSpPr>
          <p:nvPr/>
        </p:nvCxnSpPr>
        <p:spPr>
          <a:xfrm flipV="1">
            <a:off x="5864239" y="2167407"/>
            <a:ext cx="279071" cy="1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" name="Straight Connector 23"/>
          <p:cNvCxnSpPr>
            <a:stCxn id="12" idx="2"/>
          </p:cNvCxnSpPr>
          <p:nvPr/>
        </p:nvCxnSpPr>
        <p:spPr>
          <a:xfrm flipH="1">
            <a:off x="4494781" y="3670502"/>
            <a:ext cx="2588" cy="1471255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5" name="Straight Connector 24"/>
          <p:cNvCxnSpPr>
            <a:stCxn id="14" idx="1"/>
            <a:endCxn id="21" idx="1"/>
          </p:cNvCxnSpPr>
          <p:nvPr/>
        </p:nvCxnSpPr>
        <p:spPr>
          <a:xfrm flipH="1">
            <a:off x="4355763" y="4213466"/>
            <a:ext cx="283212" cy="1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26" name="_s11295"/>
          <p:cNvSpPr>
            <a:spLocks noChangeArrowheads="1"/>
          </p:cNvSpPr>
          <p:nvPr/>
        </p:nvSpPr>
        <p:spPr bwMode="auto">
          <a:xfrm>
            <a:off x="3142739" y="1725191"/>
            <a:ext cx="2721500" cy="884433"/>
          </a:xfrm>
          <a:prstGeom prst="roundRect">
            <a:avLst>
              <a:gd name="adj" fmla="val 16667"/>
            </a:avLst>
          </a:prstGeom>
          <a:solidFill>
            <a:srgbClr val="F79646">
              <a:lumMod val="75000"/>
            </a:srgbClr>
          </a:solidFill>
          <a:ln w="38100">
            <a:noFill/>
          </a:ln>
          <a:effectLst/>
          <a:extLst/>
        </p:spPr>
        <p:txBody>
          <a:bodyPr lIns="0" tIns="0" rIns="0" bIns="0" anchor="ctr"/>
          <a:lstStyle>
            <a:lvl1pPr defTabSz="957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0451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900" b="0" i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prstClr val="black"/>
                  </a:solidFill>
                </a:uFill>
                <a:latin typeface="Calibri" panose="020F0502020204030204" pitchFamily="34" charset="0"/>
                <a:ea typeface="+mn-ea"/>
                <a:cs typeface="+mn-cs"/>
              </a:rPr>
              <a:t>RESPECT VICTORIA</a:t>
            </a:r>
            <a:r>
              <a:rPr kumimoji="0" lang="en-AU" altLang="en-US" sz="9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kumimoji="0" lang="en-AU" altLang="en-US" sz="9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AU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Chief </a:t>
            </a:r>
            <a:r>
              <a:rPr kumimoji="0" lang="en-AU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Executive Officer </a:t>
            </a:r>
          </a:p>
          <a:p>
            <a:pPr marL="0" marR="0" lvl="0" indent="0" algn="ctr" defTabSz="90451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TRACEY </a:t>
            </a:r>
            <a:r>
              <a:rPr kumimoji="0" lang="en-AU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GAUDRY</a:t>
            </a:r>
            <a:endParaRPr kumimoji="0" lang="en-AU" alt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" name="_s11381"/>
          <p:cNvSpPr>
            <a:spLocks noChangeArrowheads="1"/>
          </p:cNvSpPr>
          <p:nvPr/>
        </p:nvSpPr>
        <p:spPr bwMode="auto">
          <a:xfrm rot="10800000" flipH="1" flipV="1">
            <a:off x="6143310" y="1725190"/>
            <a:ext cx="1360750" cy="884433"/>
          </a:xfrm>
          <a:prstGeom prst="roundRect">
            <a:avLst>
              <a:gd name="adj" fmla="val 16667"/>
            </a:avLst>
          </a:prstGeom>
          <a:solidFill>
            <a:srgbClr val="F79646">
              <a:lumMod val="75000"/>
            </a:srgbClr>
          </a:solidFill>
          <a:ln w="28575">
            <a:noFill/>
          </a:ln>
          <a:extLst/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86401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Executive </a:t>
            </a:r>
            <a:r>
              <a:rPr kumimoji="0" lang="en-AU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Assistant </a:t>
            </a:r>
            <a:endParaRPr kumimoji="0" lang="en-AU" altLang="en-US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86401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FELICITY </a:t>
            </a:r>
            <a:r>
              <a:rPr kumimoji="0" lang="en-AU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CARROLL</a:t>
            </a:r>
            <a:endParaRPr kumimoji="0" lang="en-AU" altLang="en-US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" name="_s11381"/>
          <p:cNvSpPr>
            <a:spLocks noChangeArrowheads="1"/>
          </p:cNvSpPr>
          <p:nvPr/>
        </p:nvSpPr>
        <p:spPr bwMode="auto">
          <a:xfrm flipH="1">
            <a:off x="1400788" y="3228285"/>
            <a:ext cx="1360750" cy="88443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solidFill>
              <a:srgbClr val="FFFFFF"/>
            </a:solidFill>
          </a:ln>
          <a:extLst/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864017"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900" kern="0" dirty="0">
                <a:solidFill>
                  <a:prstClr val="white"/>
                </a:solidFill>
                <a:uFill>
                  <a:solidFill>
                    <a:prstClr val="black"/>
                  </a:solidFill>
                </a:uFill>
                <a:latin typeface="Calibri" panose="020F0502020204030204" pitchFamily="34" charset="0"/>
                <a:ea typeface="+mn-ea"/>
                <a:cs typeface="+mn-cs"/>
              </a:rPr>
              <a:t>RESEARCH</a:t>
            </a:r>
          </a:p>
          <a:p>
            <a:pPr algn="ctr" defTabSz="864017"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900" kern="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+mn-cs"/>
              </a:rPr>
              <a:t>Manager</a:t>
            </a:r>
          </a:p>
          <a:p>
            <a:pPr algn="ctr" defTabSz="864017"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900" kern="0" dirty="0" smtClean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+mn-cs"/>
              </a:rPr>
              <a:t>STEFANI COOPER</a:t>
            </a:r>
            <a:endParaRPr lang="en-AU" altLang="en-US" sz="900" kern="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9" name="Straight Connector 28"/>
          <p:cNvCxnSpPr>
            <a:stCxn id="28" idx="1"/>
            <a:endCxn id="12" idx="1"/>
          </p:cNvCxnSpPr>
          <p:nvPr/>
        </p:nvCxnSpPr>
        <p:spPr>
          <a:xfrm flipV="1">
            <a:off x="2761538" y="3228286"/>
            <a:ext cx="1055456" cy="442216"/>
          </a:xfrm>
          <a:prstGeom prst="line">
            <a:avLst/>
          </a:prstGeom>
          <a:noFill/>
          <a:ln w="28575" cap="flat" cmpd="sng" algn="ctr">
            <a:solidFill>
              <a:sysClr val="window" lastClr="FFFFFF">
                <a:lumMod val="85000"/>
              </a:sysClr>
            </a:solidFill>
            <a:prstDash val="sysDash"/>
          </a:ln>
          <a:effectLst/>
        </p:spPr>
      </p:cxnSp>
      <p:sp>
        <p:nvSpPr>
          <p:cNvPr id="30" name="_s11381"/>
          <p:cNvSpPr>
            <a:spLocks noChangeArrowheads="1"/>
          </p:cNvSpPr>
          <p:nvPr/>
        </p:nvSpPr>
        <p:spPr bwMode="auto">
          <a:xfrm flipH="1">
            <a:off x="3126025" y="5651593"/>
            <a:ext cx="2721600" cy="540000"/>
          </a:xfrm>
          <a:prstGeom prst="roundRect">
            <a:avLst>
              <a:gd name="adj" fmla="val 16667"/>
            </a:avLst>
          </a:prstGeom>
          <a:solidFill>
            <a:srgbClr val="1F497D">
              <a:lumMod val="60000"/>
              <a:lumOff val="40000"/>
            </a:srgbClr>
          </a:solidFill>
          <a:ln>
            <a:solidFill>
              <a:srgbClr val="FFFFFF"/>
            </a:solidFill>
          </a:ln>
          <a:effectLst/>
          <a:extLst/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86401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SHARED SERVICES </a:t>
            </a:r>
            <a:r>
              <a:rPr kumimoji="0" lang="en-AU" alt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FROM DHHS</a:t>
            </a:r>
            <a:endParaRPr kumimoji="0" lang="en-AU" alt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31" name="Straight Connector 78"/>
          <p:cNvCxnSpPr>
            <a:stCxn id="30" idx="0"/>
          </p:cNvCxnSpPr>
          <p:nvPr/>
        </p:nvCxnSpPr>
        <p:spPr>
          <a:xfrm flipH="1" flipV="1">
            <a:off x="4483775" y="5128499"/>
            <a:ext cx="3050" cy="523094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>
                <a:lumMod val="85000"/>
              </a:sysClr>
            </a:solidFill>
            <a:prstDash val="sysDash"/>
          </a:ln>
          <a:effectLst/>
        </p:spPr>
      </p:cxnSp>
      <p:cxnSp>
        <p:nvCxnSpPr>
          <p:cNvPr id="32" name="Straight Connector 31"/>
          <p:cNvCxnSpPr>
            <a:stCxn id="40" idx="1"/>
          </p:cNvCxnSpPr>
          <p:nvPr/>
        </p:nvCxnSpPr>
        <p:spPr>
          <a:xfrm flipV="1">
            <a:off x="4353271" y="5141757"/>
            <a:ext cx="295042" cy="355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37" name="Straight Connector 36"/>
          <p:cNvCxnSpPr/>
          <p:nvPr/>
        </p:nvCxnSpPr>
        <p:spPr>
          <a:xfrm flipV="1">
            <a:off x="6894336" y="4112718"/>
            <a:ext cx="0" cy="337331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38" name="Straight Connector 37"/>
          <p:cNvCxnSpPr/>
          <p:nvPr/>
        </p:nvCxnSpPr>
        <p:spPr>
          <a:xfrm flipV="1">
            <a:off x="2121526" y="4101811"/>
            <a:ext cx="0" cy="337331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40" name="_s11381"/>
          <p:cNvSpPr>
            <a:spLocks noChangeArrowheads="1"/>
          </p:cNvSpPr>
          <p:nvPr/>
        </p:nvSpPr>
        <p:spPr bwMode="auto">
          <a:xfrm flipH="1">
            <a:off x="2992521" y="4699895"/>
            <a:ext cx="1360750" cy="884433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>
            <a:noFill/>
          </a:ln>
          <a:effectLst/>
          <a:extLst/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86401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Senior Advisor</a:t>
            </a:r>
          </a:p>
          <a:p>
            <a:pPr marL="0" marR="0" lvl="0" indent="0" algn="ctr" defTabSz="86401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Board Governance</a:t>
            </a:r>
          </a:p>
          <a:p>
            <a:pPr marL="0" marR="0" lvl="0" indent="0" algn="ctr" defTabSz="86401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SARAH </a:t>
            </a:r>
            <a:r>
              <a:rPr kumimoji="0" lang="en-AU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PISANI</a:t>
            </a:r>
            <a:endParaRPr kumimoji="0" lang="en-AU" alt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99211" y="6554491"/>
            <a:ext cx="539750" cy="374650"/>
          </a:xfrm>
        </p:spPr>
        <p:txBody>
          <a:bodyPr/>
          <a:lstStyle/>
          <a:p>
            <a:pPr algn="ctr"/>
            <a:fld id="{3E626193-2F46-4C4C-A7A5-6AA247DF1D48}" type="slidenum">
              <a:rPr lang="en-US" smtClean="0"/>
              <a:pPr algn="ctr"/>
              <a:t>8</a:t>
            </a:fld>
            <a:endParaRPr lang="en-US" dirty="0"/>
          </a:p>
        </p:txBody>
      </p:sp>
      <p:pic>
        <p:nvPicPr>
          <p:cNvPr id="34" name="Picture 4" descr="Victoria State Gov logo black 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768" y="5634578"/>
            <a:ext cx="1301906" cy="74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58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Function and Purpose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925846"/>
            <a:ext cx="8243888" cy="4816056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Respect Victoria will be </a:t>
            </a:r>
            <a:r>
              <a:rPr lang="en-AU" sz="1800" b="0" dirty="0">
                <a:solidFill>
                  <a:srgbClr val="000000"/>
                </a:solidFill>
                <a:latin typeface="+mj-lt"/>
              </a:rPr>
              <a:t>a dedicated agency focused on addressing all forms of family violence, rather than focussing specifically on men’s violence against women and their children </a:t>
            </a: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and/or </a:t>
            </a:r>
            <a:r>
              <a:rPr lang="en-AU" sz="1800" b="0" dirty="0">
                <a:solidFill>
                  <a:srgbClr val="000000"/>
                </a:solidFill>
                <a:latin typeface="+mj-lt"/>
              </a:rPr>
              <a:t>broader health </a:t>
            </a: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promotion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The </a:t>
            </a:r>
            <a:r>
              <a:rPr lang="en-AU" sz="1800" b="0" dirty="0">
                <a:solidFill>
                  <a:srgbClr val="000000"/>
                </a:solidFill>
                <a:latin typeface="+mj-lt"/>
              </a:rPr>
              <a:t>organisation will work to prevent family violence </a:t>
            </a: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against </a:t>
            </a:r>
            <a:br>
              <a:rPr lang="en-AU" sz="1800" b="0" dirty="0" smtClean="0">
                <a:solidFill>
                  <a:srgbClr val="000000"/>
                </a:solidFill>
                <a:latin typeface="+mj-lt"/>
              </a:rPr>
            </a:b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women</a:t>
            </a:r>
            <a:r>
              <a:rPr lang="en-AU" sz="1800" b="0" dirty="0">
                <a:solidFill>
                  <a:srgbClr val="000000"/>
                </a:solidFill>
                <a:latin typeface="+mj-lt"/>
              </a:rPr>
              <a:t>, men, children and young people, people with a disability, </a:t>
            </a: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Aboriginal </a:t>
            </a:r>
            <a:r>
              <a:rPr lang="en-AU" sz="1800" b="0" smtClean="0">
                <a:solidFill>
                  <a:srgbClr val="000000"/>
                </a:solidFill>
                <a:latin typeface="+mj-lt"/>
              </a:rPr>
              <a:t>peoples, </a:t>
            </a:r>
            <a:r>
              <a:rPr lang="en-AU" sz="1800" b="0" smtClean="0">
                <a:solidFill>
                  <a:srgbClr val="000000"/>
                </a:solidFill>
                <a:latin typeface="+mj-lt"/>
              </a:rPr>
              <a:t>older </a:t>
            </a:r>
            <a:r>
              <a:rPr lang="en-AU" sz="1800" b="0" dirty="0">
                <a:solidFill>
                  <a:srgbClr val="000000"/>
                </a:solidFill>
                <a:latin typeface="+mj-lt"/>
              </a:rPr>
              <a:t>people, people with diverse gender and sexual identities, and </a:t>
            </a: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/>
            </a:r>
            <a:br>
              <a:rPr lang="en-AU" sz="1800" b="0" dirty="0" smtClean="0">
                <a:solidFill>
                  <a:srgbClr val="000000"/>
                </a:solidFill>
                <a:latin typeface="+mj-lt"/>
              </a:rPr>
            </a:b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people </a:t>
            </a:r>
            <a:r>
              <a:rPr lang="en-AU" sz="1800" b="0" dirty="0">
                <a:solidFill>
                  <a:srgbClr val="000000"/>
                </a:solidFill>
                <a:latin typeface="+mj-lt"/>
              </a:rPr>
              <a:t>from diverse cultural backgrounds, </a:t>
            </a: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through </a:t>
            </a:r>
            <a:r>
              <a:rPr lang="en-AU" sz="1800" b="0" dirty="0">
                <a:solidFill>
                  <a:srgbClr val="000000"/>
                </a:solidFill>
                <a:latin typeface="+mj-lt"/>
              </a:rPr>
              <a:t>driving </a:t>
            </a: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/>
            </a:r>
            <a:br>
              <a:rPr lang="en-AU" sz="1800" b="0" dirty="0" smtClean="0">
                <a:solidFill>
                  <a:srgbClr val="000000"/>
                </a:solidFill>
                <a:latin typeface="+mj-lt"/>
              </a:rPr>
            </a:b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high-quality </a:t>
            </a:r>
            <a:r>
              <a:rPr lang="en-AU" sz="1800" b="0" dirty="0">
                <a:solidFill>
                  <a:srgbClr val="000000"/>
                </a:solidFill>
                <a:latin typeface="+mj-lt"/>
              </a:rPr>
              <a:t>evidence and communicating these with </a:t>
            </a: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/>
            </a:r>
            <a:br>
              <a:rPr lang="en-AU" sz="1800" b="0" dirty="0" smtClean="0">
                <a:solidFill>
                  <a:srgbClr val="000000"/>
                </a:solidFill>
                <a:latin typeface="+mj-lt"/>
              </a:rPr>
            </a:b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government</a:t>
            </a:r>
            <a:r>
              <a:rPr lang="en-AU" sz="1800" b="0" dirty="0">
                <a:solidFill>
                  <a:srgbClr val="000000"/>
                </a:solidFill>
                <a:latin typeface="+mj-lt"/>
              </a:rPr>
              <a:t>, community and </a:t>
            </a: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organisations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It will do this through </a:t>
            </a:r>
            <a:r>
              <a:rPr lang="en-AU" sz="1800" b="0" dirty="0">
                <a:solidFill>
                  <a:srgbClr val="000000"/>
                </a:solidFill>
                <a:latin typeface="+mj-lt"/>
              </a:rPr>
              <a:t>two of the five pillars outlined </a:t>
            </a: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in </a:t>
            </a:r>
            <a:r>
              <a:rPr lang="en-AU" sz="1800" b="0" i="1" dirty="0" smtClean="0">
                <a:solidFill>
                  <a:srgbClr val="000000"/>
                </a:solidFill>
                <a:latin typeface="+mj-lt"/>
              </a:rPr>
              <a:t>Free </a:t>
            </a:r>
            <a:r>
              <a:rPr lang="en-AU" sz="1800" b="0" i="1" dirty="0">
                <a:solidFill>
                  <a:srgbClr val="000000"/>
                </a:solidFill>
                <a:latin typeface="+mj-lt"/>
              </a:rPr>
              <a:t>From </a:t>
            </a:r>
            <a:r>
              <a:rPr lang="en-AU" sz="1800" b="0" i="1" dirty="0" smtClean="0">
                <a:solidFill>
                  <a:srgbClr val="000000"/>
                </a:solidFill>
                <a:latin typeface="+mj-lt"/>
              </a:rPr>
              <a:t>Violence:</a:t>
            </a:r>
            <a:endParaRPr lang="en-AU" sz="1800" b="0" i="1" dirty="0">
              <a:solidFill>
                <a:srgbClr val="000000"/>
              </a:solidFill>
              <a:latin typeface="+mj-lt"/>
            </a:endParaRPr>
          </a:p>
          <a:p>
            <a:pPr marL="846900" lvl="3" indent="-342900">
              <a:buFont typeface="Courier New" panose="02070309020205020404" pitchFamily="49" charset="0"/>
              <a:buChar char="o"/>
            </a:pP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engage </a:t>
            </a:r>
            <a:r>
              <a:rPr lang="en-AU" sz="1800" b="0" dirty="0">
                <a:solidFill>
                  <a:srgbClr val="000000"/>
                </a:solidFill>
                <a:latin typeface="+mj-lt"/>
              </a:rPr>
              <a:t>and communicate with the </a:t>
            </a: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community</a:t>
            </a:r>
          </a:p>
          <a:p>
            <a:pPr marL="846900" lvl="3" indent="-342900">
              <a:buFont typeface="Courier New" panose="02070309020205020404" pitchFamily="49" charset="0"/>
              <a:buChar char="o"/>
            </a:pPr>
            <a:r>
              <a:rPr lang="en-AU" sz="1800" b="0" dirty="0" smtClean="0">
                <a:solidFill>
                  <a:srgbClr val="000000"/>
                </a:solidFill>
                <a:latin typeface="+mj-lt"/>
              </a:rPr>
              <a:t>research </a:t>
            </a:r>
            <a:r>
              <a:rPr lang="en-AU" sz="1800" b="0" dirty="0">
                <a:solidFill>
                  <a:srgbClr val="000000"/>
                </a:solidFill>
                <a:latin typeface="+mj-lt"/>
              </a:rPr>
              <a:t>and evaluate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AU" sz="1800" b="0" dirty="0">
              <a:latin typeface="+mj-lt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99211" y="6554491"/>
            <a:ext cx="539750" cy="374650"/>
          </a:xfrm>
        </p:spPr>
        <p:txBody>
          <a:bodyPr/>
          <a:lstStyle/>
          <a:p>
            <a:pPr algn="ctr"/>
            <a:fld id="{3E626193-2F46-4C4C-A7A5-6AA247DF1D48}" type="slidenum">
              <a:rPr lang="en-US" smtClean="0"/>
              <a:pPr algn="ctr"/>
              <a:t>9</a:t>
            </a:fld>
            <a:endParaRPr lang="en-US" dirty="0"/>
          </a:p>
        </p:txBody>
      </p:sp>
      <p:pic>
        <p:nvPicPr>
          <p:cNvPr id="8" name="Picture 4" descr="Victoria State Gov logo black 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768" y="5634578"/>
            <a:ext cx="1301906" cy="74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64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spect_Victoria_Ministerial taskforce 11 sept pres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DHHS Presentation 02 Purple 2602 for Office 2007 and 2010.pot [Compatibility Mode]" id="{889D8997-ACF2-448B-843B-094B9ADA1850}" vid="{6EC813B2-9105-4DB7-B337-4522BDB9CF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</TotalTime>
  <Words>602</Words>
  <Application>Microsoft Office PowerPoint</Application>
  <PresentationFormat>On-screen Show (4:3)</PresentationFormat>
  <Paragraphs>106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Respect_Victoria_Ministerial taskforce 11 sept preso</vt:lpstr>
      <vt:lpstr>Respect Victoria</vt:lpstr>
      <vt:lpstr>Introduction to Respect Victoria</vt:lpstr>
      <vt:lpstr>Passage of Legislation</vt:lpstr>
      <vt:lpstr>Transition to Statutory Authority</vt:lpstr>
      <vt:lpstr>Respect Victoria’s Mandate</vt:lpstr>
      <vt:lpstr>What Does It Mean To Become a Statutory Authority?</vt:lpstr>
      <vt:lpstr>Who We Are – Advisory Board &amp; Executive</vt:lpstr>
      <vt:lpstr>Who We Are – Management Team</vt:lpstr>
      <vt:lpstr>Function and Purpose </vt:lpstr>
      <vt:lpstr>Key Priorities – Communicate</vt:lpstr>
      <vt:lpstr>Key Priorities – Engage</vt:lpstr>
      <vt:lpstr>Key Priorities – Research and Evaluation</vt:lpstr>
      <vt:lpstr>Respect Victoria</vt:lpstr>
    </vt:vector>
  </TitlesOfParts>
  <Company>Victorian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Respect Victoria</dc:title>
  <dc:creator>Julia Knight (DHHS)</dc:creator>
  <cp:lastModifiedBy>Julia Knight (DHHS)</cp:lastModifiedBy>
  <cp:revision>54</cp:revision>
  <cp:lastPrinted>2018-09-18T03:11:01Z</cp:lastPrinted>
  <dcterms:created xsi:type="dcterms:W3CDTF">2018-08-31T05:51:23Z</dcterms:created>
  <dcterms:modified xsi:type="dcterms:W3CDTF">2018-09-18T03:24:23Z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