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6" r:id="rId3"/>
    <p:sldId id="274" r:id="rId4"/>
    <p:sldId id="295" r:id="rId5"/>
    <p:sldId id="297" r:id="rId6"/>
    <p:sldId id="298" r:id="rId7"/>
    <p:sldId id="299" r:id="rId8"/>
    <p:sldId id="304" r:id="rId9"/>
    <p:sldId id="300" r:id="rId10"/>
    <p:sldId id="301" r:id="rId11"/>
    <p:sldId id="305" r:id="rId12"/>
    <p:sldId id="302" r:id="rId13"/>
    <p:sldId id="307" r:id="rId14"/>
    <p:sldId id="308" r:id="rId15"/>
    <p:sldId id="309" r:id="rId16"/>
    <p:sldId id="310" r:id="rId17"/>
    <p:sldId id="311" r:id="rId18"/>
    <p:sldId id="31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420" autoAdjust="0"/>
  </p:normalViewPr>
  <p:slideViewPr>
    <p:cSldViewPr>
      <p:cViewPr>
        <p:scale>
          <a:sx n="63" d="100"/>
          <a:sy n="63" d="100"/>
        </p:scale>
        <p:origin x="-264" y="29"/>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3486"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D3DB09-6C40-4ED0-8C64-E1F1D8F334E9}" type="datetimeFigureOut">
              <a:rPr lang="en-US" smtClean="0"/>
              <a:t>4/2/2020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ADD4D6-91AD-4AEE-A136-52D275DF68EB}" type="slidenum">
              <a:rPr lang="en-US" smtClean="0"/>
              <a:t>‹#›</a:t>
            </a:fld>
            <a:endParaRPr lang="en-US" dirty="0"/>
          </a:p>
        </p:txBody>
      </p:sp>
    </p:spTree>
    <p:extLst>
      <p:ext uri="{BB962C8B-B14F-4D97-AF65-F5344CB8AC3E}">
        <p14:creationId xmlns:p14="http://schemas.microsoft.com/office/powerpoint/2010/main" val="3325101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oW powerpoint theme 2.jpg"/>
          <p:cNvPicPr>
            <a:picLocks noChangeAspect="1"/>
          </p:cNvPicPr>
          <p:nvPr userDrawn="1"/>
        </p:nvPicPr>
        <p:blipFill>
          <a:blip r:embed="rId2" cstate="print"/>
          <a:stretch>
            <a:fillRect/>
          </a:stretch>
        </p:blipFill>
        <p:spPr>
          <a:xfrm>
            <a:off x="97087" y="124968"/>
            <a:ext cx="9155433" cy="6733032"/>
          </a:xfrm>
          <a:prstGeom prst="rect">
            <a:avLst/>
          </a:prstGeom>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0068930-559D-429E-A551-F239CBAD1D24}"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0068930-559D-429E-A551-F239CBAD1D24}"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0068930-559D-429E-A551-F239CBAD1D24}"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8" name="Picture 7" descr="CoW powerpoint theme 2.jpg"/>
          <p:cNvPicPr>
            <a:picLocks noChangeAspect="1"/>
          </p:cNvPicPr>
          <p:nvPr userDrawn="1"/>
        </p:nvPicPr>
        <p:blipFill>
          <a:blip r:embed="rId2" cstate="print"/>
          <a:stretch>
            <a:fillRect/>
          </a:stretch>
        </p:blipFill>
        <p:spPr>
          <a:xfrm>
            <a:off x="97087" y="124968"/>
            <a:ext cx="9155433" cy="6733032"/>
          </a:xfrm>
          <a:prstGeom prst="rect">
            <a:avLst/>
          </a:prstGeom>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0068930-559D-429E-A551-F239CBAD1D24}" type="slidenum">
              <a:rPr lang="en-AU" smtClean="0"/>
              <a:t>‹#›</a:t>
            </a:fld>
            <a:endParaRPr lang="en-AU" dirty="0"/>
          </a:p>
        </p:txBody>
      </p:sp>
    </p:spTree>
    <p:extLst>
      <p:ext uri="{BB962C8B-B14F-4D97-AF65-F5344CB8AC3E}">
        <p14:creationId xmlns:p14="http://schemas.microsoft.com/office/powerpoint/2010/main" val="11968022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2D607D67-7CAD-4100-B68B-34566CA132DE}" type="datetimeFigureOut">
              <a:rPr lang="en-AU" smtClean="0"/>
              <a:t>2/04/2020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018138B-6EFB-4486-BFCA-BA6024EF8E8D}" type="slidenum">
              <a:rPr lang="en-AU" smtClean="0"/>
              <a:t>‹#›</a:t>
            </a:fld>
            <a:endParaRPr lang="en-AU" dirty="0"/>
          </a:p>
        </p:txBody>
      </p:sp>
    </p:spTree>
    <p:extLst>
      <p:ext uri="{BB962C8B-B14F-4D97-AF65-F5344CB8AC3E}">
        <p14:creationId xmlns:p14="http://schemas.microsoft.com/office/powerpoint/2010/main" val="17076678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D607D67-7CAD-4100-B68B-34566CA132DE}" type="datetimeFigureOut">
              <a:rPr lang="en-AU" smtClean="0"/>
              <a:t>2/04/2020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018138B-6EFB-4486-BFCA-BA6024EF8E8D}" type="slidenum">
              <a:rPr lang="en-AU" smtClean="0"/>
              <a:t>‹#›</a:t>
            </a:fld>
            <a:endParaRPr lang="en-AU" dirty="0"/>
          </a:p>
        </p:txBody>
      </p:sp>
    </p:spTree>
    <p:extLst>
      <p:ext uri="{BB962C8B-B14F-4D97-AF65-F5344CB8AC3E}">
        <p14:creationId xmlns:p14="http://schemas.microsoft.com/office/powerpoint/2010/main" val="37898927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607D67-7CAD-4100-B68B-34566CA132DE}" type="datetimeFigureOut">
              <a:rPr lang="en-AU" smtClean="0"/>
              <a:t>2/04/2020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018138B-6EFB-4486-BFCA-BA6024EF8E8D}" type="slidenum">
              <a:rPr lang="en-AU" smtClean="0"/>
              <a:t>‹#›</a:t>
            </a:fld>
            <a:endParaRPr lang="en-AU" dirty="0"/>
          </a:p>
        </p:txBody>
      </p:sp>
    </p:spTree>
    <p:extLst>
      <p:ext uri="{BB962C8B-B14F-4D97-AF65-F5344CB8AC3E}">
        <p14:creationId xmlns:p14="http://schemas.microsoft.com/office/powerpoint/2010/main" val="34317644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2D607D67-7CAD-4100-B68B-34566CA132DE}" type="datetimeFigureOut">
              <a:rPr lang="en-AU" smtClean="0"/>
              <a:t>2/04/2020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018138B-6EFB-4486-BFCA-BA6024EF8E8D}" type="slidenum">
              <a:rPr lang="en-AU" smtClean="0"/>
              <a:t>‹#›</a:t>
            </a:fld>
            <a:endParaRPr lang="en-AU" dirty="0"/>
          </a:p>
        </p:txBody>
      </p:sp>
    </p:spTree>
    <p:extLst>
      <p:ext uri="{BB962C8B-B14F-4D97-AF65-F5344CB8AC3E}">
        <p14:creationId xmlns:p14="http://schemas.microsoft.com/office/powerpoint/2010/main" val="41842194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D607D67-7CAD-4100-B68B-34566CA132DE}" type="datetimeFigureOut">
              <a:rPr lang="en-AU" smtClean="0"/>
              <a:t>2/04/2020</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D018138B-6EFB-4486-BFCA-BA6024EF8E8D}" type="slidenum">
              <a:rPr lang="en-AU" smtClean="0"/>
              <a:t>‹#›</a:t>
            </a:fld>
            <a:endParaRPr lang="en-AU" dirty="0"/>
          </a:p>
        </p:txBody>
      </p:sp>
    </p:spTree>
    <p:extLst>
      <p:ext uri="{BB962C8B-B14F-4D97-AF65-F5344CB8AC3E}">
        <p14:creationId xmlns:p14="http://schemas.microsoft.com/office/powerpoint/2010/main" val="266162075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2D607D67-7CAD-4100-B68B-34566CA132DE}" type="datetimeFigureOut">
              <a:rPr lang="en-AU" smtClean="0"/>
              <a:t>2/04/2020</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D018138B-6EFB-4486-BFCA-BA6024EF8E8D}" type="slidenum">
              <a:rPr lang="en-AU" smtClean="0"/>
              <a:t>‹#›</a:t>
            </a:fld>
            <a:endParaRPr lang="en-AU" dirty="0"/>
          </a:p>
        </p:txBody>
      </p:sp>
    </p:spTree>
    <p:extLst>
      <p:ext uri="{BB962C8B-B14F-4D97-AF65-F5344CB8AC3E}">
        <p14:creationId xmlns:p14="http://schemas.microsoft.com/office/powerpoint/2010/main" val="13208870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07D67-7CAD-4100-B68B-34566CA132DE}" type="datetimeFigureOut">
              <a:rPr lang="en-AU" smtClean="0"/>
              <a:t>2/04/2020</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D018138B-6EFB-4486-BFCA-BA6024EF8E8D}" type="slidenum">
              <a:rPr lang="en-AU" smtClean="0"/>
              <a:t>‹#›</a:t>
            </a:fld>
            <a:endParaRPr lang="en-AU" dirty="0"/>
          </a:p>
        </p:txBody>
      </p:sp>
    </p:spTree>
    <p:extLst>
      <p:ext uri="{BB962C8B-B14F-4D97-AF65-F5344CB8AC3E}">
        <p14:creationId xmlns:p14="http://schemas.microsoft.com/office/powerpoint/2010/main" val="24092188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0068930-559D-429E-A551-F239CBAD1D24}"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607D67-7CAD-4100-B68B-34566CA132DE}" type="datetimeFigureOut">
              <a:rPr lang="en-AU" smtClean="0"/>
              <a:t>2/04/2020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018138B-6EFB-4486-BFCA-BA6024EF8E8D}" type="slidenum">
              <a:rPr lang="en-AU" smtClean="0"/>
              <a:t>‹#›</a:t>
            </a:fld>
            <a:endParaRPr lang="en-AU" dirty="0"/>
          </a:p>
        </p:txBody>
      </p:sp>
    </p:spTree>
    <p:extLst>
      <p:ext uri="{BB962C8B-B14F-4D97-AF65-F5344CB8AC3E}">
        <p14:creationId xmlns:p14="http://schemas.microsoft.com/office/powerpoint/2010/main" val="4592053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607D67-7CAD-4100-B68B-34566CA132DE}" type="datetimeFigureOut">
              <a:rPr lang="en-AU" smtClean="0"/>
              <a:t>2/04/2020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018138B-6EFB-4486-BFCA-BA6024EF8E8D}" type="slidenum">
              <a:rPr lang="en-AU" smtClean="0"/>
              <a:t>‹#›</a:t>
            </a:fld>
            <a:endParaRPr lang="en-AU" dirty="0"/>
          </a:p>
        </p:txBody>
      </p:sp>
    </p:spTree>
    <p:extLst>
      <p:ext uri="{BB962C8B-B14F-4D97-AF65-F5344CB8AC3E}">
        <p14:creationId xmlns:p14="http://schemas.microsoft.com/office/powerpoint/2010/main" val="20790633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D607D67-7CAD-4100-B68B-34566CA132DE}" type="datetimeFigureOut">
              <a:rPr lang="en-AU" smtClean="0"/>
              <a:t>2/04/2020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018138B-6EFB-4486-BFCA-BA6024EF8E8D}" type="slidenum">
              <a:rPr lang="en-AU" smtClean="0"/>
              <a:t>‹#›</a:t>
            </a:fld>
            <a:endParaRPr lang="en-AU" dirty="0"/>
          </a:p>
        </p:txBody>
      </p:sp>
    </p:spTree>
    <p:extLst>
      <p:ext uri="{BB962C8B-B14F-4D97-AF65-F5344CB8AC3E}">
        <p14:creationId xmlns:p14="http://schemas.microsoft.com/office/powerpoint/2010/main" val="16918780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D607D67-7CAD-4100-B68B-34566CA132DE}" type="datetimeFigureOut">
              <a:rPr lang="en-AU" smtClean="0"/>
              <a:t>2/04/2020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018138B-6EFB-4486-BFCA-BA6024EF8E8D}" type="slidenum">
              <a:rPr lang="en-AU" smtClean="0"/>
              <a:t>‹#›</a:t>
            </a:fld>
            <a:endParaRPr lang="en-AU" dirty="0"/>
          </a:p>
        </p:txBody>
      </p:sp>
    </p:spTree>
    <p:extLst>
      <p:ext uri="{BB962C8B-B14F-4D97-AF65-F5344CB8AC3E}">
        <p14:creationId xmlns:p14="http://schemas.microsoft.com/office/powerpoint/2010/main" val="367296898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0068930-559D-429E-A551-F239CBAD1D24}"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60068930-559D-429E-A551-F239CBAD1D24}"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60068930-559D-429E-A551-F239CBAD1D24}"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60068930-559D-429E-A551-F239CBAD1D24}"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60068930-559D-429E-A551-F239CBAD1D24}"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60068930-559D-429E-A551-F239CBAD1D24}"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3E660-127D-404E-8F19-51E0CB442F63}" type="datetimeFigureOut">
              <a:rPr lang="en-AU" smtClean="0"/>
              <a:t>2/04/2020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60068930-559D-429E-A551-F239CBAD1D24}"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3E660-127D-404E-8F19-51E0CB442F63}" type="datetimeFigureOut">
              <a:rPr lang="en-AU" smtClean="0"/>
              <a:t>2/04/2020</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68930-559D-429E-A551-F239CBAD1D24}" type="slidenum">
              <a:rPr lang="en-AU" smtClean="0"/>
              <a:t>‹#›</a:t>
            </a:fld>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607D67-7CAD-4100-B68B-34566CA132DE}" type="datetimeFigureOut">
              <a:rPr lang="en-AU" smtClean="0"/>
              <a:t>2/04/2020</a:t>
            </a:fld>
            <a:endParaRPr lang="en-AU"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18138B-6EFB-4486-BFCA-BA6024EF8E8D}" type="slidenum">
              <a:rPr lang="en-AU" smtClean="0"/>
              <a:t>‹#›</a:t>
            </a:fld>
            <a:endParaRPr lang="en-AU" dirty="0"/>
          </a:p>
        </p:txBody>
      </p:sp>
    </p:spTree>
    <p:extLst>
      <p:ext uri="{BB962C8B-B14F-4D97-AF65-F5344CB8AC3E}">
        <p14:creationId xmlns:p14="http://schemas.microsoft.com/office/powerpoint/2010/main" val="3778438746"/>
      </p:ext>
    </p:extLst>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providers.dhhs.vic.gov.au/integrated-reports-and-information-system"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sz="2800" dirty="0" smtClean="0">
                <a:solidFill>
                  <a:srgbClr val="FF0000"/>
                </a:solidFill>
              </a:rPr>
              <a:t>IRIS and Enhanced MCH</a:t>
            </a:r>
            <a:endParaRPr lang="en-AU" sz="2800" dirty="0">
              <a:solidFill>
                <a:srgbClr val="FF0000"/>
              </a:solidFill>
            </a:endParaRPr>
          </a:p>
        </p:txBody>
      </p:sp>
      <p:sp>
        <p:nvSpPr>
          <p:cNvPr id="3" name="Subtitle 2"/>
          <p:cNvSpPr>
            <a:spLocks noGrp="1"/>
          </p:cNvSpPr>
          <p:nvPr>
            <p:ph type="subTitle" idx="1"/>
          </p:nvPr>
        </p:nvSpPr>
        <p:spPr/>
        <p:txBody>
          <a:bodyPr/>
          <a:lstStyle/>
          <a:p>
            <a:endParaRPr lang="en-AU" b="1" dirty="0" smtClean="0">
              <a:solidFill>
                <a:schemeClr val="tx1"/>
              </a:solidFill>
              <a:latin typeface="Calibri" panose="020F0502020204030204" pitchFamily="34" charset="0"/>
            </a:endParaRPr>
          </a:p>
          <a:p>
            <a:r>
              <a:rPr lang="en-AU" b="1" dirty="0" smtClean="0">
                <a:solidFill>
                  <a:srgbClr val="002060"/>
                </a:solidFill>
                <a:latin typeface="Calibri" panose="020F0502020204030204" pitchFamily="34" charset="0"/>
              </a:rPr>
              <a:t>Jane Caldwell</a:t>
            </a:r>
            <a:endParaRPr lang="en-AU" b="1" dirty="0">
              <a:solidFill>
                <a:srgbClr val="002060"/>
              </a:solidFill>
              <a:latin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406787"/>
            <a:ext cx="6982544" cy="4362623"/>
          </a:xfrm>
        </p:spPr>
        <p:txBody>
          <a:bodyPr anchor="ctr">
            <a:normAutofit fontScale="92500" lnSpcReduction="10000"/>
          </a:bodyPr>
          <a:lstStyle/>
          <a:p>
            <a:pPr algn="l"/>
            <a:endParaRPr lang="en-AU" sz="1800" dirty="0" smtClean="0">
              <a:solidFill>
                <a:srgbClr val="0070C0"/>
              </a:solidFill>
            </a:endParaRPr>
          </a:p>
          <a:p>
            <a:pPr algn="l"/>
            <a:r>
              <a:rPr lang="en-AU" sz="1800" dirty="0" smtClean="0">
                <a:solidFill>
                  <a:srgbClr val="0070C0"/>
                </a:solidFill>
              </a:rPr>
              <a:t>The following is an example of early literacy smart goal</a:t>
            </a:r>
          </a:p>
          <a:p>
            <a:pPr algn="l"/>
            <a:endParaRPr lang="en-AU" sz="1800" dirty="0" smtClean="0">
              <a:solidFill>
                <a:srgbClr val="0070C0"/>
              </a:solidFill>
            </a:endParaRPr>
          </a:p>
          <a:p>
            <a:pPr algn="l"/>
            <a:r>
              <a:rPr lang="en-AU" sz="1800" dirty="0" smtClean="0">
                <a:solidFill>
                  <a:srgbClr val="0070C0"/>
                </a:solidFill>
              </a:rPr>
              <a:t>Sally (parent) – </a:t>
            </a:r>
            <a:r>
              <a:rPr lang="en-AU" sz="1800" dirty="0">
                <a:solidFill>
                  <a:srgbClr val="0070C0"/>
                </a:solidFill>
              </a:rPr>
              <a:t>12/2/2020</a:t>
            </a:r>
            <a:endParaRPr lang="en-US" sz="1800" dirty="0">
              <a:solidFill>
                <a:srgbClr val="0070C0"/>
              </a:solidFill>
            </a:endParaRPr>
          </a:p>
          <a:p>
            <a:pPr algn="l"/>
            <a:r>
              <a:rPr lang="en-AU" sz="1800" dirty="0">
                <a:solidFill>
                  <a:srgbClr val="FF0000"/>
                </a:solidFill>
              </a:rPr>
              <a:t>Specific </a:t>
            </a:r>
            <a:r>
              <a:rPr lang="en-AU" sz="1800" dirty="0">
                <a:solidFill>
                  <a:srgbClr val="0070C0"/>
                </a:solidFill>
              </a:rPr>
              <a:t>– Literacy in the home and in the community</a:t>
            </a:r>
            <a:endParaRPr lang="en-US" sz="1800" dirty="0">
              <a:solidFill>
                <a:srgbClr val="0070C0"/>
              </a:solidFill>
            </a:endParaRPr>
          </a:p>
          <a:p>
            <a:pPr algn="l"/>
            <a:r>
              <a:rPr lang="en-AU" sz="1800" dirty="0">
                <a:solidFill>
                  <a:srgbClr val="FF0000"/>
                </a:solidFill>
              </a:rPr>
              <a:t>Measurable</a:t>
            </a:r>
            <a:r>
              <a:rPr lang="en-AU" sz="1800" dirty="0">
                <a:solidFill>
                  <a:srgbClr val="0070C0"/>
                </a:solidFill>
              </a:rPr>
              <a:t> – </a:t>
            </a:r>
            <a:r>
              <a:rPr lang="en-AU" sz="1800" dirty="0" smtClean="0">
                <a:solidFill>
                  <a:srgbClr val="0070C0"/>
                </a:solidFill>
              </a:rPr>
              <a:t>Sally </a:t>
            </a:r>
            <a:r>
              <a:rPr lang="en-AU" sz="1800" dirty="0">
                <a:solidFill>
                  <a:srgbClr val="0070C0"/>
                </a:solidFill>
              </a:rPr>
              <a:t>will give </a:t>
            </a:r>
            <a:r>
              <a:rPr lang="en-AU" sz="1800" dirty="0" smtClean="0">
                <a:solidFill>
                  <a:srgbClr val="0070C0"/>
                </a:solidFill>
              </a:rPr>
              <a:t>Georgia </a:t>
            </a:r>
            <a:r>
              <a:rPr lang="en-AU" sz="1800" dirty="0">
                <a:solidFill>
                  <a:srgbClr val="0070C0"/>
                </a:solidFill>
              </a:rPr>
              <a:t>literacy play experiences at home and in the community</a:t>
            </a:r>
            <a:endParaRPr lang="en-US" sz="1800" dirty="0">
              <a:solidFill>
                <a:srgbClr val="0070C0"/>
              </a:solidFill>
            </a:endParaRPr>
          </a:p>
          <a:p>
            <a:pPr algn="l"/>
            <a:r>
              <a:rPr lang="en-AU" sz="1800" dirty="0">
                <a:solidFill>
                  <a:srgbClr val="FF0000"/>
                </a:solidFill>
              </a:rPr>
              <a:t>Attainable</a:t>
            </a:r>
            <a:r>
              <a:rPr lang="en-AU" sz="1800" dirty="0">
                <a:solidFill>
                  <a:srgbClr val="0070C0"/>
                </a:solidFill>
              </a:rPr>
              <a:t> – Each visit will include a different play activity with a literacy focus, reading books, using printed material, making books, nursery rhymes and, playing with letters and shapes.</a:t>
            </a:r>
            <a:endParaRPr lang="en-US" sz="1800" dirty="0">
              <a:solidFill>
                <a:srgbClr val="0070C0"/>
              </a:solidFill>
            </a:endParaRPr>
          </a:p>
          <a:p>
            <a:pPr algn="l"/>
            <a:r>
              <a:rPr lang="en-AU" sz="1800" dirty="0">
                <a:solidFill>
                  <a:srgbClr val="FF0000"/>
                </a:solidFill>
              </a:rPr>
              <a:t>Relevant</a:t>
            </a:r>
            <a:r>
              <a:rPr lang="en-AU" sz="1800" dirty="0">
                <a:solidFill>
                  <a:srgbClr val="0070C0"/>
                </a:solidFill>
              </a:rPr>
              <a:t> – Families will receive information on the importance of literacy for development of language and speech.</a:t>
            </a:r>
            <a:endParaRPr lang="en-US" sz="1800" dirty="0">
              <a:solidFill>
                <a:srgbClr val="0070C0"/>
              </a:solidFill>
            </a:endParaRPr>
          </a:p>
          <a:p>
            <a:pPr algn="l"/>
            <a:r>
              <a:rPr lang="en-AU" sz="1800" dirty="0">
                <a:solidFill>
                  <a:srgbClr val="FF0000"/>
                </a:solidFill>
              </a:rPr>
              <a:t>Timely</a:t>
            </a:r>
            <a:r>
              <a:rPr lang="en-AU" sz="1800" dirty="0">
                <a:solidFill>
                  <a:srgbClr val="0070C0"/>
                </a:solidFill>
              </a:rPr>
              <a:t> – Each visit families will explore new ways to build literacy skills</a:t>
            </a:r>
            <a:r>
              <a:rPr lang="en-AU" sz="1800" dirty="0" smtClean="0">
                <a:solidFill>
                  <a:srgbClr val="0070C0"/>
                </a:solidFill>
              </a:rPr>
              <a:t>.</a:t>
            </a:r>
          </a:p>
          <a:p>
            <a:pPr algn="l"/>
            <a:r>
              <a:rPr lang="en-AU" sz="1800" dirty="0" smtClean="0">
                <a:solidFill>
                  <a:srgbClr val="0070C0"/>
                </a:solidFill>
              </a:rPr>
              <a:t>Review: 15/4/2020</a:t>
            </a:r>
            <a:endParaRPr lang="en-US" sz="1800" dirty="0">
              <a:solidFill>
                <a:srgbClr val="0070C0"/>
              </a:solidFill>
            </a:endParaRPr>
          </a:p>
        </p:txBody>
      </p:sp>
    </p:spTree>
    <p:extLst>
      <p:ext uri="{BB962C8B-B14F-4D97-AF65-F5344CB8AC3E}">
        <p14:creationId xmlns:p14="http://schemas.microsoft.com/office/powerpoint/2010/main" val="285464136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ipe(down)">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406787"/>
            <a:ext cx="7992888" cy="4902533"/>
          </a:xfrm>
        </p:spPr>
        <p:txBody>
          <a:bodyPr anchor="ctr">
            <a:normAutofit/>
          </a:bodyPr>
          <a:lstStyle/>
          <a:p>
            <a:pPr algn="l"/>
            <a:endParaRPr lang="en-AU" sz="1800" dirty="0" smtClean="0">
              <a:solidFill>
                <a:srgbClr val="0070C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631843486"/>
              </p:ext>
            </p:extLst>
          </p:nvPr>
        </p:nvGraphicFramePr>
        <p:xfrm>
          <a:off x="467547" y="692696"/>
          <a:ext cx="8280919" cy="5616625"/>
        </p:xfrm>
        <a:graphic>
          <a:graphicData uri="http://schemas.openxmlformats.org/drawingml/2006/table">
            <a:tbl>
              <a:tblPr firstRow="1" firstCol="1" bandRow="1">
                <a:tableStyleId>{5C22544A-7EE6-4342-B048-85BDC9FD1C3A}</a:tableStyleId>
              </a:tblPr>
              <a:tblGrid>
                <a:gridCol w="1668252">
                  <a:extLst>
                    <a:ext uri="{9D8B030D-6E8A-4147-A177-3AD203B41FA5}">
                      <a16:colId xmlns:a16="http://schemas.microsoft.com/office/drawing/2014/main" xmlns="" val="20000"/>
                    </a:ext>
                  </a:extLst>
                </a:gridCol>
                <a:gridCol w="3425772">
                  <a:extLst>
                    <a:ext uri="{9D8B030D-6E8A-4147-A177-3AD203B41FA5}">
                      <a16:colId xmlns:a16="http://schemas.microsoft.com/office/drawing/2014/main" xmlns="" val="20001"/>
                    </a:ext>
                  </a:extLst>
                </a:gridCol>
                <a:gridCol w="987022">
                  <a:extLst>
                    <a:ext uri="{9D8B030D-6E8A-4147-A177-3AD203B41FA5}">
                      <a16:colId xmlns:a16="http://schemas.microsoft.com/office/drawing/2014/main" xmlns="" val="20002"/>
                    </a:ext>
                  </a:extLst>
                </a:gridCol>
                <a:gridCol w="987022">
                  <a:extLst>
                    <a:ext uri="{9D8B030D-6E8A-4147-A177-3AD203B41FA5}">
                      <a16:colId xmlns:a16="http://schemas.microsoft.com/office/drawing/2014/main" xmlns="" val="20003"/>
                    </a:ext>
                  </a:extLst>
                </a:gridCol>
                <a:gridCol w="1212851">
                  <a:extLst>
                    <a:ext uri="{9D8B030D-6E8A-4147-A177-3AD203B41FA5}">
                      <a16:colId xmlns:a16="http://schemas.microsoft.com/office/drawing/2014/main" xmlns="" val="20004"/>
                    </a:ext>
                  </a:extLst>
                </a:gridCol>
              </a:tblGrid>
              <a:tr h="416046">
                <a:tc>
                  <a:txBody>
                    <a:bodyPr/>
                    <a:lstStyle/>
                    <a:p>
                      <a:pPr>
                        <a:lnSpc>
                          <a:spcPct val="115000"/>
                        </a:lnSpc>
                        <a:spcAft>
                          <a:spcPts val="0"/>
                        </a:spcAft>
                      </a:pPr>
                      <a:r>
                        <a:rPr lang="en-US" sz="1000" dirty="0">
                          <a:effectLst/>
                          <a:latin typeface="Calibri" pitchFamily="34" charset="0"/>
                          <a:cs typeface="Calibri" pitchFamily="34" charset="0"/>
                        </a:rPr>
                        <a:t>Child and Family Action Plan 2019</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smtClean="0">
                          <a:effectLst/>
                          <a:latin typeface="Calibri" pitchFamily="34" charset="0"/>
                          <a:ea typeface="Calibri"/>
                          <a:cs typeface="Calibri" pitchFamily="34" charset="0"/>
                        </a:rPr>
                        <a:t>Sally</a:t>
                      </a:r>
                      <a:r>
                        <a:rPr lang="en-US" sz="1000" baseline="0" dirty="0" smtClean="0">
                          <a:effectLst/>
                          <a:latin typeface="Calibri" pitchFamily="34" charset="0"/>
                          <a:ea typeface="Calibri"/>
                          <a:cs typeface="Calibri" pitchFamily="34" charset="0"/>
                        </a:rPr>
                        <a:t> G and Georgia G</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a:effectLst/>
                          <a:latin typeface="Calibri" pitchFamily="34" charset="0"/>
                          <a:cs typeface="Calibri" pitchFamily="34" charset="0"/>
                        </a:rPr>
                        <a:t> </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a:effectLst/>
                          <a:latin typeface="Calibri" pitchFamily="34" charset="0"/>
                          <a:cs typeface="Calibri" pitchFamily="34" charset="0"/>
                        </a:rPr>
                        <a:t> </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a:effectLst/>
                          <a:latin typeface="Calibri" pitchFamily="34" charset="0"/>
                          <a:cs typeface="Calibri" pitchFamily="34" charset="0"/>
                        </a:rPr>
                        <a:t> </a:t>
                      </a:r>
                      <a:endParaRPr lang="en-US" sz="1000" dirty="0">
                        <a:effectLst/>
                        <a:latin typeface="Calibri" pitchFamily="34" charset="0"/>
                        <a:ea typeface="Calibri"/>
                        <a:cs typeface="Calibri" pitchFamily="34" charset="0"/>
                      </a:endParaRPr>
                    </a:p>
                  </a:txBody>
                  <a:tcPr marL="61494" marR="61494" marT="0" marB="0"/>
                </a:tc>
                <a:extLst>
                  <a:ext uri="{0D108BD9-81ED-4DB2-BD59-A6C34878D82A}">
                    <a16:rowId xmlns:a16="http://schemas.microsoft.com/office/drawing/2014/main" xmlns="" val="10000"/>
                  </a:ext>
                </a:extLst>
              </a:tr>
              <a:tr h="624070">
                <a:tc>
                  <a:txBody>
                    <a:bodyPr/>
                    <a:lstStyle/>
                    <a:p>
                      <a:pPr>
                        <a:lnSpc>
                          <a:spcPct val="115000"/>
                        </a:lnSpc>
                        <a:spcAft>
                          <a:spcPts val="0"/>
                        </a:spcAft>
                      </a:pPr>
                      <a:r>
                        <a:rPr lang="en-US" sz="1000" dirty="0">
                          <a:effectLst/>
                          <a:latin typeface="Calibri" pitchFamily="34" charset="0"/>
                          <a:cs typeface="Calibri" pitchFamily="34" charset="0"/>
                        </a:rPr>
                        <a:t>Priority Area</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a:effectLst/>
                          <a:latin typeface="Calibri" pitchFamily="34" charset="0"/>
                          <a:cs typeface="Calibri" pitchFamily="34" charset="0"/>
                        </a:rPr>
                        <a:t>Goal</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a:effectLst/>
                          <a:latin typeface="Calibri" pitchFamily="34" charset="0"/>
                          <a:cs typeface="Calibri" pitchFamily="34" charset="0"/>
                        </a:rPr>
                        <a:t>Who is Responsible</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a:effectLst/>
                          <a:latin typeface="Calibri" pitchFamily="34" charset="0"/>
                          <a:cs typeface="Calibri" pitchFamily="34" charset="0"/>
                        </a:rPr>
                        <a:t>Date to Commence</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a:effectLst/>
                          <a:latin typeface="Calibri" pitchFamily="34" charset="0"/>
                          <a:cs typeface="Calibri" pitchFamily="34" charset="0"/>
                        </a:rPr>
                        <a:t>Date of Completion</a:t>
                      </a:r>
                      <a:endParaRPr lang="en-US" sz="1000" dirty="0">
                        <a:effectLst/>
                        <a:latin typeface="Calibri" pitchFamily="34" charset="0"/>
                        <a:ea typeface="Calibri"/>
                        <a:cs typeface="Calibri" pitchFamily="34" charset="0"/>
                      </a:endParaRPr>
                    </a:p>
                  </a:txBody>
                  <a:tcPr marL="61494" marR="61494" marT="0" marB="0"/>
                </a:tc>
                <a:extLst>
                  <a:ext uri="{0D108BD9-81ED-4DB2-BD59-A6C34878D82A}">
                    <a16:rowId xmlns:a16="http://schemas.microsoft.com/office/drawing/2014/main" xmlns="" val="10001"/>
                  </a:ext>
                </a:extLst>
              </a:tr>
              <a:tr h="2080231">
                <a:tc>
                  <a:txBody>
                    <a:bodyPr/>
                    <a:lstStyle/>
                    <a:p>
                      <a:pPr>
                        <a:lnSpc>
                          <a:spcPct val="115000"/>
                        </a:lnSpc>
                        <a:spcAft>
                          <a:spcPts val="0"/>
                        </a:spcAft>
                      </a:pPr>
                      <a:r>
                        <a:rPr lang="en-US" sz="1000" dirty="0">
                          <a:effectLst/>
                          <a:latin typeface="Calibri" pitchFamily="34" charset="0"/>
                          <a:cs typeface="Calibri" pitchFamily="34" charset="0"/>
                        </a:rPr>
                        <a:t>Building Early Literacy Skills – At Home</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a:effectLst/>
                          <a:latin typeface="Calibri" pitchFamily="34" charset="0"/>
                          <a:cs typeface="Calibri" pitchFamily="34" charset="0"/>
                        </a:rPr>
                        <a:t>MEASURABLE – </a:t>
                      </a:r>
                      <a:r>
                        <a:rPr lang="en-US" sz="1000" dirty="0" smtClean="0">
                          <a:effectLst/>
                          <a:latin typeface="Calibri" pitchFamily="34" charset="0"/>
                          <a:cs typeface="Calibri" pitchFamily="34" charset="0"/>
                        </a:rPr>
                        <a:t>Sally </a:t>
                      </a:r>
                      <a:r>
                        <a:rPr lang="en-US" sz="1000" dirty="0">
                          <a:effectLst/>
                          <a:latin typeface="Calibri" pitchFamily="34" charset="0"/>
                          <a:cs typeface="Calibri" pitchFamily="34" charset="0"/>
                        </a:rPr>
                        <a:t>will give </a:t>
                      </a:r>
                      <a:r>
                        <a:rPr lang="en-US" sz="1000" dirty="0" smtClean="0">
                          <a:effectLst/>
                          <a:latin typeface="Calibri" pitchFamily="34" charset="0"/>
                          <a:cs typeface="Calibri" pitchFamily="34" charset="0"/>
                        </a:rPr>
                        <a:t>Georgia </a:t>
                      </a:r>
                      <a:r>
                        <a:rPr lang="en-US" sz="1000" dirty="0">
                          <a:effectLst/>
                          <a:latin typeface="Calibri" pitchFamily="34" charset="0"/>
                          <a:cs typeface="Calibri" pitchFamily="34" charset="0"/>
                        </a:rPr>
                        <a:t>literacy experiences at home.</a:t>
                      </a:r>
                    </a:p>
                    <a:p>
                      <a:pPr>
                        <a:lnSpc>
                          <a:spcPct val="115000"/>
                        </a:lnSpc>
                        <a:spcAft>
                          <a:spcPts val="0"/>
                        </a:spcAft>
                      </a:pPr>
                      <a:r>
                        <a:rPr lang="en-US" sz="1000" dirty="0">
                          <a:effectLst/>
                          <a:latin typeface="Calibri" pitchFamily="34" charset="0"/>
                          <a:cs typeface="Calibri" pitchFamily="34" charset="0"/>
                        </a:rPr>
                        <a:t>ATTAINABLE – Each fortnight we will read books and other printed material, make books and sing nursery rhymes.</a:t>
                      </a:r>
                    </a:p>
                    <a:p>
                      <a:pPr>
                        <a:lnSpc>
                          <a:spcPct val="115000"/>
                        </a:lnSpc>
                        <a:spcAft>
                          <a:spcPts val="0"/>
                        </a:spcAft>
                      </a:pPr>
                      <a:r>
                        <a:rPr lang="en-US" sz="1000" dirty="0">
                          <a:effectLst/>
                          <a:latin typeface="Calibri" pitchFamily="34" charset="0"/>
                          <a:cs typeface="Calibri" pitchFamily="34" charset="0"/>
                        </a:rPr>
                        <a:t>RELEVANT – </a:t>
                      </a:r>
                      <a:r>
                        <a:rPr lang="en-US" sz="1000" dirty="0" smtClean="0">
                          <a:effectLst/>
                          <a:latin typeface="Calibri" pitchFamily="34" charset="0"/>
                          <a:cs typeface="Calibri" pitchFamily="34" charset="0"/>
                        </a:rPr>
                        <a:t>Sally</a:t>
                      </a:r>
                      <a:r>
                        <a:rPr lang="en-US" sz="1000" baseline="0" dirty="0" smtClean="0">
                          <a:effectLst/>
                          <a:latin typeface="Calibri" pitchFamily="34" charset="0"/>
                          <a:cs typeface="Calibri" pitchFamily="34" charset="0"/>
                        </a:rPr>
                        <a:t> </a:t>
                      </a:r>
                      <a:r>
                        <a:rPr lang="en-US" sz="1000" dirty="0" smtClean="0">
                          <a:effectLst/>
                          <a:latin typeface="Calibri" pitchFamily="34" charset="0"/>
                          <a:cs typeface="Calibri" pitchFamily="34" charset="0"/>
                        </a:rPr>
                        <a:t> </a:t>
                      </a:r>
                      <a:r>
                        <a:rPr lang="en-US" sz="1000" dirty="0">
                          <a:effectLst/>
                          <a:latin typeface="Calibri" pitchFamily="34" charset="0"/>
                          <a:cs typeface="Calibri" pitchFamily="34" charset="0"/>
                        </a:rPr>
                        <a:t>sees the importance of reading to </a:t>
                      </a:r>
                      <a:r>
                        <a:rPr lang="en-US" sz="1000" dirty="0" smtClean="0">
                          <a:effectLst/>
                          <a:latin typeface="Calibri" pitchFamily="34" charset="0"/>
                          <a:cs typeface="Calibri" pitchFamily="34" charset="0"/>
                        </a:rPr>
                        <a:t>Georgia.</a:t>
                      </a:r>
                      <a:endParaRPr lang="en-US" sz="1000" dirty="0">
                        <a:effectLst/>
                        <a:latin typeface="Calibri" pitchFamily="34" charset="0"/>
                        <a:cs typeface="Calibri" pitchFamily="34" charset="0"/>
                      </a:endParaRPr>
                    </a:p>
                    <a:p>
                      <a:pPr>
                        <a:lnSpc>
                          <a:spcPct val="115000"/>
                        </a:lnSpc>
                        <a:spcAft>
                          <a:spcPts val="0"/>
                        </a:spcAft>
                      </a:pPr>
                      <a:r>
                        <a:rPr lang="en-US" sz="1000" dirty="0">
                          <a:effectLst/>
                          <a:latin typeface="Calibri" pitchFamily="34" charset="0"/>
                          <a:cs typeface="Calibri" pitchFamily="34" charset="0"/>
                        </a:rPr>
                        <a:t>TIMELY – Each fortnight we will explore new ways to build early literacy skills</a:t>
                      </a:r>
                    </a:p>
                    <a:p>
                      <a:pPr>
                        <a:lnSpc>
                          <a:spcPct val="115000"/>
                        </a:lnSpc>
                        <a:spcAft>
                          <a:spcPts val="0"/>
                        </a:spcAft>
                      </a:pPr>
                      <a:r>
                        <a:rPr lang="en-US" sz="1000" dirty="0">
                          <a:effectLst/>
                          <a:latin typeface="Calibri" pitchFamily="34" charset="0"/>
                          <a:cs typeface="Calibri" pitchFamily="34" charset="0"/>
                        </a:rPr>
                        <a:t> </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smtClean="0">
                          <a:effectLst/>
                          <a:latin typeface="Calibri" pitchFamily="34" charset="0"/>
                          <a:cs typeface="Calibri" pitchFamily="34" charset="0"/>
                        </a:rPr>
                        <a:t>Sally,</a:t>
                      </a:r>
                      <a:r>
                        <a:rPr lang="en-US" sz="1000" baseline="0" dirty="0" smtClean="0">
                          <a:effectLst/>
                          <a:latin typeface="Calibri" pitchFamily="34" charset="0"/>
                          <a:cs typeface="Calibri" pitchFamily="34" charset="0"/>
                        </a:rPr>
                        <a:t> Jen and Jane</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a:effectLst/>
                          <a:latin typeface="Calibri" pitchFamily="34" charset="0"/>
                          <a:cs typeface="Calibri" pitchFamily="34" charset="0"/>
                        </a:rPr>
                        <a:t>12 February </a:t>
                      </a:r>
                      <a:r>
                        <a:rPr lang="en-US" sz="1000" dirty="0" smtClean="0">
                          <a:effectLst/>
                          <a:latin typeface="Calibri" pitchFamily="34" charset="0"/>
                          <a:cs typeface="Calibri" pitchFamily="34" charset="0"/>
                        </a:rPr>
                        <a:t>2020</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smtClean="0">
                          <a:effectLst/>
                          <a:latin typeface="Calibri" pitchFamily="34" charset="0"/>
                          <a:cs typeface="Calibri" pitchFamily="34" charset="0"/>
                        </a:rPr>
                        <a:t>15 </a:t>
                      </a:r>
                      <a:r>
                        <a:rPr lang="en-US" sz="1000" dirty="0">
                          <a:effectLst/>
                          <a:latin typeface="Calibri" pitchFamily="34" charset="0"/>
                          <a:cs typeface="Calibri" pitchFamily="34" charset="0"/>
                        </a:rPr>
                        <a:t>April </a:t>
                      </a:r>
                      <a:r>
                        <a:rPr lang="en-US" sz="1000" dirty="0" smtClean="0">
                          <a:effectLst/>
                          <a:latin typeface="Calibri" pitchFamily="34" charset="0"/>
                          <a:cs typeface="Calibri" pitchFamily="34" charset="0"/>
                        </a:rPr>
                        <a:t>2020</a:t>
                      </a:r>
                      <a:endParaRPr lang="en-US" sz="1000" dirty="0">
                        <a:effectLst/>
                        <a:latin typeface="Calibri" pitchFamily="34" charset="0"/>
                        <a:ea typeface="Calibri"/>
                        <a:cs typeface="Calibri" pitchFamily="34" charset="0"/>
                      </a:endParaRPr>
                    </a:p>
                  </a:txBody>
                  <a:tcPr marL="61494" marR="61494" marT="0" marB="0"/>
                </a:tc>
                <a:extLst>
                  <a:ext uri="{0D108BD9-81ED-4DB2-BD59-A6C34878D82A}">
                    <a16:rowId xmlns:a16="http://schemas.microsoft.com/office/drawing/2014/main" xmlns="" val="10002"/>
                  </a:ext>
                </a:extLst>
              </a:tr>
              <a:tr h="2496278">
                <a:tc>
                  <a:txBody>
                    <a:bodyPr/>
                    <a:lstStyle/>
                    <a:p>
                      <a:pPr>
                        <a:lnSpc>
                          <a:spcPct val="115000"/>
                        </a:lnSpc>
                        <a:spcAft>
                          <a:spcPts val="0"/>
                        </a:spcAft>
                      </a:pPr>
                      <a:r>
                        <a:rPr lang="en-US" sz="1000" dirty="0">
                          <a:effectLst/>
                          <a:latin typeface="Calibri" pitchFamily="34" charset="0"/>
                          <a:cs typeface="Calibri" pitchFamily="34" charset="0"/>
                        </a:rPr>
                        <a:t>Building Early Literacy Skills - In The Community</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a:effectLst/>
                          <a:latin typeface="Calibri" pitchFamily="34" charset="0"/>
                          <a:cs typeface="Calibri" pitchFamily="34" charset="0"/>
                        </a:rPr>
                        <a:t>MEASURABLE – </a:t>
                      </a:r>
                      <a:r>
                        <a:rPr lang="en-US" sz="1000" dirty="0" smtClean="0">
                          <a:effectLst/>
                          <a:latin typeface="Calibri" pitchFamily="34" charset="0"/>
                          <a:cs typeface="Calibri" pitchFamily="34" charset="0"/>
                        </a:rPr>
                        <a:t>Sally </a:t>
                      </a:r>
                      <a:r>
                        <a:rPr lang="en-US" sz="1000" dirty="0">
                          <a:effectLst/>
                          <a:latin typeface="Calibri" pitchFamily="34" charset="0"/>
                          <a:cs typeface="Calibri" pitchFamily="34" charset="0"/>
                        </a:rPr>
                        <a:t>will give </a:t>
                      </a:r>
                      <a:r>
                        <a:rPr lang="en-US" sz="1000" dirty="0" smtClean="0">
                          <a:effectLst/>
                          <a:latin typeface="Calibri" pitchFamily="34" charset="0"/>
                          <a:cs typeface="Calibri" pitchFamily="34" charset="0"/>
                        </a:rPr>
                        <a:t>Georgia </a:t>
                      </a:r>
                      <a:r>
                        <a:rPr lang="en-US" sz="1000" dirty="0">
                          <a:effectLst/>
                          <a:latin typeface="Calibri" pitchFamily="34" charset="0"/>
                          <a:cs typeface="Calibri" pitchFamily="34" charset="0"/>
                        </a:rPr>
                        <a:t>literacy experiences in the community.</a:t>
                      </a:r>
                    </a:p>
                    <a:p>
                      <a:pPr>
                        <a:lnSpc>
                          <a:spcPct val="115000"/>
                        </a:lnSpc>
                        <a:spcAft>
                          <a:spcPts val="0"/>
                        </a:spcAft>
                      </a:pPr>
                      <a:r>
                        <a:rPr lang="en-US" sz="1000" dirty="0">
                          <a:effectLst/>
                          <a:latin typeface="Calibri" pitchFamily="34" charset="0"/>
                          <a:cs typeface="Calibri" pitchFamily="34" charset="0"/>
                        </a:rPr>
                        <a:t>ATTAINABLE – Each fortnight we will attend Storytime at the library</a:t>
                      </a:r>
                    </a:p>
                    <a:p>
                      <a:pPr>
                        <a:lnSpc>
                          <a:spcPct val="115000"/>
                        </a:lnSpc>
                        <a:spcAft>
                          <a:spcPts val="0"/>
                        </a:spcAft>
                      </a:pPr>
                      <a:r>
                        <a:rPr lang="en-US" sz="1000" dirty="0">
                          <a:effectLst/>
                          <a:latin typeface="Calibri" pitchFamily="34" charset="0"/>
                          <a:cs typeface="Calibri" pitchFamily="34" charset="0"/>
                        </a:rPr>
                        <a:t>RELEVANT – </a:t>
                      </a:r>
                      <a:r>
                        <a:rPr lang="en-US" sz="1000" dirty="0" smtClean="0">
                          <a:effectLst/>
                          <a:latin typeface="Calibri" pitchFamily="34" charset="0"/>
                          <a:cs typeface="Calibri" pitchFamily="34" charset="0"/>
                        </a:rPr>
                        <a:t>Sally </a:t>
                      </a:r>
                      <a:r>
                        <a:rPr lang="en-US" sz="1000" dirty="0">
                          <a:effectLst/>
                          <a:latin typeface="Calibri" pitchFamily="34" charset="0"/>
                          <a:cs typeface="Calibri" pitchFamily="34" charset="0"/>
                        </a:rPr>
                        <a:t>sees the importance of having </a:t>
                      </a:r>
                      <a:r>
                        <a:rPr lang="en-US" sz="1000" dirty="0" smtClean="0">
                          <a:effectLst/>
                          <a:latin typeface="Calibri" pitchFamily="34" charset="0"/>
                          <a:cs typeface="Calibri" pitchFamily="34" charset="0"/>
                        </a:rPr>
                        <a:t>Georgia </a:t>
                      </a:r>
                      <a:r>
                        <a:rPr lang="en-US" sz="1000" dirty="0">
                          <a:effectLst/>
                          <a:latin typeface="Calibri" pitchFamily="34" charset="0"/>
                          <a:cs typeface="Calibri" pitchFamily="34" charset="0"/>
                        </a:rPr>
                        <a:t>out socialising and connecting with the community and enjoys attending storytime sessions.</a:t>
                      </a:r>
                    </a:p>
                    <a:p>
                      <a:pPr>
                        <a:lnSpc>
                          <a:spcPct val="115000"/>
                        </a:lnSpc>
                        <a:spcAft>
                          <a:spcPts val="0"/>
                        </a:spcAft>
                      </a:pPr>
                      <a:r>
                        <a:rPr lang="en-US" sz="1000" dirty="0">
                          <a:effectLst/>
                          <a:latin typeface="Calibri" pitchFamily="34" charset="0"/>
                          <a:cs typeface="Calibri" pitchFamily="34" charset="0"/>
                        </a:rPr>
                        <a:t>TIMELY – Each fortnight the family will be in the community.</a:t>
                      </a:r>
                    </a:p>
                    <a:p>
                      <a:pPr>
                        <a:lnSpc>
                          <a:spcPct val="115000"/>
                        </a:lnSpc>
                        <a:spcAft>
                          <a:spcPts val="0"/>
                        </a:spcAft>
                      </a:pPr>
                      <a:r>
                        <a:rPr lang="en-US" sz="1000" dirty="0">
                          <a:effectLst/>
                          <a:latin typeface="Calibri" pitchFamily="34" charset="0"/>
                          <a:cs typeface="Calibri" pitchFamily="34" charset="0"/>
                        </a:rPr>
                        <a:t> </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smtClean="0">
                          <a:effectLst/>
                          <a:latin typeface="Calibri" pitchFamily="34" charset="0"/>
                          <a:ea typeface="Calibri"/>
                          <a:cs typeface="Calibri" pitchFamily="34" charset="0"/>
                        </a:rPr>
                        <a:t>Sally,</a:t>
                      </a:r>
                      <a:r>
                        <a:rPr lang="en-US" sz="1000" baseline="0" dirty="0" smtClean="0">
                          <a:effectLst/>
                          <a:latin typeface="Calibri" pitchFamily="34" charset="0"/>
                          <a:ea typeface="Calibri"/>
                          <a:cs typeface="Calibri" pitchFamily="34" charset="0"/>
                        </a:rPr>
                        <a:t> Jen and Jane</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a:effectLst/>
                          <a:latin typeface="Calibri" pitchFamily="34" charset="0"/>
                          <a:cs typeface="Calibri" pitchFamily="34" charset="0"/>
                        </a:rPr>
                        <a:t>12 </a:t>
                      </a:r>
                      <a:r>
                        <a:rPr lang="en-US" sz="1000" dirty="0" smtClean="0">
                          <a:effectLst/>
                          <a:latin typeface="Calibri" pitchFamily="34" charset="0"/>
                          <a:cs typeface="Calibri" pitchFamily="34" charset="0"/>
                        </a:rPr>
                        <a:t>February 2020</a:t>
                      </a:r>
                      <a:endParaRPr lang="en-US" sz="1000" dirty="0">
                        <a:effectLst/>
                        <a:latin typeface="Calibri" pitchFamily="34" charset="0"/>
                        <a:ea typeface="Calibri"/>
                        <a:cs typeface="Calibri" pitchFamily="34" charset="0"/>
                      </a:endParaRPr>
                    </a:p>
                  </a:txBody>
                  <a:tcPr marL="61494" marR="61494" marT="0" marB="0"/>
                </a:tc>
                <a:tc>
                  <a:txBody>
                    <a:bodyPr/>
                    <a:lstStyle/>
                    <a:p>
                      <a:pPr>
                        <a:lnSpc>
                          <a:spcPct val="115000"/>
                        </a:lnSpc>
                        <a:spcAft>
                          <a:spcPts val="0"/>
                        </a:spcAft>
                      </a:pPr>
                      <a:r>
                        <a:rPr lang="en-US" sz="1000" dirty="0" smtClean="0">
                          <a:effectLst/>
                          <a:latin typeface="Calibri" pitchFamily="34" charset="0"/>
                          <a:cs typeface="Calibri" pitchFamily="34" charset="0"/>
                        </a:rPr>
                        <a:t>15 </a:t>
                      </a:r>
                      <a:r>
                        <a:rPr lang="en-US" sz="1000" dirty="0">
                          <a:effectLst/>
                          <a:latin typeface="Calibri" pitchFamily="34" charset="0"/>
                          <a:cs typeface="Calibri" pitchFamily="34" charset="0"/>
                        </a:rPr>
                        <a:t>April </a:t>
                      </a:r>
                      <a:r>
                        <a:rPr lang="en-US" sz="1000" dirty="0" smtClean="0">
                          <a:effectLst/>
                          <a:latin typeface="Calibri" pitchFamily="34" charset="0"/>
                          <a:cs typeface="Calibri" pitchFamily="34" charset="0"/>
                        </a:rPr>
                        <a:t>2020</a:t>
                      </a:r>
                      <a:endParaRPr lang="en-US" sz="1000" dirty="0">
                        <a:effectLst/>
                        <a:latin typeface="Calibri" pitchFamily="34" charset="0"/>
                        <a:ea typeface="Calibri"/>
                        <a:cs typeface="Calibri" pitchFamily="34" charset="0"/>
                      </a:endParaRPr>
                    </a:p>
                  </a:txBody>
                  <a:tcPr marL="61494" marR="61494" marT="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619766969"/>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628800"/>
            <a:ext cx="6982544" cy="3276514"/>
          </a:xfrm>
        </p:spPr>
        <p:txBody>
          <a:bodyPr anchor="ctr">
            <a:normAutofit/>
          </a:bodyPr>
          <a:lstStyle/>
          <a:p>
            <a:pPr algn="l"/>
            <a:endParaRPr lang="en-AU" sz="1800" dirty="0" smtClean="0">
              <a:solidFill>
                <a:srgbClr val="0070C0"/>
              </a:solidFill>
            </a:endParaRPr>
          </a:p>
          <a:p>
            <a:pPr algn="l"/>
            <a:r>
              <a:rPr lang="en-AU" sz="1800" dirty="0" smtClean="0">
                <a:solidFill>
                  <a:srgbClr val="0070C0"/>
                </a:solidFill>
              </a:rPr>
              <a:t>Family Action Plans are reviewed every 4-6 weeks.</a:t>
            </a:r>
          </a:p>
          <a:p>
            <a:pPr algn="l"/>
            <a:r>
              <a:rPr lang="en-AU" sz="1800" dirty="0" smtClean="0">
                <a:solidFill>
                  <a:srgbClr val="0070C0"/>
                </a:solidFill>
              </a:rPr>
              <a:t>Unfortunately we can not update the plans in CDIS so we store them on another edrive. </a:t>
            </a:r>
          </a:p>
          <a:p>
            <a:pPr algn="l"/>
            <a:r>
              <a:rPr lang="en-AU" sz="1800" dirty="0" smtClean="0">
                <a:solidFill>
                  <a:srgbClr val="0070C0"/>
                </a:solidFill>
              </a:rPr>
              <a:t>We update the plan and on completion upload the completed plan into CDIS.</a:t>
            </a:r>
          </a:p>
        </p:txBody>
      </p:sp>
    </p:spTree>
    <p:extLst>
      <p:ext uri="{BB962C8B-B14F-4D97-AF65-F5344CB8AC3E}">
        <p14:creationId xmlns:p14="http://schemas.microsoft.com/office/powerpoint/2010/main" val="226399038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628800"/>
            <a:ext cx="6982544" cy="4362623"/>
          </a:xfrm>
        </p:spPr>
        <p:txBody>
          <a:bodyPr anchor="ctr">
            <a:normAutofit/>
          </a:bodyPr>
          <a:lstStyle/>
          <a:p>
            <a:pPr algn="l"/>
            <a:endParaRPr lang="en-AU" sz="1800" dirty="0" smtClean="0">
              <a:solidFill>
                <a:srgbClr val="0070C0"/>
              </a:solidFill>
            </a:endParaRPr>
          </a:p>
          <a:p>
            <a:pPr algn="l"/>
            <a:r>
              <a:rPr lang="en-AU" sz="1800" b="1" dirty="0" smtClean="0">
                <a:solidFill>
                  <a:srgbClr val="0070C0"/>
                </a:solidFill>
              </a:rPr>
              <a:t>Case Closures</a:t>
            </a:r>
          </a:p>
          <a:p>
            <a:pPr algn="l"/>
            <a:r>
              <a:rPr lang="en-AU" sz="1800" dirty="0" smtClean="0">
                <a:solidFill>
                  <a:srgbClr val="0070C0"/>
                </a:solidFill>
              </a:rPr>
              <a:t>We close cases after 19.83 hours of service, we reopen another case if we are still working with the family.</a:t>
            </a:r>
          </a:p>
          <a:p>
            <a:pPr algn="l"/>
            <a:r>
              <a:rPr lang="en-AU" sz="1800" dirty="0" smtClean="0">
                <a:solidFill>
                  <a:srgbClr val="0070C0"/>
                </a:solidFill>
              </a:rPr>
              <a:t>For complex medical or socially complex families we discuss with the family a referral to Child First EMCH Family Services, this allows a significant greater amount of hours that can be spent working with the family by EMCH.</a:t>
            </a:r>
          </a:p>
          <a:p>
            <a:pPr algn="l"/>
            <a:endParaRPr lang="en-AU" sz="1800" dirty="0">
              <a:solidFill>
                <a:srgbClr val="0070C0"/>
              </a:solidFill>
            </a:endParaRPr>
          </a:p>
          <a:p>
            <a:pPr algn="l"/>
            <a:r>
              <a:rPr lang="en-AU" sz="1800" dirty="0" smtClean="0">
                <a:solidFill>
                  <a:srgbClr val="0070C0"/>
                </a:solidFill>
              </a:rPr>
              <a:t>We would only do this after initially closing the first EMCH Case.</a:t>
            </a:r>
          </a:p>
          <a:p>
            <a:pPr algn="l"/>
            <a:endParaRPr lang="en-AU" sz="1800" dirty="0">
              <a:solidFill>
                <a:srgbClr val="0070C0"/>
              </a:solidFill>
            </a:endParaRPr>
          </a:p>
          <a:p>
            <a:pPr algn="l"/>
            <a:r>
              <a:rPr lang="en-AU" sz="1800" dirty="0" smtClean="0">
                <a:solidFill>
                  <a:srgbClr val="0070C0"/>
                </a:solidFill>
              </a:rPr>
              <a:t>Family Actions Plans are reviewed and closed at case closure and uploaded to CDIS. </a:t>
            </a:r>
          </a:p>
        </p:txBody>
      </p:sp>
    </p:spTree>
    <p:extLst>
      <p:ext uri="{BB962C8B-B14F-4D97-AF65-F5344CB8AC3E}">
        <p14:creationId xmlns:p14="http://schemas.microsoft.com/office/powerpoint/2010/main" val="386558784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628801"/>
            <a:ext cx="6912768" cy="3672408"/>
          </a:xfrm>
        </p:spPr>
        <p:txBody>
          <a:bodyPr anchor="ctr">
            <a:normAutofit/>
          </a:bodyPr>
          <a:lstStyle/>
          <a:p>
            <a:pPr algn="l"/>
            <a:r>
              <a:rPr lang="en-AU" sz="1800" b="1" dirty="0" smtClean="0">
                <a:solidFill>
                  <a:srgbClr val="0070C0"/>
                </a:solidFill>
              </a:rPr>
              <a:t>Tracking hours of service to a family</a:t>
            </a:r>
          </a:p>
          <a:p>
            <a:pPr algn="l"/>
            <a:r>
              <a:rPr lang="en-AU" sz="1800" dirty="0" smtClean="0">
                <a:solidFill>
                  <a:srgbClr val="0070C0"/>
                </a:solidFill>
              </a:rPr>
              <a:t>You can create a unique case code for each family in IRIS and track the hours for each individual family.</a:t>
            </a:r>
          </a:p>
          <a:p>
            <a:pPr algn="l"/>
            <a:endParaRPr lang="en-AU" sz="1800" dirty="0">
              <a:solidFill>
                <a:srgbClr val="0070C0"/>
              </a:solidFill>
            </a:endParaRPr>
          </a:p>
          <a:p>
            <a:pPr algn="l"/>
            <a:r>
              <a:rPr lang="en-AU" sz="1800" dirty="0" smtClean="0">
                <a:solidFill>
                  <a:srgbClr val="0070C0"/>
                </a:solidFill>
              </a:rPr>
              <a:t>IRIS allows you to track EMCH Program hours weekly, monthly and yearly. </a:t>
            </a:r>
          </a:p>
          <a:p>
            <a:pPr algn="l"/>
            <a:r>
              <a:rPr lang="en-AU" sz="1800" dirty="0" smtClean="0">
                <a:solidFill>
                  <a:srgbClr val="0070C0"/>
                </a:solidFill>
              </a:rPr>
              <a:t>This is done by using the Report tab, then case type, enter date range and then Stats: Full</a:t>
            </a:r>
            <a:endParaRPr lang="en-AU" sz="1800" dirty="0">
              <a:solidFill>
                <a:srgbClr val="0070C0"/>
              </a:solidFill>
            </a:endParaRPr>
          </a:p>
        </p:txBody>
      </p:sp>
    </p:spTree>
    <p:extLst>
      <p:ext uri="{BB962C8B-B14F-4D97-AF65-F5344CB8AC3E}">
        <p14:creationId xmlns:p14="http://schemas.microsoft.com/office/powerpoint/2010/main" val="134142691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628800"/>
            <a:ext cx="8064896" cy="4896543"/>
          </a:xfrm>
        </p:spPr>
        <p:txBody>
          <a:bodyPr anchor="ctr">
            <a:normAutofit/>
          </a:bodyPr>
          <a:lstStyle/>
          <a:p>
            <a:pPr algn="l"/>
            <a:r>
              <a:rPr lang="en-AU" sz="1800" b="1" dirty="0" smtClean="0">
                <a:solidFill>
                  <a:srgbClr val="0070C0"/>
                </a:solidFill>
              </a:rPr>
              <a:t>Exporting data</a:t>
            </a:r>
          </a:p>
          <a:p>
            <a:pPr algn="l"/>
            <a:r>
              <a:rPr lang="en-AU" sz="1800" dirty="0" smtClean="0">
                <a:solidFill>
                  <a:srgbClr val="0070C0"/>
                </a:solidFill>
              </a:rPr>
              <a:t>Our requirement is the by the 10</a:t>
            </a:r>
            <a:r>
              <a:rPr lang="en-AU" sz="1800" baseline="30000" dirty="0" smtClean="0">
                <a:solidFill>
                  <a:srgbClr val="0070C0"/>
                </a:solidFill>
              </a:rPr>
              <a:t>th</a:t>
            </a:r>
            <a:r>
              <a:rPr lang="en-AU" sz="1800" dirty="0" smtClean="0">
                <a:solidFill>
                  <a:srgbClr val="0070C0"/>
                </a:solidFill>
              </a:rPr>
              <a:t> of each month, this is due to our program receiving another funding stream from family services.</a:t>
            </a:r>
          </a:p>
          <a:p>
            <a:pPr algn="l"/>
            <a:r>
              <a:rPr lang="en-AU" sz="1800" dirty="0" smtClean="0">
                <a:solidFill>
                  <a:srgbClr val="0070C0"/>
                </a:solidFill>
              </a:rPr>
              <a:t>If </a:t>
            </a:r>
            <a:r>
              <a:rPr lang="en-AU" sz="1800" dirty="0">
                <a:solidFill>
                  <a:srgbClr val="0070C0"/>
                </a:solidFill>
              </a:rPr>
              <a:t>you visit </a:t>
            </a:r>
            <a:r>
              <a:rPr lang="en-AU" sz="1800" dirty="0">
                <a:solidFill>
                  <a:srgbClr val="0070C0"/>
                </a:solidFill>
                <a:hlinkClick r:id="rId2"/>
              </a:rPr>
              <a:t>https://</a:t>
            </a:r>
            <a:r>
              <a:rPr lang="en-AU" sz="1800" dirty="0" smtClean="0">
                <a:solidFill>
                  <a:srgbClr val="0070C0"/>
                </a:solidFill>
                <a:hlinkClick r:id="rId2"/>
              </a:rPr>
              <a:t>providers.dhhs.vic.gov.au/integrated-reports-and-information-system</a:t>
            </a:r>
            <a:r>
              <a:rPr lang="en-AU" sz="1800" dirty="0" smtClean="0">
                <a:solidFill>
                  <a:srgbClr val="0070C0"/>
                </a:solidFill>
              </a:rPr>
              <a:t> and click on systems page it will tell you data submission guidelines for your funded program.</a:t>
            </a:r>
          </a:p>
          <a:p>
            <a:pPr algn="l"/>
            <a:endParaRPr lang="en-AU" sz="1800" dirty="0" smtClean="0">
              <a:solidFill>
                <a:srgbClr val="0070C0"/>
              </a:solidFill>
            </a:endParaRPr>
          </a:p>
          <a:p>
            <a:pPr algn="l"/>
            <a:r>
              <a:rPr lang="en-AU" sz="1800" dirty="0" smtClean="0">
                <a:solidFill>
                  <a:srgbClr val="0070C0"/>
                </a:solidFill>
              </a:rPr>
              <a:t>Export via IRIS, always last quarter to date data is ticked.</a:t>
            </a:r>
          </a:p>
          <a:p>
            <a:pPr algn="l"/>
            <a:r>
              <a:rPr lang="en-AU" sz="1800" dirty="0" smtClean="0">
                <a:solidFill>
                  <a:srgbClr val="0070C0"/>
                </a:solidFill>
              </a:rPr>
              <a:t>We store the coded files on another edrive and email to </a:t>
            </a:r>
            <a:r>
              <a:rPr lang="en-AU" sz="1800" dirty="0" smtClean="0">
                <a:solidFill>
                  <a:srgbClr val="0070C0"/>
                </a:solidFill>
                <a:hlinkClick r:id="rId2"/>
              </a:rPr>
              <a:t>IRIS.data@dhhs.vic.gov.au</a:t>
            </a:r>
            <a:r>
              <a:rPr lang="en-AU" sz="1800" dirty="0" smtClean="0">
                <a:solidFill>
                  <a:srgbClr val="0070C0"/>
                </a:solidFill>
              </a:rPr>
              <a:t>.</a:t>
            </a:r>
          </a:p>
          <a:p>
            <a:pPr algn="l"/>
            <a:r>
              <a:rPr lang="en-AU" sz="1800" dirty="0" smtClean="0">
                <a:solidFill>
                  <a:srgbClr val="0070C0"/>
                </a:solidFill>
              </a:rPr>
              <a:t>Some IRIS Programs will directly email the reports to IRIS.</a:t>
            </a:r>
          </a:p>
          <a:p>
            <a:pPr algn="l"/>
            <a:r>
              <a:rPr lang="en-AU" sz="1800" dirty="0" smtClean="0">
                <a:solidFill>
                  <a:srgbClr val="0070C0"/>
                </a:solidFill>
              </a:rPr>
              <a:t>Always tick the send statistics box at the bottom of the summary of cases retrieved. This data assists with future service planning. </a:t>
            </a:r>
            <a:endParaRPr lang="en-AU" sz="1800" dirty="0">
              <a:solidFill>
                <a:srgbClr val="0070C0"/>
              </a:solidFill>
            </a:endParaRPr>
          </a:p>
        </p:txBody>
      </p:sp>
    </p:spTree>
    <p:extLst>
      <p:ext uri="{BB962C8B-B14F-4D97-AF65-F5344CB8AC3E}">
        <p14:creationId xmlns:p14="http://schemas.microsoft.com/office/powerpoint/2010/main" val="348825730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628800"/>
            <a:ext cx="8064896" cy="4896543"/>
          </a:xfrm>
        </p:spPr>
        <p:txBody>
          <a:bodyPr anchor="ctr">
            <a:normAutofit/>
          </a:bodyPr>
          <a:lstStyle/>
          <a:p>
            <a:pPr algn="l"/>
            <a:r>
              <a:rPr lang="en-AU" sz="2000" b="1" dirty="0" smtClean="0">
                <a:solidFill>
                  <a:srgbClr val="0070C0"/>
                </a:solidFill>
              </a:rPr>
              <a:t>IRIS Manuals</a:t>
            </a:r>
          </a:p>
          <a:p>
            <a:pPr algn="l"/>
            <a:r>
              <a:rPr lang="en-AU" sz="2000" dirty="0" smtClean="0">
                <a:solidFill>
                  <a:srgbClr val="0070C0"/>
                </a:solidFill>
                <a:hlinkClick r:id="rId2"/>
              </a:rPr>
              <a:t>https</a:t>
            </a:r>
            <a:r>
              <a:rPr lang="en-AU" sz="2000" dirty="0">
                <a:solidFill>
                  <a:srgbClr val="0070C0"/>
                </a:solidFill>
                <a:hlinkClick r:id="rId2"/>
              </a:rPr>
              <a:t>://</a:t>
            </a:r>
            <a:r>
              <a:rPr lang="en-AU" sz="2000" dirty="0" smtClean="0">
                <a:solidFill>
                  <a:srgbClr val="0070C0"/>
                </a:solidFill>
                <a:hlinkClick r:id="rId2"/>
              </a:rPr>
              <a:t>providers.dhhs.vic.gov.au/integrated-reports-and-information-system</a:t>
            </a:r>
            <a:r>
              <a:rPr lang="en-AU" sz="2000" dirty="0" smtClean="0">
                <a:solidFill>
                  <a:srgbClr val="0070C0"/>
                </a:solidFill>
              </a:rPr>
              <a:t> and click on systems page and then go to IRIS Guides and resources and all the information is located there.</a:t>
            </a:r>
          </a:p>
          <a:p>
            <a:pPr algn="l"/>
            <a:r>
              <a:rPr lang="en-AU" sz="2000" dirty="0" smtClean="0">
                <a:solidFill>
                  <a:srgbClr val="0070C0"/>
                </a:solidFill>
              </a:rPr>
              <a:t>We use the website and not any printed documents now. </a:t>
            </a:r>
            <a:endParaRPr lang="en-AU" sz="2000" dirty="0">
              <a:solidFill>
                <a:srgbClr val="0070C0"/>
              </a:solidFill>
            </a:endParaRPr>
          </a:p>
        </p:txBody>
      </p:sp>
    </p:spTree>
    <p:extLst>
      <p:ext uri="{BB962C8B-B14F-4D97-AF65-F5344CB8AC3E}">
        <p14:creationId xmlns:p14="http://schemas.microsoft.com/office/powerpoint/2010/main" val="240838588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628800"/>
            <a:ext cx="8064896" cy="4896543"/>
          </a:xfrm>
        </p:spPr>
        <p:txBody>
          <a:bodyPr anchor="ctr">
            <a:normAutofit/>
          </a:bodyPr>
          <a:lstStyle/>
          <a:p>
            <a:pPr algn="l"/>
            <a:r>
              <a:rPr lang="en-AU" sz="2000" b="1" dirty="0" smtClean="0">
                <a:solidFill>
                  <a:srgbClr val="0070C0"/>
                </a:solidFill>
              </a:rPr>
              <a:t>Nursery Equipment Program:</a:t>
            </a:r>
          </a:p>
          <a:p>
            <a:pPr algn="l"/>
            <a:r>
              <a:rPr lang="en-AU" sz="2000" dirty="0" smtClean="0">
                <a:solidFill>
                  <a:srgbClr val="0070C0"/>
                </a:solidFill>
              </a:rPr>
              <a:t>We count the time for families who remain with EMCH.</a:t>
            </a:r>
          </a:p>
          <a:p>
            <a:endParaRPr lang="en-AU" sz="2000" b="1" dirty="0" smtClean="0">
              <a:solidFill>
                <a:srgbClr val="0070C0"/>
              </a:solidFill>
            </a:endParaRPr>
          </a:p>
          <a:p>
            <a:r>
              <a:rPr lang="en-AU" sz="2000" b="1" dirty="0" smtClean="0">
                <a:solidFill>
                  <a:srgbClr val="0070C0"/>
                </a:solidFill>
              </a:rPr>
              <a:t>Good data collection = good service planning = great funding</a:t>
            </a:r>
          </a:p>
          <a:p>
            <a:r>
              <a:rPr lang="en-AU" sz="2000" dirty="0" smtClean="0">
                <a:solidFill>
                  <a:srgbClr val="0070C0"/>
                </a:solidFill>
              </a:rPr>
              <a:t> Thanks very much for your time.</a:t>
            </a:r>
          </a:p>
          <a:p>
            <a:endParaRPr lang="en-AU" sz="2000" dirty="0">
              <a:solidFill>
                <a:srgbClr val="0070C0"/>
              </a:solidFill>
            </a:endParaRPr>
          </a:p>
          <a:p>
            <a:endParaRPr lang="en-AU" sz="2000" dirty="0" smtClean="0">
              <a:solidFill>
                <a:srgbClr val="0070C0"/>
              </a:solidFill>
            </a:endParaRPr>
          </a:p>
          <a:p>
            <a:endParaRPr lang="en-AU" sz="2000" dirty="0" smtClean="0">
              <a:solidFill>
                <a:srgbClr val="0070C0"/>
              </a:solidFill>
            </a:endParaRPr>
          </a:p>
          <a:p>
            <a:r>
              <a:rPr lang="en-AU" sz="2000" dirty="0" smtClean="0">
                <a:solidFill>
                  <a:srgbClr val="0070C0"/>
                </a:solidFill>
                <a:hlinkClick r:id="rId2"/>
              </a:rPr>
              <a:t>jcaldwell@wodonga.vic.gov.au</a:t>
            </a:r>
            <a:endParaRPr lang="en-AU" sz="2000" dirty="0" smtClean="0">
              <a:solidFill>
                <a:srgbClr val="0070C0"/>
              </a:solidFill>
            </a:endParaRPr>
          </a:p>
          <a:p>
            <a:r>
              <a:rPr lang="en-AU" sz="2000" dirty="0" smtClean="0">
                <a:solidFill>
                  <a:srgbClr val="0070C0"/>
                </a:solidFill>
              </a:rPr>
              <a:t>0419592184</a:t>
            </a:r>
          </a:p>
          <a:p>
            <a:endParaRPr lang="en-AU" sz="2000" dirty="0">
              <a:solidFill>
                <a:srgbClr val="0070C0"/>
              </a:solidFill>
            </a:endParaRPr>
          </a:p>
        </p:txBody>
      </p:sp>
    </p:spTree>
    <p:extLst>
      <p:ext uri="{BB962C8B-B14F-4D97-AF65-F5344CB8AC3E}">
        <p14:creationId xmlns:p14="http://schemas.microsoft.com/office/powerpoint/2010/main" val="6619520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wipe(down)">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406787"/>
            <a:ext cx="6982544" cy="4362623"/>
          </a:xfrm>
        </p:spPr>
        <p:txBody>
          <a:bodyPr anchor="ctr">
            <a:normAutofit/>
          </a:bodyPr>
          <a:lstStyle/>
          <a:p>
            <a:pPr marL="457200" indent="-457200" algn="l">
              <a:buFont typeface="Arial" panose="020B0604020202020204" pitchFamily="34" charset="0"/>
              <a:buChar char="•"/>
            </a:pPr>
            <a:r>
              <a:rPr lang="en-AU" sz="1800" dirty="0" smtClean="0">
                <a:solidFill>
                  <a:srgbClr val="0070C0"/>
                </a:solidFill>
              </a:rPr>
              <a:t>Thank you for the opportunity to speak today about IRIS, CDIS and Data.</a:t>
            </a:r>
          </a:p>
          <a:p>
            <a:pPr marL="457200" indent="-457200" algn="l">
              <a:buFont typeface="Arial" panose="020B0604020202020204" pitchFamily="34" charset="0"/>
              <a:buChar char="•"/>
            </a:pPr>
            <a:r>
              <a:rPr lang="en-AU" sz="1800" dirty="0" smtClean="0">
                <a:solidFill>
                  <a:srgbClr val="0070C0"/>
                </a:solidFill>
              </a:rPr>
              <a:t>I hope it will be helpful for your practice.</a:t>
            </a:r>
          </a:p>
        </p:txBody>
      </p:sp>
    </p:spTree>
    <p:extLst>
      <p:ext uri="{BB962C8B-B14F-4D97-AF65-F5344CB8AC3E}">
        <p14:creationId xmlns:p14="http://schemas.microsoft.com/office/powerpoint/2010/main" val="1698702101"/>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406787"/>
            <a:ext cx="6982544" cy="4362623"/>
          </a:xfrm>
        </p:spPr>
        <p:txBody>
          <a:bodyPr anchor="ctr">
            <a:normAutofit fontScale="92500" lnSpcReduction="10000"/>
          </a:bodyPr>
          <a:lstStyle/>
          <a:p>
            <a:pPr marL="457200" indent="-457200" algn="l">
              <a:buFont typeface="Arial" panose="020B0604020202020204" pitchFamily="34" charset="0"/>
              <a:buChar char="•"/>
            </a:pPr>
            <a:endParaRPr lang="en-AU" sz="1800" dirty="0" smtClean="0">
              <a:solidFill>
                <a:srgbClr val="0070C0"/>
              </a:solidFill>
            </a:endParaRPr>
          </a:p>
          <a:p>
            <a:pPr marL="457200" indent="-457200" algn="l">
              <a:buFont typeface="Arial" panose="020B0604020202020204" pitchFamily="34" charset="0"/>
              <a:buChar char="•"/>
            </a:pPr>
            <a:r>
              <a:rPr lang="en-AU" sz="1800" dirty="0" smtClean="0">
                <a:solidFill>
                  <a:srgbClr val="0070C0"/>
                </a:solidFill>
              </a:rPr>
              <a:t>IRIS system to record all EMCH hours.</a:t>
            </a:r>
          </a:p>
          <a:p>
            <a:pPr marL="457200" indent="-457200" algn="l">
              <a:buFont typeface="Arial" panose="020B0604020202020204" pitchFamily="34" charset="0"/>
              <a:buChar char="•"/>
            </a:pPr>
            <a:r>
              <a:rPr lang="en-AU" sz="1800" dirty="0" smtClean="0">
                <a:solidFill>
                  <a:srgbClr val="0070C0"/>
                </a:solidFill>
              </a:rPr>
              <a:t>It is important to know your funded hours for the financial year and the completed cases required for your service.</a:t>
            </a:r>
          </a:p>
          <a:p>
            <a:pPr marL="457200" indent="-457200" algn="l">
              <a:buFont typeface="Arial" panose="020B0604020202020204" pitchFamily="34" charset="0"/>
              <a:buChar char="•"/>
            </a:pPr>
            <a:r>
              <a:rPr lang="en-AU" sz="1800" dirty="0" smtClean="0">
                <a:solidFill>
                  <a:srgbClr val="0070C0"/>
                </a:solidFill>
              </a:rPr>
              <a:t>For example: in Wodonga EMCH must complete 2009 hours in 19-20 financial year.</a:t>
            </a:r>
          </a:p>
          <a:p>
            <a:pPr marL="457200" indent="-457200" algn="l">
              <a:buFont typeface="Arial" panose="020B0604020202020204" pitchFamily="34" charset="0"/>
              <a:buChar char="•"/>
            </a:pPr>
            <a:r>
              <a:rPr lang="en-AU" sz="1800" dirty="0" smtClean="0">
                <a:solidFill>
                  <a:srgbClr val="0070C0"/>
                </a:solidFill>
              </a:rPr>
              <a:t>0-1 year olds 49 cases, 1-2 year olds 25 cases and 2-3 year olds 13 cases. </a:t>
            </a:r>
            <a:r>
              <a:rPr lang="en-AU" sz="1700" i="1" dirty="0" smtClean="0">
                <a:solidFill>
                  <a:srgbClr val="FF0000"/>
                </a:solidFill>
              </a:rPr>
              <a:t>Each case is funded </a:t>
            </a:r>
            <a:r>
              <a:rPr lang="en-AU" sz="1700" i="1" smtClean="0">
                <a:solidFill>
                  <a:srgbClr val="FF0000"/>
                </a:solidFill>
              </a:rPr>
              <a:t>for 19.83 </a:t>
            </a:r>
            <a:r>
              <a:rPr lang="en-AU" sz="1700" i="1" dirty="0" smtClean="0">
                <a:solidFill>
                  <a:srgbClr val="FF0000"/>
                </a:solidFill>
              </a:rPr>
              <a:t>hours, due to being a rural area.</a:t>
            </a:r>
          </a:p>
          <a:p>
            <a:pPr marL="457200" indent="-457200" algn="l">
              <a:buFont typeface="Arial" panose="020B0604020202020204" pitchFamily="34" charset="0"/>
              <a:buChar char="•"/>
            </a:pPr>
            <a:r>
              <a:rPr lang="en-AU" sz="1800" dirty="0" smtClean="0">
                <a:solidFill>
                  <a:srgbClr val="0070C0"/>
                </a:solidFill>
              </a:rPr>
              <a:t>IRIS data allows you to track these hours across the financial year so it is important to include all the time you spend directly and indirectly with the EMCH Families you visit.</a:t>
            </a:r>
          </a:p>
          <a:p>
            <a:pPr marL="457200" indent="-457200" algn="l">
              <a:buFont typeface="Arial" panose="020B0604020202020204" pitchFamily="34" charset="0"/>
              <a:buChar char="•"/>
            </a:pPr>
            <a:r>
              <a:rPr lang="en-AU" sz="1800" dirty="0" smtClean="0">
                <a:solidFill>
                  <a:srgbClr val="0070C0"/>
                </a:solidFill>
              </a:rPr>
              <a:t>In Wodonga, IRIS is used in conjunction with CDIS, so it is important to record all client interactions in CDIS as these hours are transferred into IRIS.</a:t>
            </a:r>
          </a:p>
        </p:txBody>
      </p:sp>
    </p:spTree>
    <p:extLst>
      <p:ext uri="{BB962C8B-B14F-4D97-AF65-F5344CB8AC3E}">
        <p14:creationId xmlns:p14="http://schemas.microsoft.com/office/powerpoint/2010/main" val="262073229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406787"/>
            <a:ext cx="6982544" cy="4362623"/>
          </a:xfrm>
        </p:spPr>
        <p:txBody>
          <a:bodyPr anchor="ctr">
            <a:normAutofit/>
          </a:bodyPr>
          <a:lstStyle/>
          <a:p>
            <a:pPr marL="457200" indent="-457200" algn="l">
              <a:buFont typeface="Arial" panose="020B0604020202020204" pitchFamily="34" charset="0"/>
              <a:buChar char="•"/>
            </a:pPr>
            <a:r>
              <a:rPr lang="en-AU" sz="1800" dirty="0">
                <a:solidFill>
                  <a:srgbClr val="0070C0"/>
                </a:solidFill>
              </a:rPr>
              <a:t>We use an IRIS time guide that we have developed over the years to reflect the average amount of time for each service type</a:t>
            </a:r>
            <a:r>
              <a:rPr lang="en-AU" sz="1800" dirty="0" smtClean="0">
                <a:solidFill>
                  <a:srgbClr val="0070C0"/>
                </a:solidFill>
              </a:rPr>
              <a:t>.</a:t>
            </a:r>
          </a:p>
          <a:p>
            <a:pPr marL="457200" indent="-457200" algn="l">
              <a:buFont typeface="Arial" panose="020B0604020202020204" pitchFamily="34" charset="0"/>
              <a:buChar char="•"/>
            </a:pPr>
            <a:r>
              <a:rPr lang="en-AU" sz="1800" dirty="0" smtClean="0">
                <a:solidFill>
                  <a:srgbClr val="0070C0"/>
                </a:solidFill>
              </a:rPr>
              <a:t>To commence the process in IRIS the correct type of new service needs to be selected:</a:t>
            </a:r>
          </a:p>
          <a:p>
            <a:pPr marL="457200" indent="-457200" algn="l">
              <a:buFont typeface="Arial" panose="020B0604020202020204" pitchFamily="34" charset="0"/>
              <a:buChar char="•"/>
            </a:pPr>
            <a:r>
              <a:rPr lang="en-AU" sz="1800" dirty="0" smtClean="0">
                <a:solidFill>
                  <a:srgbClr val="0070C0"/>
                </a:solidFill>
              </a:rPr>
              <a:t>Referral and intake: register the parent and </a:t>
            </a:r>
            <a:r>
              <a:rPr lang="en-AU" sz="1800" dirty="0" smtClean="0">
                <a:solidFill>
                  <a:srgbClr val="FF0000"/>
                </a:solidFill>
              </a:rPr>
              <a:t>all the children</a:t>
            </a:r>
            <a:r>
              <a:rPr lang="en-AU" sz="1800" dirty="0" smtClean="0">
                <a:solidFill>
                  <a:srgbClr val="0070C0"/>
                </a:solidFill>
              </a:rPr>
              <a:t> who meet the EMCH Guidelines criteria</a:t>
            </a:r>
            <a:r>
              <a:rPr lang="en-AU" sz="1800" dirty="0">
                <a:solidFill>
                  <a:srgbClr val="0070C0"/>
                </a:solidFill>
              </a:rPr>
              <a:t> </a:t>
            </a:r>
            <a:r>
              <a:rPr lang="en-AU" sz="1800" dirty="0" smtClean="0">
                <a:solidFill>
                  <a:srgbClr val="0070C0"/>
                </a:solidFill>
              </a:rPr>
              <a:t>(2019), complete case details.</a:t>
            </a:r>
          </a:p>
          <a:p>
            <a:pPr marL="457200" indent="-457200" algn="l">
              <a:buFont typeface="Arial" panose="020B0604020202020204" pitchFamily="34" charset="0"/>
              <a:buChar char="•"/>
            </a:pPr>
            <a:r>
              <a:rPr lang="en-AU" sz="1800" dirty="0" smtClean="0">
                <a:solidFill>
                  <a:srgbClr val="0070C0"/>
                </a:solidFill>
              </a:rPr>
              <a:t>Outreach to engage the family (record phone calls, texts, travel and first visit time, complete related persons</a:t>
            </a:r>
            <a:r>
              <a:rPr lang="en-AU" sz="1800" dirty="0">
                <a:solidFill>
                  <a:srgbClr val="0070C0"/>
                </a:solidFill>
              </a:rPr>
              <a:t>,</a:t>
            </a:r>
            <a:r>
              <a:rPr lang="en-AU" sz="1800" dirty="0" smtClean="0">
                <a:solidFill>
                  <a:srgbClr val="0070C0"/>
                </a:solidFill>
              </a:rPr>
              <a:t> identify issues and add these to the parent record)</a:t>
            </a:r>
          </a:p>
        </p:txBody>
      </p:sp>
    </p:spTree>
    <p:extLst>
      <p:ext uri="{BB962C8B-B14F-4D97-AF65-F5344CB8AC3E}">
        <p14:creationId xmlns:p14="http://schemas.microsoft.com/office/powerpoint/2010/main" val="29583445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406787"/>
            <a:ext cx="6982544" cy="4362623"/>
          </a:xfrm>
        </p:spPr>
        <p:txBody>
          <a:bodyPr anchor="ctr">
            <a:normAutofit lnSpcReduction="10000"/>
          </a:bodyPr>
          <a:lstStyle/>
          <a:p>
            <a:pPr marL="457200" indent="-457200" algn="l">
              <a:buFont typeface="Arial" panose="020B0604020202020204" pitchFamily="34" charset="0"/>
              <a:buChar char="•"/>
            </a:pPr>
            <a:endParaRPr lang="en-AU" sz="1800" dirty="0" smtClean="0">
              <a:solidFill>
                <a:srgbClr val="0070C0"/>
              </a:solidFill>
            </a:endParaRPr>
          </a:p>
          <a:p>
            <a:pPr marL="457200" indent="-457200" algn="l">
              <a:buFont typeface="Arial" panose="020B0604020202020204" pitchFamily="34" charset="0"/>
              <a:buChar char="•"/>
            </a:pPr>
            <a:r>
              <a:rPr lang="en-AU" sz="1800" dirty="0" smtClean="0">
                <a:solidFill>
                  <a:srgbClr val="0070C0"/>
                </a:solidFill>
              </a:rPr>
              <a:t>Family action plan evolves over several visits, we identify this in CDIS as Clinical Admin and highlight it with a note and count the hours in MCH Consult in IRIS.</a:t>
            </a:r>
          </a:p>
          <a:p>
            <a:pPr marL="457200" indent="-457200" algn="l">
              <a:buFont typeface="Arial" panose="020B0604020202020204" pitchFamily="34" charset="0"/>
              <a:buChar char="•"/>
            </a:pPr>
            <a:r>
              <a:rPr lang="en-AU" sz="1800" dirty="0" smtClean="0">
                <a:solidFill>
                  <a:srgbClr val="0070C0"/>
                </a:solidFill>
              </a:rPr>
              <a:t>It is important the right service type is used at your visits and the hours recorded.</a:t>
            </a:r>
          </a:p>
          <a:p>
            <a:pPr marL="457200" indent="-457200" algn="l">
              <a:buFont typeface="Arial" panose="020B0604020202020204" pitchFamily="34" charset="0"/>
              <a:buChar char="•"/>
            </a:pPr>
            <a:r>
              <a:rPr lang="en-AU" sz="1800" dirty="0" smtClean="0">
                <a:solidFill>
                  <a:srgbClr val="0070C0"/>
                </a:solidFill>
              </a:rPr>
              <a:t>For example: </a:t>
            </a:r>
          </a:p>
          <a:p>
            <a:pPr marL="457200" indent="-457200" algn="l">
              <a:buFont typeface="Arial" panose="020B0604020202020204" pitchFamily="34" charset="0"/>
              <a:buChar char="•"/>
            </a:pPr>
            <a:r>
              <a:rPr lang="en-AU" sz="1800" dirty="0" smtClean="0">
                <a:solidFill>
                  <a:srgbClr val="0070C0"/>
                </a:solidFill>
              </a:rPr>
              <a:t>Case conference (client attends), can be used for child protection case conferences, team around the child and care team meetings.</a:t>
            </a:r>
          </a:p>
          <a:p>
            <a:pPr marL="457200" indent="-457200" algn="l">
              <a:buFont typeface="Arial" panose="020B0604020202020204" pitchFamily="34" charset="0"/>
              <a:buChar char="•"/>
            </a:pPr>
            <a:r>
              <a:rPr lang="en-AU" sz="1800" dirty="0" smtClean="0">
                <a:solidFill>
                  <a:srgbClr val="0070C0"/>
                </a:solidFill>
              </a:rPr>
              <a:t>Consult others re the client and the client attends(housing services, NDIS, early parenting, paed appointments, allied health appointments). Important to record actual hours at the consult and travel time.</a:t>
            </a:r>
          </a:p>
        </p:txBody>
      </p:sp>
    </p:spTree>
    <p:extLst>
      <p:ext uri="{BB962C8B-B14F-4D97-AF65-F5344CB8AC3E}">
        <p14:creationId xmlns:p14="http://schemas.microsoft.com/office/powerpoint/2010/main" val="272235620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916832"/>
            <a:ext cx="6912768" cy="3852578"/>
          </a:xfrm>
        </p:spPr>
        <p:txBody>
          <a:bodyPr anchor="ctr">
            <a:normAutofit/>
          </a:bodyPr>
          <a:lstStyle/>
          <a:p>
            <a:pPr algn="l"/>
            <a:endParaRPr lang="en-AU" sz="1800" dirty="0" smtClean="0">
              <a:solidFill>
                <a:srgbClr val="0070C0"/>
              </a:solidFill>
            </a:endParaRPr>
          </a:p>
          <a:p>
            <a:pPr marL="457200" indent="-457200" algn="l">
              <a:buFont typeface="Arial" panose="020B0604020202020204" pitchFamily="34" charset="0"/>
              <a:buChar char="•"/>
            </a:pPr>
            <a:r>
              <a:rPr lang="en-AU" sz="2000" dirty="0" smtClean="0">
                <a:solidFill>
                  <a:srgbClr val="0070C0"/>
                </a:solidFill>
              </a:rPr>
              <a:t>All MCH Consults, including KAS and additional  consults, actual time and travel time recorded.</a:t>
            </a:r>
          </a:p>
          <a:p>
            <a:pPr algn="l"/>
            <a:endParaRPr lang="en-AU" sz="2000" dirty="0" smtClean="0">
              <a:solidFill>
                <a:srgbClr val="0070C0"/>
              </a:solidFill>
            </a:endParaRPr>
          </a:p>
          <a:p>
            <a:pPr marL="457200" indent="-457200" algn="l">
              <a:buFont typeface="Arial" panose="020B0604020202020204" pitchFamily="34" charset="0"/>
              <a:buChar char="•"/>
            </a:pPr>
            <a:r>
              <a:rPr lang="en-AU" sz="2000" dirty="0" smtClean="0">
                <a:solidFill>
                  <a:srgbClr val="0070C0"/>
                </a:solidFill>
              </a:rPr>
              <a:t>Other than MCH Consult: we tend to use this for referrals to child first, centre against violence, assistance with forms (Centrelink, ACCS, Registering Child’s Birth, NDIS application forms, support letters etc.). Is identified in CDIS as Clinical Admin with a note.</a:t>
            </a:r>
          </a:p>
        </p:txBody>
      </p:sp>
    </p:spTree>
    <p:extLst>
      <p:ext uri="{BB962C8B-B14F-4D97-AF65-F5344CB8AC3E}">
        <p14:creationId xmlns:p14="http://schemas.microsoft.com/office/powerpoint/2010/main" val="11809586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406787"/>
            <a:ext cx="6982544" cy="4362623"/>
          </a:xfrm>
        </p:spPr>
        <p:txBody>
          <a:bodyPr anchor="ctr">
            <a:normAutofit/>
          </a:bodyPr>
          <a:lstStyle/>
          <a:p>
            <a:pPr marL="457200" indent="-457200" algn="l">
              <a:buFont typeface="Arial" panose="020B0604020202020204" pitchFamily="34" charset="0"/>
              <a:buChar char="•"/>
            </a:pPr>
            <a:r>
              <a:rPr lang="en-AU" sz="2000" dirty="0">
                <a:solidFill>
                  <a:srgbClr val="0070C0"/>
                </a:solidFill>
              </a:rPr>
              <a:t>Indirect service: case conference when the client does not attend, </a:t>
            </a:r>
            <a:r>
              <a:rPr lang="en-AU" sz="2000" dirty="0" smtClean="0">
                <a:solidFill>
                  <a:srgbClr val="0070C0"/>
                </a:solidFill>
              </a:rPr>
              <a:t>e.g.. </a:t>
            </a:r>
            <a:r>
              <a:rPr lang="en-AU" sz="2000" dirty="0">
                <a:solidFill>
                  <a:srgbClr val="0070C0"/>
                </a:solidFill>
              </a:rPr>
              <a:t>CP case conference, court work, </a:t>
            </a:r>
            <a:r>
              <a:rPr lang="en-AU" sz="2000" dirty="0" smtClean="0">
                <a:solidFill>
                  <a:srgbClr val="0070C0"/>
                </a:solidFill>
              </a:rPr>
              <a:t>attendance at court.</a:t>
            </a:r>
            <a:endParaRPr lang="en-AU" sz="2000" dirty="0">
              <a:solidFill>
                <a:srgbClr val="0070C0"/>
              </a:solidFill>
            </a:endParaRPr>
          </a:p>
          <a:p>
            <a:pPr marL="457200" indent="-457200" algn="l">
              <a:buFont typeface="Arial" panose="020B0604020202020204" pitchFamily="34" charset="0"/>
              <a:buChar char="•"/>
            </a:pPr>
            <a:r>
              <a:rPr lang="en-AU" sz="2000" dirty="0">
                <a:solidFill>
                  <a:srgbClr val="0070C0"/>
                </a:solidFill>
              </a:rPr>
              <a:t>Consult others re the client but client does not attend: secondary consultation with AMH, Infant Mental Health </a:t>
            </a:r>
            <a:r>
              <a:rPr lang="en-AU" sz="2000" dirty="0" smtClean="0">
                <a:solidFill>
                  <a:srgbClr val="0070C0"/>
                </a:solidFill>
              </a:rPr>
              <a:t>etc., </a:t>
            </a:r>
            <a:r>
              <a:rPr lang="en-AU" sz="2000" dirty="0">
                <a:solidFill>
                  <a:srgbClr val="0070C0"/>
                </a:solidFill>
              </a:rPr>
              <a:t>exact time and travel recorded.</a:t>
            </a:r>
          </a:p>
          <a:p>
            <a:pPr algn="l"/>
            <a:endParaRPr lang="en-AU" sz="1800" dirty="0" smtClean="0">
              <a:solidFill>
                <a:srgbClr val="0070C0"/>
              </a:solidFill>
            </a:endParaRPr>
          </a:p>
        </p:txBody>
      </p:sp>
    </p:spTree>
    <p:extLst>
      <p:ext uri="{BB962C8B-B14F-4D97-AF65-F5344CB8AC3E}">
        <p14:creationId xmlns:p14="http://schemas.microsoft.com/office/powerpoint/2010/main" val="43966222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406787"/>
            <a:ext cx="6982544" cy="4362623"/>
          </a:xfrm>
        </p:spPr>
        <p:txBody>
          <a:bodyPr anchor="ctr">
            <a:normAutofit/>
          </a:bodyPr>
          <a:lstStyle/>
          <a:p>
            <a:pPr algn="l"/>
            <a:endParaRPr lang="en-AU" sz="1800" dirty="0" smtClean="0">
              <a:solidFill>
                <a:srgbClr val="0070C0"/>
              </a:solidFill>
            </a:endParaRPr>
          </a:p>
          <a:p>
            <a:pPr marL="457200" indent="-457200" algn="l">
              <a:buFont typeface="Arial" panose="020B0604020202020204" pitchFamily="34" charset="0"/>
              <a:buChar char="•"/>
            </a:pPr>
            <a:r>
              <a:rPr lang="en-AU" sz="1800" dirty="0" smtClean="0">
                <a:solidFill>
                  <a:srgbClr val="0070C0"/>
                </a:solidFill>
              </a:rPr>
              <a:t>All other programs providing services to EMCH families record their direct and indirect time with families as well as travel time.</a:t>
            </a:r>
          </a:p>
          <a:p>
            <a:pPr marL="457200" indent="-457200" algn="l">
              <a:buFont typeface="Arial" panose="020B0604020202020204" pitchFamily="34" charset="0"/>
              <a:buChar char="•"/>
            </a:pPr>
            <a:r>
              <a:rPr lang="en-AU" sz="1800" dirty="0" smtClean="0">
                <a:solidFill>
                  <a:srgbClr val="0070C0"/>
                </a:solidFill>
              </a:rPr>
              <a:t>As an example; our family well-being worker spends 22.8 hours per week working with the EMCH families.</a:t>
            </a:r>
          </a:p>
          <a:p>
            <a:pPr marL="457200" indent="-457200" algn="l">
              <a:buFont typeface="Arial" panose="020B0604020202020204" pitchFamily="34" charset="0"/>
              <a:buChar char="•"/>
            </a:pPr>
            <a:r>
              <a:rPr lang="en-AU" sz="1800" dirty="0" smtClean="0">
                <a:solidFill>
                  <a:srgbClr val="0070C0"/>
                </a:solidFill>
              </a:rPr>
              <a:t>She provides a variety of  services to EMCH families such as early literacy education in the home and in the community, transport and attendance at allied health appointments.</a:t>
            </a:r>
          </a:p>
          <a:p>
            <a:pPr marL="457200" indent="-457200" algn="l">
              <a:buFont typeface="Arial" panose="020B0604020202020204" pitchFamily="34" charset="0"/>
              <a:buChar char="•"/>
            </a:pPr>
            <a:r>
              <a:rPr lang="en-AU" sz="1800" dirty="0" smtClean="0">
                <a:solidFill>
                  <a:srgbClr val="0070C0"/>
                </a:solidFill>
              </a:rPr>
              <a:t>The actual hours and travel hours are recorded under other than MCH Consults in IRIS. </a:t>
            </a:r>
          </a:p>
          <a:p>
            <a:pPr marL="457200" indent="-457200" algn="l">
              <a:buFont typeface="Arial" panose="020B0604020202020204" pitchFamily="34" charset="0"/>
              <a:buChar char="•"/>
            </a:pPr>
            <a:r>
              <a:rPr lang="en-AU" sz="1800" dirty="0" smtClean="0">
                <a:solidFill>
                  <a:srgbClr val="0070C0"/>
                </a:solidFill>
              </a:rPr>
              <a:t>Our Infant Mental Health Nurse hours are recorded under MCH Consults in IRIS.</a:t>
            </a:r>
          </a:p>
        </p:txBody>
      </p:sp>
    </p:spTree>
    <p:extLst>
      <p:ext uri="{BB962C8B-B14F-4D97-AF65-F5344CB8AC3E}">
        <p14:creationId xmlns:p14="http://schemas.microsoft.com/office/powerpoint/2010/main" val="152129981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normAutofit/>
          </a:bodyPr>
          <a:lstStyle/>
          <a:p>
            <a:r>
              <a:rPr lang="en-AU" sz="2400" dirty="0" smtClean="0">
                <a:solidFill>
                  <a:srgbClr val="FF0000"/>
                </a:solidFill>
              </a:rPr>
              <a:t>IRIS and EMCH</a:t>
            </a:r>
            <a:endParaRPr lang="en-AU" sz="2400" dirty="0">
              <a:solidFill>
                <a:srgbClr val="FF0000"/>
              </a:solidFill>
            </a:endParaRPr>
          </a:p>
        </p:txBody>
      </p:sp>
      <p:sp>
        <p:nvSpPr>
          <p:cNvPr id="3" name="Subtitle 2"/>
          <p:cNvSpPr>
            <a:spLocks noGrp="1"/>
          </p:cNvSpPr>
          <p:nvPr>
            <p:ph type="subTitle" idx="1"/>
          </p:nvPr>
        </p:nvSpPr>
        <p:spPr>
          <a:xfrm>
            <a:off x="827584" y="1406787"/>
            <a:ext cx="6982544" cy="4362623"/>
          </a:xfrm>
        </p:spPr>
        <p:txBody>
          <a:bodyPr anchor="ctr">
            <a:normAutofit/>
          </a:bodyPr>
          <a:lstStyle/>
          <a:p>
            <a:pPr algn="l"/>
            <a:endParaRPr lang="en-AU" sz="1800" dirty="0" smtClean="0">
              <a:solidFill>
                <a:srgbClr val="0070C0"/>
              </a:solidFill>
            </a:endParaRPr>
          </a:p>
          <a:p>
            <a:pPr algn="l"/>
            <a:r>
              <a:rPr lang="en-AU" sz="1800" dirty="0" smtClean="0">
                <a:solidFill>
                  <a:srgbClr val="0070C0"/>
                </a:solidFill>
              </a:rPr>
              <a:t>Family Action Plans</a:t>
            </a:r>
          </a:p>
          <a:p>
            <a:pPr marL="457200" indent="-457200" algn="l">
              <a:buFont typeface="Arial" panose="020B0604020202020204" pitchFamily="34" charset="0"/>
              <a:buChar char="•"/>
            </a:pPr>
            <a:r>
              <a:rPr lang="en-AU" sz="1800" dirty="0" smtClean="0">
                <a:solidFill>
                  <a:srgbClr val="0070C0"/>
                </a:solidFill>
              </a:rPr>
              <a:t>We start with smart goals, time is recorded under MCH consult.</a:t>
            </a:r>
          </a:p>
          <a:p>
            <a:pPr marL="457200" indent="-457200" algn="l">
              <a:buFont typeface="Arial" panose="020B0604020202020204" pitchFamily="34" charset="0"/>
              <a:buChar char="•"/>
            </a:pPr>
            <a:r>
              <a:rPr lang="en-AU" sz="1800" dirty="0" smtClean="0">
                <a:solidFill>
                  <a:srgbClr val="0070C0"/>
                </a:solidFill>
              </a:rPr>
              <a:t>Smart goals are developed according to family identified needs. </a:t>
            </a:r>
          </a:p>
          <a:p>
            <a:pPr marL="457200" indent="-457200" algn="l">
              <a:buFont typeface="Arial" panose="020B0604020202020204" pitchFamily="34" charset="0"/>
              <a:buChar char="•"/>
            </a:pPr>
            <a:r>
              <a:rPr lang="en-AU" sz="1800" dirty="0" smtClean="0">
                <a:solidFill>
                  <a:srgbClr val="0070C0"/>
                </a:solidFill>
              </a:rPr>
              <a:t>A smart goal is developed for the parent and one for the child.</a:t>
            </a:r>
          </a:p>
          <a:p>
            <a:pPr algn="l"/>
            <a:endParaRPr lang="en-AU" sz="1800" dirty="0" smtClean="0">
              <a:solidFill>
                <a:srgbClr val="0070C0"/>
              </a:solidFill>
            </a:endParaRPr>
          </a:p>
        </p:txBody>
      </p:sp>
    </p:spTree>
    <p:extLst>
      <p:ext uri="{BB962C8B-B14F-4D97-AF65-F5344CB8AC3E}">
        <p14:creationId xmlns:p14="http://schemas.microsoft.com/office/powerpoint/2010/main" val="226354898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ty of Wodonga style 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W_powerpoint_theme_2 [Read-Only]" id="{6ECB07C6-4CB2-4D01-A66A-1CC6B5C6A2BB}" vid="{CAE77B87-E6D2-4E83-8445-5D64E2E09B7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CoW_powerpoint_theme_2</Template>
  <TotalTime>1249</TotalTime>
  <Words>1351</Words>
  <Application>Microsoft Office PowerPoint</Application>
  <PresentationFormat>On-screen Show (4:3)</PresentationFormat>
  <Paragraphs>131</Paragraphs>
  <Slides>17</Slides>
  <Notes>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Custom Design</vt:lpstr>
      <vt:lpstr>IRIS and Enhanced MCH</vt:lpstr>
      <vt:lpstr>IRIS and EMCH</vt:lpstr>
      <vt:lpstr>IRIS and EMCH</vt:lpstr>
      <vt:lpstr>IRIS and EMCH</vt:lpstr>
      <vt:lpstr>IRIS and EMCH</vt:lpstr>
      <vt:lpstr>IRIS and EMCH</vt:lpstr>
      <vt:lpstr>IRIS and EMCH</vt:lpstr>
      <vt:lpstr>IRIS and EMCH</vt:lpstr>
      <vt:lpstr>IRIS and EMCH</vt:lpstr>
      <vt:lpstr>IRIS and EMCH</vt:lpstr>
      <vt:lpstr>IRIS and EMCH</vt:lpstr>
      <vt:lpstr>IRIS and EMCH</vt:lpstr>
      <vt:lpstr>IRIS and EMCH</vt:lpstr>
      <vt:lpstr>IRIS and EMCH</vt:lpstr>
      <vt:lpstr>IRIS and EMCH</vt:lpstr>
      <vt:lpstr>IRIS and EMCH</vt:lpstr>
      <vt:lpstr>IRIS and EMCH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Enhancing parental involvement in vulnerable children’s learning: City of Wodonga Access Early Learning Program Experience</dc:title>
  <dc:creator>Paul Caldwell</dc:creator>
  <cp:lastModifiedBy>Michael</cp:lastModifiedBy>
  <cp:revision>90</cp:revision>
  <dcterms:created xsi:type="dcterms:W3CDTF">2017-05-28T04:30:08Z</dcterms:created>
  <dcterms:modified xsi:type="dcterms:W3CDTF">2020-04-02T05:11:00Z</dcterms:modified>
</cp:coreProperties>
</file>