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7" r:id="rId5"/>
    <p:sldId id="264" r:id="rId6"/>
    <p:sldId id="259" r:id="rId7"/>
    <p:sldId id="261" r:id="rId8"/>
    <p:sldId id="262" r:id="rId9"/>
    <p:sldId id="263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5A45ED-B8FD-4A5A-9DEF-A4BA13C335BD}" v="3" dt="2021-04-21T10:07:26.907"/>
    <p1510:client id="{28353D62-3D77-499D-8656-FB74B7B97A3E}" vWet="2" dt="2021-04-21T22:21:36.906"/>
    <p1510:client id="{36D257B6-6E77-405D-B32A-2F9150014E30}" v="4" dt="2021-04-21T22:21:36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Lees" userId="736dd824-35ec-4581-a765-c1109400fa49" providerId="ADAL" clId="{36D257B6-6E77-405D-B32A-2F9150014E30}"/>
    <pc:docChg chg="modSld">
      <pc:chgData name="Helen Lees" userId="736dd824-35ec-4581-a765-c1109400fa49" providerId="ADAL" clId="{36D257B6-6E77-405D-B32A-2F9150014E30}" dt="2021-04-21T22:21:36.326" v="3" actId="20577"/>
      <pc:docMkLst>
        <pc:docMk/>
      </pc:docMkLst>
      <pc:sldChg chg="modSp mod">
        <pc:chgData name="Helen Lees" userId="736dd824-35ec-4581-a765-c1109400fa49" providerId="ADAL" clId="{36D257B6-6E77-405D-B32A-2F9150014E30}" dt="2021-04-21T22:21:36.326" v="3" actId="20577"/>
        <pc:sldMkLst>
          <pc:docMk/>
          <pc:sldMk cId="3602626948" sldId="257"/>
        </pc:sldMkLst>
        <pc:spChg chg="mod">
          <ac:chgData name="Helen Lees" userId="736dd824-35ec-4581-a765-c1109400fa49" providerId="ADAL" clId="{36D257B6-6E77-405D-B32A-2F9150014E30}" dt="2021-04-21T22:21:36.326" v="3" actId="20577"/>
          <ac:spMkLst>
            <pc:docMk/>
            <pc:sldMk cId="3602626948" sldId="257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05BBF-C57F-460E-8812-92032459B0DF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FF475-A8C2-4F45-880A-AEC6B329C1E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5639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A96CC-861A-48AD-A7B0-E10234FD2FDB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151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A96CC-861A-48AD-A7B0-E10234FD2FDB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3330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A96CC-861A-48AD-A7B0-E10234FD2FDB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3863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A96CC-861A-48AD-A7B0-E10234FD2FDB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2333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A96CC-861A-48AD-A7B0-E10234FD2FDB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0147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A96CC-861A-48AD-A7B0-E10234FD2FDB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5955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A96CC-861A-48AD-A7B0-E10234FD2FDB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510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560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934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406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194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94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061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576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831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0607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335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841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5F3F7-B168-4AA4-9890-56013168C0A3}" type="datetimeFigureOut">
              <a:rPr lang="en-AU" smtClean="0"/>
              <a:pPr/>
              <a:t>22/04/2021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708B-C6CB-4286-A55A-57E29C0398D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952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Reporting for EMCH </a:t>
            </a:r>
            <a:r>
              <a:rPr lang="en-US" dirty="0"/>
              <a:t>&amp; Why?</a:t>
            </a:r>
            <a:endParaRPr lang="en-A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626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432" y="620689"/>
            <a:ext cx="10147176" cy="1008112"/>
          </a:xfrm>
        </p:spPr>
        <p:txBody>
          <a:bodyPr>
            <a:normAutofit/>
          </a:bodyPr>
          <a:lstStyle/>
          <a:p>
            <a:r>
              <a:rPr lang="en-AU" sz="4000" dirty="0"/>
              <a:t>Workaround suggestion only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983734-66FF-425A-89F1-1A5034DE13EE}"/>
              </a:ext>
            </a:extLst>
          </p:cNvPr>
          <p:cNvSpPr/>
          <p:nvPr/>
        </p:nvSpPr>
        <p:spPr>
          <a:xfrm>
            <a:off x="1127448" y="1844824"/>
            <a:ext cx="100031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Alternatively: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Each staff member has a spreadsheet which they update each month – i.e. CDIS Number, Hours of service 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Each staff member emails Team Leader/Coordinator list of all clients, hours of service at closure and date of closure</a:t>
            </a:r>
          </a:p>
          <a:p>
            <a:pPr algn="ctr"/>
            <a:r>
              <a:rPr lang="en-AU" sz="2800" dirty="0"/>
              <a:t>	</a:t>
            </a:r>
          </a:p>
          <a:p>
            <a:r>
              <a:rPr lang="en-AU" sz="2400" dirty="0"/>
              <a:t>What you choose to do will depend on your size of service, number of staff etc.</a:t>
            </a:r>
          </a:p>
          <a:p>
            <a:endParaRPr lang="en-AU" sz="2400" dirty="0"/>
          </a:p>
          <a:p>
            <a:r>
              <a:rPr lang="en-AU" sz="2400" dirty="0"/>
              <a:t>Please Share your (Client de identified) ideas on the Coordinators team site</a:t>
            </a:r>
          </a:p>
        </p:txBody>
      </p:sp>
    </p:spTree>
    <p:extLst>
      <p:ext uri="{BB962C8B-B14F-4D97-AF65-F5344CB8AC3E}">
        <p14:creationId xmlns:p14="http://schemas.microsoft.com/office/powerpoint/2010/main" val="1384577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432" y="1916832"/>
            <a:ext cx="10147176" cy="1512168"/>
          </a:xfrm>
        </p:spPr>
        <p:txBody>
          <a:bodyPr>
            <a:noAutofit/>
          </a:bodyPr>
          <a:lstStyle/>
          <a:p>
            <a:r>
              <a:rPr lang="en-US" dirty="0"/>
              <a:t>And now for Questions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Please add these to the chat to ensure if they are unable to be answered today we can seek answers for them</a:t>
            </a:r>
            <a:endParaRPr lang="en-A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38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432" y="620689"/>
            <a:ext cx="10147176" cy="1008112"/>
          </a:xfrm>
        </p:spPr>
        <p:txBody>
          <a:bodyPr>
            <a:normAutofit/>
          </a:bodyPr>
          <a:lstStyle/>
          <a:p>
            <a:r>
              <a:rPr lang="en-US" sz="4000" dirty="0"/>
              <a:t>Issues being parked – for a short time! </a:t>
            </a:r>
            <a:endParaRPr lang="en-AU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12E54D-36FD-478C-8D69-E24635CB6610}"/>
              </a:ext>
            </a:extLst>
          </p:cNvPr>
          <p:cNvSpPr txBox="1"/>
          <p:nvPr/>
        </p:nvSpPr>
        <p:spPr>
          <a:xfrm>
            <a:off x="1343472" y="1916832"/>
            <a:ext cx="97210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3200" dirty="0"/>
              <a:t>Currently no reports are available in CDIS – it is anticipated that these will be available for the 2021-2022 financial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3200" dirty="0"/>
              <a:t>Does your Management require you to continue IRIS – report any issues to the IRIS Helpdesk – only needs to be client numbers and hours of service</a:t>
            </a:r>
          </a:p>
        </p:txBody>
      </p:sp>
    </p:spTree>
    <p:extLst>
      <p:ext uri="{BB962C8B-B14F-4D97-AF65-F5344CB8AC3E}">
        <p14:creationId xmlns:p14="http://schemas.microsoft.com/office/powerpoint/2010/main" val="24144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6613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the factors considered in relation to reporting?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445392"/>
          </a:xfrm>
        </p:spPr>
        <p:txBody>
          <a:bodyPr/>
          <a:lstStyle/>
          <a:p>
            <a:r>
              <a:rPr lang="en-US" dirty="0"/>
              <a:t>Numbers of hours (funding letter) – is relates to approx. 15% of clients for an average of 20 or 22.67 hours of service </a:t>
            </a:r>
          </a:p>
          <a:p>
            <a:r>
              <a:rPr lang="en-AU" dirty="0"/>
              <a:t>X amount of hours – equates to x amount of service delivery to x number of clients. </a:t>
            </a:r>
          </a:p>
          <a:p>
            <a:pPr marL="0" indent="0">
              <a:buNone/>
            </a:pPr>
            <a:r>
              <a:rPr lang="en-AU" dirty="0"/>
              <a:t>Example: </a:t>
            </a:r>
          </a:p>
          <a:p>
            <a:pPr marL="0" indent="0">
              <a:buNone/>
            </a:pPr>
            <a:r>
              <a:rPr lang="en-AU" dirty="0"/>
              <a:t>2400 hours = average of 20 hours service delivery for 120 clients. </a:t>
            </a:r>
          </a:p>
          <a:p>
            <a:pPr marL="0" indent="0">
              <a:buNone/>
            </a:pPr>
            <a:r>
              <a:rPr lang="en-AU" dirty="0"/>
              <a:t>Each month 200 hours of service provision is required to meet the target of 2400 hours over the year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BE88619-AC8F-47E0-8A94-781E8A126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36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AU" dirty="0"/>
            </a:br>
            <a:r>
              <a:rPr lang="en-AU" dirty="0"/>
              <a:t>Recording for reporting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Enhanced activity needs to be recorded in CDIS as it is the hours of service and the number of cases that are reported on</a:t>
            </a:r>
          </a:p>
          <a:p>
            <a:r>
              <a:rPr lang="en-US" dirty="0"/>
              <a:t>Ensure that your service hours and number of clients are tracking to your funding letter every month</a:t>
            </a:r>
          </a:p>
          <a:p>
            <a:r>
              <a:rPr lang="en-US" dirty="0"/>
              <a:t>Review what you need to report to your management, how often and comparison to funding letter</a:t>
            </a:r>
            <a:endParaRPr lang="en-A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BE88619-AC8F-47E0-8A94-781E8A126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10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AU" dirty="0"/>
            </a:br>
            <a:r>
              <a:rPr lang="en-AU" dirty="0"/>
              <a:t>Workaround until the Reporting module in CDIS is available 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the Enhanced Program Active List weekly review?</a:t>
            </a:r>
          </a:p>
          <a:p>
            <a:r>
              <a:rPr lang="en-US" dirty="0"/>
              <a:t>Enhanced Program Active List Monthly collation</a:t>
            </a:r>
          </a:p>
          <a:p>
            <a:r>
              <a:rPr lang="en-US" dirty="0"/>
              <a:t>Note any Clients on closure from EMCH as they will disappear from the Program Active List when closed. Record the client CDIS number and total hours at closure. </a:t>
            </a:r>
          </a:p>
          <a:p>
            <a:r>
              <a:rPr lang="en-US" dirty="0"/>
              <a:t>We are currently exploring the development of an excel tool / template for those interested until the reporting module is available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A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BE88619-AC8F-47E0-8A94-781E8A126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818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AU" dirty="0"/>
            </a:br>
            <a:r>
              <a:rPr lang="en-AU" dirty="0"/>
              <a:t>Workaround until the Reporting module in CDIS is available 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Example: Home&gt;General&gt;Program Active List&gt;</a:t>
            </a:r>
            <a:r>
              <a:rPr lang="en-US" dirty="0">
                <a:highlight>
                  <a:srgbClr val="FFFF00"/>
                </a:highlight>
              </a:rPr>
              <a:t>Program</a:t>
            </a:r>
            <a:r>
              <a:rPr lang="en-US" dirty="0"/>
              <a:t>&gt;Enhanced MCH&gt;</a:t>
            </a:r>
            <a:r>
              <a:rPr lang="en-US" dirty="0">
                <a:highlight>
                  <a:srgbClr val="FFFF00"/>
                </a:highlight>
              </a:rPr>
              <a:t>Site</a:t>
            </a:r>
            <a:r>
              <a:rPr lang="en-US" dirty="0"/>
              <a:t> All&gt;</a:t>
            </a:r>
            <a:r>
              <a:rPr lang="en-US" dirty="0">
                <a:highlight>
                  <a:srgbClr val="FFFF00"/>
                </a:highlight>
              </a:rPr>
              <a:t>Action</a:t>
            </a:r>
            <a:r>
              <a:rPr lang="en-US" dirty="0"/>
              <a:t> View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A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BE88619-AC8F-47E0-8A94-781E8A126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A26702-E813-4489-97BA-9A871E3AD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3458588"/>
            <a:ext cx="9505056" cy="240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8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432" y="620689"/>
            <a:ext cx="10147176" cy="1008112"/>
          </a:xfrm>
        </p:spPr>
        <p:txBody>
          <a:bodyPr>
            <a:normAutofit/>
          </a:bodyPr>
          <a:lstStyle/>
          <a:p>
            <a:r>
              <a:rPr lang="en-US" sz="4000" dirty="0"/>
              <a:t>Workaround suggestion only</a:t>
            </a:r>
            <a:endParaRPr lang="en-AU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E62EE62-B4A3-49E6-B510-90B3FCB35DA1}"/>
              </a:ext>
            </a:extLst>
          </p:cNvPr>
          <p:cNvSpPr/>
          <p:nvPr/>
        </p:nvSpPr>
        <p:spPr>
          <a:xfrm>
            <a:off x="551384" y="1631785"/>
            <a:ext cx="10945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/>
              <a:t>Click Print List – currently the view is 50 clients at a time – this is being updated and all will print after next upgrade in CDIS</a:t>
            </a: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AF7A96EC-36B8-4F07-A211-1F832E61B7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9516" y="2718092"/>
            <a:ext cx="8568952" cy="313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038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432" y="620689"/>
            <a:ext cx="10147176" cy="1008112"/>
          </a:xfrm>
        </p:spPr>
        <p:txBody>
          <a:bodyPr>
            <a:normAutofit/>
          </a:bodyPr>
          <a:lstStyle/>
          <a:p>
            <a:r>
              <a:rPr lang="en-AU" sz="4000" dirty="0"/>
              <a:t>Workaround suggestion only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7334F8-400B-4D37-B412-24622D647D5C}"/>
              </a:ext>
            </a:extLst>
          </p:cNvPr>
          <p:cNvSpPr/>
          <p:nvPr/>
        </p:nvSpPr>
        <p:spPr>
          <a:xfrm>
            <a:off x="413320" y="1619183"/>
            <a:ext cx="1136536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/>
              <a:t>An Excel spreadsheet is generated from the print list which includes Delivered hours in column 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dirty="0"/>
              <a:t>Can see hours of service and all clients – but only to the date report written</a:t>
            </a:r>
          </a:p>
          <a:p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8A4AA5-FE73-4334-A349-CBFB8E7F9A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320" y="3212976"/>
            <a:ext cx="11299304" cy="254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167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432" y="620689"/>
            <a:ext cx="10147176" cy="1008112"/>
          </a:xfrm>
        </p:spPr>
        <p:txBody>
          <a:bodyPr>
            <a:normAutofit/>
          </a:bodyPr>
          <a:lstStyle/>
          <a:p>
            <a:r>
              <a:rPr lang="en-AU" sz="4000" dirty="0"/>
              <a:t>Workaround suggestion only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5593"/>
            <a:ext cx="12186098" cy="812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91F80E0-7A49-4770-8F10-25DA5F4C36AF}"/>
              </a:ext>
            </a:extLst>
          </p:cNvPr>
          <p:cNvSpPr/>
          <p:nvPr/>
        </p:nvSpPr>
        <p:spPr>
          <a:xfrm>
            <a:off x="767408" y="1412777"/>
            <a:ext cx="106571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Run report every week and or monthly (depends on the size of your service and requirements)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Put into an overarching spreadsheet – copy and paste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Customise the spreadsheet adding columns Closed clients/New Clients/Current Active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Add a new column each week/month and compare the delivered hours from the previous week/month to assess client numbers and hours delivered in each time period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CC4E98-C176-473A-8837-08398A43D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31638"/>
              </p:ext>
            </p:extLst>
          </p:nvPr>
        </p:nvGraphicFramePr>
        <p:xfrm>
          <a:off x="1127448" y="2776823"/>
          <a:ext cx="9361039" cy="3268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0087">
                  <a:extLst>
                    <a:ext uri="{9D8B030D-6E8A-4147-A177-3AD203B41FA5}">
                      <a16:colId xmlns:a16="http://schemas.microsoft.com/office/drawing/2014/main" val="630773434"/>
                    </a:ext>
                  </a:extLst>
                </a:gridCol>
                <a:gridCol w="992837">
                  <a:extLst>
                    <a:ext uri="{9D8B030D-6E8A-4147-A177-3AD203B41FA5}">
                      <a16:colId xmlns:a16="http://schemas.microsoft.com/office/drawing/2014/main" val="2667287262"/>
                    </a:ext>
                  </a:extLst>
                </a:gridCol>
                <a:gridCol w="851003">
                  <a:extLst>
                    <a:ext uri="{9D8B030D-6E8A-4147-A177-3AD203B41FA5}">
                      <a16:colId xmlns:a16="http://schemas.microsoft.com/office/drawing/2014/main" val="3330031378"/>
                    </a:ext>
                  </a:extLst>
                </a:gridCol>
                <a:gridCol w="895260">
                  <a:extLst>
                    <a:ext uri="{9D8B030D-6E8A-4147-A177-3AD203B41FA5}">
                      <a16:colId xmlns:a16="http://schemas.microsoft.com/office/drawing/2014/main" val="460990981"/>
                    </a:ext>
                  </a:extLst>
                </a:gridCol>
                <a:gridCol w="1017317">
                  <a:extLst>
                    <a:ext uri="{9D8B030D-6E8A-4147-A177-3AD203B41FA5}">
                      <a16:colId xmlns:a16="http://schemas.microsoft.com/office/drawing/2014/main" val="247844644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4448292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47068387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583699129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val="1649890993"/>
                    </a:ext>
                  </a:extLst>
                </a:gridCol>
              </a:tblGrid>
              <a:tr h="337527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ID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Referral Date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Days On List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 Clients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Clients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Active Clients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Delivered Hours on 1/3/2021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u="none" strike="noStrike" dirty="0">
                          <a:effectLst/>
                        </a:rPr>
                        <a:t>Delivered Hours on 1/4/2021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delivered hours for March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45731928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4449289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17/07/2020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277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10h 6m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18h 24m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8h 18m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11627301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3004255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27/01/2021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83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15120719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3830001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06/01/2021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104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13941292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2998154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12/03/2021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40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12/3/2021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9095528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2965330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29/03/2021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22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29/3/2021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u="none" strike="noStrike" dirty="0">
                          <a:effectLst/>
                        </a:rPr>
                        <a:t>6h 5m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u="none" strike="noStrike" dirty="0">
                          <a:effectLst/>
                        </a:rPr>
                        <a:t>6h 5m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20420449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4799690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01/02/2021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78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84656309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2828920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20/01/2021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90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33157704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2815712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28/01/2021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82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3306098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4799479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11/02/2021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68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88448340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4654688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13/08/2020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250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1m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20h 5m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20h 4m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41255978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2966235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16/03/2021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35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16/3/2021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51429124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4799643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23/02/2021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</a:rPr>
                        <a:t>56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20/3/2021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17h 50m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21h (on closure)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13104488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Total hours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hours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 total March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59762110"/>
                  </a:ext>
                </a:extLst>
              </a:tr>
              <a:tr h="199201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1730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900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C90B1093BE324BBA717B03EC28AD38" ma:contentTypeVersion="13" ma:contentTypeDescription="Create a new document." ma:contentTypeScope="" ma:versionID="166090752233c38d750d0d5f9572305c">
  <xsd:schema xmlns:xsd="http://www.w3.org/2001/XMLSchema" xmlns:xs="http://www.w3.org/2001/XMLSchema" xmlns:p="http://schemas.microsoft.com/office/2006/metadata/properties" xmlns:ns3="fcff3a13-ee15-43bb-9592-c6275c9ae0de" xmlns:ns4="b4ca01c4-5812-408d-87e9-d6cb6c2ae9d7" targetNamespace="http://schemas.microsoft.com/office/2006/metadata/properties" ma:root="true" ma:fieldsID="dd57289a4801daaf466f617c27479443" ns3:_="" ns4:_="">
    <xsd:import namespace="fcff3a13-ee15-43bb-9592-c6275c9ae0de"/>
    <xsd:import namespace="b4ca01c4-5812-408d-87e9-d6cb6c2ae9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ff3a13-ee15-43bb-9592-c6275c9ae0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a01c4-5812-408d-87e9-d6cb6c2ae9d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3E1691-1ED2-43AE-B73E-4F592B28B4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802A44-08EE-43A2-9CE3-68F689AB6FF2}">
  <ds:schemaRefs>
    <ds:schemaRef ds:uri="http://schemas.openxmlformats.org/package/2006/metadata/core-properties"/>
    <ds:schemaRef ds:uri="http://purl.org/dc/terms/"/>
    <ds:schemaRef ds:uri="b4ca01c4-5812-408d-87e9-d6cb6c2ae9d7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fcff3a13-ee15-43bb-9592-c6275c9ae0d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ACABEF8-7FA4-414D-B7C1-DAF08A4A8A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ff3a13-ee15-43bb-9592-c6275c9ae0de"/>
    <ds:schemaRef ds:uri="b4ca01c4-5812-408d-87e9-d6cb6c2ae9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690</Words>
  <Application>Microsoft Office PowerPoint</Application>
  <PresentationFormat>Widescreen</PresentationFormat>
  <Paragraphs>124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Reporting for EMCH &amp; Why?</vt:lpstr>
      <vt:lpstr>Issues being parked – for a short time! </vt:lpstr>
      <vt:lpstr>What are the factors considered in relation to reporting?</vt:lpstr>
      <vt:lpstr> Recording for reporting </vt:lpstr>
      <vt:lpstr> Workaround until the Reporting module in CDIS is available  </vt:lpstr>
      <vt:lpstr> Workaround until the Reporting module in CDIS is available  </vt:lpstr>
      <vt:lpstr>Workaround suggestion only</vt:lpstr>
      <vt:lpstr>Workaround suggestion only</vt:lpstr>
      <vt:lpstr>Workaround suggestion only</vt:lpstr>
      <vt:lpstr>Workaround suggestion only</vt:lpstr>
      <vt:lpstr>And now for Questions    Please add these to the chat to ensure if they are unable to be answered today we can seek answers for them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Association of Victoria</dc:title>
  <dc:creator>Jeannie Gill</dc:creator>
  <cp:lastModifiedBy>Helen Lees</cp:lastModifiedBy>
  <cp:revision>27</cp:revision>
  <dcterms:created xsi:type="dcterms:W3CDTF">2020-09-02T05:23:57Z</dcterms:created>
  <dcterms:modified xsi:type="dcterms:W3CDTF">2021-04-21T22:22:06Z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ject">
    <vt:lpwstr/>
  </property>
  <property fmtid="{D5CDD505-2E9C-101B-9397-08002B2CF9AE}" pid="3" name="Media">
    <vt:lpwstr/>
  </property>
  <property fmtid="{D5CDD505-2E9C-101B-9397-08002B2CF9AE}" pid="4" name="Topic">
    <vt:lpwstr/>
  </property>
  <property fmtid="{D5CDD505-2E9C-101B-9397-08002B2CF9AE}" pid="5" name="Year">
    <vt:lpwstr>44;#2013|fa9ab2ba-2245-48ba-89ad-eb41da5073c8</vt:lpwstr>
  </property>
  <property fmtid="{D5CDD505-2E9C-101B-9397-08002B2CF9AE}" pid="6" name="Month">
    <vt:lpwstr>10;#11. November|36c336c7-40e1-4d28-b23a-8570bb8f13c2</vt:lpwstr>
  </property>
  <property fmtid="{D5CDD505-2E9C-101B-9397-08002B2CF9AE}" pid="7" name="Publications">
    <vt:lpwstr/>
  </property>
  <property fmtid="{D5CDD505-2E9C-101B-9397-08002B2CF9AE}" pid="8" name="Stakeholders">
    <vt:lpwstr/>
  </property>
  <property fmtid="{D5CDD505-2E9C-101B-9397-08002B2CF9AE}" pid="9" name="ContentTypeId">
    <vt:lpwstr>0x0101003FC90B1093BE324BBA717B03EC28AD38</vt:lpwstr>
  </property>
  <property fmtid="{D5CDD505-2E9C-101B-9397-08002B2CF9AE}" pid="10" name="Audience">
    <vt:lpwstr/>
  </property>
  <property fmtid="{D5CDD505-2E9C-101B-9397-08002B2CF9AE}" pid="11" name="Doc Type">
    <vt:lpwstr>98;#Template|2e5cb1c1-194c-4789-b222-ee2b38fd35b6</vt:lpwstr>
  </property>
  <property fmtid="{D5CDD505-2E9C-101B-9397-08002B2CF9AE}" pid="12" name="MSIP_Label_3d6aa9fe-4ab7-4a7c-8e39-ccc0b3ffed53_Enabled">
    <vt:lpwstr>true</vt:lpwstr>
  </property>
  <property fmtid="{D5CDD505-2E9C-101B-9397-08002B2CF9AE}" pid="13" name="MSIP_Label_3d6aa9fe-4ab7-4a7c-8e39-ccc0b3ffed53_SetDate">
    <vt:lpwstr>2021-04-21T10:38:33Z</vt:lpwstr>
  </property>
  <property fmtid="{D5CDD505-2E9C-101B-9397-08002B2CF9AE}" pid="14" name="MSIP_Label_3d6aa9fe-4ab7-4a7c-8e39-ccc0b3ffed53_Method">
    <vt:lpwstr>Privileged</vt:lpwstr>
  </property>
  <property fmtid="{D5CDD505-2E9C-101B-9397-08002B2CF9AE}" pid="15" name="MSIP_Label_3d6aa9fe-4ab7-4a7c-8e39-ccc0b3ffed53_Name">
    <vt:lpwstr>3d6aa9fe-4ab7-4a7c-8e39-ccc0b3ffed53</vt:lpwstr>
  </property>
  <property fmtid="{D5CDD505-2E9C-101B-9397-08002B2CF9AE}" pid="16" name="MSIP_Label_3d6aa9fe-4ab7-4a7c-8e39-ccc0b3ffed53_SiteId">
    <vt:lpwstr>c0e0601f-0fac-449c-9c88-a104c4eb9f28</vt:lpwstr>
  </property>
  <property fmtid="{D5CDD505-2E9C-101B-9397-08002B2CF9AE}" pid="17" name="MSIP_Label_3d6aa9fe-4ab7-4a7c-8e39-ccc0b3ffed53_ActionId">
    <vt:lpwstr>ad395e6a-70fe-4c84-a556-2b7aac7e7a6a</vt:lpwstr>
  </property>
  <property fmtid="{D5CDD505-2E9C-101B-9397-08002B2CF9AE}" pid="18" name="MSIP_Label_3d6aa9fe-4ab7-4a7c-8e39-ccc0b3ffed53_ContentBits">
    <vt:lpwstr>0</vt:lpwstr>
  </property>
</Properties>
</file>