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10" r:id="rId5"/>
    <p:sldId id="318" r:id="rId6"/>
    <p:sldId id="320" r:id="rId7"/>
    <p:sldId id="322" r:id="rId8"/>
    <p:sldId id="323" r:id="rId9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84203" autoAdjust="0"/>
  </p:normalViewPr>
  <p:slideViewPr>
    <p:cSldViewPr>
      <p:cViewPr varScale="1">
        <p:scale>
          <a:sx n="63" d="100"/>
          <a:sy n="63" d="100"/>
        </p:scale>
        <p:origin x="130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A9B140-F95C-4450-A326-6629C33649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711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5F10F-75EC-41F6-B607-5F305B210DB0}" type="datetimeFigureOut">
              <a:rPr lang="en-AU" smtClean="0"/>
              <a:pPr/>
              <a:t>20/03/2018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F0D82-7C29-46D7-9E29-4C316C29018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3948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1 - Purpose of the presentation:</a:t>
            </a:r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Council participated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is the project about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we had to do/ submit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to from here... </a:t>
            </a:r>
          </a:p>
          <a:p>
            <a:endParaRPr lang="en-AU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0D82-7C29-46D7-9E29-4C316C290185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13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Why Council participated in the Pilot White Ribbon Accreditation Project:</a:t>
            </a:r>
          </a:p>
          <a:p>
            <a:endParaRPr lang="en-AU" dirty="0" smtClean="0"/>
          </a:p>
          <a:p>
            <a:pPr>
              <a:buFontTx/>
              <a:buChar char="-"/>
            </a:pPr>
            <a:r>
              <a:rPr lang="en-AU" dirty="0" smtClean="0"/>
              <a:t>Recognition</a:t>
            </a:r>
            <a:r>
              <a:rPr lang="en-AU" baseline="0" dirty="0" smtClean="0"/>
              <a:t> for Council’s leadership role in the community regarding family violence prevention (an incentive was to achieve another ‘first’...)</a:t>
            </a:r>
          </a:p>
          <a:p>
            <a:pPr>
              <a:buFontTx/>
              <a:buChar char="-"/>
            </a:pPr>
            <a:r>
              <a:rPr lang="en-AU" baseline="0" dirty="0" smtClean="0"/>
              <a:t> Extension of Council’s work regarding family violence prevention and support of the White Ribbon campaign </a:t>
            </a:r>
          </a:p>
          <a:p>
            <a:pPr>
              <a:buFontTx/>
              <a:buChar char="-"/>
            </a:pPr>
            <a:r>
              <a:rPr lang="en-AU" baseline="0" dirty="0" smtClean="0"/>
              <a:t> Identifying areas for improvement within the organisation.</a:t>
            </a:r>
          </a:p>
          <a:p>
            <a:pPr>
              <a:buFontTx/>
              <a:buChar char="-"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0D82-7C29-46D7-9E29-4C316C290185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0274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n-A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the WR Accreditation Project about: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Funded by the Federal Government – page 3.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Project Reference Group included representatives from organisations including: Australian Council of Trade Unions, Australian Domestic &amp; Family Violence Clearinghouse, Human Rights Commission, VicHealth as well as leaders from different sectors (</a:t>
            </a:r>
            <a:r>
              <a:rPr lang="en-A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Corporates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Public Sector, Universities, Sports etc.)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Step Accreditation process – page 7.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 on Step 2 – Self-Assessment to identify gaps and implement changes under 3 standards and 17 criteria:</a:t>
            </a:r>
          </a:p>
          <a:p>
            <a:pPr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Standards include: Leadership and Commitment, Communication &amp; Training, Practices and Procedures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0D82-7C29-46D7-9E29-4C316C290185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3175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we had to do/ submit</a:t>
            </a:r>
          </a:p>
          <a:p>
            <a:endParaRPr lang="en-A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time to go into all criteria in detail but the 6 criteria under Leadership and Commitment were: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Organisational culture of Zero Tolerance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Active in White Ribbon campaign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Organisational policies/actions to promote GE&amp; PVAW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 Statements/ Policies that state Zero Tolerance, demonstrate commitment to PVAW support women experiencing violence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Staff input to workplace policies and procedures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 provides dedicated resources.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Extensive Assessment Form and Guide provided by White Ribbon Australia – explains the process and provides many examples of evidence that organisations can provide.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different forms of evidence requested: 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policies/ high level, 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supporting documents, 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evidence of work practices.</a:t>
            </a:r>
          </a:p>
          <a:p>
            <a:pPr lvl="0">
              <a:buFont typeface="Arial" pitchFamily="34" charset="0"/>
              <a:buChar char="•"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 support: 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Program Manager Jessica Luter, based in Sydney, very responsive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Monthly teleconferences of program participants for information exchange.</a:t>
            </a:r>
            <a:b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No other resources were available to pilot participants, e.g. online training.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0D82-7C29-46D7-9E29-4C316C290185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5649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 to next...</a:t>
            </a:r>
          </a:p>
          <a:p>
            <a:endParaRPr lang="en-A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1200" dirty="0" smtClean="0"/>
              <a:t>Address family violence training needs and other gaps identified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1200" dirty="0" smtClean="0"/>
              <a:t>Enact succession plan for Council’s White Ribbon </a:t>
            </a:r>
            <a:r>
              <a:rPr lang="en-AU" sz="1200" smtClean="0"/>
              <a:t>Action Team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12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1200" dirty="0" smtClean="0"/>
          </a:p>
          <a:p>
            <a:endParaRPr lang="en-A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F0D82-7C29-46D7-9E29-4C316C290185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706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6B739-B7BA-49EC-B2D5-7192E28D82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22EA7-1F86-49B6-A0A2-6ADD8A2B9B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FBAE4-ACE4-44FF-8677-64AB3C85C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5EF91-C2E7-45D4-9A18-3E6EF178C5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45556-8800-457F-A7A3-6699657728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097DE-8353-4222-A921-3D7A4A0B31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E99A6-5B75-4FF4-8936-633498FE1C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F0F54-A0BA-4D0B-B157-6DDA504E4B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A917E-C269-4636-9FC7-FDD6A3A844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0D78E-A15C-46E2-8DA3-44C41E6F53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051D-65BE-426B-8C81-5CAE715BAC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B427C5-5FCF-4E2E-9D3E-D8D8B59DA3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1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AU" sz="2000" b="1" dirty="0" smtClean="0"/>
              <a:t>	</a:t>
            </a:r>
            <a:endParaRPr lang="en-AU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99592" y="1196752"/>
            <a:ext cx="7715250" cy="40889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5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White Ribbon Workplace Accreditation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5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2013</a:t>
            </a:r>
            <a: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AU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28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utiger 45 Light"/>
              <a:ea typeface="+mj-ea"/>
              <a:cs typeface="+mj-cs"/>
            </a:endParaRPr>
          </a:p>
        </p:txBody>
      </p:sp>
      <p:pic>
        <p:nvPicPr>
          <p:cNvPr id="7" name="Picture 6" descr="White robbi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5013176"/>
            <a:ext cx="4608512" cy="1232222"/>
          </a:xfrm>
          <a:prstGeom prst="rect">
            <a:avLst/>
          </a:prstGeom>
        </p:spPr>
      </p:pic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AU" sz="2000" b="1" dirty="0" smtClean="0"/>
              <a:t>	</a:t>
            </a:r>
            <a:endParaRPr lang="en-AU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404664"/>
            <a:ext cx="8424936" cy="488099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AU" sz="3200" b="1" kern="0" dirty="0" smtClean="0"/>
              <a:t>Leading Family Violence Prevention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AU" sz="3200" b="1" kern="0" dirty="0" smtClean="0"/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First Family Violence Prevention Strategy (2006)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First Workplace Family Violence Policy (2007)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First White Ribbon Day event (2008)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Moreland Family Violence Network Convenor </a:t>
            </a:r>
            <a:r>
              <a:rPr lang="en-AU" sz="2000" kern="0" dirty="0" smtClean="0"/>
              <a:t>(since 2009)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Internal Volunteer White Ribbon Action Team </a:t>
            </a:r>
            <a:r>
              <a:rPr lang="en-AU" sz="2000" kern="0" dirty="0" smtClean="0"/>
              <a:t>(since 2011)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Family Violence Clause in EBA (since 2012)</a:t>
            </a:r>
          </a:p>
          <a:p>
            <a:pPr marL="457200" lvl="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AU" sz="2400" kern="0" dirty="0" smtClean="0"/>
              <a:t>White Ribbon Workplace Accredited Workplace </a:t>
            </a:r>
            <a:r>
              <a:rPr lang="en-AU" sz="2000" kern="0" dirty="0" smtClean="0"/>
              <a:t>(2013)</a:t>
            </a:r>
            <a: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AU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28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utiger 45 Light"/>
              <a:ea typeface="+mj-ea"/>
              <a:cs typeface="+mj-cs"/>
            </a:endParaRPr>
          </a:p>
        </p:txBody>
      </p:sp>
      <p:pic>
        <p:nvPicPr>
          <p:cNvPr id="7" name="Picture 6" descr="White robbi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5013176"/>
            <a:ext cx="4608512" cy="1232222"/>
          </a:xfrm>
          <a:prstGeom prst="rect">
            <a:avLst/>
          </a:prstGeom>
        </p:spPr>
      </p:pic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AU" sz="2000" b="1" dirty="0" smtClean="0"/>
              <a:t>	</a:t>
            </a:r>
            <a:endParaRPr lang="en-AU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99592" y="404664"/>
            <a:ext cx="7992888" cy="488099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AU" sz="2800" b="1" kern="0" dirty="0" smtClean="0"/>
              <a:t>What is WR Accreditation about</a:t>
            </a:r>
          </a:p>
          <a:p>
            <a:endParaRPr lang="en-AU" sz="2400" b="1" dirty="0" smtClean="0"/>
          </a:p>
          <a:p>
            <a:pPr lvl="0">
              <a:buFont typeface="Arial" pitchFamily="34" charset="0"/>
              <a:buChar char="•"/>
            </a:pPr>
            <a:r>
              <a:rPr lang="en-AU" sz="2800" dirty="0" smtClean="0"/>
              <a:t> Funded by the Federal Government</a:t>
            </a:r>
            <a:br>
              <a:rPr lang="en-AU" sz="2800" dirty="0" smtClean="0"/>
            </a:br>
            <a:endParaRPr lang="en-AU" sz="2800" dirty="0" smtClean="0"/>
          </a:p>
          <a:p>
            <a:pPr lvl="0">
              <a:buFont typeface="Arial" pitchFamily="34" charset="0"/>
              <a:buChar char="•"/>
            </a:pPr>
            <a:r>
              <a:rPr lang="en-AU" sz="2800" dirty="0" smtClean="0"/>
              <a:t> High Profile Project Reference Group</a:t>
            </a:r>
            <a:br>
              <a:rPr lang="en-AU" sz="2800" dirty="0" smtClean="0"/>
            </a:br>
            <a:endParaRPr lang="en-AU" sz="2800" dirty="0" smtClean="0"/>
          </a:p>
          <a:p>
            <a:pPr lvl="0">
              <a:buFont typeface="Arial" pitchFamily="34" charset="0"/>
              <a:buChar char="•"/>
            </a:pPr>
            <a:r>
              <a:rPr lang="en-AU" sz="2800" dirty="0" smtClean="0"/>
              <a:t>Two Step Accreditation process</a:t>
            </a:r>
            <a:br>
              <a:rPr lang="en-AU" sz="2800" dirty="0" smtClean="0"/>
            </a:br>
            <a:endParaRPr lang="en-AU" sz="2800" dirty="0" smtClean="0"/>
          </a:p>
          <a:p>
            <a:pPr lvl="0">
              <a:buFont typeface="Arial" pitchFamily="34" charset="0"/>
              <a:buChar char="•"/>
            </a:pPr>
            <a:r>
              <a:rPr lang="en-AU" sz="2800" dirty="0" smtClean="0"/>
              <a:t> Self-Assessment to identify gaps and implement organisational changes under 3 standards and 17 criteria</a:t>
            </a:r>
            <a:endParaRPr lang="en-AU" sz="2400" dirty="0" smtClean="0"/>
          </a:p>
          <a:p>
            <a:pPr>
              <a:buFont typeface="Arial" pitchFamily="34" charset="0"/>
              <a:buChar char="•"/>
            </a:pPr>
            <a:endParaRPr lang="en-AU" sz="2000" b="1" dirty="0" smtClean="0"/>
          </a:p>
          <a:p>
            <a:pPr marL="457200" indent="-457200"/>
            <a:endParaRPr lang="en-AU" sz="2400" dirty="0" smtClean="0"/>
          </a:p>
          <a:p>
            <a:endParaRPr lang="en-AU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sz="3200" b="1" kern="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b="1" kern="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AU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28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utiger 45 Light"/>
              <a:ea typeface="+mj-ea"/>
              <a:cs typeface="+mj-cs"/>
            </a:endParaRPr>
          </a:p>
        </p:txBody>
      </p:sp>
      <p:pic>
        <p:nvPicPr>
          <p:cNvPr id="7" name="Picture 6" descr="White robbi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373216"/>
            <a:ext cx="4608512" cy="1232222"/>
          </a:xfrm>
          <a:prstGeom prst="rect">
            <a:avLst/>
          </a:prstGeom>
        </p:spPr>
      </p:pic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AU" sz="2000" b="1" dirty="0" smtClean="0"/>
              <a:t>	</a:t>
            </a:r>
            <a:endParaRPr lang="en-AU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99592" y="404664"/>
            <a:ext cx="7992888" cy="488099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AU" sz="2800" b="1" kern="0" dirty="0" smtClean="0"/>
              <a:t>Step 2 Accreditation – Standard 1, 6 Criteria:</a:t>
            </a:r>
            <a:endParaRPr lang="en-AU" sz="2000" b="1" dirty="0" smtClean="0"/>
          </a:p>
          <a:p>
            <a:pPr marL="457200" indent="-457200"/>
            <a:endParaRPr lang="en-AU" sz="2400" dirty="0" smtClean="0"/>
          </a:p>
          <a:p>
            <a:endParaRPr lang="en-AU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sz="3200" b="1" kern="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b="1" kern="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AU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28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utiger 45 Light"/>
              <a:ea typeface="+mj-ea"/>
              <a:cs typeface="+mj-cs"/>
            </a:endParaRPr>
          </a:p>
        </p:txBody>
      </p:sp>
      <p:pic>
        <p:nvPicPr>
          <p:cNvPr id="7" name="Picture 6" descr="White robbi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373216"/>
            <a:ext cx="4608512" cy="12322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124744"/>
            <a:ext cx="799288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Organisational culture of Zero Tolerance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 Active in White Ribbon campaign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 Policies/actions to promote GE&amp; PVAW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Key Statements/ Policies that state Zero Tolerance, demonstrate commitment to PVAW support women experiencing violence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Staff input to workplace policies and procedures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400" dirty="0" smtClean="0"/>
              <a:t>Organisation provides dedicated resources</a:t>
            </a:r>
          </a:p>
        </p:txBody>
      </p:sp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AU" sz="2000" b="1" dirty="0" smtClean="0"/>
              <a:t>	</a:t>
            </a:r>
            <a:endParaRPr lang="en-AU" sz="20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99592" y="404664"/>
            <a:ext cx="7992888" cy="488099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AU" sz="2000" b="1" dirty="0" err="1" smtClean="0"/>
              <a:t>Learnings</a:t>
            </a:r>
            <a:r>
              <a:rPr lang="en-AU" sz="2000" b="1" dirty="0" smtClean="0"/>
              <a:t> and Where to next...</a:t>
            </a:r>
          </a:p>
          <a:p>
            <a:pPr marL="457200" indent="-457200"/>
            <a:endParaRPr lang="en-AU" sz="2400" dirty="0" smtClean="0"/>
          </a:p>
          <a:p>
            <a:endParaRPr lang="en-AU" sz="240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sz="3200" b="1" kern="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en-AU" b="1" kern="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AU" sz="36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AU" sz="3600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2800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b="1" kern="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utiger 45 Light"/>
              <a:ea typeface="+mj-ea"/>
              <a:cs typeface="+mj-cs"/>
            </a:endParaRPr>
          </a:p>
        </p:txBody>
      </p:sp>
      <p:pic>
        <p:nvPicPr>
          <p:cNvPr id="7" name="Picture 6" descr="White robbi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5373216"/>
            <a:ext cx="4608512" cy="12322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1560" y="1124744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 smtClean="0"/>
              <a:t>Supportive organisational culture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 smtClean="0"/>
              <a:t>Address family violence training needs and other gaps identified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 smtClean="0"/>
              <a:t>Enact succession plan for Council’s White Ribbon Action Team</a:t>
            </a:r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AU" sz="2400" dirty="0" smtClean="0"/>
              <a:t>Expand community engagement in White </a:t>
            </a:r>
            <a:r>
              <a:rPr lang="en-AU" sz="2400" smtClean="0"/>
              <a:t>Ribbon campaign</a:t>
            </a:r>
            <a:endParaRPr lang="en-AU" sz="2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</a:pPr>
            <a:endParaRPr lang="en-AU" sz="2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2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2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2400" dirty="0" smtClean="0"/>
          </a:p>
          <a:p>
            <a:pPr marL="514350" lvl="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AU" sz="2400" dirty="0" smtClean="0"/>
          </a:p>
        </p:txBody>
      </p:sp>
    </p:spTree>
  </p:cSld>
  <p:clrMapOvr>
    <a:masterClrMapping/>
  </p:clrMapOvr>
  <p:transition spd="med"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C72B406EC4FF44A494E2EC2B5D0974" ma:contentTypeVersion="3" ma:contentTypeDescription="Create a new document." ma:contentTypeScope="" ma:versionID="f55130897ef6ffcf67a78f26ba36383b">
  <xsd:schema xmlns:xsd="http://www.w3.org/2001/XMLSchema" xmlns:xs="http://www.w3.org/2001/XMLSchema" xmlns:p="http://schemas.microsoft.com/office/2006/metadata/properties" xmlns:ns2="b2999bd9-dba0-46e4-8521-1f182c80fbb9" xmlns:ns4="c9f238dd-bb73-4aef-a7a5-d644ad823e52" targetNamespace="http://schemas.microsoft.com/office/2006/metadata/properties" ma:root="true" ma:fieldsID="afdec5cad4fa6870f71747e3fae521e1" ns2:_="" ns4:_="">
    <xsd:import namespace="b2999bd9-dba0-46e4-8521-1f182c80fbb9"/>
    <xsd:import namespace="c9f238dd-bb73-4aef-a7a5-d644ad823e52"/>
    <xsd:element name="properties">
      <xsd:complexType>
        <xsd:sequence>
          <xsd:element name="documentManagement">
            <xsd:complexType>
              <xsd:all>
                <xsd:element ref="ns2:AGLSSubjectTaxHTField1" minOccurs="0"/>
                <xsd:element ref="ns4:AGLSSubjectHTField0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999bd9-dba0-46e4-8521-1f182c80fbb9" elementFormDefault="qualified">
    <xsd:import namespace="http://schemas.microsoft.com/office/2006/documentManagement/types"/>
    <xsd:import namespace="http://schemas.microsoft.com/office/infopath/2007/PartnerControls"/>
    <xsd:element name="AGLSSubjectTaxHTField1" ma:index="8" nillable="true" ma:displayName="DC.Subject_1" ma:hidden="true" ma:internalName="AGLSSubjectTaxHTField1">
      <xsd:simpleType>
        <xsd:restriction base="dms:Note"/>
      </xsd:simpleType>
    </xsd:element>
    <xsd:element name="TaxCatchAll" ma:index="11" nillable="true" ma:displayName="Taxonomy Catch All Column" ma:description="" ma:hidden="true" ma:list="{ff9c2cd2-d0e6-477d-a921-5f7152752030}" ma:internalName="TaxCatchAll" ma:showField="CatchAllData" ma:web="b2999bd9-dba0-46e4-8521-1f182c80fb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AGLSSubjectHTField0" ma:index="10" ma:taxonomy="true" ma:internalName="AGLSSubjectHTField0" ma:taxonomyFieldName="AGLSSubject" ma:displayName="DC.Subject" ma:default="" ma:fieldId="{d8fece8f-c1b1-4f04-a86c-25e52362e650}" ma:sspId="2283e515-f1ad-4c86-85fd-a7bc38926309" ma:termSetId="bd09e9e4-4fd3-4785-8f8f-05e1704e9b3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GLSSubjectTaxHTField1 xmlns="b2999bd9-dba0-46e4-8521-1f182c80fbb9" xsi:nil="true"/>
    <AGLSSubject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Women</TermName>
          <TermId xmlns="http://schemas.microsoft.com/office/infopath/2007/PartnerControls">adb5f361-0da7-4d3b-b8f4-4dd6a619034a</TermId>
        </TermInfo>
      </Terms>
    </AGLSSubjectHTField0>
    <TaxCatchAll xmlns="b2999bd9-dba0-46e4-8521-1f182c80fbb9">
      <Value>106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ABBFFD-62F9-4D95-87D2-9D4A512282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999bd9-dba0-46e4-8521-1f182c80fbb9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54C941-51E2-43DB-82AC-6C0F0A20AA6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b2999bd9-dba0-46e4-8521-1f182c80fbb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6069D89-0617-439E-B16A-F511113D53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492</Words>
  <Application>Microsoft Office PowerPoint</Application>
  <PresentationFormat>On-screen Show (4:3)</PresentationFormat>
  <Paragraphs>97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Frutiger 45 Light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Hume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HCC</dc:creator>
  <cp:lastModifiedBy>Zachary Tangey</cp:lastModifiedBy>
  <cp:revision>170</cp:revision>
  <dcterms:created xsi:type="dcterms:W3CDTF">2010-11-03T21:41:23Z</dcterms:created>
  <dcterms:modified xsi:type="dcterms:W3CDTF">2018-03-19T23:13:19Z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0x01010079C72B406EC4FF44A494E2EC2B5D0974</vt:lpwstr>
  </property>
  <property fmtid="{D5CDD505-2E9C-101B-9397-08002B2CF9AE}" pid="3" name="AGLSSubject">
    <vt:lpwstr>106;#Women|adb5f361-0da7-4d3b-b8f4-4dd6a619034a</vt:lpwstr>
  </property>
</Properties>
</file>