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325" r:id="rId6"/>
    <p:sldId id="327" r:id="rId7"/>
    <p:sldId id="328" r:id="rId8"/>
    <p:sldId id="329" r:id="rId9"/>
    <p:sldId id="332" r:id="rId10"/>
    <p:sldId id="335" r:id="rId11"/>
    <p:sldId id="336" r:id="rId12"/>
    <p:sldId id="347" r:id="rId13"/>
    <p:sldId id="349" r:id="rId14"/>
    <p:sldId id="351" r:id="rId15"/>
    <p:sldId id="352" r:id="rId16"/>
    <p:sldId id="350" r:id="rId17"/>
    <p:sldId id="330" r:id="rId18"/>
    <p:sldId id="326" r:id="rId19"/>
    <p:sldId id="339" r:id="rId20"/>
    <p:sldId id="340" r:id="rId21"/>
    <p:sldId id="341" r:id="rId22"/>
    <p:sldId id="342" r:id="rId23"/>
    <p:sldId id="343" r:id="rId24"/>
    <p:sldId id="345" r:id="rId25"/>
    <p:sldId id="331" r:id="rId26"/>
    <p:sldId id="353" r:id="rId27"/>
    <p:sldId id="338" r:id="rId28"/>
    <p:sldId id="337"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67" d="100"/>
          <a:sy n="67" d="100"/>
        </p:scale>
        <p:origin x="6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643B6B9-6BBB-4BA7-A816-280337F9267E}" type="datetimeFigureOut">
              <a:rPr lang="en-AU" smtClean="0"/>
              <a:t>9/05/2023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E92505-D047-45DB-B337-8AF90DB5BF43}" type="slidenum">
              <a:rPr lang="en-AU" smtClean="0"/>
              <a:t>‹#›</a:t>
            </a:fld>
            <a:endParaRPr lang="en-AU"/>
          </a:p>
        </p:txBody>
      </p:sp>
    </p:spTree>
    <p:extLst>
      <p:ext uri="{BB962C8B-B14F-4D97-AF65-F5344CB8AC3E}">
        <p14:creationId xmlns:p14="http://schemas.microsoft.com/office/powerpoint/2010/main" val="4189389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43B6B9-6BBB-4BA7-A816-280337F9267E}" type="datetimeFigureOut">
              <a:rPr lang="en-AU" smtClean="0"/>
              <a:t>9/05/2023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E92505-D047-45DB-B337-8AF90DB5BF43}" type="slidenum">
              <a:rPr lang="en-AU" smtClean="0"/>
              <a:t>‹#›</a:t>
            </a:fld>
            <a:endParaRPr lang="en-AU"/>
          </a:p>
        </p:txBody>
      </p:sp>
    </p:spTree>
    <p:extLst>
      <p:ext uri="{BB962C8B-B14F-4D97-AF65-F5344CB8AC3E}">
        <p14:creationId xmlns:p14="http://schemas.microsoft.com/office/powerpoint/2010/main" val="3336334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43B6B9-6BBB-4BA7-A816-280337F9267E}" type="datetimeFigureOut">
              <a:rPr lang="en-AU" smtClean="0"/>
              <a:t>9/05/2023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E92505-D047-45DB-B337-8AF90DB5BF43}" type="slidenum">
              <a:rPr lang="en-AU" smtClean="0"/>
              <a:t>‹#›</a:t>
            </a:fld>
            <a:endParaRPr lang="en-A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71470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43B6B9-6BBB-4BA7-A816-280337F9267E}" type="datetimeFigureOut">
              <a:rPr lang="en-AU" smtClean="0"/>
              <a:t>9/05/2023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E92505-D047-45DB-B337-8AF90DB5BF43}" type="slidenum">
              <a:rPr lang="en-AU" smtClean="0"/>
              <a:t>‹#›</a:t>
            </a:fld>
            <a:endParaRPr lang="en-AU"/>
          </a:p>
        </p:txBody>
      </p:sp>
    </p:spTree>
    <p:extLst>
      <p:ext uri="{BB962C8B-B14F-4D97-AF65-F5344CB8AC3E}">
        <p14:creationId xmlns:p14="http://schemas.microsoft.com/office/powerpoint/2010/main" val="354537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43B6B9-6BBB-4BA7-A816-280337F9267E}" type="datetimeFigureOut">
              <a:rPr lang="en-AU" smtClean="0"/>
              <a:t>9/05/2023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E92505-D047-45DB-B337-8AF90DB5BF43}" type="slidenum">
              <a:rPr lang="en-AU" smtClean="0"/>
              <a:t>‹#›</a:t>
            </a:fld>
            <a:endParaRPr lang="en-A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57981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43B6B9-6BBB-4BA7-A816-280337F9267E}" type="datetimeFigureOut">
              <a:rPr lang="en-AU" smtClean="0"/>
              <a:t>9/05/2023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E92505-D047-45DB-B337-8AF90DB5BF43}" type="slidenum">
              <a:rPr lang="en-AU" smtClean="0"/>
              <a:t>‹#›</a:t>
            </a:fld>
            <a:endParaRPr lang="en-AU"/>
          </a:p>
        </p:txBody>
      </p:sp>
    </p:spTree>
    <p:extLst>
      <p:ext uri="{BB962C8B-B14F-4D97-AF65-F5344CB8AC3E}">
        <p14:creationId xmlns:p14="http://schemas.microsoft.com/office/powerpoint/2010/main" val="3375796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43B6B9-6BBB-4BA7-A816-280337F9267E}" type="datetimeFigureOut">
              <a:rPr lang="en-AU" smtClean="0"/>
              <a:t>9/05/2023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E92505-D047-45DB-B337-8AF90DB5BF43}" type="slidenum">
              <a:rPr lang="en-AU" smtClean="0"/>
              <a:t>‹#›</a:t>
            </a:fld>
            <a:endParaRPr lang="en-AU"/>
          </a:p>
        </p:txBody>
      </p:sp>
    </p:spTree>
    <p:extLst>
      <p:ext uri="{BB962C8B-B14F-4D97-AF65-F5344CB8AC3E}">
        <p14:creationId xmlns:p14="http://schemas.microsoft.com/office/powerpoint/2010/main" val="176310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43B6B9-6BBB-4BA7-A816-280337F9267E}" type="datetimeFigureOut">
              <a:rPr lang="en-AU" smtClean="0"/>
              <a:t>9/05/2023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E92505-D047-45DB-B337-8AF90DB5BF43}" type="slidenum">
              <a:rPr lang="en-AU" smtClean="0"/>
              <a:t>‹#›</a:t>
            </a:fld>
            <a:endParaRPr lang="en-AU"/>
          </a:p>
        </p:txBody>
      </p:sp>
    </p:spTree>
    <p:extLst>
      <p:ext uri="{BB962C8B-B14F-4D97-AF65-F5344CB8AC3E}">
        <p14:creationId xmlns:p14="http://schemas.microsoft.com/office/powerpoint/2010/main" val="930567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43B6B9-6BBB-4BA7-A816-280337F9267E}" type="datetimeFigureOut">
              <a:rPr lang="en-AU" smtClean="0"/>
              <a:t>9/05/2023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E92505-D047-45DB-B337-8AF90DB5BF43}" type="slidenum">
              <a:rPr lang="en-AU" smtClean="0"/>
              <a:t>‹#›</a:t>
            </a:fld>
            <a:endParaRPr lang="en-AU"/>
          </a:p>
        </p:txBody>
      </p:sp>
    </p:spTree>
    <p:extLst>
      <p:ext uri="{BB962C8B-B14F-4D97-AF65-F5344CB8AC3E}">
        <p14:creationId xmlns:p14="http://schemas.microsoft.com/office/powerpoint/2010/main" val="3613128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43B6B9-6BBB-4BA7-A816-280337F9267E}" type="datetimeFigureOut">
              <a:rPr lang="en-AU" smtClean="0"/>
              <a:t>9/05/2023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E92505-D047-45DB-B337-8AF90DB5BF43}" type="slidenum">
              <a:rPr lang="en-AU" smtClean="0"/>
              <a:t>‹#›</a:t>
            </a:fld>
            <a:endParaRPr lang="en-AU"/>
          </a:p>
        </p:txBody>
      </p:sp>
    </p:spTree>
    <p:extLst>
      <p:ext uri="{BB962C8B-B14F-4D97-AF65-F5344CB8AC3E}">
        <p14:creationId xmlns:p14="http://schemas.microsoft.com/office/powerpoint/2010/main" val="2667199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43B6B9-6BBB-4BA7-A816-280337F9267E}" type="datetimeFigureOut">
              <a:rPr lang="en-AU" smtClean="0"/>
              <a:t>9/05/2023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9E92505-D047-45DB-B337-8AF90DB5BF43}" type="slidenum">
              <a:rPr lang="en-AU" smtClean="0"/>
              <a:t>‹#›</a:t>
            </a:fld>
            <a:endParaRPr lang="en-AU"/>
          </a:p>
        </p:txBody>
      </p:sp>
    </p:spTree>
    <p:extLst>
      <p:ext uri="{BB962C8B-B14F-4D97-AF65-F5344CB8AC3E}">
        <p14:creationId xmlns:p14="http://schemas.microsoft.com/office/powerpoint/2010/main" val="4008782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643B6B9-6BBB-4BA7-A816-280337F9267E}" type="datetimeFigureOut">
              <a:rPr lang="en-AU" smtClean="0"/>
              <a:t>9/05/2023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9E92505-D047-45DB-B337-8AF90DB5BF43}" type="slidenum">
              <a:rPr lang="en-AU" smtClean="0"/>
              <a:t>‹#›</a:t>
            </a:fld>
            <a:endParaRPr lang="en-AU"/>
          </a:p>
        </p:txBody>
      </p:sp>
    </p:spTree>
    <p:extLst>
      <p:ext uri="{BB962C8B-B14F-4D97-AF65-F5344CB8AC3E}">
        <p14:creationId xmlns:p14="http://schemas.microsoft.com/office/powerpoint/2010/main" val="3971007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43B6B9-6BBB-4BA7-A816-280337F9267E}" type="datetimeFigureOut">
              <a:rPr lang="en-AU" smtClean="0"/>
              <a:t>9/05/2023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9E92505-D047-45DB-B337-8AF90DB5BF43}" type="slidenum">
              <a:rPr lang="en-AU" smtClean="0"/>
              <a:t>‹#›</a:t>
            </a:fld>
            <a:endParaRPr lang="en-AU"/>
          </a:p>
        </p:txBody>
      </p:sp>
    </p:spTree>
    <p:extLst>
      <p:ext uri="{BB962C8B-B14F-4D97-AF65-F5344CB8AC3E}">
        <p14:creationId xmlns:p14="http://schemas.microsoft.com/office/powerpoint/2010/main" val="1252041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43B6B9-6BBB-4BA7-A816-280337F9267E}" type="datetimeFigureOut">
              <a:rPr lang="en-AU" smtClean="0"/>
              <a:t>9/05/2023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9E92505-D047-45DB-B337-8AF90DB5BF43}" type="slidenum">
              <a:rPr lang="en-AU" smtClean="0"/>
              <a:t>‹#›</a:t>
            </a:fld>
            <a:endParaRPr lang="en-AU"/>
          </a:p>
        </p:txBody>
      </p:sp>
    </p:spTree>
    <p:extLst>
      <p:ext uri="{BB962C8B-B14F-4D97-AF65-F5344CB8AC3E}">
        <p14:creationId xmlns:p14="http://schemas.microsoft.com/office/powerpoint/2010/main" val="211262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43B6B9-6BBB-4BA7-A816-280337F9267E}" type="datetimeFigureOut">
              <a:rPr lang="en-AU" smtClean="0"/>
              <a:t>9/05/2023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9E92505-D047-45DB-B337-8AF90DB5BF43}" type="slidenum">
              <a:rPr lang="en-AU" smtClean="0"/>
              <a:t>‹#›</a:t>
            </a:fld>
            <a:endParaRPr lang="en-AU"/>
          </a:p>
        </p:txBody>
      </p:sp>
    </p:spTree>
    <p:extLst>
      <p:ext uri="{BB962C8B-B14F-4D97-AF65-F5344CB8AC3E}">
        <p14:creationId xmlns:p14="http://schemas.microsoft.com/office/powerpoint/2010/main" val="619890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43B6B9-6BBB-4BA7-A816-280337F9267E}" type="datetimeFigureOut">
              <a:rPr lang="en-AU" smtClean="0"/>
              <a:t>9/05/2023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9E92505-D047-45DB-B337-8AF90DB5BF43}" type="slidenum">
              <a:rPr lang="en-AU" smtClean="0"/>
              <a:t>‹#›</a:t>
            </a:fld>
            <a:endParaRPr lang="en-AU"/>
          </a:p>
        </p:txBody>
      </p:sp>
    </p:spTree>
    <p:extLst>
      <p:ext uri="{BB962C8B-B14F-4D97-AF65-F5344CB8AC3E}">
        <p14:creationId xmlns:p14="http://schemas.microsoft.com/office/powerpoint/2010/main" val="2637556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43B6B9-6BBB-4BA7-A816-280337F9267E}" type="datetimeFigureOut">
              <a:rPr lang="en-AU" smtClean="0"/>
              <a:t>9/05/2023</a:t>
            </a:fld>
            <a:endParaRPr lang="en-A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9E92505-D047-45DB-B337-8AF90DB5BF43}" type="slidenum">
              <a:rPr lang="en-AU" smtClean="0"/>
              <a:t>‹#›</a:t>
            </a:fld>
            <a:endParaRPr lang="en-AU"/>
          </a:p>
        </p:txBody>
      </p:sp>
    </p:spTree>
    <p:extLst>
      <p:ext uri="{BB962C8B-B14F-4D97-AF65-F5344CB8AC3E}">
        <p14:creationId xmlns:p14="http://schemas.microsoft.com/office/powerpoint/2010/main" val="42582203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maps.vec.vic.gov.au/"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vimeo.com/432021138" TargetMode="External"/><Relationship Id="rId2" Type="http://schemas.openxmlformats.org/officeDocument/2006/relationships/hyperlink" Target="https://www.health.vic.gov.au/maternal-child-health/child-development-information-syste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health.vic.gov.au/maternal-child-health/child-development-information-system?rid=191847" TargetMode="External"/><Relationship Id="rId2" Type="http://schemas.openxmlformats.org/officeDocument/2006/relationships/hyperlink" Target="https://vimeo.com/706008678"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F0C0C-4431-4DF8-8D2F-F134EADB5357}"/>
              </a:ext>
            </a:extLst>
          </p:cNvPr>
          <p:cNvSpPr>
            <a:spLocks noGrp="1"/>
          </p:cNvSpPr>
          <p:nvPr>
            <p:ph type="ctrTitle"/>
          </p:nvPr>
        </p:nvSpPr>
        <p:spPr>
          <a:xfrm>
            <a:off x="1507066" y="1862356"/>
            <a:ext cx="8232551" cy="1434517"/>
          </a:xfrm>
        </p:spPr>
        <p:txBody>
          <a:bodyPr/>
          <a:lstStyle/>
          <a:p>
            <a:pPr algn="ctr"/>
            <a:r>
              <a:rPr lang="en-AU" sz="3200" dirty="0">
                <a:ln w="0"/>
                <a:solidFill>
                  <a:schemeClr val="accent1"/>
                </a:solidFill>
                <a:effectLst>
                  <a:outerShdw blurRad="38100" dist="25400" dir="5400000" algn="ctr" rotWithShape="0">
                    <a:srgbClr val="6E747A">
                      <a:alpha val="43000"/>
                    </a:srgbClr>
                  </a:outerShdw>
                </a:effectLst>
              </a:rPr>
              <a:t>Groups FAQ</a:t>
            </a:r>
            <a:br>
              <a:rPr lang="en-AU" sz="3200" dirty="0">
                <a:ln w="0"/>
                <a:solidFill>
                  <a:schemeClr val="accent1"/>
                </a:solidFill>
                <a:effectLst>
                  <a:outerShdw blurRad="38100" dist="25400" dir="5400000" algn="ctr" rotWithShape="0">
                    <a:srgbClr val="6E747A">
                      <a:alpha val="43000"/>
                    </a:srgbClr>
                  </a:outerShdw>
                </a:effectLst>
                <a:highlight>
                  <a:srgbClr val="FFFF00"/>
                </a:highlight>
              </a:rPr>
            </a:br>
            <a:r>
              <a:rPr lang="en-AU" sz="3200" dirty="0"/>
              <a:t>What do I do if I receive a Birth Notice in Error?</a:t>
            </a:r>
            <a:br>
              <a:rPr lang="en-AU" sz="3200" dirty="0"/>
            </a:br>
            <a:r>
              <a:rPr lang="en-AU" sz="3200" dirty="0"/>
              <a:t>General practice discussion, Q&amp;A</a:t>
            </a:r>
            <a:endParaRPr lang="en-AU" sz="3200" dirty="0">
              <a:ln w="0"/>
              <a:solidFill>
                <a:schemeClr val="accent1"/>
              </a:solidFill>
              <a:effectLst>
                <a:outerShdw blurRad="38100" dist="25400" dir="5400000" algn="ctr" rotWithShape="0">
                  <a:srgbClr val="6E747A">
                    <a:alpha val="43000"/>
                  </a:srgbClr>
                </a:outerShdw>
              </a:effectLst>
              <a:highlight>
                <a:srgbClr val="FFFF00"/>
              </a:highlight>
            </a:endParaRPr>
          </a:p>
        </p:txBody>
      </p:sp>
      <p:sp>
        <p:nvSpPr>
          <p:cNvPr id="3" name="Subtitle 2">
            <a:extLst>
              <a:ext uri="{FF2B5EF4-FFF2-40B4-BE49-F238E27FC236}">
                <a16:creationId xmlns:a16="http://schemas.microsoft.com/office/drawing/2014/main" id="{9EFEE713-D7C0-468A-A5A5-112367389CED}"/>
              </a:ext>
            </a:extLst>
          </p:cNvPr>
          <p:cNvSpPr>
            <a:spLocks noGrp="1"/>
          </p:cNvSpPr>
          <p:nvPr>
            <p:ph type="subTitle" idx="1"/>
          </p:nvPr>
        </p:nvSpPr>
        <p:spPr/>
        <p:txBody>
          <a:bodyPr>
            <a:normAutofit fontScale="92500" lnSpcReduction="10000"/>
          </a:bodyPr>
          <a:lstStyle/>
          <a:p>
            <a:pPr algn="ctr"/>
            <a:r>
              <a:rPr lang="en-US" sz="1800" dirty="0">
                <a:latin typeface="+mn-lt"/>
                <a:ea typeface="+mn-ea"/>
                <a:cs typeface="+mn-cs"/>
              </a:rPr>
              <a:t>Child Development Information System (CDIS)</a:t>
            </a:r>
          </a:p>
          <a:p>
            <a:pPr algn="ctr"/>
            <a:r>
              <a:rPr lang="en-US" sz="1800" dirty="0"/>
              <a:t>CDIS Users Group  (Clinical) </a:t>
            </a:r>
          </a:p>
          <a:p>
            <a:pPr algn="ctr"/>
            <a:r>
              <a:rPr lang="en-US" dirty="0"/>
              <a:t>Thursday 1</a:t>
            </a:r>
            <a:r>
              <a:rPr lang="en-US" baseline="30000" dirty="0"/>
              <a:t>st</a:t>
            </a:r>
            <a:r>
              <a:rPr lang="en-US" dirty="0"/>
              <a:t> December 2022 </a:t>
            </a:r>
            <a:r>
              <a:rPr lang="en-US" sz="1800" dirty="0"/>
              <a:t> 8:30 am – 9:30 am</a:t>
            </a:r>
          </a:p>
          <a:p>
            <a:pPr algn="ctr"/>
            <a:endParaRPr lang="en-AU" dirty="0"/>
          </a:p>
        </p:txBody>
      </p:sp>
    </p:spTree>
    <p:extLst>
      <p:ext uri="{BB962C8B-B14F-4D97-AF65-F5344CB8AC3E}">
        <p14:creationId xmlns:p14="http://schemas.microsoft.com/office/powerpoint/2010/main" val="1959681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520C38-0194-475A-A1F1-BAB2CF84862B}"/>
              </a:ext>
            </a:extLst>
          </p:cNvPr>
          <p:cNvSpPr>
            <a:spLocks noGrp="1"/>
          </p:cNvSpPr>
          <p:nvPr>
            <p:ph idx="1"/>
          </p:nvPr>
        </p:nvSpPr>
        <p:spPr>
          <a:xfrm>
            <a:off x="677334" y="1411550"/>
            <a:ext cx="9129396" cy="5157925"/>
          </a:xfrm>
        </p:spPr>
        <p:txBody>
          <a:bodyPr>
            <a:normAutofit/>
          </a:bodyPr>
          <a:lstStyle/>
          <a:p>
            <a:r>
              <a:rPr lang="en-AU" b="1" u="sng" dirty="0"/>
              <a:t>Hide group from list</a:t>
            </a:r>
            <a:br>
              <a:rPr lang="en-AU" dirty="0"/>
            </a:br>
            <a:r>
              <a:rPr lang="en-AU" b="0" i="0" dirty="0">
                <a:solidFill>
                  <a:srgbClr val="333333"/>
                </a:solidFill>
                <a:effectLst/>
              </a:rPr>
              <a:t>Ticking the ‘Hide group from list’ checkbox will </a:t>
            </a:r>
            <a:r>
              <a:rPr lang="en-AU" b="1" i="0" dirty="0">
                <a:solidFill>
                  <a:srgbClr val="333333"/>
                </a:solidFill>
                <a:effectLst/>
              </a:rPr>
              <a:t>hide</a:t>
            </a:r>
            <a:r>
              <a:rPr lang="en-AU" b="0" i="0" dirty="0">
                <a:solidFill>
                  <a:srgbClr val="333333"/>
                </a:solidFill>
                <a:effectLst/>
              </a:rPr>
              <a:t> the </a:t>
            </a:r>
            <a:r>
              <a:rPr lang="en-AU" b="0" i="0" u="sng" dirty="0">
                <a:solidFill>
                  <a:srgbClr val="333333"/>
                </a:solidFill>
                <a:effectLst/>
              </a:rPr>
              <a:t>group template^</a:t>
            </a:r>
            <a:r>
              <a:rPr lang="en-AU" b="0" i="0" dirty="0">
                <a:solidFill>
                  <a:srgbClr val="333333"/>
                </a:solidFill>
                <a:effectLst/>
              </a:rPr>
              <a:t> in:</a:t>
            </a:r>
            <a:br>
              <a:rPr lang="en-AU" dirty="0"/>
            </a:br>
            <a:r>
              <a:rPr lang="en-AU" b="0" i="0" dirty="0">
                <a:solidFill>
                  <a:srgbClr val="333333"/>
                </a:solidFill>
                <a:effectLst/>
              </a:rPr>
              <a:t>- 'Group Waitlist' screen - </a:t>
            </a:r>
            <a:r>
              <a:rPr lang="en-AU" b="0" i="0" dirty="0">
                <a:solidFill>
                  <a:srgbClr val="333333"/>
                </a:solidFill>
              </a:rPr>
              <a:t>t</a:t>
            </a:r>
            <a:r>
              <a:rPr lang="en-AU" sz="1800" dirty="0">
                <a:effectLst/>
                <a:ea typeface="Calibri" panose="020F0502020204030204" pitchFamily="34" charset="0"/>
              </a:rPr>
              <a:t>he </a:t>
            </a:r>
            <a:r>
              <a:rPr lang="en-AU" sz="1800" dirty="0">
                <a:solidFill>
                  <a:srgbClr val="0066FF"/>
                </a:solidFill>
                <a:effectLst/>
                <a:ea typeface="Calibri" panose="020F0502020204030204" pitchFamily="34" charset="0"/>
              </a:rPr>
              <a:t>table/grid </a:t>
            </a:r>
            <a:r>
              <a:rPr lang="en-AU" sz="1800" dirty="0">
                <a:effectLst/>
                <a:ea typeface="Calibri" panose="020F0502020204030204" pitchFamily="34" charset="0"/>
              </a:rPr>
              <a:t>on the screen (Schedule &gt; Groups &gt; Group Template Waitlist)</a:t>
            </a:r>
            <a:br>
              <a:rPr lang="en-AU" dirty="0"/>
            </a:br>
            <a:endParaRPr lang="en-AU" i="1" dirty="0">
              <a:solidFill>
                <a:srgbClr val="333333"/>
              </a:solidFill>
            </a:endParaRPr>
          </a:p>
          <a:p>
            <a:pPr marL="0" indent="0">
              <a:buNone/>
            </a:pPr>
            <a:endParaRPr lang="en-AU" i="1" dirty="0">
              <a:solidFill>
                <a:srgbClr val="333333"/>
              </a:solidFill>
            </a:endParaRPr>
          </a:p>
          <a:p>
            <a:pPr marL="0" indent="0">
              <a:buNone/>
            </a:pPr>
            <a:endParaRPr lang="en-AU" i="1" dirty="0">
              <a:solidFill>
                <a:srgbClr val="333333"/>
              </a:solidFill>
            </a:endParaRPr>
          </a:p>
          <a:p>
            <a:pPr marL="0" indent="0">
              <a:buNone/>
            </a:pPr>
            <a:endParaRPr lang="en-AU" i="1" dirty="0">
              <a:solidFill>
                <a:srgbClr val="333333"/>
              </a:solidFill>
            </a:endParaRPr>
          </a:p>
          <a:p>
            <a:pPr marL="0" indent="0">
              <a:buNone/>
            </a:pPr>
            <a:endParaRPr lang="en-AU" i="1" dirty="0">
              <a:solidFill>
                <a:srgbClr val="333333"/>
              </a:solidFill>
            </a:endParaRPr>
          </a:p>
          <a:p>
            <a:pPr marL="0" indent="0">
              <a:buNone/>
            </a:pPr>
            <a:endParaRPr lang="en-AU" i="1" dirty="0">
              <a:solidFill>
                <a:srgbClr val="333333"/>
              </a:solidFill>
            </a:endParaRPr>
          </a:p>
          <a:p>
            <a:pPr marL="0" indent="0">
              <a:buNone/>
            </a:pPr>
            <a:endParaRPr lang="en-AU" i="1" dirty="0">
              <a:solidFill>
                <a:srgbClr val="333333"/>
              </a:solidFill>
            </a:endParaRPr>
          </a:p>
          <a:p>
            <a:pPr marL="0" indent="0">
              <a:buNone/>
            </a:pPr>
            <a:r>
              <a:rPr lang="en-AU" i="1" dirty="0">
                <a:solidFill>
                  <a:srgbClr val="333333"/>
                </a:solidFill>
              </a:rPr>
              <a:t>^ The template will be hidden for non-system administrator roles i.e. clinician, clinical coordinator, admin, IT.  The role ‘System Administrator – Council’ is a system-admin role.</a:t>
            </a:r>
          </a:p>
        </p:txBody>
      </p:sp>
      <p:sp>
        <p:nvSpPr>
          <p:cNvPr id="7" name="Title 1">
            <a:extLst>
              <a:ext uri="{FF2B5EF4-FFF2-40B4-BE49-F238E27FC236}">
                <a16:creationId xmlns:a16="http://schemas.microsoft.com/office/drawing/2014/main" id="{5656C66A-471F-40F2-9967-458D02CA6275}"/>
              </a:ext>
            </a:extLst>
          </p:cNvPr>
          <p:cNvSpPr>
            <a:spLocks noGrp="1"/>
          </p:cNvSpPr>
          <p:nvPr>
            <p:ph type="title"/>
          </p:nvPr>
        </p:nvSpPr>
        <p:spPr>
          <a:xfrm>
            <a:off x="677334" y="609600"/>
            <a:ext cx="8596668" cy="722050"/>
          </a:xfrm>
        </p:spPr>
        <p:txBody>
          <a:bodyPr/>
          <a:lstStyle/>
          <a:p>
            <a:r>
              <a:rPr lang="en-AU" dirty="0"/>
              <a:t>Too Many Groups Listed?</a:t>
            </a:r>
          </a:p>
        </p:txBody>
      </p:sp>
      <p:pic>
        <p:nvPicPr>
          <p:cNvPr id="12" name="Picture 11">
            <a:extLst>
              <a:ext uri="{FF2B5EF4-FFF2-40B4-BE49-F238E27FC236}">
                <a16:creationId xmlns:a16="http://schemas.microsoft.com/office/drawing/2014/main" id="{0C19F6A1-E736-4483-B8FA-C6421B0DF324}"/>
              </a:ext>
            </a:extLst>
          </p:cNvPr>
          <p:cNvPicPr>
            <a:picLocks noChangeAspect="1"/>
          </p:cNvPicPr>
          <p:nvPr/>
        </p:nvPicPr>
        <p:blipFill>
          <a:blip r:embed="rId2"/>
          <a:stretch>
            <a:fillRect/>
          </a:stretch>
        </p:blipFill>
        <p:spPr>
          <a:xfrm>
            <a:off x="1174038" y="2576849"/>
            <a:ext cx="8525996" cy="2635308"/>
          </a:xfrm>
          <a:prstGeom prst="rect">
            <a:avLst/>
          </a:prstGeom>
        </p:spPr>
      </p:pic>
    </p:spTree>
    <p:extLst>
      <p:ext uri="{BB962C8B-B14F-4D97-AF65-F5344CB8AC3E}">
        <p14:creationId xmlns:p14="http://schemas.microsoft.com/office/powerpoint/2010/main" val="1489721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520C38-0194-475A-A1F1-BAB2CF84862B}"/>
              </a:ext>
            </a:extLst>
          </p:cNvPr>
          <p:cNvSpPr>
            <a:spLocks noGrp="1"/>
          </p:cNvSpPr>
          <p:nvPr>
            <p:ph idx="1"/>
          </p:nvPr>
        </p:nvSpPr>
        <p:spPr>
          <a:xfrm>
            <a:off x="677334" y="1411550"/>
            <a:ext cx="8986783" cy="5157925"/>
          </a:xfrm>
        </p:spPr>
        <p:txBody>
          <a:bodyPr>
            <a:normAutofit/>
          </a:bodyPr>
          <a:lstStyle/>
          <a:p>
            <a:r>
              <a:rPr lang="en-AU" b="1" u="sng" dirty="0"/>
              <a:t>Hide group from list</a:t>
            </a:r>
            <a:br>
              <a:rPr lang="en-AU" dirty="0"/>
            </a:br>
            <a:r>
              <a:rPr lang="en-AU" b="0" i="0" dirty="0">
                <a:solidFill>
                  <a:srgbClr val="333333"/>
                </a:solidFill>
                <a:effectLst/>
              </a:rPr>
              <a:t>Ticking the ‘Hide group from list’ checkbox will </a:t>
            </a:r>
            <a:r>
              <a:rPr lang="en-AU" b="1" i="0" dirty="0">
                <a:solidFill>
                  <a:srgbClr val="333333"/>
                </a:solidFill>
                <a:effectLst/>
              </a:rPr>
              <a:t>hide</a:t>
            </a:r>
            <a:r>
              <a:rPr lang="en-AU" b="0" i="0" dirty="0">
                <a:solidFill>
                  <a:srgbClr val="333333"/>
                </a:solidFill>
                <a:effectLst/>
              </a:rPr>
              <a:t> the </a:t>
            </a:r>
            <a:r>
              <a:rPr lang="en-AU" b="0" i="0" u="sng" dirty="0">
                <a:solidFill>
                  <a:srgbClr val="333333"/>
                </a:solidFill>
                <a:effectLst/>
              </a:rPr>
              <a:t>group template^</a:t>
            </a:r>
            <a:r>
              <a:rPr lang="en-AU" b="0" i="0" dirty="0">
                <a:solidFill>
                  <a:srgbClr val="333333"/>
                </a:solidFill>
                <a:effectLst/>
              </a:rPr>
              <a:t> in:</a:t>
            </a:r>
            <a:br>
              <a:rPr lang="en-AU" dirty="0"/>
            </a:br>
            <a:r>
              <a:rPr lang="en-AU" b="0" i="0" dirty="0">
                <a:solidFill>
                  <a:srgbClr val="333333"/>
                </a:solidFill>
                <a:effectLst/>
              </a:rPr>
              <a:t>- 'Group Template' screen – the </a:t>
            </a:r>
            <a:r>
              <a:rPr lang="en-AU" sz="1800" dirty="0">
                <a:solidFill>
                  <a:srgbClr val="0066FF"/>
                </a:solidFill>
                <a:effectLst/>
                <a:ea typeface="Calibri" panose="020F0502020204030204" pitchFamily="34" charset="0"/>
              </a:rPr>
              <a:t>table/grid </a:t>
            </a:r>
            <a:r>
              <a:rPr lang="en-AU" sz="1800" dirty="0">
                <a:effectLst/>
                <a:ea typeface="Calibri" panose="020F0502020204030204" pitchFamily="34" charset="0"/>
              </a:rPr>
              <a:t>on the screen (Schedule &gt; Groups &gt; Group Templates)</a:t>
            </a:r>
            <a:br>
              <a:rPr lang="en-AU" sz="1800" dirty="0">
                <a:effectLst/>
                <a:ea typeface="Calibri" panose="020F0502020204030204" pitchFamily="34" charset="0"/>
              </a:rPr>
            </a:br>
            <a:endParaRPr lang="en-AU" i="1" dirty="0">
              <a:solidFill>
                <a:srgbClr val="333333"/>
              </a:solidFill>
            </a:endParaRPr>
          </a:p>
          <a:p>
            <a:pPr marL="0" indent="0">
              <a:buNone/>
            </a:pPr>
            <a:endParaRPr lang="en-AU" i="1" dirty="0">
              <a:solidFill>
                <a:srgbClr val="333333"/>
              </a:solidFill>
            </a:endParaRPr>
          </a:p>
          <a:p>
            <a:pPr marL="0" indent="0">
              <a:buNone/>
            </a:pPr>
            <a:endParaRPr lang="en-AU" i="1" dirty="0">
              <a:solidFill>
                <a:srgbClr val="333333"/>
              </a:solidFill>
            </a:endParaRPr>
          </a:p>
          <a:p>
            <a:pPr marL="0" indent="0">
              <a:buNone/>
            </a:pPr>
            <a:endParaRPr lang="en-AU" i="1" dirty="0">
              <a:solidFill>
                <a:srgbClr val="333333"/>
              </a:solidFill>
            </a:endParaRPr>
          </a:p>
          <a:p>
            <a:pPr marL="0" indent="0">
              <a:buNone/>
            </a:pPr>
            <a:endParaRPr lang="en-AU" i="1" dirty="0">
              <a:solidFill>
                <a:srgbClr val="333333"/>
              </a:solidFill>
            </a:endParaRPr>
          </a:p>
          <a:p>
            <a:pPr marL="0" indent="0">
              <a:buNone/>
            </a:pPr>
            <a:endParaRPr lang="en-AU" i="1" dirty="0">
              <a:solidFill>
                <a:srgbClr val="333333"/>
              </a:solidFill>
            </a:endParaRPr>
          </a:p>
          <a:p>
            <a:pPr marL="0" indent="0">
              <a:buNone/>
            </a:pPr>
            <a:endParaRPr lang="en-AU" i="1" dirty="0">
              <a:solidFill>
                <a:srgbClr val="333333"/>
              </a:solidFill>
            </a:endParaRPr>
          </a:p>
          <a:p>
            <a:pPr marL="0" indent="0">
              <a:buNone/>
            </a:pPr>
            <a:r>
              <a:rPr lang="en-AU" i="1" dirty="0">
                <a:solidFill>
                  <a:srgbClr val="333333"/>
                </a:solidFill>
              </a:rPr>
              <a:t>^ The template will be hidden for non-system administrator roles i.e. clinician, clinical coordinator, admin, IT.  The role ‘System Administrator – Council’ is a system-admin role.</a:t>
            </a:r>
          </a:p>
        </p:txBody>
      </p:sp>
      <p:sp>
        <p:nvSpPr>
          <p:cNvPr id="7" name="Title 1">
            <a:extLst>
              <a:ext uri="{FF2B5EF4-FFF2-40B4-BE49-F238E27FC236}">
                <a16:creationId xmlns:a16="http://schemas.microsoft.com/office/drawing/2014/main" id="{5656C66A-471F-40F2-9967-458D02CA6275}"/>
              </a:ext>
            </a:extLst>
          </p:cNvPr>
          <p:cNvSpPr>
            <a:spLocks noGrp="1"/>
          </p:cNvSpPr>
          <p:nvPr>
            <p:ph type="title"/>
          </p:nvPr>
        </p:nvSpPr>
        <p:spPr>
          <a:xfrm>
            <a:off x="677334" y="609600"/>
            <a:ext cx="8596668" cy="722050"/>
          </a:xfrm>
        </p:spPr>
        <p:txBody>
          <a:bodyPr/>
          <a:lstStyle/>
          <a:p>
            <a:r>
              <a:rPr lang="en-AU" dirty="0"/>
              <a:t>Too Many Groups Listed?</a:t>
            </a:r>
          </a:p>
        </p:txBody>
      </p:sp>
      <p:pic>
        <p:nvPicPr>
          <p:cNvPr id="8" name="Picture 7">
            <a:extLst>
              <a:ext uri="{FF2B5EF4-FFF2-40B4-BE49-F238E27FC236}">
                <a16:creationId xmlns:a16="http://schemas.microsoft.com/office/drawing/2014/main" id="{EF09E68B-0E17-4857-BC09-3C9BF35245C6}"/>
              </a:ext>
            </a:extLst>
          </p:cNvPr>
          <p:cNvPicPr>
            <a:picLocks noChangeAspect="1"/>
          </p:cNvPicPr>
          <p:nvPr/>
        </p:nvPicPr>
        <p:blipFill rotWithShape="1">
          <a:blip r:embed="rId2"/>
          <a:srcRect b="4720"/>
          <a:stretch/>
        </p:blipFill>
        <p:spPr>
          <a:xfrm>
            <a:off x="1082351" y="2683818"/>
            <a:ext cx="8754622" cy="2448018"/>
          </a:xfrm>
          <a:prstGeom prst="rect">
            <a:avLst/>
          </a:prstGeom>
        </p:spPr>
      </p:pic>
    </p:spTree>
    <p:extLst>
      <p:ext uri="{BB962C8B-B14F-4D97-AF65-F5344CB8AC3E}">
        <p14:creationId xmlns:p14="http://schemas.microsoft.com/office/powerpoint/2010/main" val="1415537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520C38-0194-475A-A1F1-BAB2CF84862B}"/>
              </a:ext>
            </a:extLst>
          </p:cNvPr>
          <p:cNvSpPr>
            <a:spLocks noGrp="1"/>
          </p:cNvSpPr>
          <p:nvPr>
            <p:ph idx="1"/>
          </p:nvPr>
        </p:nvSpPr>
        <p:spPr>
          <a:xfrm>
            <a:off x="677334" y="1411550"/>
            <a:ext cx="9194454" cy="5157925"/>
          </a:xfrm>
        </p:spPr>
        <p:txBody>
          <a:bodyPr>
            <a:normAutofit/>
          </a:bodyPr>
          <a:lstStyle/>
          <a:p>
            <a:r>
              <a:rPr lang="en-AU" b="1" u="sng" dirty="0"/>
              <a:t>Hide group from list</a:t>
            </a:r>
            <a:br>
              <a:rPr lang="en-AU" dirty="0"/>
            </a:br>
            <a:r>
              <a:rPr lang="en-AU" b="0" i="0" dirty="0">
                <a:solidFill>
                  <a:srgbClr val="333333"/>
                </a:solidFill>
                <a:effectLst/>
              </a:rPr>
              <a:t>Ticking the ‘Hide group from list’ checkbox will </a:t>
            </a:r>
            <a:r>
              <a:rPr lang="en-AU" b="1" i="0" dirty="0">
                <a:solidFill>
                  <a:srgbClr val="333333"/>
                </a:solidFill>
                <a:effectLst/>
              </a:rPr>
              <a:t>hide</a:t>
            </a:r>
            <a:r>
              <a:rPr lang="en-AU" b="0" i="0" dirty="0">
                <a:solidFill>
                  <a:srgbClr val="333333"/>
                </a:solidFill>
                <a:effectLst/>
              </a:rPr>
              <a:t> the </a:t>
            </a:r>
            <a:r>
              <a:rPr lang="en-AU" b="0" i="0" u="sng" dirty="0">
                <a:solidFill>
                  <a:srgbClr val="333333"/>
                </a:solidFill>
                <a:effectLst/>
              </a:rPr>
              <a:t>group template^</a:t>
            </a:r>
            <a:r>
              <a:rPr lang="en-AU" b="0" i="0" dirty="0">
                <a:solidFill>
                  <a:srgbClr val="333333"/>
                </a:solidFill>
                <a:effectLst/>
              </a:rPr>
              <a:t> in:</a:t>
            </a:r>
            <a:br>
              <a:rPr lang="en-AU" dirty="0"/>
            </a:br>
            <a:r>
              <a:rPr lang="en-AU" b="0" i="0" dirty="0">
                <a:solidFill>
                  <a:srgbClr val="333333"/>
                </a:solidFill>
                <a:effectLst/>
              </a:rPr>
              <a:t>- 'Book Group' screen – the </a:t>
            </a:r>
            <a:r>
              <a:rPr lang="en-AU" sz="1800" dirty="0">
                <a:solidFill>
                  <a:srgbClr val="0066FF"/>
                </a:solidFill>
                <a:effectLst/>
                <a:ea typeface="Calibri" panose="020F0502020204030204" pitchFamily="34" charset="0"/>
              </a:rPr>
              <a:t>'Group type</a:t>
            </a:r>
            <a:r>
              <a:rPr lang="en-AU" sz="1800" dirty="0">
                <a:effectLst/>
                <a:ea typeface="Calibri" panose="020F0502020204030204" pitchFamily="34" charset="0"/>
              </a:rPr>
              <a:t>' drop down list (From a client record &gt; Clinical Activity &gt; Book Group 'Group type' drop down list)</a:t>
            </a:r>
            <a:br>
              <a:rPr lang="en-AU" dirty="0"/>
            </a:br>
            <a:endParaRPr lang="en-AU" dirty="0"/>
          </a:p>
          <a:p>
            <a:endParaRPr lang="en-AU" i="1" dirty="0">
              <a:solidFill>
                <a:srgbClr val="333333"/>
              </a:solidFill>
            </a:endParaRPr>
          </a:p>
          <a:p>
            <a:pPr marL="0" indent="0">
              <a:buNone/>
            </a:pPr>
            <a:endParaRPr lang="en-AU" i="1" dirty="0">
              <a:solidFill>
                <a:srgbClr val="333333"/>
              </a:solidFill>
            </a:endParaRPr>
          </a:p>
          <a:p>
            <a:pPr marL="0" indent="0">
              <a:buNone/>
            </a:pPr>
            <a:endParaRPr lang="en-AU" i="1" dirty="0">
              <a:solidFill>
                <a:srgbClr val="333333"/>
              </a:solidFill>
            </a:endParaRPr>
          </a:p>
          <a:p>
            <a:pPr marL="0" indent="0">
              <a:buNone/>
            </a:pPr>
            <a:endParaRPr lang="en-AU" i="1" dirty="0">
              <a:solidFill>
                <a:srgbClr val="333333"/>
              </a:solidFill>
            </a:endParaRPr>
          </a:p>
          <a:p>
            <a:pPr marL="0" indent="0">
              <a:buNone/>
            </a:pPr>
            <a:endParaRPr lang="en-AU" i="1" dirty="0">
              <a:solidFill>
                <a:srgbClr val="333333"/>
              </a:solidFill>
            </a:endParaRPr>
          </a:p>
          <a:p>
            <a:pPr marL="0" indent="0">
              <a:buNone/>
            </a:pPr>
            <a:endParaRPr lang="en-AU" i="1" dirty="0">
              <a:solidFill>
                <a:srgbClr val="333333"/>
              </a:solidFill>
            </a:endParaRPr>
          </a:p>
          <a:p>
            <a:pPr marL="0" indent="0">
              <a:buNone/>
            </a:pPr>
            <a:r>
              <a:rPr lang="en-AU" i="1" dirty="0">
                <a:solidFill>
                  <a:srgbClr val="333333"/>
                </a:solidFill>
              </a:rPr>
              <a:t>^ The template will be hidden for non-system administrator roles i.e. clinician, clinical coordinator, admin, IT.  The role ‘System Administrator – Council’ is a system-admin role.</a:t>
            </a:r>
          </a:p>
        </p:txBody>
      </p:sp>
      <p:sp>
        <p:nvSpPr>
          <p:cNvPr id="7" name="Title 1">
            <a:extLst>
              <a:ext uri="{FF2B5EF4-FFF2-40B4-BE49-F238E27FC236}">
                <a16:creationId xmlns:a16="http://schemas.microsoft.com/office/drawing/2014/main" id="{5656C66A-471F-40F2-9967-458D02CA6275}"/>
              </a:ext>
            </a:extLst>
          </p:cNvPr>
          <p:cNvSpPr>
            <a:spLocks noGrp="1"/>
          </p:cNvSpPr>
          <p:nvPr>
            <p:ph type="title"/>
          </p:nvPr>
        </p:nvSpPr>
        <p:spPr>
          <a:xfrm>
            <a:off x="677334" y="609600"/>
            <a:ext cx="8596668" cy="722050"/>
          </a:xfrm>
        </p:spPr>
        <p:txBody>
          <a:bodyPr/>
          <a:lstStyle/>
          <a:p>
            <a:r>
              <a:rPr lang="en-AU" dirty="0"/>
              <a:t>Too Many Groups Listed?</a:t>
            </a:r>
          </a:p>
        </p:txBody>
      </p:sp>
      <p:pic>
        <p:nvPicPr>
          <p:cNvPr id="9" name="Picture 8">
            <a:extLst>
              <a:ext uri="{FF2B5EF4-FFF2-40B4-BE49-F238E27FC236}">
                <a16:creationId xmlns:a16="http://schemas.microsoft.com/office/drawing/2014/main" id="{B7293E07-B4A8-47CC-B29A-D65DD4CB4F8F}"/>
              </a:ext>
            </a:extLst>
          </p:cNvPr>
          <p:cNvPicPr>
            <a:picLocks noChangeAspect="1"/>
          </p:cNvPicPr>
          <p:nvPr/>
        </p:nvPicPr>
        <p:blipFill rotWithShape="1">
          <a:blip r:embed="rId2"/>
          <a:srcRect r="1802" b="14845"/>
          <a:stretch/>
        </p:blipFill>
        <p:spPr>
          <a:xfrm>
            <a:off x="1070688" y="2644259"/>
            <a:ext cx="8642479" cy="2515572"/>
          </a:xfrm>
          <a:prstGeom prst="rect">
            <a:avLst/>
          </a:prstGeom>
        </p:spPr>
      </p:pic>
    </p:spTree>
    <p:extLst>
      <p:ext uri="{BB962C8B-B14F-4D97-AF65-F5344CB8AC3E}">
        <p14:creationId xmlns:p14="http://schemas.microsoft.com/office/powerpoint/2010/main" val="2191231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520C38-0194-475A-A1F1-BAB2CF84862B}"/>
              </a:ext>
            </a:extLst>
          </p:cNvPr>
          <p:cNvSpPr>
            <a:spLocks noGrp="1"/>
          </p:cNvSpPr>
          <p:nvPr>
            <p:ph idx="1"/>
          </p:nvPr>
        </p:nvSpPr>
        <p:spPr>
          <a:xfrm>
            <a:off x="677335" y="1411550"/>
            <a:ext cx="8978394" cy="5157925"/>
          </a:xfrm>
        </p:spPr>
        <p:txBody>
          <a:bodyPr>
            <a:normAutofit/>
          </a:bodyPr>
          <a:lstStyle/>
          <a:p>
            <a:r>
              <a:rPr lang="en-AU" b="1" u="sng" dirty="0"/>
              <a:t>Hide group from list</a:t>
            </a:r>
            <a:br>
              <a:rPr lang="en-AU" dirty="0"/>
            </a:br>
            <a:r>
              <a:rPr lang="en-AU" b="0" i="0" dirty="0">
                <a:solidFill>
                  <a:srgbClr val="333333"/>
                </a:solidFill>
                <a:effectLst/>
              </a:rPr>
              <a:t>Ticking the ‘Hide group from list’ checkbox will </a:t>
            </a:r>
            <a:r>
              <a:rPr lang="en-AU" b="1" i="0" dirty="0">
                <a:solidFill>
                  <a:srgbClr val="333333"/>
                </a:solidFill>
                <a:effectLst/>
              </a:rPr>
              <a:t>hide</a:t>
            </a:r>
            <a:r>
              <a:rPr lang="en-AU" b="0" i="0" dirty="0">
                <a:solidFill>
                  <a:srgbClr val="333333"/>
                </a:solidFill>
                <a:effectLst/>
              </a:rPr>
              <a:t> the </a:t>
            </a:r>
            <a:r>
              <a:rPr lang="en-AU" b="0" i="0" u="sng" dirty="0">
                <a:solidFill>
                  <a:srgbClr val="333333"/>
                </a:solidFill>
                <a:effectLst/>
              </a:rPr>
              <a:t>group template^</a:t>
            </a:r>
            <a:r>
              <a:rPr lang="en-AU" b="0" i="0" dirty="0">
                <a:solidFill>
                  <a:srgbClr val="333333"/>
                </a:solidFill>
                <a:effectLst/>
              </a:rPr>
              <a:t> in:</a:t>
            </a:r>
            <a:br>
              <a:rPr lang="en-AU" dirty="0"/>
            </a:br>
            <a:r>
              <a:rPr lang="en-AU" b="0" i="0" dirty="0">
                <a:solidFill>
                  <a:srgbClr val="333333"/>
                </a:solidFill>
                <a:effectLst/>
              </a:rPr>
              <a:t>- 'Manage Group' screen - </a:t>
            </a:r>
            <a:r>
              <a:rPr lang="en-AU" sz="1800" dirty="0">
                <a:solidFill>
                  <a:srgbClr val="0066FF"/>
                </a:solidFill>
                <a:effectLst/>
                <a:latin typeface="Calibri" panose="020F0502020204030204" pitchFamily="34" charset="0"/>
                <a:ea typeface="Calibri" panose="020F0502020204030204" pitchFamily="34" charset="0"/>
              </a:rPr>
              <a:t>'Group type</a:t>
            </a:r>
            <a:r>
              <a:rPr lang="en-AU" sz="1800" dirty="0">
                <a:effectLst/>
                <a:latin typeface="Calibri" panose="020F0502020204030204" pitchFamily="34" charset="0"/>
                <a:ea typeface="Calibri" panose="020F0502020204030204" pitchFamily="34" charset="0"/>
              </a:rPr>
              <a:t>' drop down list (Schedule &gt; Groups &gt; Manage Group - 'Group type' drop down list)</a:t>
            </a:r>
            <a:endParaRPr lang="en-AU" i="1" dirty="0">
              <a:solidFill>
                <a:srgbClr val="333333"/>
              </a:solidFill>
            </a:endParaRPr>
          </a:p>
          <a:p>
            <a:pPr marL="0" indent="0">
              <a:buNone/>
            </a:pPr>
            <a:endParaRPr lang="en-AU" i="1" dirty="0">
              <a:solidFill>
                <a:srgbClr val="333333"/>
              </a:solidFill>
            </a:endParaRPr>
          </a:p>
          <a:p>
            <a:pPr marL="0" indent="0">
              <a:buNone/>
            </a:pPr>
            <a:endParaRPr lang="en-AU" i="1" dirty="0">
              <a:solidFill>
                <a:srgbClr val="333333"/>
              </a:solidFill>
            </a:endParaRPr>
          </a:p>
          <a:p>
            <a:pPr marL="0" indent="0">
              <a:buNone/>
            </a:pPr>
            <a:endParaRPr lang="en-AU" i="1" dirty="0">
              <a:solidFill>
                <a:srgbClr val="333333"/>
              </a:solidFill>
            </a:endParaRPr>
          </a:p>
          <a:p>
            <a:pPr marL="0" indent="0">
              <a:buNone/>
            </a:pPr>
            <a:endParaRPr lang="en-AU" i="1" dirty="0">
              <a:solidFill>
                <a:srgbClr val="333333"/>
              </a:solidFill>
            </a:endParaRPr>
          </a:p>
          <a:p>
            <a:pPr marL="0" indent="0">
              <a:buNone/>
            </a:pPr>
            <a:endParaRPr lang="en-AU" i="1" dirty="0">
              <a:solidFill>
                <a:srgbClr val="333333"/>
              </a:solidFill>
            </a:endParaRPr>
          </a:p>
          <a:p>
            <a:pPr marL="0" indent="0">
              <a:buNone/>
            </a:pPr>
            <a:endParaRPr lang="en-AU" i="1" dirty="0">
              <a:solidFill>
                <a:srgbClr val="333333"/>
              </a:solidFill>
            </a:endParaRPr>
          </a:p>
          <a:p>
            <a:pPr marL="0" indent="0">
              <a:buNone/>
            </a:pPr>
            <a:endParaRPr lang="en-AU" i="1" dirty="0">
              <a:solidFill>
                <a:srgbClr val="333333"/>
              </a:solidFill>
            </a:endParaRPr>
          </a:p>
          <a:p>
            <a:pPr marL="0" indent="0">
              <a:buNone/>
            </a:pPr>
            <a:r>
              <a:rPr lang="en-AU" i="1" dirty="0">
                <a:solidFill>
                  <a:srgbClr val="333333"/>
                </a:solidFill>
              </a:rPr>
              <a:t>^ The template will be hidden for non-system administrator roles i.e. clinician, clinical coordinator, admin, IT.  The role ‘System Administrator – Council’ is a system-admin role.</a:t>
            </a:r>
          </a:p>
        </p:txBody>
      </p:sp>
      <p:sp>
        <p:nvSpPr>
          <p:cNvPr id="7" name="Title 1">
            <a:extLst>
              <a:ext uri="{FF2B5EF4-FFF2-40B4-BE49-F238E27FC236}">
                <a16:creationId xmlns:a16="http://schemas.microsoft.com/office/drawing/2014/main" id="{5656C66A-471F-40F2-9967-458D02CA6275}"/>
              </a:ext>
            </a:extLst>
          </p:cNvPr>
          <p:cNvSpPr>
            <a:spLocks noGrp="1"/>
          </p:cNvSpPr>
          <p:nvPr>
            <p:ph type="title"/>
          </p:nvPr>
        </p:nvSpPr>
        <p:spPr>
          <a:xfrm>
            <a:off x="677334" y="609600"/>
            <a:ext cx="8596668" cy="722050"/>
          </a:xfrm>
        </p:spPr>
        <p:txBody>
          <a:bodyPr/>
          <a:lstStyle/>
          <a:p>
            <a:r>
              <a:rPr lang="en-AU" dirty="0"/>
              <a:t>Too Many Groups Listed?</a:t>
            </a:r>
          </a:p>
        </p:txBody>
      </p:sp>
      <p:pic>
        <p:nvPicPr>
          <p:cNvPr id="11" name="Picture 10">
            <a:extLst>
              <a:ext uri="{FF2B5EF4-FFF2-40B4-BE49-F238E27FC236}">
                <a16:creationId xmlns:a16="http://schemas.microsoft.com/office/drawing/2014/main" id="{3415ECC7-8D47-41FB-B054-257F0EC3B0C2}"/>
              </a:ext>
            </a:extLst>
          </p:cNvPr>
          <p:cNvPicPr>
            <a:picLocks noChangeAspect="1"/>
          </p:cNvPicPr>
          <p:nvPr/>
        </p:nvPicPr>
        <p:blipFill>
          <a:blip r:embed="rId2"/>
          <a:stretch>
            <a:fillRect/>
          </a:stretch>
        </p:blipFill>
        <p:spPr>
          <a:xfrm>
            <a:off x="1065402" y="2645134"/>
            <a:ext cx="7645166" cy="2690756"/>
          </a:xfrm>
          <a:prstGeom prst="rect">
            <a:avLst/>
          </a:prstGeom>
        </p:spPr>
      </p:pic>
    </p:spTree>
    <p:extLst>
      <p:ext uri="{BB962C8B-B14F-4D97-AF65-F5344CB8AC3E}">
        <p14:creationId xmlns:p14="http://schemas.microsoft.com/office/powerpoint/2010/main" val="477952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AFCC0-DBC9-35C6-E8BE-07E6AED8AA9B}"/>
              </a:ext>
            </a:extLst>
          </p:cNvPr>
          <p:cNvSpPr>
            <a:spLocks noGrp="1"/>
          </p:cNvSpPr>
          <p:nvPr>
            <p:ph type="title"/>
          </p:nvPr>
        </p:nvSpPr>
        <p:spPr/>
        <p:txBody>
          <a:bodyPr>
            <a:normAutofit fontScale="90000"/>
          </a:bodyPr>
          <a:lstStyle/>
          <a:p>
            <a:r>
              <a:rPr lang="en-AU" dirty="0"/>
              <a:t>Groups offered in partnership with another MCH service, how do I record these?</a:t>
            </a:r>
          </a:p>
        </p:txBody>
      </p:sp>
      <p:sp>
        <p:nvSpPr>
          <p:cNvPr id="3" name="Content Placeholder 2">
            <a:extLst>
              <a:ext uri="{FF2B5EF4-FFF2-40B4-BE49-F238E27FC236}">
                <a16:creationId xmlns:a16="http://schemas.microsoft.com/office/drawing/2014/main" id="{A4608484-B51F-C388-4F3D-8326DDAE61B5}"/>
              </a:ext>
            </a:extLst>
          </p:cNvPr>
          <p:cNvSpPr>
            <a:spLocks noGrp="1"/>
          </p:cNvSpPr>
          <p:nvPr>
            <p:ph idx="1"/>
          </p:nvPr>
        </p:nvSpPr>
        <p:spPr>
          <a:xfrm>
            <a:off x="677334" y="1761688"/>
            <a:ext cx="8596668" cy="4486712"/>
          </a:xfrm>
        </p:spPr>
        <p:txBody>
          <a:bodyPr>
            <a:normAutofit lnSpcReduction="10000"/>
          </a:bodyPr>
          <a:lstStyle/>
          <a:p>
            <a:r>
              <a:rPr lang="en-AU" dirty="0"/>
              <a:t>Create a group as per initial group process set up.</a:t>
            </a:r>
          </a:p>
          <a:p>
            <a:r>
              <a:rPr lang="en-AU" dirty="0"/>
              <a:t>Primary facilitator will need to be filled with your LGA facilitator</a:t>
            </a:r>
          </a:p>
          <a:p>
            <a:r>
              <a:rPr lang="en-AU" dirty="0"/>
              <a:t>You can then tick external facilitator and the appropriate type.</a:t>
            </a:r>
          </a:p>
          <a:p>
            <a:pPr marL="0" indent="0">
              <a:buNone/>
            </a:pPr>
            <a:r>
              <a:rPr lang="en-AU" dirty="0"/>
              <a:t>	</a:t>
            </a:r>
          </a:p>
          <a:p>
            <a:pPr marL="0" indent="0">
              <a:buNone/>
            </a:pPr>
            <a:endParaRPr lang="en-AU" sz="1800" dirty="0">
              <a:effectLst/>
              <a:latin typeface="Calibri" panose="020F0502020204030204" pitchFamily="34" charset="0"/>
              <a:ea typeface="Calibri" panose="020F0502020204030204" pitchFamily="34" charset="0"/>
            </a:endParaRPr>
          </a:p>
          <a:p>
            <a:pPr marL="0" indent="0">
              <a:buNone/>
            </a:pPr>
            <a:endParaRPr lang="en-AU" dirty="0">
              <a:latin typeface="Calibri" panose="020F0502020204030204" pitchFamily="34" charset="0"/>
              <a:ea typeface="Calibri" panose="020F0502020204030204" pitchFamily="34" charset="0"/>
            </a:endParaRPr>
          </a:p>
          <a:p>
            <a:pPr marL="0" indent="0">
              <a:buNone/>
            </a:pPr>
            <a:endParaRPr lang="en-AU" sz="1800" dirty="0">
              <a:effectLst/>
              <a:latin typeface="Calibri" panose="020F0502020204030204" pitchFamily="34" charset="0"/>
              <a:ea typeface="Calibri" panose="020F0502020204030204" pitchFamily="34" charset="0"/>
            </a:endParaRPr>
          </a:p>
          <a:p>
            <a:pPr marL="0" indent="0">
              <a:buNone/>
            </a:pPr>
            <a:r>
              <a:rPr lang="en-AU" sz="1800" dirty="0">
                <a:effectLst/>
                <a:latin typeface="Calibri" panose="020F0502020204030204" pitchFamily="34" charset="0"/>
                <a:ea typeface="Calibri" panose="020F0502020204030204" pitchFamily="34" charset="0"/>
              </a:rPr>
              <a:t>Once you have the data from the external service </a:t>
            </a:r>
            <a:r>
              <a:rPr lang="en-AU" dirty="0">
                <a:latin typeface="Calibri" panose="020F0502020204030204" pitchFamily="34" charset="0"/>
                <a:ea typeface="Calibri" panose="020F0502020204030204" pitchFamily="34" charset="0"/>
              </a:rPr>
              <a:t>regarding</a:t>
            </a:r>
            <a:r>
              <a:rPr lang="en-AU" sz="1800" dirty="0">
                <a:effectLst/>
                <a:latin typeface="Calibri" panose="020F0502020204030204" pitchFamily="34" charset="0"/>
                <a:ea typeface="Calibri" panose="020F0502020204030204" pitchFamily="34" charset="0"/>
              </a:rPr>
              <a:t> who has registered and who attends the session, you can add this information to CDIS (Tip – its easier to only record those who attended the actual session). </a:t>
            </a:r>
          </a:p>
          <a:p>
            <a:r>
              <a:rPr lang="en-AU" sz="1800" dirty="0">
                <a:effectLst/>
                <a:latin typeface="Calibri" panose="020F0502020204030204" pitchFamily="34" charset="0"/>
                <a:ea typeface="Calibri" panose="020F0502020204030204" pitchFamily="34" charset="0"/>
              </a:rPr>
              <a:t>You may only be provided with  first name, surname and email addresses depending on the booking system used therefore will need to search for client prior to adding. </a:t>
            </a:r>
            <a:r>
              <a:rPr lang="en-AU" dirty="0">
                <a:latin typeface="Calibri" panose="020F0502020204030204" pitchFamily="34" charset="0"/>
                <a:ea typeface="Calibri" panose="020F0502020204030204" pitchFamily="34" charset="0"/>
              </a:rPr>
              <a:t>Add to group from client details.</a:t>
            </a:r>
            <a:endParaRPr lang="en-AU" sz="1800" dirty="0">
              <a:effectLst/>
              <a:latin typeface="Calibri" panose="020F0502020204030204" pitchFamily="34" charset="0"/>
              <a:ea typeface="Calibri" panose="020F0502020204030204" pitchFamily="34" charset="0"/>
            </a:endParaRPr>
          </a:p>
          <a:p>
            <a:endParaRPr lang="en-AU" dirty="0"/>
          </a:p>
          <a:p>
            <a:endParaRPr lang="en-AU" dirty="0"/>
          </a:p>
        </p:txBody>
      </p:sp>
      <p:pic>
        <p:nvPicPr>
          <p:cNvPr id="5" name="Picture 4">
            <a:extLst>
              <a:ext uri="{FF2B5EF4-FFF2-40B4-BE49-F238E27FC236}">
                <a16:creationId xmlns:a16="http://schemas.microsoft.com/office/drawing/2014/main" id="{4A376F51-E585-D82A-7D8C-7FD62062DF26}"/>
              </a:ext>
            </a:extLst>
          </p:cNvPr>
          <p:cNvPicPr>
            <a:picLocks noChangeAspect="1"/>
          </p:cNvPicPr>
          <p:nvPr/>
        </p:nvPicPr>
        <p:blipFill>
          <a:blip r:embed="rId2"/>
          <a:stretch>
            <a:fillRect/>
          </a:stretch>
        </p:blipFill>
        <p:spPr>
          <a:xfrm>
            <a:off x="1379745" y="2872764"/>
            <a:ext cx="6604616" cy="1414744"/>
          </a:xfrm>
          <a:prstGeom prst="rect">
            <a:avLst/>
          </a:prstGeom>
        </p:spPr>
      </p:pic>
    </p:spTree>
    <p:extLst>
      <p:ext uri="{BB962C8B-B14F-4D97-AF65-F5344CB8AC3E}">
        <p14:creationId xmlns:p14="http://schemas.microsoft.com/office/powerpoint/2010/main" val="1211951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8875B-3BB7-4030-AA95-126EB558F0EE}"/>
              </a:ext>
            </a:extLst>
          </p:cNvPr>
          <p:cNvSpPr>
            <a:spLocks noGrp="1"/>
          </p:cNvSpPr>
          <p:nvPr>
            <p:ph type="title"/>
          </p:nvPr>
        </p:nvSpPr>
        <p:spPr>
          <a:xfrm>
            <a:off x="677334" y="609599"/>
            <a:ext cx="8596668" cy="2047875"/>
          </a:xfrm>
        </p:spPr>
        <p:txBody>
          <a:bodyPr>
            <a:normAutofit/>
          </a:bodyPr>
          <a:lstStyle/>
          <a:p>
            <a:br>
              <a:rPr lang="en-AU" dirty="0"/>
            </a:br>
            <a:r>
              <a:rPr lang="en-AU" dirty="0"/>
              <a:t>What to do when I receive a Birth Notice (BN)  in error?</a:t>
            </a:r>
          </a:p>
        </p:txBody>
      </p:sp>
      <p:sp>
        <p:nvSpPr>
          <p:cNvPr id="3" name="Content Placeholder 2">
            <a:extLst>
              <a:ext uri="{FF2B5EF4-FFF2-40B4-BE49-F238E27FC236}">
                <a16:creationId xmlns:a16="http://schemas.microsoft.com/office/drawing/2014/main" id="{E33D108A-2280-4E63-A64D-553E71AF6275}"/>
              </a:ext>
            </a:extLst>
          </p:cNvPr>
          <p:cNvSpPr>
            <a:spLocks noGrp="1"/>
          </p:cNvSpPr>
          <p:nvPr>
            <p:ph idx="1"/>
          </p:nvPr>
        </p:nvSpPr>
        <p:spPr>
          <a:xfrm>
            <a:off x="677334" y="2583809"/>
            <a:ext cx="8596668" cy="3664591"/>
          </a:xfrm>
        </p:spPr>
        <p:txBody>
          <a:bodyPr>
            <a:normAutofit/>
          </a:bodyPr>
          <a:lstStyle/>
          <a:p>
            <a:pPr marL="0" indent="0">
              <a:buNone/>
            </a:pPr>
            <a:endParaRPr lang="en-AU" dirty="0"/>
          </a:p>
          <a:p>
            <a:r>
              <a:rPr lang="en-AU" dirty="0"/>
              <a:t>Scenarios: </a:t>
            </a:r>
          </a:p>
          <a:p>
            <a:r>
              <a:rPr lang="en-AU" dirty="0"/>
              <a:t>1. BN received from Maternity service but family not living in the LGA it was sent to.</a:t>
            </a:r>
          </a:p>
          <a:p>
            <a:r>
              <a:rPr lang="en-AU" dirty="0"/>
              <a:t>2. BN received but baby not residing with birth mother </a:t>
            </a:r>
            <a:r>
              <a:rPr lang="en-AU" dirty="0" err="1"/>
              <a:t>eg</a:t>
            </a:r>
            <a:r>
              <a:rPr lang="en-AU" dirty="0"/>
              <a:t> OOHC, surrogacy or adoption.</a:t>
            </a:r>
          </a:p>
          <a:p>
            <a:r>
              <a:rPr lang="en-AU" dirty="0"/>
              <a:t>3. BN incorrectly entered into CDIS prior to realising not residing in current LGA.</a:t>
            </a:r>
          </a:p>
          <a:p>
            <a:endParaRPr lang="en-AU" dirty="0"/>
          </a:p>
        </p:txBody>
      </p:sp>
    </p:spTree>
    <p:extLst>
      <p:ext uri="{BB962C8B-B14F-4D97-AF65-F5344CB8AC3E}">
        <p14:creationId xmlns:p14="http://schemas.microsoft.com/office/powerpoint/2010/main" val="96339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C5E3C-B33E-427F-8DAF-CCFAAF9D019E}"/>
              </a:ext>
            </a:extLst>
          </p:cNvPr>
          <p:cNvSpPr>
            <a:spLocks noGrp="1"/>
          </p:cNvSpPr>
          <p:nvPr>
            <p:ph type="title"/>
          </p:nvPr>
        </p:nvSpPr>
        <p:spPr/>
        <p:txBody>
          <a:bodyPr/>
          <a:lstStyle/>
          <a:p>
            <a:r>
              <a:rPr lang="en-AU" dirty="0"/>
              <a:t>Legislation regarding Birth Notifications</a:t>
            </a:r>
          </a:p>
        </p:txBody>
      </p:sp>
      <p:sp>
        <p:nvSpPr>
          <p:cNvPr id="3" name="Content Placeholder 2">
            <a:extLst>
              <a:ext uri="{FF2B5EF4-FFF2-40B4-BE49-F238E27FC236}">
                <a16:creationId xmlns:a16="http://schemas.microsoft.com/office/drawing/2014/main" id="{69D4EF02-F2A5-4434-812B-0073DB70B679}"/>
              </a:ext>
            </a:extLst>
          </p:cNvPr>
          <p:cNvSpPr>
            <a:spLocks noGrp="1"/>
          </p:cNvSpPr>
          <p:nvPr>
            <p:ph idx="1"/>
          </p:nvPr>
        </p:nvSpPr>
        <p:spPr/>
        <p:txBody>
          <a:bodyPr/>
          <a:lstStyle/>
          <a:p>
            <a:r>
              <a:rPr lang="en-AU" sz="1800" dirty="0">
                <a:effectLst/>
                <a:latin typeface="Arial" panose="020B0604020202020204" pitchFamily="34" charset="0"/>
                <a:ea typeface="Times" panose="02020603050405020304" pitchFamily="18" charset="0"/>
                <a:cs typeface="Times New Roman" panose="02020603050405020304" pitchFamily="18" charset="0"/>
              </a:rPr>
              <a:t>The </a:t>
            </a:r>
            <a:r>
              <a:rPr lang="en-AU" sz="1800" b="1" dirty="0">
                <a:effectLst/>
                <a:latin typeface="Arial" panose="020B0604020202020204" pitchFamily="34" charset="0"/>
                <a:ea typeface="Times" panose="02020603050405020304" pitchFamily="18" charset="0"/>
                <a:cs typeface="Times New Roman" panose="02020603050405020304" pitchFamily="18" charset="0"/>
              </a:rPr>
              <a:t>Child Wellbeing and Safety Act 2005</a:t>
            </a:r>
            <a:r>
              <a:rPr lang="en-AU" sz="1800" dirty="0">
                <a:effectLst/>
                <a:latin typeface="Arial" panose="020B0604020202020204" pitchFamily="34" charset="0"/>
                <a:ea typeface="Times" panose="02020603050405020304" pitchFamily="18" charset="0"/>
                <a:cs typeface="Times New Roman" panose="02020603050405020304" pitchFamily="18" charset="0"/>
              </a:rPr>
              <a:t> sets out requirements regarding the birth notification process. The Act stipulates that the birth notification is to be forwarded by the hospital or, if the birth did not occur in a hospital, the doctor or midwife that cared for the mother at the birth, to the Chief Executive Officer of the council of the district where the mother resides, within 48 hours of the child being born. It is then the responsibility of the Chief Executive Officer to forward the birth notice to the relevant MCH nurse at the MCH centre within that local government, who contacts the mother and invites her and her family to access the MCH Service. </a:t>
            </a:r>
          </a:p>
          <a:p>
            <a:r>
              <a:rPr lang="en-AU" dirty="0"/>
              <a:t>As per MCH Service Guidelines 2021</a:t>
            </a:r>
          </a:p>
        </p:txBody>
      </p:sp>
    </p:spTree>
    <p:extLst>
      <p:ext uri="{BB962C8B-B14F-4D97-AF65-F5344CB8AC3E}">
        <p14:creationId xmlns:p14="http://schemas.microsoft.com/office/powerpoint/2010/main" val="4247499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17459-D9E7-01A2-550B-745270C05DDE}"/>
              </a:ext>
            </a:extLst>
          </p:cNvPr>
          <p:cNvSpPr>
            <a:spLocks noGrp="1"/>
          </p:cNvSpPr>
          <p:nvPr>
            <p:ph type="title"/>
          </p:nvPr>
        </p:nvSpPr>
        <p:spPr/>
        <p:txBody>
          <a:bodyPr/>
          <a:lstStyle/>
          <a:p>
            <a:r>
              <a:rPr lang="en-AU" dirty="0"/>
              <a:t>Tips with entering Birth Notice</a:t>
            </a:r>
          </a:p>
        </p:txBody>
      </p:sp>
      <p:sp>
        <p:nvSpPr>
          <p:cNvPr id="3" name="Content Placeholder 2">
            <a:extLst>
              <a:ext uri="{FF2B5EF4-FFF2-40B4-BE49-F238E27FC236}">
                <a16:creationId xmlns:a16="http://schemas.microsoft.com/office/drawing/2014/main" id="{529119EC-F7B9-A296-3951-9823DD6F34EF}"/>
              </a:ext>
            </a:extLst>
          </p:cNvPr>
          <p:cNvSpPr>
            <a:spLocks noGrp="1"/>
          </p:cNvSpPr>
          <p:nvPr>
            <p:ph idx="1"/>
          </p:nvPr>
        </p:nvSpPr>
        <p:spPr/>
        <p:txBody>
          <a:bodyPr/>
          <a:lstStyle/>
          <a:p>
            <a:r>
              <a:rPr lang="en-AU" dirty="0"/>
              <a:t>If unsure of address and what LGA the street belongs to please use:</a:t>
            </a:r>
          </a:p>
          <a:p>
            <a:r>
              <a:rPr lang="en-AU" dirty="0">
                <a:hlinkClick r:id="rId2"/>
              </a:rPr>
              <a:t>https://maps.vec.vic.gov.au/</a:t>
            </a:r>
            <a:endParaRPr lang="en-AU" dirty="0"/>
          </a:p>
          <a:p>
            <a:r>
              <a:rPr lang="en-AU" dirty="0"/>
              <a:t>This will help you to confirm what address belongs to which LGA.</a:t>
            </a:r>
          </a:p>
          <a:p>
            <a:endParaRPr lang="en-AU" dirty="0"/>
          </a:p>
          <a:p>
            <a:r>
              <a:rPr lang="en-AU" b="1" i="1" dirty="0"/>
              <a:t>Please do not enter the birth notice if not in your LGA.</a:t>
            </a:r>
          </a:p>
          <a:p>
            <a:r>
              <a:rPr lang="en-AU" b="1" i="1" dirty="0"/>
              <a:t>Contact the hospital and inform them that BN was sent to incorrect LGA.</a:t>
            </a:r>
          </a:p>
          <a:p>
            <a:r>
              <a:rPr lang="en-AU" b="1" i="1" dirty="0"/>
              <a:t>Contact relevant council and advise of BN to come.</a:t>
            </a:r>
          </a:p>
          <a:p>
            <a:endParaRPr lang="en-AU" b="1" i="1" dirty="0"/>
          </a:p>
          <a:p>
            <a:r>
              <a:rPr lang="en-AU" dirty="0"/>
              <a:t>As per Birth Notification Processes located on the MAV Maternal and Child Health Information page. Found via the CDIS Help and Support tab.</a:t>
            </a:r>
          </a:p>
        </p:txBody>
      </p:sp>
    </p:spTree>
    <p:extLst>
      <p:ext uri="{BB962C8B-B14F-4D97-AF65-F5344CB8AC3E}">
        <p14:creationId xmlns:p14="http://schemas.microsoft.com/office/powerpoint/2010/main" val="1689579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68B21-71FC-D27A-BB9D-281602E2184F}"/>
              </a:ext>
            </a:extLst>
          </p:cNvPr>
          <p:cNvSpPr>
            <a:spLocks noGrp="1"/>
          </p:cNvSpPr>
          <p:nvPr>
            <p:ph type="title"/>
          </p:nvPr>
        </p:nvSpPr>
        <p:spPr/>
        <p:txBody>
          <a:bodyPr/>
          <a:lstStyle/>
          <a:p>
            <a:r>
              <a:rPr lang="en-AU" dirty="0"/>
              <a:t>What if the baby is adopted or part of a surrogacy arrangement.</a:t>
            </a:r>
          </a:p>
        </p:txBody>
      </p:sp>
      <p:sp>
        <p:nvSpPr>
          <p:cNvPr id="3" name="Content Placeholder 2">
            <a:extLst>
              <a:ext uri="{FF2B5EF4-FFF2-40B4-BE49-F238E27FC236}">
                <a16:creationId xmlns:a16="http://schemas.microsoft.com/office/drawing/2014/main" id="{7337A6F0-BCCF-7C9F-2B3F-92219C472CFE}"/>
              </a:ext>
            </a:extLst>
          </p:cNvPr>
          <p:cNvSpPr>
            <a:spLocks noGrp="1"/>
          </p:cNvSpPr>
          <p:nvPr>
            <p:ph idx="1"/>
          </p:nvPr>
        </p:nvSpPr>
        <p:spPr>
          <a:xfrm>
            <a:off x="677334" y="2021747"/>
            <a:ext cx="8596668" cy="4019615"/>
          </a:xfrm>
        </p:spPr>
        <p:txBody>
          <a:bodyPr/>
          <a:lstStyle/>
          <a:p>
            <a:r>
              <a:rPr lang="en-AU" dirty="0"/>
              <a:t>Please tick adoption box if relevant in demographic data.</a:t>
            </a:r>
          </a:p>
          <a:p>
            <a:r>
              <a:rPr lang="en-AU" dirty="0"/>
              <a:t>When adding relationships add birth mother, she may already be open if she has other children in the service otherwise open her for service as she may require post natal care and then close when she completes the care. </a:t>
            </a:r>
          </a:p>
          <a:p>
            <a:r>
              <a:rPr lang="en-AU" dirty="0"/>
              <a:t>Then when adding the non biological mother and open for service ensure that you have ticked non birth mother but add as mother:</a:t>
            </a:r>
          </a:p>
          <a:p>
            <a:endParaRPr lang="en-AU" dirty="0"/>
          </a:p>
          <a:p>
            <a:endParaRPr lang="en-AU" dirty="0"/>
          </a:p>
        </p:txBody>
      </p:sp>
      <p:pic>
        <p:nvPicPr>
          <p:cNvPr id="5" name="Picture 4">
            <a:extLst>
              <a:ext uri="{FF2B5EF4-FFF2-40B4-BE49-F238E27FC236}">
                <a16:creationId xmlns:a16="http://schemas.microsoft.com/office/drawing/2014/main" id="{3477A38A-4C48-8EF9-6910-D76454D5FADC}"/>
              </a:ext>
            </a:extLst>
          </p:cNvPr>
          <p:cNvPicPr>
            <a:picLocks noChangeAspect="1"/>
          </p:cNvPicPr>
          <p:nvPr/>
        </p:nvPicPr>
        <p:blipFill>
          <a:blip r:embed="rId2"/>
          <a:stretch>
            <a:fillRect/>
          </a:stretch>
        </p:blipFill>
        <p:spPr>
          <a:xfrm>
            <a:off x="1868186" y="4100975"/>
            <a:ext cx="6529366" cy="2306041"/>
          </a:xfrm>
          <a:prstGeom prst="rect">
            <a:avLst/>
          </a:prstGeom>
        </p:spPr>
      </p:pic>
    </p:spTree>
    <p:extLst>
      <p:ext uri="{BB962C8B-B14F-4D97-AF65-F5344CB8AC3E}">
        <p14:creationId xmlns:p14="http://schemas.microsoft.com/office/powerpoint/2010/main" val="3445499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3DF97-7223-5E78-D64E-36388E9B1BBF}"/>
              </a:ext>
            </a:extLst>
          </p:cNvPr>
          <p:cNvSpPr>
            <a:spLocks noGrp="1"/>
          </p:cNvSpPr>
          <p:nvPr>
            <p:ph type="title"/>
          </p:nvPr>
        </p:nvSpPr>
        <p:spPr/>
        <p:txBody>
          <a:bodyPr/>
          <a:lstStyle/>
          <a:p>
            <a:r>
              <a:rPr lang="en-AU" dirty="0"/>
              <a:t>This is how the babies details will look:</a:t>
            </a:r>
          </a:p>
        </p:txBody>
      </p:sp>
      <p:pic>
        <p:nvPicPr>
          <p:cNvPr id="5" name="Content Placeholder 4">
            <a:extLst>
              <a:ext uri="{FF2B5EF4-FFF2-40B4-BE49-F238E27FC236}">
                <a16:creationId xmlns:a16="http://schemas.microsoft.com/office/drawing/2014/main" id="{48073786-1165-E326-434A-4D3A6931E700}"/>
              </a:ext>
            </a:extLst>
          </p:cNvPr>
          <p:cNvPicPr>
            <a:picLocks noGrp="1" noChangeAspect="1"/>
          </p:cNvPicPr>
          <p:nvPr>
            <p:ph idx="1"/>
          </p:nvPr>
        </p:nvPicPr>
        <p:blipFill>
          <a:blip r:embed="rId2"/>
          <a:stretch>
            <a:fillRect/>
          </a:stretch>
        </p:blipFill>
        <p:spPr>
          <a:xfrm>
            <a:off x="677863" y="2906066"/>
            <a:ext cx="8596312" cy="2390481"/>
          </a:xfrm>
        </p:spPr>
      </p:pic>
    </p:spTree>
    <p:extLst>
      <p:ext uri="{BB962C8B-B14F-4D97-AF65-F5344CB8AC3E}">
        <p14:creationId xmlns:p14="http://schemas.microsoft.com/office/powerpoint/2010/main" val="2508865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0C91E66-260D-4952-B4F6-958AF6324999}"/>
              </a:ext>
            </a:extLst>
          </p:cNvPr>
          <p:cNvSpPr/>
          <p:nvPr/>
        </p:nvSpPr>
        <p:spPr>
          <a:xfrm>
            <a:off x="6094855" y="1261331"/>
            <a:ext cx="3497565" cy="3002662"/>
          </a:xfrm>
          <a:prstGeom prst="rect">
            <a:avLst/>
          </a:prstGeom>
        </p:spPr>
        <p:txBody>
          <a:bodyPr vert="horz" lIns="91440" tIns="45720" rIns="91440" bIns="45720" rtlCol="0" anchor="b">
            <a:normAutofit/>
          </a:bodyPr>
          <a:lstStyle/>
          <a:p>
            <a:pPr>
              <a:spcBef>
                <a:spcPct val="0"/>
              </a:spcBef>
              <a:spcAft>
                <a:spcPts val="600"/>
              </a:spcAft>
            </a:pPr>
            <a:endParaRPr lang="en-US" sz="4400" kern="1200" dirty="0">
              <a:solidFill>
                <a:schemeClr val="accent1"/>
              </a:solidFill>
              <a:latin typeface="+mj-lt"/>
              <a:ea typeface="+mj-ea"/>
              <a:cs typeface="+mj-cs"/>
            </a:endParaRPr>
          </a:p>
        </p:txBody>
      </p:sp>
      <p:graphicFrame>
        <p:nvGraphicFramePr>
          <p:cNvPr id="2" name="Table 1">
            <a:extLst>
              <a:ext uri="{FF2B5EF4-FFF2-40B4-BE49-F238E27FC236}">
                <a16:creationId xmlns:a16="http://schemas.microsoft.com/office/drawing/2014/main" id="{801BE9F7-CDDD-4453-AB9B-67075E704610}"/>
              </a:ext>
            </a:extLst>
          </p:cNvPr>
          <p:cNvGraphicFramePr>
            <a:graphicFrameLocks noGrp="1"/>
          </p:cNvGraphicFramePr>
          <p:nvPr>
            <p:extLst>
              <p:ext uri="{D42A27DB-BD31-4B8C-83A1-F6EECF244321}">
                <p14:modId xmlns:p14="http://schemas.microsoft.com/office/powerpoint/2010/main" val="3618102312"/>
              </p:ext>
            </p:extLst>
          </p:nvPr>
        </p:nvGraphicFramePr>
        <p:xfrm>
          <a:off x="1151014" y="1261330"/>
          <a:ext cx="4362533" cy="2595348"/>
        </p:xfrm>
        <a:graphic>
          <a:graphicData uri="http://schemas.openxmlformats.org/drawingml/2006/table">
            <a:tbl>
              <a:tblPr firstRow="1" bandRow="1">
                <a:solidFill>
                  <a:schemeClr val="bg1">
                    <a:lumMod val="95000"/>
                  </a:schemeClr>
                </a:solidFill>
                <a:tableStyleId>{8EC20E35-A176-4012-BC5E-935CFFF8708E}</a:tableStyleId>
              </a:tblPr>
              <a:tblGrid>
                <a:gridCol w="4362533">
                  <a:extLst>
                    <a:ext uri="{9D8B030D-6E8A-4147-A177-3AD203B41FA5}">
                      <a16:colId xmlns:a16="http://schemas.microsoft.com/office/drawing/2014/main" val="1087752378"/>
                    </a:ext>
                  </a:extLst>
                </a:gridCol>
              </a:tblGrid>
              <a:tr h="355887">
                <a:tc>
                  <a:txBody>
                    <a:bodyPr/>
                    <a:lstStyle/>
                    <a:p>
                      <a:pPr>
                        <a:spcBef>
                          <a:spcPct val="0"/>
                        </a:spcBef>
                        <a:spcAft>
                          <a:spcPts val="600"/>
                        </a:spcAft>
                      </a:pPr>
                      <a:r>
                        <a:rPr lang="en-US" sz="1600" b="1" kern="1200" dirty="0">
                          <a:solidFill>
                            <a:schemeClr val="accent1"/>
                          </a:solidFill>
                          <a:latin typeface="+mn-lt"/>
                          <a:ea typeface="+mn-ea"/>
                          <a:cs typeface="+mn-cs"/>
                        </a:rPr>
                        <a:t>Contents</a:t>
                      </a:r>
                    </a:p>
                  </a:txBody>
                  <a:tcPr marL="52263" marR="86708" marT="14932" marB="111992" anchor="b">
                    <a:lnL w="12700" cmpd="sng">
                      <a:noFill/>
                    </a:lnL>
                    <a:lnR w="12700" cmpd="sng">
                      <a:noFill/>
                    </a:lnR>
                    <a:lnT w="9525" cap="flat" cmpd="sng" algn="ctr">
                      <a:noFill/>
                      <a:prstDash val="solid"/>
                    </a:lnT>
                    <a:lnB w="38100" cmpd="sng">
                      <a:noFill/>
                    </a:lnB>
                    <a:solidFill>
                      <a:schemeClr val="bg1">
                        <a:lumMod val="95000"/>
                      </a:schemeClr>
                    </a:solidFill>
                  </a:tcPr>
                </a:tc>
                <a:extLst>
                  <a:ext uri="{0D108BD9-81ED-4DB2-BD59-A6C34878D82A}">
                    <a16:rowId xmlns:a16="http://schemas.microsoft.com/office/drawing/2014/main" val="1949789130"/>
                  </a:ext>
                </a:extLst>
              </a:tr>
              <a:tr h="3061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cap="none" spc="0" dirty="0">
                        <a:solidFill>
                          <a:schemeClr val="tx1"/>
                        </a:solidFill>
                      </a:endParaRPr>
                    </a:p>
                  </a:txBody>
                  <a:tcPr marL="52263" marR="86708" marT="14932" marB="111992">
                    <a:lnL w="12700" cap="flat" cmpd="sng" algn="ctr">
                      <a:solidFill>
                        <a:schemeClr val="accent1"/>
                      </a:solidFill>
                      <a:prstDash val="solid"/>
                    </a:lnL>
                    <a:lnR w="12700" cmpd="sng">
                      <a:noFill/>
                      <a:prstDash val="solid"/>
                    </a:lnR>
                    <a:lnT w="38100" cmpd="sng">
                      <a:noFill/>
                    </a:lnT>
                    <a:lnB w="9525" cap="flat" cmpd="sng" algn="ctr">
                      <a:noFill/>
                      <a:prstDash val="solid"/>
                    </a:lnB>
                    <a:solidFill>
                      <a:schemeClr val="bg1">
                        <a:lumMod val="95000"/>
                      </a:schemeClr>
                    </a:solidFill>
                  </a:tcPr>
                </a:tc>
                <a:extLst>
                  <a:ext uri="{0D108BD9-81ED-4DB2-BD59-A6C34878D82A}">
                    <a16:rowId xmlns:a16="http://schemas.microsoft.com/office/drawing/2014/main" val="3801426461"/>
                  </a:ext>
                </a:extLst>
              </a:tr>
              <a:tr h="3061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cap="none" spc="0" dirty="0">
                          <a:solidFill>
                            <a:schemeClr val="tx1"/>
                          </a:solidFill>
                        </a:rPr>
                        <a:t>Tips &amp; Tricks</a:t>
                      </a:r>
                    </a:p>
                  </a:txBody>
                  <a:tcPr marL="52263" marR="86708" marT="14932" marB="111992">
                    <a:lnL w="12700" cap="flat" cmpd="sng" algn="ctr">
                      <a:solidFill>
                        <a:schemeClr val="accent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45266040"/>
                  </a:ext>
                </a:extLst>
              </a:tr>
              <a:tr h="3061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cap="none" spc="0" dirty="0">
                          <a:solidFill>
                            <a:schemeClr val="tx1"/>
                          </a:solidFill>
                        </a:rPr>
                        <a:t>Groups - FAQ</a:t>
                      </a:r>
                    </a:p>
                  </a:txBody>
                  <a:tcPr marL="52263" marR="86708" marT="14932" marB="111992">
                    <a:lnL w="12700" cap="flat" cmpd="sng" algn="ctr">
                      <a:solidFill>
                        <a:schemeClr val="accent1"/>
                      </a:solid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914043133"/>
                  </a:ext>
                </a:extLst>
              </a:tr>
              <a:tr h="3061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cap="none" spc="0" dirty="0">
                          <a:solidFill>
                            <a:schemeClr val="tx1"/>
                          </a:solidFill>
                        </a:rPr>
                        <a:t>What to do if I receive a BN in error?</a:t>
                      </a:r>
                    </a:p>
                  </a:txBody>
                  <a:tcPr marL="52263" marR="86708" marT="14932" marB="111992">
                    <a:lnL w="12700" cap="flat" cmpd="sng" algn="ctr">
                      <a:solidFill>
                        <a:schemeClr val="accent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121425568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cap="none" spc="0" dirty="0">
                          <a:solidFill>
                            <a:schemeClr val="tx1"/>
                          </a:solidFill>
                        </a:rPr>
                        <a:t>Overdue KAS follow up</a:t>
                      </a:r>
                    </a:p>
                  </a:txBody>
                  <a:tcPr marL="52263" marR="86708" marT="14932" marB="111992">
                    <a:lnL w="12700" cap="flat" cmpd="sng" algn="ctr">
                      <a:solidFill>
                        <a:schemeClr val="accent1"/>
                      </a:solid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1909694280"/>
                  </a:ext>
                </a:extLst>
              </a:tr>
              <a:tr h="3061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cap="none" spc="0" dirty="0">
                          <a:solidFill>
                            <a:schemeClr val="tx1"/>
                          </a:solidFill>
                        </a:rPr>
                        <a:t>2023 CDIS meeting dates (proposed)</a:t>
                      </a:r>
                    </a:p>
                  </a:txBody>
                  <a:tcPr marL="52263" marR="86708" marT="14932" marB="111992">
                    <a:lnL w="12700" cap="flat" cmpd="sng" algn="ctr">
                      <a:solidFill>
                        <a:schemeClr val="accent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2188300373"/>
                  </a:ext>
                </a:extLst>
              </a:tr>
            </a:tbl>
          </a:graphicData>
        </a:graphic>
      </p:graphicFrame>
    </p:spTree>
    <p:extLst>
      <p:ext uri="{BB962C8B-B14F-4D97-AF65-F5344CB8AC3E}">
        <p14:creationId xmlns:p14="http://schemas.microsoft.com/office/powerpoint/2010/main" val="251480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4CA9F-E41E-973E-B709-FA1EFC9056C0}"/>
              </a:ext>
            </a:extLst>
          </p:cNvPr>
          <p:cNvSpPr>
            <a:spLocks noGrp="1"/>
          </p:cNvSpPr>
          <p:nvPr>
            <p:ph type="title"/>
          </p:nvPr>
        </p:nvSpPr>
        <p:spPr/>
        <p:txBody>
          <a:bodyPr/>
          <a:lstStyle/>
          <a:p>
            <a:r>
              <a:rPr lang="en-AU" dirty="0"/>
              <a:t>Baby/child should not have a phone number unless migrated data.</a:t>
            </a:r>
          </a:p>
        </p:txBody>
      </p:sp>
      <p:sp>
        <p:nvSpPr>
          <p:cNvPr id="3" name="Content Placeholder 2">
            <a:extLst>
              <a:ext uri="{FF2B5EF4-FFF2-40B4-BE49-F238E27FC236}">
                <a16:creationId xmlns:a16="http://schemas.microsoft.com/office/drawing/2014/main" id="{342D7D04-47CD-7E28-40A7-A682E3765111}"/>
              </a:ext>
            </a:extLst>
          </p:cNvPr>
          <p:cNvSpPr>
            <a:spLocks noGrp="1"/>
          </p:cNvSpPr>
          <p:nvPr>
            <p:ph idx="1"/>
          </p:nvPr>
        </p:nvSpPr>
        <p:spPr>
          <a:xfrm>
            <a:off x="677334" y="1853967"/>
            <a:ext cx="8596668" cy="4714613"/>
          </a:xfrm>
        </p:spPr>
        <p:txBody>
          <a:bodyPr>
            <a:normAutofit lnSpcReduction="10000"/>
          </a:bodyPr>
          <a:lstStyle/>
          <a:p>
            <a:r>
              <a:rPr lang="en-AU" dirty="0"/>
              <a:t>Please ensure that any baby or child added to CDIS does not have a phone number beside their details</a:t>
            </a:r>
          </a:p>
          <a:p>
            <a:endParaRPr lang="en-AU" dirty="0"/>
          </a:p>
          <a:p>
            <a:endParaRPr lang="en-AU" dirty="0"/>
          </a:p>
          <a:p>
            <a:endParaRPr lang="en-AU" dirty="0"/>
          </a:p>
          <a:p>
            <a:endParaRPr lang="en-AU" dirty="0"/>
          </a:p>
          <a:p>
            <a:endParaRPr lang="en-AU" dirty="0"/>
          </a:p>
          <a:p>
            <a:endParaRPr lang="en-AU" dirty="0"/>
          </a:p>
          <a:p>
            <a:r>
              <a:rPr lang="en-AU" i="1" dirty="0"/>
              <a:t>Some children will have contact numbers if the history is migrated.</a:t>
            </a:r>
          </a:p>
          <a:p>
            <a:r>
              <a:rPr lang="en-AU" i="1" dirty="0"/>
              <a:t>When you enter a babies DOB there should be no field to enter phone number.</a:t>
            </a:r>
          </a:p>
          <a:p>
            <a:r>
              <a:rPr lang="en-AU" i="1" dirty="0"/>
              <a:t>Please do not enter a phone number as it is unclear which parent or caregiver this number belongs to and is unable to be updated.</a:t>
            </a:r>
          </a:p>
          <a:p>
            <a:endParaRPr lang="en-AU" i="1" dirty="0"/>
          </a:p>
          <a:p>
            <a:endParaRPr lang="en-AU" dirty="0"/>
          </a:p>
          <a:p>
            <a:endParaRPr lang="en-AU" dirty="0"/>
          </a:p>
          <a:p>
            <a:endParaRPr lang="en-AU" dirty="0"/>
          </a:p>
          <a:p>
            <a:endParaRPr lang="en-AU" dirty="0"/>
          </a:p>
        </p:txBody>
      </p:sp>
      <p:pic>
        <p:nvPicPr>
          <p:cNvPr id="5" name="Picture 4">
            <a:extLst>
              <a:ext uri="{FF2B5EF4-FFF2-40B4-BE49-F238E27FC236}">
                <a16:creationId xmlns:a16="http://schemas.microsoft.com/office/drawing/2014/main" id="{CC643619-A4C8-ED2B-6DC5-EC5474DD21A5}"/>
              </a:ext>
            </a:extLst>
          </p:cNvPr>
          <p:cNvPicPr>
            <a:picLocks noChangeAspect="1"/>
          </p:cNvPicPr>
          <p:nvPr/>
        </p:nvPicPr>
        <p:blipFill>
          <a:blip r:embed="rId2"/>
          <a:stretch>
            <a:fillRect/>
          </a:stretch>
        </p:blipFill>
        <p:spPr>
          <a:xfrm>
            <a:off x="303947" y="2364569"/>
            <a:ext cx="9458325" cy="1152525"/>
          </a:xfrm>
          <a:prstGeom prst="rect">
            <a:avLst/>
          </a:prstGeom>
        </p:spPr>
      </p:pic>
      <p:pic>
        <p:nvPicPr>
          <p:cNvPr id="9" name="Picture 8">
            <a:extLst>
              <a:ext uri="{FF2B5EF4-FFF2-40B4-BE49-F238E27FC236}">
                <a16:creationId xmlns:a16="http://schemas.microsoft.com/office/drawing/2014/main" id="{A593B504-3105-8DDD-B835-2C77DDB90FD9}"/>
              </a:ext>
            </a:extLst>
          </p:cNvPr>
          <p:cNvPicPr>
            <a:picLocks noChangeAspect="1"/>
          </p:cNvPicPr>
          <p:nvPr/>
        </p:nvPicPr>
        <p:blipFill>
          <a:blip r:embed="rId3"/>
          <a:stretch>
            <a:fillRect/>
          </a:stretch>
        </p:blipFill>
        <p:spPr>
          <a:xfrm>
            <a:off x="303947" y="3303563"/>
            <a:ext cx="9563100" cy="1295400"/>
          </a:xfrm>
          <a:prstGeom prst="rect">
            <a:avLst/>
          </a:prstGeom>
        </p:spPr>
      </p:pic>
    </p:spTree>
    <p:extLst>
      <p:ext uri="{BB962C8B-B14F-4D97-AF65-F5344CB8AC3E}">
        <p14:creationId xmlns:p14="http://schemas.microsoft.com/office/powerpoint/2010/main" val="2640756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312D0-F558-D0A8-1F19-DA1EBB1C4439}"/>
              </a:ext>
            </a:extLst>
          </p:cNvPr>
          <p:cNvSpPr>
            <a:spLocks noGrp="1"/>
          </p:cNvSpPr>
          <p:nvPr>
            <p:ph type="title"/>
          </p:nvPr>
        </p:nvSpPr>
        <p:spPr>
          <a:xfrm>
            <a:off x="677334" y="609600"/>
            <a:ext cx="8596668" cy="1060580"/>
          </a:xfrm>
        </p:spPr>
        <p:txBody>
          <a:bodyPr/>
          <a:lstStyle/>
          <a:p>
            <a:r>
              <a:rPr lang="en-AU" dirty="0"/>
              <a:t>Can I run a report to check overdue KAS?</a:t>
            </a:r>
          </a:p>
        </p:txBody>
      </p:sp>
      <p:sp>
        <p:nvSpPr>
          <p:cNvPr id="3" name="Content Placeholder 2">
            <a:extLst>
              <a:ext uri="{FF2B5EF4-FFF2-40B4-BE49-F238E27FC236}">
                <a16:creationId xmlns:a16="http://schemas.microsoft.com/office/drawing/2014/main" id="{E1869842-B907-A9B4-D4DB-9976F3E24F00}"/>
              </a:ext>
            </a:extLst>
          </p:cNvPr>
          <p:cNvSpPr>
            <a:spLocks noGrp="1"/>
          </p:cNvSpPr>
          <p:nvPr>
            <p:ph idx="1"/>
          </p:nvPr>
        </p:nvSpPr>
        <p:spPr>
          <a:xfrm>
            <a:off x="677334" y="1530221"/>
            <a:ext cx="8596668" cy="4511142"/>
          </a:xfrm>
        </p:spPr>
        <p:txBody>
          <a:bodyPr>
            <a:normAutofit fontScale="85000" lnSpcReduction="10000"/>
          </a:bodyPr>
          <a:lstStyle/>
          <a:p>
            <a:r>
              <a:rPr lang="en-AU" dirty="0"/>
              <a:t>Yes</a:t>
            </a:r>
          </a:p>
          <a:p>
            <a:r>
              <a:rPr lang="en-AU" dirty="0"/>
              <a:t>General Tab</a:t>
            </a:r>
          </a:p>
          <a:p>
            <a:r>
              <a:rPr lang="en-AU" dirty="0"/>
              <a:t>Universal Active List</a:t>
            </a:r>
          </a:p>
          <a:p>
            <a:r>
              <a:rPr lang="en-AU" dirty="0"/>
              <a:t>Select site</a:t>
            </a:r>
          </a:p>
          <a:p>
            <a:r>
              <a:rPr lang="en-AU" dirty="0"/>
              <a:t>Age selected for overdue KAS or search by DOB and age parameters to reduce the search.</a:t>
            </a:r>
          </a:p>
          <a:p>
            <a:r>
              <a:rPr lang="en-AU" dirty="0"/>
              <a:t>Search</a:t>
            </a:r>
          </a:p>
          <a:p>
            <a:endParaRPr lang="en-AU" dirty="0"/>
          </a:p>
          <a:p>
            <a:endParaRPr lang="en-AU" dirty="0"/>
          </a:p>
          <a:p>
            <a:endParaRPr lang="en-AU" dirty="0"/>
          </a:p>
          <a:p>
            <a:endParaRPr lang="en-AU" dirty="0"/>
          </a:p>
          <a:p>
            <a:endParaRPr lang="en-AU" dirty="0"/>
          </a:p>
          <a:p>
            <a:r>
              <a:rPr lang="en-AU" dirty="0"/>
              <a:t>You can then Print Page and an excel document will populate.</a:t>
            </a:r>
          </a:p>
          <a:p>
            <a:r>
              <a:rPr lang="en-AU" dirty="0"/>
              <a:t>This is recommended practice to rebook missed appointments.</a:t>
            </a:r>
          </a:p>
          <a:p>
            <a:endParaRPr lang="en-AU" dirty="0"/>
          </a:p>
        </p:txBody>
      </p:sp>
      <p:pic>
        <p:nvPicPr>
          <p:cNvPr id="5" name="Picture 4">
            <a:extLst>
              <a:ext uri="{FF2B5EF4-FFF2-40B4-BE49-F238E27FC236}">
                <a16:creationId xmlns:a16="http://schemas.microsoft.com/office/drawing/2014/main" id="{36EAD5A0-2CF6-FFFE-3739-3EF1D9C50567}"/>
              </a:ext>
            </a:extLst>
          </p:cNvPr>
          <p:cNvPicPr>
            <a:picLocks noChangeAspect="1"/>
          </p:cNvPicPr>
          <p:nvPr/>
        </p:nvPicPr>
        <p:blipFill>
          <a:blip r:embed="rId2"/>
          <a:stretch>
            <a:fillRect/>
          </a:stretch>
        </p:blipFill>
        <p:spPr>
          <a:xfrm>
            <a:off x="1091682" y="3505574"/>
            <a:ext cx="7411680" cy="1598271"/>
          </a:xfrm>
          <a:prstGeom prst="rect">
            <a:avLst/>
          </a:prstGeom>
        </p:spPr>
      </p:pic>
    </p:spTree>
    <p:extLst>
      <p:ext uri="{BB962C8B-B14F-4D97-AF65-F5344CB8AC3E}">
        <p14:creationId xmlns:p14="http://schemas.microsoft.com/office/powerpoint/2010/main" val="2380858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1D4CB-64EA-6181-2E00-16476C60A216}"/>
              </a:ext>
            </a:extLst>
          </p:cNvPr>
          <p:cNvSpPr>
            <a:spLocks noGrp="1"/>
          </p:cNvSpPr>
          <p:nvPr>
            <p:ph type="title"/>
          </p:nvPr>
        </p:nvSpPr>
        <p:spPr/>
        <p:txBody>
          <a:bodyPr/>
          <a:lstStyle/>
          <a:p>
            <a:pPr algn="ctr"/>
            <a:r>
              <a:rPr lang="en-AU" dirty="0"/>
              <a:t>Questions &amp; Answers - addressed in the next slides</a:t>
            </a:r>
          </a:p>
        </p:txBody>
      </p:sp>
      <p:sp>
        <p:nvSpPr>
          <p:cNvPr id="3" name="Content Placeholder 2">
            <a:extLst>
              <a:ext uri="{FF2B5EF4-FFF2-40B4-BE49-F238E27FC236}">
                <a16:creationId xmlns:a16="http://schemas.microsoft.com/office/drawing/2014/main" id="{2A12A8F8-581B-D699-EF1B-94D1F7A9C73E}"/>
              </a:ext>
            </a:extLst>
          </p:cNvPr>
          <p:cNvSpPr>
            <a:spLocks noGrp="1"/>
          </p:cNvSpPr>
          <p:nvPr>
            <p:ph idx="1"/>
          </p:nvPr>
        </p:nvSpPr>
        <p:spPr>
          <a:xfrm>
            <a:off x="677334" y="2160589"/>
            <a:ext cx="8596668" cy="3649661"/>
          </a:xfrm>
        </p:spPr>
        <p:txBody>
          <a:bodyPr>
            <a:normAutofit fontScale="85000" lnSpcReduction="20000"/>
          </a:bodyPr>
          <a:lstStyle/>
          <a:p>
            <a:r>
              <a:rPr lang="en-AU" sz="2900" dirty="0"/>
              <a:t>Pleased ask any questions you have</a:t>
            </a:r>
          </a:p>
          <a:p>
            <a:r>
              <a:rPr lang="en-AU" sz="2900" dirty="0"/>
              <a:t>Please use chat function to add any comments/queries</a:t>
            </a:r>
          </a:p>
          <a:p>
            <a:pPr marL="0" indent="0">
              <a:buNone/>
            </a:pPr>
            <a:endParaRPr lang="en-AU" sz="2900" i="1" dirty="0"/>
          </a:p>
          <a:p>
            <a:pPr marL="0" indent="0">
              <a:buNone/>
            </a:pPr>
            <a:endParaRPr lang="en-AU" sz="2900" i="1" dirty="0"/>
          </a:p>
          <a:p>
            <a:pPr marL="0" indent="0">
              <a:buNone/>
            </a:pPr>
            <a:r>
              <a:rPr lang="en-AU" sz="2900" i="1" dirty="0"/>
              <a:t>Questions asked on the day:</a:t>
            </a:r>
          </a:p>
          <a:p>
            <a:pPr marL="0" indent="0">
              <a:buNone/>
            </a:pPr>
            <a:endParaRPr lang="en-AU" sz="2900" i="1" dirty="0"/>
          </a:p>
          <a:p>
            <a:pPr marL="0" indent="0">
              <a:buNone/>
            </a:pPr>
            <a:r>
              <a:rPr lang="en-AU" sz="2900" dirty="0"/>
              <a:t>Why do I have to cancel appointments from the calendar?</a:t>
            </a:r>
          </a:p>
          <a:p>
            <a:pPr marL="0" indent="0">
              <a:buNone/>
            </a:pPr>
            <a:r>
              <a:rPr lang="en-AU" sz="2900" dirty="0"/>
              <a:t>Why can’t I delete from the Consultation page?</a:t>
            </a:r>
          </a:p>
          <a:p>
            <a:pPr marL="0" indent="0">
              <a:buNone/>
            </a:pPr>
            <a:endParaRPr lang="en-AU" sz="2300" dirty="0"/>
          </a:p>
          <a:p>
            <a:pPr marL="0" indent="0">
              <a:buNone/>
            </a:pPr>
            <a:endParaRPr lang="en-AU" sz="2300" i="1" dirty="0"/>
          </a:p>
          <a:p>
            <a:pPr marL="0" indent="0">
              <a:buNone/>
            </a:pPr>
            <a:endParaRPr lang="en-AU" dirty="0"/>
          </a:p>
          <a:p>
            <a:pPr marL="0" indent="0">
              <a:buNone/>
            </a:pPr>
            <a:endParaRPr lang="en-AU" dirty="0"/>
          </a:p>
          <a:p>
            <a:endParaRPr lang="en-AU" dirty="0"/>
          </a:p>
        </p:txBody>
      </p:sp>
    </p:spTree>
    <p:extLst>
      <p:ext uri="{BB962C8B-B14F-4D97-AF65-F5344CB8AC3E}">
        <p14:creationId xmlns:p14="http://schemas.microsoft.com/office/powerpoint/2010/main" val="22114020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43BAF-6955-5C79-CBD9-E9603B8878B1}"/>
              </a:ext>
            </a:extLst>
          </p:cNvPr>
          <p:cNvSpPr>
            <a:spLocks noGrp="1"/>
          </p:cNvSpPr>
          <p:nvPr>
            <p:ph type="title"/>
          </p:nvPr>
        </p:nvSpPr>
        <p:spPr/>
        <p:txBody>
          <a:bodyPr/>
          <a:lstStyle/>
          <a:p>
            <a:pPr algn="ctr"/>
            <a:r>
              <a:rPr lang="en-AU" dirty="0"/>
              <a:t>Best practice for cancelling appointments.</a:t>
            </a:r>
          </a:p>
        </p:txBody>
      </p:sp>
      <p:sp>
        <p:nvSpPr>
          <p:cNvPr id="3" name="Content Placeholder 2">
            <a:extLst>
              <a:ext uri="{FF2B5EF4-FFF2-40B4-BE49-F238E27FC236}">
                <a16:creationId xmlns:a16="http://schemas.microsoft.com/office/drawing/2014/main" id="{3AF23980-4409-FE99-F085-E5071CB87497}"/>
              </a:ext>
            </a:extLst>
          </p:cNvPr>
          <p:cNvSpPr>
            <a:spLocks noGrp="1"/>
          </p:cNvSpPr>
          <p:nvPr>
            <p:ph idx="1"/>
          </p:nvPr>
        </p:nvSpPr>
        <p:spPr/>
        <p:txBody>
          <a:bodyPr/>
          <a:lstStyle/>
          <a:p>
            <a:r>
              <a:rPr lang="en-AU" dirty="0"/>
              <a:t>As per CDIS webinar series on Department of Health MCH website:</a:t>
            </a:r>
          </a:p>
          <a:p>
            <a:r>
              <a:rPr lang="en-AU" dirty="0">
                <a:hlinkClick r:id="rId2"/>
              </a:rPr>
              <a:t>https://www.health.vic.gov.au/maternal-child-health/child-development-information-system</a:t>
            </a:r>
            <a:endParaRPr lang="en-AU" dirty="0"/>
          </a:p>
          <a:p>
            <a:r>
              <a:rPr lang="en-AU" dirty="0"/>
              <a:t>Webinar 7:  </a:t>
            </a:r>
            <a:r>
              <a:rPr lang="en-AU" dirty="0">
                <a:hlinkClick r:id="rId3"/>
              </a:rPr>
              <a:t>https://vimeo.com/432021138</a:t>
            </a:r>
            <a:r>
              <a:rPr lang="en-AU" dirty="0"/>
              <a:t> (password </a:t>
            </a:r>
            <a:r>
              <a:rPr lang="en-AU" dirty="0" err="1"/>
              <a:t>cdis</a:t>
            </a:r>
            <a:r>
              <a:rPr lang="en-AU" dirty="0"/>
              <a:t>)</a:t>
            </a:r>
          </a:p>
          <a:p>
            <a:endParaRPr lang="en-AU" dirty="0"/>
          </a:p>
          <a:p>
            <a:r>
              <a:rPr lang="en-AU" dirty="0"/>
              <a:t>Appointments are to be cancelled from the calendar so that a DNA is recorded in the client CDIS history.</a:t>
            </a:r>
          </a:p>
          <a:p>
            <a:r>
              <a:rPr lang="en-AU" dirty="0"/>
              <a:t>DNA recorded this way will also be reflected in the DNA report function of CDIS.</a:t>
            </a:r>
          </a:p>
          <a:p>
            <a:endParaRPr lang="en-AU" dirty="0"/>
          </a:p>
        </p:txBody>
      </p:sp>
    </p:spTree>
    <p:extLst>
      <p:ext uri="{BB962C8B-B14F-4D97-AF65-F5344CB8AC3E}">
        <p14:creationId xmlns:p14="http://schemas.microsoft.com/office/powerpoint/2010/main" val="3141658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640FC-14C0-7527-EEF3-DE01F16A6712}"/>
              </a:ext>
            </a:extLst>
          </p:cNvPr>
          <p:cNvSpPr>
            <a:spLocks noGrp="1"/>
          </p:cNvSpPr>
          <p:nvPr>
            <p:ph type="title"/>
          </p:nvPr>
        </p:nvSpPr>
        <p:spPr>
          <a:xfrm>
            <a:off x="677334" y="214604"/>
            <a:ext cx="8596668" cy="602033"/>
          </a:xfrm>
        </p:spPr>
        <p:txBody>
          <a:bodyPr>
            <a:normAutofit fontScale="90000"/>
          </a:bodyPr>
          <a:lstStyle/>
          <a:p>
            <a:r>
              <a:rPr lang="en-AU" dirty="0"/>
              <a:t>Process:</a:t>
            </a:r>
            <a:br>
              <a:rPr lang="en-AU" dirty="0"/>
            </a:br>
            <a:br>
              <a:rPr lang="en-AU" dirty="0"/>
            </a:br>
            <a:endParaRPr lang="en-AU" dirty="0"/>
          </a:p>
        </p:txBody>
      </p:sp>
      <p:sp>
        <p:nvSpPr>
          <p:cNvPr id="3" name="Content Placeholder 2">
            <a:extLst>
              <a:ext uri="{FF2B5EF4-FFF2-40B4-BE49-F238E27FC236}">
                <a16:creationId xmlns:a16="http://schemas.microsoft.com/office/drawing/2014/main" id="{F796E13E-CF1F-341B-4C61-FA1EA2C6B829}"/>
              </a:ext>
            </a:extLst>
          </p:cNvPr>
          <p:cNvSpPr>
            <a:spLocks noGrp="1"/>
          </p:cNvSpPr>
          <p:nvPr>
            <p:ph idx="1"/>
          </p:nvPr>
        </p:nvSpPr>
        <p:spPr>
          <a:xfrm>
            <a:off x="677334" y="951722"/>
            <a:ext cx="8596668" cy="5691673"/>
          </a:xfrm>
        </p:spPr>
        <p:txBody>
          <a:bodyPr/>
          <a:lstStyle/>
          <a:p>
            <a:pPr marL="0" indent="0">
              <a:buNone/>
            </a:pPr>
            <a:r>
              <a:rPr lang="en-AU" dirty="0"/>
              <a:t>From the calendar screen right click on the clients appointment and select edit:</a:t>
            </a:r>
          </a:p>
          <a:p>
            <a:r>
              <a:rPr lang="en-AU" dirty="0"/>
              <a:t>                                          </a:t>
            </a:r>
          </a:p>
          <a:p>
            <a:endParaRPr lang="en-AU" dirty="0"/>
          </a:p>
          <a:p>
            <a:endParaRPr lang="en-AU" dirty="0"/>
          </a:p>
          <a:p>
            <a:endParaRPr lang="en-AU" dirty="0"/>
          </a:p>
          <a:p>
            <a:r>
              <a:rPr lang="en-AU" dirty="0"/>
              <a:t>Select Cancel appointment and appropriate reason (see snip below)</a:t>
            </a:r>
          </a:p>
          <a:p>
            <a:r>
              <a:rPr lang="en-AU" dirty="0"/>
              <a:t>Complete the fields </a:t>
            </a:r>
          </a:p>
          <a:p>
            <a:endParaRPr lang="en-AU" dirty="0"/>
          </a:p>
          <a:p>
            <a:endParaRPr lang="en-AU" dirty="0"/>
          </a:p>
          <a:p>
            <a:r>
              <a:rPr lang="en-AU" dirty="0"/>
              <a:t>Then save.</a:t>
            </a:r>
          </a:p>
          <a:p>
            <a:r>
              <a:rPr lang="en-AU" dirty="0"/>
              <a:t>Appointment will delete from the calendar</a:t>
            </a:r>
          </a:p>
          <a:p>
            <a:r>
              <a:rPr lang="en-AU" dirty="0"/>
              <a:t>Clients history will look like this:</a:t>
            </a:r>
          </a:p>
          <a:p>
            <a:endParaRPr lang="en-AU" dirty="0">
              <a:highlight>
                <a:srgbClr val="FFFF00"/>
              </a:highlight>
            </a:endParaRPr>
          </a:p>
          <a:p>
            <a:endParaRPr lang="en-AU" dirty="0"/>
          </a:p>
        </p:txBody>
      </p:sp>
      <p:pic>
        <p:nvPicPr>
          <p:cNvPr id="5" name="Picture 4">
            <a:extLst>
              <a:ext uri="{FF2B5EF4-FFF2-40B4-BE49-F238E27FC236}">
                <a16:creationId xmlns:a16="http://schemas.microsoft.com/office/drawing/2014/main" id="{62A66CDD-30AD-E875-ADA8-CB920A5372F4}"/>
              </a:ext>
            </a:extLst>
          </p:cNvPr>
          <p:cNvPicPr>
            <a:picLocks noChangeAspect="1"/>
          </p:cNvPicPr>
          <p:nvPr/>
        </p:nvPicPr>
        <p:blipFill>
          <a:blip r:embed="rId2"/>
          <a:stretch>
            <a:fillRect/>
          </a:stretch>
        </p:blipFill>
        <p:spPr>
          <a:xfrm>
            <a:off x="1513468" y="1265565"/>
            <a:ext cx="2122588" cy="1404000"/>
          </a:xfrm>
          <a:prstGeom prst="rect">
            <a:avLst/>
          </a:prstGeom>
        </p:spPr>
      </p:pic>
      <p:pic>
        <p:nvPicPr>
          <p:cNvPr id="7" name="Picture 6">
            <a:extLst>
              <a:ext uri="{FF2B5EF4-FFF2-40B4-BE49-F238E27FC236}">
                <a16:creationId xmlns:a16="http://schemas.microsoft.com/office/drawing/2014/main" id="{365EE2E1-8C72-B56F-F8CC-E71CBC73408B}"/>
              </a:ext>
            </a:extLst>
          </p:cNvPr>
          <p:cNvPicPr>
            <a:picLocks noChangeAspect="1"/>
          </p:cNvPicPr>
          <p:nvPr/>
        </p:nvPicPr>
        <p:blipFill>
          <a:blip r:embed="rId3"/>
          <a:stretch>
            <a:fillRect/>
          </a:stretch>
        </p:blipFill>
        <p:spPr>
          <a:xfrm>
            <a:off x="3785346" y="3336039"/>
            <a:ext cx="3111049" cy="1332000"/>
          </a:xfrm>
          <a:prstGeom prst="rect">
            <a:avLst/>
          </a:prstGeom>
        </p:spPr>
      </p:pic>
      <p:pic>
        <p:nvPicPr>
          <p:cNvPr id="11" name="Picture 10">
            <a:extLst>
              <a:ext uri="{FF2B5EF4-FFF2-40B4-BE49-F238E27FC236}">
                <a16:creationId xmlns:a16="http://schemas.microsoft.com/office/drawing/2014/main" id="{BFE639B9-2FCD-144F-D22E-16DFF94AE2BF}"/>
              </a:ext>
            </a:extLst>
          </p:cNvPr>
          <p:cNvPicPr>
            <a:picLocks noChangeAspect="1"/>
          </p:cNvPicPr>
          <p:nvPr/>
        </p:nvPicPr>
        <p:blipFill>
          <a:blip r:embed="rId4"/>
          <a:stretch>
            <a:fillRect/>
          </a:stretch>
        </p:blipFill>
        <p:spPr>
          <a:xfrm>
            <a:off x="1090613" y="5835759"/>
            <a:ext cx="8355392" cy="600075"/>
          </a:xfrm>
          <a:prstGeom prst="rect">
            <a:avLst/>
          </a:prstGeom>
        </p:spPr>
      </p:pic>
    </p:spTree>
    <p:extLst>
      <p:ext uri="{BB962C8B-B14F-4D97-AF65-F5344CB8AC3E}">
        <p14:creationId xmlns:p14="http://schemas.microsoft.com/office/powerpoint/2010/main" val="3108696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C5677-4C0B-5163-5C42-4876F7A950EE}"/>
              </a:ext>
            </a:extLst>
          </p:cNvPr>
          <p:cNvSpPr>
            <a:spLocks noGrp="1"/>
          </p:cNvSpPr>
          <p:nvPr>
            <p:ph type="title"/>
          </p:nvPr>
        </p:nvSpPr>
        <p:spPr/>
        <p:txBody>
          <a:bodyPr/>
          <a:lstStyle/>
          <a:p>
            <a:pPr algn="ctr"/>
            <a:r>
              <a:rPr lang="en-AU" dirty="0"/>
              <a:t>What to do with old appointments in the consult page.</a:t>
            </a:r>
          </a:p>
        </p:txBody>
      </p:sp>
      <p:sp>
        <p:nvSpPr>
          <p:cNvPr id="3" name="Content Placeholder 2">
            <a:extLst>
              <a:ext uri="{FF2B5EF4-FFF2-40B4-BE49-F238E27FC236}">
                <a16:creationId xmlns:a16="http://schemas.microsoft.com/office/drawing/2014/main" id="{6C9C6A15-92F3-08D0-4C30-CC35F597A4DC}"/>
              </a:ext>
            </a:extLst>
          </p:cNvPr>
          <p:cNvSpPr>
            <a:spLocks noGrp="1"/>
          </p:cNvSpPr>
          <p:nvPr>
            <p:ph idx="1"/>
          </p:nvPr>
        </p:nvSpPr>
        <p:spPr/>
        <p:txBody>
          <a:bodyPr>
            <a:normAutofit lnSpcReduction="10000"/>
          </a:bodyPr>
          <a:lstStyle/>
          <a:p>
            <a:endParaRPr lang="en-AU" dirty="0"/>
          </a:p>
          <a:p>
            <a:endParaRPr lang="en-AU" dirty="0"/>
          </a:p>
          <a:p>
            <a:endParaRPr lang="en-AU" dirty="0"/>
          </a:p>
          <a:p>
            <a:endParaRPr lang="en-AU" dirty="0"/>
          </a:p>
          <a:p>
            <a:endParaRPr lang="en-AU" dirty="0"/>
          </a:p>
          <a:p>
            <a:r>
              <a:rPr lang="en-AU" dirty="0"/>
              <a:t>Deleting from the consultation page will not record the missed appointment in the client record or attribute to DNA data.</a:t>
            </a:r>
          </a:p>
          <a:p>
            <a:endParaRPr lang="en-AU" dirty="0"/>
          </a:p>
          <a:p>
            <a:r>
              <a:rPr lang="en-AU" dirty="0"/>
              <a:t>However, this is a good way to delete appointments from a long time ago or appointments that belong to another MCH service that were not deleted in the transfer.</a:t>
            </a:r>
          </a:p>
          <a:p>
            <a:endParaRPr lang="en-AU" dirty="0"/>
          </a:p>
        </p:txBody>
      </p:sp>
      <p:pic>
        <p:nvPicPr>
          <p:cNvPr id="7" name="Picture 6">
            <a:extLst>
              <a:ext uri="{FF2B5EF4-FFF2-40B4-BE49-F238E27FC236}">
                <a16:creationId xmlns:a16="http://schemas.microsoft.com/office/drawing/2014/main" id="{C0D3A0C1-1602-B0E4-7B72-B18F1AD4D598}"/>
              </a:ext>
            </a:extLst>
          </p:cNvPr>
          <p:cNvPicPr>
            <a:picLocks noChangeAspect="1"/>
          </p:cNvPicPr>
          <p:nvPr/>
        </p:nvPicPr>
        <p:blipFill>
          <a:blip r:embed="rId2"/>
          <a:stretch>
            <a:fillRect/>
          </a:stretch>
        </p:blipFill>
        <p:spPr>
          <a:xfrm>
            <a:off x="288958" y="1860290"/>
            <a:ext cx="9934575" cy="1943100"/>
          </a:xfrm>
          <a:prstGeom prst="rect">
            <a:avLst/>
          </a:prstGeom>
        </p:spPr>
      </p:pic>
    </p:spTree>
    <p:extLst>
      <p:ext uri="{BB962C8B-B14F-4D97-AF65-F5344CB8AC3E}">
        <p14:creationId xmlns:p14="http://schemas.microsoft.com/office/powerpoint/2010/main" val="2569991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1FCFD-3536-370F-C5F6-C5943CFC079F}"/>
              </a:ext>
            </a:extLst>
          </p:cNvPr>
          <p:cNvSpPr>
            <a:spLocks noGrp="1"/>
          </p:cNvSpPr>
          <p:nvPr>
            <p:ph type="title"/>
          </p:nvPr>
        </p:nvSpPr>
        <p:spPr/>
        <p:txBody>
          <a:bodyPr/>
          <a:lstStyle/>
          <a:p>
            <a:r>
              <a:rPr lang="en-AU" dirty="0"/>
              <a:t>Tips and Tricks</a:t>
            </a:r>
          </a:p>
        </p:txBody>
      </p:sp>
      <p:sp>
        <p:nvSpPr>
          <p:cNvPr id="3" name="Content Placeholder 2">
            <a:extLst>
              <a:ext uri="{FF2B5EF4-FFF2-40B4-BE49-F238E27FC236}">
                <a16:creationId xmlns:a16="http://schemas.microsoft.com/office/drawing/2014/main" id="{C3FF62E7-8766-9EA4-9FEB-FCB0A6819595}"/>
              </a:ext>
            </a:extLst>
          </p:cNvPr>
          <p:cNvSpPr>
            <a:spLocks noGrp="1"/>
          </p:cNvSpPr>
          <p:nvPr>
            <p:ph idx="1"/>
          </p:nvPr>
        </p:nvSpPr>
        <p:spPr>
          <a:xfrm>
            <a:off x="677334" y="1677798"/>
            <a:ext cx="8596668" cy="4388731"/>
          </a:xfrm>
        </p:spPr>
        <p:txBody>
          <a:bodyPr/>
          <a:lstStyle/>
          <a:p>
            <a:r>
              <a:rPr lang="en-AU" dirty="0"/>
              <a:t>When writing a referral letter use the appointment panel on the right of the CDIS screen for the clients details. You can copy and paste demographic details such as Name, Primary carer name, mobile, email and address into the referral letter.</a:t>
            </a:r>
          </a:p>
          <a:p>
            <a:endParaRPr lang="en-AU" dirty="0"/>
          </a:p>
          <a:p>
            <a:endParaRPr lang="en-AU" dirty="0"/>
          </a:p>
          <a:p>
            <a:r>
              <a:rPr lang="en-AU" dirty="0"/>
              <a:t>The Orange Door has been added to the Client Not Present Agency options.</a:t>
            </a:r>
          </a:p>
          <a:p>
            <a:endParaRPr lang="en-AU" dirty="0"/>
          </a:p>
        </p:txBody>
      </p:sp>
    </p:spTree>
    <p:extLst>
      <p:ext uri="{BB962C8B-B14F-4D97-AF65-F5344CB8AC3E}">
        <p14:creationId xmlns:p14="http://schemas.microsoft.com/office/powerpoint/2010/main" val="2777247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1979D-EA3A-AA28-3D0C-25DFE4B6FF59}"/>
              </a:ext>
            </a:extLst>
          </p:cNvPr>
          <p:cNvSpPr>
            <a:spLocks noGrp="1"/>
          </p:cNvSpPr>
          <p:nvPr>
            <p:ph type="title"/>
          </p:nvPr>
        </p:nvSpPr>
        <p:spPr/>
        <p:txBody>
          <a:bodyPr/>
          <a:lstStyle/>
          <a:p>
            <a:r>
              <a:rPr lang="en-AU" dirty="0"/>
              <a:t>Groups FAQ</a:t>
            </a:r>
          </a:p>
        </p:txBody>
      </p:sp>
      <p:sp>
        <p:nvSpPr>
          <p:cNvPr id="3" name="Content Placeholder 2">
            <a:extLst>
              <a:ext uri="{FF2B5EF4-FFF2-40B4-BE49-F238E27FC236}">
                <a16:creationId xmlns:a16="http://schemas.microsoft.com/office/drawing/2014/main" id="{F677995C-A0AC-454A-F5DC-7BC97DF9D9F0}"/>
              </a:ext>
            </a:extLst>
          </p:cNvPr>
          <p:cNvSpPr>
            <a:spLocks noGrp="1"/>
          </p:cNvSpPr>
          <p:nvPr>
            <p:ph idx="1"/>
          </p:nvPr>
        </p:nvSpPr>
        <p:spPr>
          <a:xfrm>
            <a:off x="996116" y="2068310"/>
            <a:ext cx="8596668" cy="3880773"/>
          </a:xfrm>
        </p:spPr>
        <p:txBody>
          <a:bodyPr>
            <a:normAutofit/>
          </a:bodyPr>
          <a:lstStyle/>
          <a:p>
            <a:r>
              <a:rPr lang="en-AU" sz="2400" dirty="0"/>
              <a:t>Resources</a:t>
            </a:r>
          </a:p>
          <a:p>
            <a:r>
              <a:rPr lang="en-AU" dirty="0"/>
              <a:t>Please refer to MAV MCH CDIS Education </a:t>
            </a:r>
            <a:r>
              <a:rPr lang="en-AU" dirty="0" err="1"/>
              <a:t>vimeo</a:t>
            </a:r>
            <a:r>
              <a:rPr lang="en-AU" dirty="0"/>
              <a:t> – CDIS Groups:</a:t>
            </a:r>
          </a:p>
          <a:p>
            <a:r>
              <a:rPr lang="en-AU" dirty="0">
                <a:hlinkClick r:id="rId2"/>
              </a:rPr>
              <a:t>https://vimeo.com/706008678</a:t>
            </a:r>
            <a:endParaRPr lang="en-AU" dirty="0"/>
          </a:p>
          <a:p>
            <a:endParaRPr lang="en-AU" dirty="0"/>
          </a:p>
          <a:p>
            <a:r>
              <a:rPr lang="en-AU" dirty="0"/>
              <a:t>Please refer to Dept Health website MCH/CDIS Practice process:</a:t>
            </a:r>
          </a:p>
          <a:p>
            <a:r>
              <a:rPr lang="en-AU" dirty="0"/>
              <a:t>CDIS Group Processes</a:t>
            </a:r>
          </a:p>
          <a:p>
            <a:r>
              <a:rPr lang="en-AU" dirty="0"/>
              <a:t>CDIS Initial Group Set up Processes</a:t>
            </a:r>
          </a:p>
          <a:p>
            <a:r>
              <a:rPr lang="en-AU" dirty="0">
                <a:hlinkClick r:id="rId3"/>
              </a:rPr>
              <a:t>https://www.health.vic.gov.au/maternal-child-health/child-development-information-system?rid=191847</a:t>
            </a:r>
            <a:endParaRPr lang="en-AU" dirty="0"/>
          </a:p>
          <a:p>
            <a:endParaRPr lang="en-AU" dirty="0"/>
          </a:p>
          <a:p>
            <a:pPr marL="0" indent="0">
              <a:buNone/>
            </a:pPr>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pPr marL="0" indent="0">
              <a:buNone/>
            </a:pPr>
            <a:endParaRPr lang="en-AU" dirty="0"/>
          </a:p>
        </p:txBody>
      </p:sp>
    </p:spTree>
    <p:extLst>
      <p:ext uri="{BB962C8B-B14F-4D97-AF65-F5344CB8AC3E}">
        <p14:creationId xmlns:p14="http://schemas.microsoft.com/office/powerpoint/2010/main" val="3443425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875AB-D962-EFAF-88F6-593C77140696}"/>
              </a:ext>
            </a:extLst>
          </p:cNvPr>
          <p:cNvSpPr>
            <a:spLocks noGrp="1"/>
          </p:cNvSpPr>
          <p:nvPr>
            <p:ph type="title"/>
          </p:nvPr>
        </p:nvSpPr>
        <p:spPr/>
        <p:txBody>
          <a:bodyPr/>
          <a:lstStyle/>
          <a:p>
            <a:r>
              <a:rPr lang="en-AU" dirty="0"/>
              <a:t>Groups FAQ</a:t>
            </a:r>
          </a:p>
        </p:txBody>
      </p:sp>
      <p:sp>
        <p:nvSpPr>
          <p:cNvPr id="3" name="Content Placeholder 2">
            <a:extLst>
              <a:ext uri="{FF2B5EF4-FFF2-40B4-BE49-F238E27FC236}">
                <a16:creationId xmlns:a16="http://schemas.microsoft.com/office/drawing/2014/main" id="{D7D8D92F-4E04-8353-848A-334C91564BB6}"/>
              </a:ext>
            </a:extLst>
          </p:cNvPr>
          <p:cNvSpPr>
            <a:spLocks noGrp="1"/>
          </p:cNvSpPr>
          <p:nvPr>
            <p:ph idx="1"/>
          </p:nvPr>
        </p:nvSpPr>
        <p:spPr>
          <a:xfrm>
            <a:off x="677334" y="1526797"/>
            <a:ext cx="8596668" cy="4514566"/>
          </a:xfrm>
        </p:spPr>
        <p:txBody>
          <a:bodyPr>
            <a:normAutofit fontScale="85000" lnSpcReduction="10000"/>
          </a:bodyPr>
          <a:lstStyle/>
          <a:p>
            <a:r>
              <a:rPr lang="en-AU" sz="1800" dirty="0">
                <a:effectLst/>
                <a:ea typeface="Times New Roman" panose="02020603050405020304" pitchFamily="18" charset="0"/>
              </a:rPr>
              <a:t>Why isn’t my group visible ? </a:t>
            </a:r>
          </a:p>
          <a:p>
            <a:r>
              <a:rPr lang="en-AU" i="1" dirty="0"/>
              <a:t>Group must be accepted to appear on the Clients Summary page</a:t>
            </a:r>
          </a:p>
          <a:p>
            <a:endParaRPr lang="en-AU" dirty="0"/>
          </a:p>
          <a:p>
            <a:endParaRPr lang="en-AU" dirty="0"/>
          </a:p>
          <a:p>
            <a:endParaRPr lang="en-AU" dirty="0"/>
          </a:p>
          <a:p>
            <a:endParaRPr lang="en-AU" dirty="0"/>
          </a:p>
          <a:p>
            <a:endParaRPr lang="en-AU" dirty="0"/>
          </a:p>
          <a:p>
            <a:endParaRPr lang="en-AU" dirty="0"/>
          </a:p>
          <a:p>
            <a:r>
              <a:rPr lang="en-AU" sz="1800" dirty="0">
                <a:effectLst/>
                <a:ea typeface="Times New Roman" panose="02020603050405020304" pitchFamily="18" charset="0"/>
              </a:rPr>
              <a:t>Why is my facilitator not able to be booked for the group? </a:t>
            </a:r>
          </a:p>
          <a:p>
            <a:r>
              <a:rPr lang="en-AU" i="1" dirty="0"/>
              <a:t>Your facilitator is already booked for another group session or scheduled in the calendar for a client or non-client appointment. </a:t>
            </a:r>
          </a:p>
          <a:p>
            <a:endParaRPr lang="en-AU" i="1" dirty="0"/>
          </a:p>
          <a:p>
            <a:r>
              <a:rPr lang="en-AU" sz="1800" dirty="0">
                <a:effectLst/>
                <a:ea typeface="Times New Roman" panose="02020603050405020304" pitchFamily="18" charset="0"/>
              </a:rPr>
              <a:t>Why can’t I record outcomes for attendees in the group (no box)? </a:t>
            </a:r>
          </a:p>
          <a:p>
            <a:r>
              <a:rPr lang="en-AU" i="1" dirty="0"/>
              <a:t>Attendees need to be added to the group prior to commencement of group.</a:t>
            </a:r>
          </a:p>
          <a:p>
            <a:endParaRPr lang="en-AU" i="1" dirty="0">
              <a:latin typeface="Calibri" panose="020F0502020204030204" pitchFamily="34" charset="0"/>
            </a:endParaRPr>
          </a:p>
          <a:p>
            <a:endParaRPr lang="en-AU" dirty="0">
              <a:latin typeface="Calibri" panose="020F0502020204030204" pitchFamily="34" charset="0"/>
            </a:endParaRPr>
          </a:p>
          <a:p>
            <a:endParaRPr lang="en-AU" dirty="0">
              <a:latin typeface="Calibri" panose="020F0502020204030204" pitchFamily="34" charset="0"/>
            </a:endParaRPr>
          </a:p>
          <a:p>
            <a:endParaRPr lang="en-AU" dirty="0">
              <a:latin typeface="Calibri" panose="020F0502020204030204" pitchFamily="34" charset="0"/>
            </a:endParaRPr>
          </a:p>
          <a:p>
            <a:endParaRPr lang="en-AU" dirty="0">
              <a:latin typeface="Calibri" panose="020F0502020204030204" pitchFamily="34" charset="0"/>
            </a:endParaRPr>
          </a:p>
          <a:p>
            <a:endParaRPr lang="en-AU" dirty="0">
              <a:latin typeface="Calibri" panose="020F0502020204030204" pitchFamily="34" charset="0"/>
            </a:endParaRPr>
          </a:p>
          <a:p>
            <a:endParaRPr lang="en-AU" dirty="0">
              <a:latin typeface="Calibri" panose="020F0502020204030204" pitchFamily="34" charset="0"/>
            </a:endParaRPr>
          </a:p>
          <a:p>
            <a:endParaRPr lang="en-AU" dirty="0">
              <a:latin typeface="Calibri" panose="020F0502020204030204" pitchFamily="34" charset="0"/>
            </a:endParaRPr>
          </a:p>
          <a:p>
            <a:endParaRPr lang="en-AU" dirty="0">
              <a:latin typeface="Calibri" panose="020F0502020204030204" pitchFamily="34" charset="0"/>
            </a:endParaRPr>
          </a:p>
          <a:p>
            <a:endParaRPr lang="en-AU" dirty="0">
              <a:latin typeface="Calibri" panose="020F0502020204030204" pitchFamily="34" charset="0"/>
            </a:endParaRPr>
          </a:p>
          <a:p>
            <a:endParaRPr lang="en-AU" dirty="0">
              <a:latin typeface="Calibri" panose="020F0502020204030204" pitchFamily="34" charset="0"/>
            </a:endParaRPr>
          </a:p>
          <a:p>
            <a:endParaRPr lang="en-AU" dirty="0">
              <a:latin typeface="Calibri" panose="020F0502020204030204" pitchFamily="34" charset="0"/>
            </a:endParaRPr>
          </a:p>
          <a:p>
            <a:endParaRPr lang="en-AU" dirty="0">
              <a:latin typeface="Calibri" panose="020F0502020204030204" pitchFamily="34" charset="0"/>
            </a:endParaRPr>
          </a:p>
          <a:p>
            <a:endParaRPr lang="en-AU" dirty="0">
              <a:latin typeface="Calibri" panose="020F0502020204030204" pitchFamily="34" charset="0"/>
            </a:endParaRPr>
          </a:p>
          <a:p>
            <a:endParaRPr lang="en-AU" dirty="0"/>
          </a:p>
          <a:p>
            <a:endParaRPr lang="en-AU" dirty="0"/>
          </a:p>
          <a:p>
            <a:endParaRPr lang="en-AU" dirty="0"/>
          </a:p>
          <a:p>
            <a:endParaRPr lang="en-AU" dirty="0"/>
          </a:p>
          <a:p>
            <a:endParaRPr lang="en-AU" dirty="0"/>
          </a:p>
        </p:txBody>
      </p:sp>
      <p:pic>
        <p:nvPicPr>
          <p:cNvPr id="5" name="Picture 4">
            <a:extLst>
              <a:ext uri="{FF2B5EF4-FFF2-40B4-BE49-F238E27FC236}">
                <a16:creationId xmlns:a16="http://schemas.microsoft.com/office/drawing/2014/main" id="{6322C59B-46E2-0F37-6A2E-4129CAECA719}"/>
              </a:ext>
            </a:extLst>
          </p:cNvPr>
          <p:cNvPicPr>
            <a:picLocks noChangeAspect="1"/>
          </p:cNvPicPr>
          <p:nvPr/>
        </p:nvPicPr>
        <p:blipFill>
          <a:blip r:embed="rId2"/>
          <a:stretch>
            <a:fillRect/>
          </a:stretch>
        </p:blipFill>
        <p:spPr>
          <a:xfrm>
            <a:off x="1047588" y="2407641"/>
            <a:ext cx="7621268" cy="1517489"/>
          </a:xfrm>
          <a:prstGeom prst="rect">
            <a:avLst/>
          </a:prstGeom>
        </p:spPr>
      </p:pic>
    </p:spTree>
    <p:extLst>
      <p:ext uri="{BB962C8B-B14F-4D97-AF65-F5344CB8AC3E}">
        <p14:creationId xmlns:p14="http://schemas.microsoft.com/office/powerpoint/2010/main" val="2095414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CE624-237D-42CD-BD3E-CFBB8BA70F9D}"/>
              </a:ext>
            </a:extLst>
          </p:cNvPr>
          <p:cNvSpPr>
            <a:spLocks noGrp="1"/>
          </p:cNvSpPr>
          <p:nvPr>
            <p:ph type="title"/>
          </p:nvPr>
        </p:nvSpPr>
        <p:spPr>
          <a:xfrm>
            <a:off x="677334" y="609600"/>
            <a:ext cx="8596668" cy="722050"/>
          </a:xfrm>
        </p:spPr>
        <p:txBody>
          <a:bodyPr/>
          <a:lstStyle/>
          <a:p>
            <a:r>
              <a:rPr lang="en-AU" dirty="0"/>
              <a:t>Too Many Groups Listed?</a:t>
            </a:r>
          </a:p>
        </p:txBody>
      </p:sp>
      <p:sp>
        <p:nvSpPr>
          <p:cNvPr id="3" name="Content Placeholder 2">
            <a:extLst>
              <a:ext uri="{FF2B5EF4-FFF2-40B4-BE49-F238E27FC236}">
                <a16:creationId xmlns:a16="http://schemas.microsoft.com/office/drawing/2014/main" id="{2AEEBD74-CC6D-4DAB-8DCA-3D2FC2DF6EFA}"/>
              </a:ext>
            </a:extLst>
          </p:cNvPr>
          <p:cNvSpPr>
            <a:spLocks noGrp="1"/>
          </p:cNvSpPr>
          <p:nvPr>
            <p:ph idx="1"/>
          </p:nvPr>
        </p:nvSpPr>
        <p:spPr>
          <a:xfrm>
            <a:off x="677334" y="1423743"/>
            <a:ext cx="8596668" cy="4648583"/>
          </a:xfrm>
        </p:spPr>
        <p:txBody>
          <a:bodyPr/>
          <a:lstStyle/>
          <a:p>
            <a:r>
              <a:rPr lang="en-AU" b="0" i="0" dirty="0">
                <a:solidFill>
                  <a:srgbClr val="333333"/>
                </a:solidFill>
                <a:effectLst/>
              </a:rPr>
              <a:t>You can mark a </a:t>
            </a:r>
            <a:r>
              <a:rPr lang="en-AU" b="1" dirty="0">
                <a:solidFill>
                  <a:srgbClr val="0066FF"/>
                </a:solidFill>
              </a:rPr>
              <a:t>G</a:t>
            </a:r>
            <a:r>
              <a:rPr lang="en-AU" b="1" i="0" dirty="0">
                <a:solidFill>
                  <a:srgbClr val="0066FF"/>
                </a:solidFill>
                <a:effectLst/>
              </a:rPr>
              <a:t>roup </a:t>
            </a:r>
            <a:r>
              <a:rPr lang="en-AU" b="1" dirty="0">
                <a:solidFill>
                  <a:srgbClr val="0066FF"/>
                </a:solidFill>
              </a:rPr>
              <a:t>T</a:t>
            </a:r>
            <a:r>
              <a:rPr lang="en-AU" b="1" i="0" dirty="0">
                <a:solidFill>
                  <a:srgbClr val="0066FF"/>
                </a:solidFill>
                <a:effectLst/>
              </a:rPr>
              <a:t>emplate </a:t>
            </a:r>
            <a:r>
              <a:rPr lang="en-AU" b="0" i="0" dirty="0">
                <a:solidFill>
                  <a:srgbClr val="333333"/>
                </a:solidFill>
                <a:effectLst/>
              </a:rPr>
              <a:t>as </a:t>
            </a:r>
            <a:r>
              <a:rPr lang="en-AU" b="0" i="0" u="sng" dirty="0">
                <a:solidFill>
                  <a:srgbClr val="333333"/>
                </a:solidFill>
                <a:effectLst/>
              </a:rPr>
              <a:t>hidden and/or inactive </a:t>
            </a:r>
            <a:r>
              <a:rPr lang="en-AU" b="0" i="0" dirty="0">
                <a:solidFill>
                  <a:srgbClr val="333333"/>
                </a:solidFill>
                <a:effectLst/>
              </a:rPr>
              <a:t>via the 'Group Template' screen (Schedule &gt; Groups &gt; Group Templates).</a:t>
            </a:r>
          </a:p>
          <a:p>
            <a:endParaRPr lang="en-AU" dirty="0">
              <a:solidFill>
                <a:srgbClr val="333333"/>
              </a:solidFill>
            </a:endParaRPr>
          </a:p>
          <a:p>
            <a:endParaRPr lang="en-AU" b="0" i="0" dirty="0">
              <a:solidFill>
                <a:srgbClr val="333333"/>
              </a:solidFill>
              <a:effectLst/>
            </a:endParaRPr>
          </a:p>
          <a:p>
            <a:endParaRPr lang="en-AU" dirty="0">
              <a:solidFill>
                <a:srgbClr val="333333"/>
              </a:solidFill>
            </a:endParaRPr>
          </a:p>
          <a:p>
            <a:endParaRPr lang="en-AU" b="0" i="0" dirty="0">
              <a:solidFill>
                <a:srgbClr val="333333"/>
              </a:solidFill>
              <a:effectLst/>
            </a:endParaRPr>
          </a:p>
          <a:p>
            <a:endParaRPr lang="en-AU" b="0" i="0" dirty="0">
              <a:solidFill>
                <a:srgbClr val="333333"/>
              </a:solidFill>
              <a:effectLst/>
            </a:endParaRPr>
          </a:p>
          <a:p>
            <a:r>
              <a:rPr lang="en-AU" b="0" i="0" dirty="0">
                <a:solidFill>
                  <a:srgbClr val="333333"/>
                </a:solidFill>
                <a:effectLst/>
              </a:rPr>
              <a:t>Click a </a:t>
            </a:r>
            <a:r>
              <a:rPr lang="en-AU" b="1" i="0" dirty="0">
                <a:solidFill>
                  <a:srgbClr val="0066FF"/>
                </a:solidFill>
                <a:effectLst/>
              </a:rPr>
              <a:t>Group Name</a:t>
            </a:r>
            <a:r>
              <a:rPr lang="en-AU" b="1" i="0" dirty="0">
                <a:solidFill>
                  <a:srgbClr val="333333"/>
                </a:solidFill>
                <a:effectLst/>
              </a:rPr>
              <a:t> (it’s a hyperlink</a:t>
            </a:r>
            <a:r>
              <a:rPr lang="en-AU" b="0" i="0" dirty="0">
                <a:solidFill>
                  <a:srgbClr val="333333"/>
                </a:solidFill>
                <a:effectLst/>
              </a:rPr>
              <a:t>) to open the Edit Group popup.</a:t>
            </a:r>
            <a:endParaRPr lang="en-AU" dirty="0"/>
          </a:p>
        </p:txBody>
      </p:sp>
      <p:pic>
        <p:nvPicPr>
          <p:cNvPr id="5" name="Picture 4">
            <a:extLst>
              <a:ext uri="{FF2B5EF4-FFF2-40B4-BE49-F238E27FC236}">
                <a16:creationId xmlns:a16="http://schemas.microsoft.com/office/drawing/2014/main" id="{598E0592-0F1A-4242-9FED-5F5AF725EC98}"/>
              </a:ext>
            </a:extLst>
          </p:cNvPr>
          <p:cNvPicPr>
            <a:picLocks noChangeAspect="1"/>
          </p:cNvPicPr>
          <p:nvPr/>
        </p:nvPicPr>
        <p:blipFill rotWithShape="1">
          <a:blip r:embed="rId2"/>
          <a:srcRect t="9007" r="86965" b="76659"/>
          <a:stretch/>
        </p:blipFill>
        <p:spPr>
          <a:xfrm>
            <a:off x="1148897" y="2080337"/>
            <a:ext cx="4667117" cy="2002850"/>
          </a:xfrm>
          <a:prstGeom prst="rect">
            <a:avLst/>
          </a:prstGeom>
        </p:spPr>
      </p:pic>
      <p:pic>
        <p:nvPicPr>
          <p:cNvPr id="12" name="Picture 11">
            <a:extLst>
              <a:ext uri="{FF2B5EF4-FFF2-40B4-BE49-F238E27FC236}">
                <a16:creationId xmlns:a16="http://schemas.microsoft.com/office/drawing/2014/main" id="{4707FC7B-68E0-4AB4-A0B0-210BF5E82906}"/>
              </a:ext>
            </a:extLst>
          </p:cNvPr>
          <p:cNvPicPr>
            <a:picLocks noChangeAspect="1"/>
          </p:cNvPicPr>
          <p:nvPr/>
        </p:nvPicPr>
        <p:blipFill rotWithShape="1">
          <a:blip r:embed="rId3"/>
          <a:srcRect t="2385"/>
          <a:stretch/>
        </p:blipFill>
        <p:spPr>
          <a:xfrm>
            <a:off x="1867199" y="4530054"/>
            <a:ext cx="6216938" cy="2126123"/>
          </a:xfrm>
          <a:prstGeom prst="rect">
            <a:avLst/>
          </a:prstGeom>
        </p:spPr>
      </p:pic>
    </p:spTree>
    <p:extLst>
      <p:ext uri="{BB962C8B-B14F-4D97-AF65-F5344CB8AC3E}">
        <p14:creationId xmlns:p14="http://schemas.microsoft.com/office/powerpoint/2010/main" val="1872746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085D77-C65F-4C36-846D-08BAE6E05F60}"/>
              </a:ext>
            </a:extLst>
          </p:cNvPr>
          <p:cNvSpPr>
            <a:spLocks noGrp="1"/>
          </p:cNvSpPr>
          <p:nvPr>
            <p:ph idx="1"/>
          </p:nvPr>
        </p:nvSpPr>
        <p:spPr>
          <a:xfrm>
            <a:off x="677334" y="1331651"/>
            <a:ext cx="8596668" cy="4709712"/>
          </a:xfrm>
        </p:spPr>
        <p:txBody>
          <a:bodyPr/>
          <a:lstStyle/>
          <a:p>
            <a:r>
              <a:rPr lang="en-AU" i="1" dirty="0"/>
              <a:t>** Only CDIS Role of ‘System Admin – Council’ can see and adjust this **</a:t>
            </a:r>
          </a:p>
          <a:p>
            <a:r>
              <a:rPr lang="en-AU" dirty="0"/>
              <a:t>Scroll down to 'System Administrator Options only' section where there are two fields:</a:t>
            </a:r>
            <a:br>
              <a:rPr lang="en-AU" dirty="0"/>
            </a:br>
            <a:r>
              <a:rPr lang="en-AU" b="0" i="0" dirty="0">
                <a:solidFill>
                  <a:srgbClr val="333333"/>
                </a:solidFill>
                <a:effectLst/>
                <a:latin typeface="Verdana" panose="020B0604030504040204" pitchFamily="34" charset="0"/>
              </a:rPr>
              <a:t>- </a:t>
            </a:r>
            <a:r>
              <a:rPr lang="en-AU" b="0" i="0" dirty="0">
                <a:solidFill>
                  <a:srgbClr val="FF0000"/>
                </a:solidFill>
                <a:effectLst/>
                <a:latin typeface="Verdana" panose="020B0604030504040204" pitchFamily="34" charset="0"/>
              </a:rPr>
              <a:t>This group is active</a:t>
            </a:r>
            <a:br>
              <a:rPr lang="en-AU" dirty="0"/>
            </a:br>
            <a:r>
              <a:rPr lang="en-AU" b="0" i="0" dirty="0">
                <a:solidFill>
                  <a:srgbClr val="333333"/>
                </a:solidFill>
                <a:effectLst/>
                <a:latin typeface="Verdana" panose="020B0604030504040204" pitchFamily="34" charset="0"/>
              </a:rPr>
              <a:t>- </a:t>
            </a:r>
            <a:r>
              <a:rPr lang="en-AU" b="0" i="0" dirty="0">
                <a:solidFill>
                  <a:srgbClr val="0066FF"/>
                </a:solidFill>
                <a:effectLst/>
                <a:latin typeface="Verdana" panose="020B0604030504040204" pitchFamily="34" charset="0"/>
              </a:rPr>
              <a:t>Hide group from list</a:t>
            </a:r>
          </a:p>
          <a:p>
            <a:endParaRPr lang="en-AU" dirty="0">
              <a:solidFill>
                <a:srgbClr val="333333"/>
              </a:solidFill>
              <a:latin typeface="Verdana" panose="020B0604030504040204" pitchFamily="34" charset="0"/>
            </a:endParaRPr>
          </a:p>
          <a:p>
            <a:endParaRPr lang="en-AU" dirty="0"/>
          </a:p>
        </p:txBody>
      </p:sp>
      <p:sp>
        <p:nvSpPr>
          <p:cNvPr id="4" name="Title 1">
            <a:extLst>
              <a:ext uri="{FF2B5EF4-FFF2-40B4-BE49-F238E27FC236}">
                <a16:creationId xmlns:a16="http://schemas.microsoft.com/office/drawing/2014/main" id="{8E84A06A-92DB-42F5-A222-12A8E5CEF696}"/>
              </a:ext>
            </a:extLst>
          </p:cNvPr>
          <p:cNvSpPr>
            <a:spLocks noGrp="1"/>
          </p:cNvSpPr>
          <p:nvPr>
            <p:ph type="title"/>
          </p:nvPr>
        </p:nvSpPr>
        <p:spPr>
          <a:xfrm>
            <a:off x="677334" y="609600"/>
            <a:ext cx="8596668" cy="722050"/>
          </a:xfrm>
        </p:spPr>
        <p:txBody>
          <a:bodyPr/>
          <a:lstStyle/>
          <a:p>
            <a:r>
              <a:rPr lang="en-AU" dirty="0"/>
              <a:t>Too Many Groups Listed?</a:t>
            </a:r>
          </a:p>
        </p:txBody>
      </p:sp>
      <p:pic>
        <p:nvPicPr>
          <p:cNvPr id="6" name="Picture 5">
            <a:extLst>
              <a:ext uri="{FF2B5EF4-FFF2-40B4-BE49-F238E27FC236}">
                <a16:creationId xmlns:a16="http://schemas.microsoft.com/office/drawing/2014/main" id="{6140A355-8504-412B-9AB3-9EE4BF4F7015}"/>
              </a:ext>
            </a:extLst>
          </p:cNvPr>
          <p:cNvPicPr>
            <a:picLocks noChangeAspect="1"/>
          </p:cNvPicPr>
          <p:nvPr/>
        </p:nvPicPr>
        <p:blipFill>
          <a:blip r:embed="rId2"/>
          <a:stretch>
            <a:fillRect/>
          </a:stretch>
        </p:blipFill>
        <p:spPr>
          <a:xfrm>
            <a:off x="4173396" y="2257827"/>
            <a:ext cx="5570390" cy="3137072"/>
          </a:xfrm>
          <a:prstGeom prst="rect">
            <a:avLst/>
          </a:prstGeom>
        </p:spPr>
      </p:pic>
      <p:pic>
        <p:nvPicPr>
          <p:cNvPr id="8" name="Picture 7">
            <a:extLst>
              <a:ext uri="{FF2B5EF4-FFF2-40B4-BE49-F238E27FC236}">
                <a16:creationId xmlns:a16="http://schemas.microsoft.com/office/drawing/2014/main" id="{66C71269-3EE6-48A3-A2CD-7F8A4599D0BB}"/>
              </a:ext>
            </a:extLst>
          </p:cNvPr>
          <p:cNvPicPr>
            <a:picLocks noChangeAspect="1"/>
          </p:cNvPicPr>
          <p:nvPr/>
        </p:nvPicPr>
        <p:blipFill rotWithShape="1">
          <a:blip r:embed="rId3"/>
          <a:srcRect l="2409" t="33132" r="3439" b="-1"/>
          <a:stretch/>
        </p:blipFill>
        <p:spPr>
          <a:xfrm>
            <a:off x="2088859" y="5385732"/>
            <a:ext cx="9093666" cy="1176148"/>
          </a:xfrm>
          <a:prstGeom prst="rect">
            <a:avLst/>
          </a:prstGeom>
        </p:spPr>
      </p:pic>
      <p:cxnSp>
        <p:nvCxnSpPr>
          <p:cNvPr id="10" name="Straight Arrow Connector 9">
            <a:extLst>
              <a:ext uri="{FF2B5EF4-FFF2-40B4-BE49-F238E27FC236}">
                <a16:creationId xmlns:a16="http://schemas.microsoft.com/office/drawing/2014/main" id="{6B911D53-569B-4387-91B7-2C4114B10E66}"/>
              </a:ext>
            </a:extLst>
          </p:cNvPr>
          <p:cNvCxnSpPr>
            <a:cxnSpLocks/>
          </p:cNvCxnSpPr>
          <p:nvPr/>
        </p:nvCxnSpPr>
        <p:spPr>
          <a:xfrm>
            <a:off x="1359017" y="2885813"/>
            <a:ext cx="1978986" cy="3201635"/>
          </a:xfrm>
          <a:prstGeom prst="straightConnector1">
            <a:avLst/>
          </a:prstGeom>
          <a:ln w="38100">
            <a:solidFill>
              <a:srgbClr val="0066FF"/>
            </a:solidFill>
            <a:tailEnd type="triangle"/>
          </a:ln>
        </p:spPr>
        <p:style>
          <a:lnRef idx="1">
            <a:schemeClr val="accent5"/>
          </a:lnRef>
          <a:fillRef idx="0">
            <a:schemeClr val="accent5"/>
          </a:fillRef>
          <a:effectRef idx="0">
            <a:schemeClr val="accent5"/>
          </a:effectRef>
          <a:fontRef idx="minor">
            <a:schemeClr val="tx1"/>
          </a:fontRef>
        </p:style>
      </p:cxnSp>
      <p:cxnSp>
        <p:nvCxnSpPr>
          <p:cNvPr id="12" name="Straight Arrow Connector 11">
            <a:extLst>
              <a:ext uri="{FF2B5EF4-FFF2-40B4-BE49-F238E27FC236}">
                <a16:creationId xmlns:a16="http://schemas.microsoft.com/office/drawing/2014/main" id="{7BAA641B-14D4-450A-AD7F-DC5EB5932ABF}"/>
              </a:ext>
            </a:extLst>
          </p:cNvPr>
          <p:cNvCxnSpPr>
            <a:cxnSpLocks/>
          </p:cNvCxnSpPr>
          <p:nvPr/>
        </p:nvCxnSpPr>
        <p:spPr>
          <a:xfrm>
            <a:off x="3590488" y="2516697"/>
            <a:ext cx="1744910" cy="3271544"/>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sp>
        <p:nvSpPr>
          <p:cNvPr id="9" name="Rectangle 8">
            <a:extLst>
              <a:ext uri="{FF2B5EF4-FFF2-40B4-BE49-F238E27FC236}">
                <a16:creationId xmlns:a16="http://schemas.microsoft.com/office/drawing/2014/main" id="{685E07BC-14E9-442B-B9ED-8D90A0F5C68C}"/>
              </a:ext>
            </a:extLst>
          </p:cNvPr>
          <p:cNvSpPr/>
          <p:nvPr/>
        </p:nvSpPr>
        <p:spPr>
          <a:xfrm>
            <a:off x="3338004" y="6041363"/>
            <a:ext cx="1455938" cy="207037"/>
          </a:xfrm>
          <a:prstGeom prst="rect">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37343B81-AD3C-4CB0-ADA2-00CC6AEF1F2B}"/>
              </a:ext>
            </a:extLst>
          </p:cNvPr>
          <p:cNvSpPr/>
          <p:nvPr/>
        </p:nvSpPr>
        <p:spPr>
          <a:xfrm>
            <a:off x="3338003" y="5788241"/>
            <a:ext cx="2072895" cy="2070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651337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520C38-0194-475A-A1F1-BAB2CF84862B}"/>
              </a:ext>
            </a:extLst>
          </p:cNvPr>
          <p:cNvSpPr>
            <a:spLocks noGrp="1"/>
          </p:cNvSpPr>
          <p:nvPr>
            <p:ph idx="1"/>
          </p:nvPr>
        </p:nvSpPr>
        <p:spPr>
          <a:xfrm>
            <a:off x="677333" y="1411551"/>
            <a:ext cx="9280399" cy="5278498"/>
          </a:xfrm>
        </p:spPr>
        <p:txBody>
          <a:bodyPr>
            <a:normAutofit/>
          </a:bodyPr>
          <a:lstStyle/>
          <a:p>
            <a:r>
              <a:rPr lang="en-AU" i="1" dirty="0"/>
              <a:t>** Only CDIS Role of ‘System Admin – Council’ can see and adjust this **</a:t>
            </a:r>
          </a:p>
          <a:p>
            <a:r>
              <a:rPr lang="en-AU" dirty="0"/>
              <a:t>Change ‘This group is active’ to No</a:t>
            </a:r>
          </a:p>
          <a:p>
            <a:endParaRPr lang="en-AU" dirty="0"/>
          </a:p>
          <a:p>
            <a:pPr marL="0" indent="0">
              <a:buNone/>
            </a:pPr>
            <a:endParaRPr lang="en-AU" dirty="0"/>
          </a:p>
          <a:p>
            <a:endParaRPr lang="en-AU" b="0" i="0" dirty="0">
              <a:solidFill>
                <a:srgbClr val="333333"/>
              </a:solidFill>
              <a:effectLst/>
              <a:latin typeface="Verdana" panose="020B0604030504040204" pitchFamily="34" charset="0"/>
            </a:endParaRPr>
          </a:p>
          <a:p>
            <a:r>
              <a:rPr lang="en-AU" b="1" u="sng" dirty="0"/>
              <a:t>This group is active</a:t>
            </a:r>
            <a:br>
              <a:rPr lang="en-AU" dirty="0"/>
            </a:br>
            <a:r>
              <a:rPr lang="en-AU" dirty="0"/>
              <a:t>Setting this to ‘No’, will hide the </a:t>
            </a:r>
            <a:r>
              <a:rPr lang="en-AU" u="sng" dirty="0"/>
              <a:t>group template </a:t>
            </a:r>
            <a:r>
              <a:rPr lang="en-AU" dirty="0"/>
              <a:t>for all roles in the following location:</a:t>
            </a:r>
            <a:br>
              <a:rPr lang="en-AU" dirty="0"/>
            </a:br>
            <a:r>
              <a:rPr lang="en-AU" dirty="0"/>
              <a:t>- From a client record &gt; Clinical Activity &gt; Book Group '</a:t>
            </a:r>
            <a:r>
              <a:rPr lang="en-AU" dirty="0">
                <a:solidFill>
                  <a:srgbClr val="0066FF"/>
                </a:solidFill>
              </a:rPr>
              <a:t>Group type</a:t>
            </a:r>
            <a:r>
              <a:rPr lang="en-AU" dirty="0"/>
              <a:t>' drop down list</a:t>
            </a:r>
          </a:p>
          <a:p>
            <a:pPr marL="0" indent="0">
              <a:buNone/>
            </a:pPr>
            <a:br>
              <a:rPr lang="en-AU" dirty="0"/>
            </a:br>
            <a:br>
              <a:rPr lang="en-AU" dirty="0"/>
            </a:br>
            <a:endParaRPr lang="en-AU" dirty="0"/>
          </a:p>
        </p:txBody>
      </p:sp>
      <p:pic>
        <p:nvPicPr>
          <p:cNvPr id="6" name="Picture 5">
            <a:extLst>
              <a:ext uri="{FF2B5EF4-FFF2-40B4-BE49-F238E27FC236}">
                <a16:creationId xmlns:a16="http://schemas.microsoft.com/office/drawing/2014/main" id="{787F3D68-4B1A-497E-A17F-2CA85158E848}"/>
              </a:ext>
            </a:extLst>
          </p:cNvPr>
          <p:cNvPicPr>
            <a:picLocks noChangeAspect="1"/>
          </p:cNvPicPr>
          <p:nvPr/>
        </p:nvPicPr>
        <p:blipFill rotWithShape="1">
          <a:blip r:embed="rId2"/>
          <a:srcRect t="31377"/>
          <a:stretch/>
        </p:blipFill>
        <p:spPr>
          <a:xfrm>
            <a:off x="1052460" y="2237521"/>
            <a:ext cx="9048750" cy="1130786"/>
          </a:xfrm>
          <a:prstGeom prst="rect">
            <a:avLst/>
          </a:prstGeom>
        </p:spPr>
      </p:pic>
      <p:sp>
        <p:nvSpPr>
          <p:cNvPr id="7" name="Title 1">
            <a:extLst>
              <a:ext uri="{FF2B5EF4-FFF2-40B4-BE49-F238E27FC236}">
                <a16:creationId xmlns:a16="http://schemas.microsoft.com/office/drawing/2014/main" id="{5656C66A-471F-40F2-9967-458D02CA6275}"/>
              </a:ext>
            </a:extLst>
          </p:cNvPr>
          <p:cNvSpPr>
            <a:spLocks noGrp="1"/>
          </p:cNvSpPr>
          <p:nvPr>
            <p:ph type="title"/>
          </p:nvPr>
        </p:nvSpPr>
        <p:spPr>
          <a:xfrm>
            <a:off x="677334" y="609600"/>
            <a:ext cx="8596668" cy="722050"/>
          </a:xfrm>
        </p:spPr>
        <p:txBody>
          <a:bodyPr/>
          <a:lstStyle/>
          <a:p>
            <a:r>
              <a:rPr lang="en-AU" dirty="0"/>
              <a:t>Too Many Groups Listed?</a:t>
            </a:r>
          </a:p>
        </p:txBody>
      </p:sp>
      <p:pic>
        <p:nvPicPr>
          <p:cNvPr id="11" name="Picture 10">
            <a:extLst>
              <a:ext uri="{FF2B5EF4-FFF2-40B4-BE49-F238E27FC236}">
                <a16:creationId xmlns:a16="http://schemas.microsoft.com/office/drawing/2014/main" id="{A19AD8AE-1698-47EC-82D8-F5D59546E113}"/>
              </a:ext>
            </a:extLst>
          </p:cNvPr>
          <p:cNvPicPr>
            <a:picLocks noChangeAspect="1"/>
          </p:cNvPicPr>
          <p:nvPr/>
        </p:nvPicPr>
        <p:blipFill rotWithShape="1">
          <a:blip r:embed="rId3"/>
          <a:srcRect r="1802" b="30466"/>
          <a:stretch/>
        </p:blipFill>
        <p:spPr>
          <a:xfrm>
            <a:off x="1052460" y="4636669"/>
            <a:ext cx="8096476" cy="1924350"/>
          </a:xfrm>
          <a:prstGeom prst="rect">
            <a:avLst/>
          </a:prstGeom>
        </p:spPr>
      </p:pic>
    </p:spTree>
    <p:extLst>
      <p:ext uri="{BB962C8B-B14F-4D97-AF65-F5344CB8AC3E}">
        <p14:creationId xmlns:p14="http://schemas.microsoft.com/office/powerpoint/2010/main" val="3932778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520C38-0194-475A-A1F1-BAB2CF84862B}"/>
              </a:ext>
            </a:extLst>
          </p:cNvPr>
          <p:cNvSpPr>
            <a:spLocks noGrp="1"/>
          </p:cNvSpPr>
          <p:nvPr>
            <p:ph idx="1"/>
          </p:nvPr>
        </p:nvSpPr>
        <p:spPr>
          <a:xfrm>
            <a:off x="677334" y="1411550"/>
            <a:ext cx="10161242" cy="5157925"/>
          </a:xfrm>
        </p:spPr>
        <p:txBody>
          <a:bodyPr>
            <a:normAutofit/>
          </a:bodyPr>
          <a:lstStyle/>
          <a:p>
            <a:r>
              <a:rPr lang="en-AU" i="1" dirty="0"/>
              <a:t>** Only CDIS Role of ‘System Admin – Council’ can see and adjust this **</a:t>
            </a:r>
          </a:p>
          <a:p>
            <a:r>
              <a:rPr lang="en-AU" dirty="0"/>
              <a:t>Tick the checkbox to ‘Hide group from list’</a:t>
            </a:r>
            <a:endParaRPr lang="en-AU" dirty="0">
              <a:solidFill>
                <a:srgbClr val="333333"/>
              </a:solidFill>
              <a:latin typeface="Verdana" panose="020B0604030504040204" pitchFamily="34" charset="0"/>
            </a:endParaRPr>
          </a:p>
          <a:p>
            <a:endParaRPr lang="en-AU" b="0" i="0" dirty="0">
              <a:solidFill>
                <a:srgbClr val="333333"/>
              </a:solidFill>
              <a:effectLst/>
              <a:latin typeface="Verdana" panose="020B0604030504040204" pitchFamily="34" charset="0"/>
            </a:endParaRPr>
          </a:p>
          <a:p>
            <a:endParaRPr lang="en-AU" dirty="0">
              <a:solidFill>
                <a:srgbClr val="333333"/>
              </a:solidFill>
              <a:latin typeface="Verdana" panose="020B0604030504040204" pitchFamily="34" charset="0"/>
            </a:endParaRPr>
          </a:p>
          <a:p>
            <a:endParaRPr lang="en-AU" b="0" i="0" dirty="0">
              <a:solidFill>
                <a:srgbClr val="333333"/>
              </a:solidFill>
              <a:effectLst/>
              <a:latin typeface="Verdana" panose="020B0604030504040204" pitchFamily="34" charset="0"/>
            </a:endParaRPr>
          </a:p>
          <a:p>
            <a:endParaRPr lang="en-AU" b="0" i="0" dirty="0">
              <a:solidFill>
                <a:srgbClr val="333333"/>
              </a:solidFill>
              <a:effectLst/>
              <a:latin typeface="Verdana" panose="020B0604030504040204" pitchFamily="34" charset="0"/>
            </a:endParaRPr>
          </a:p>
          <a:p>
            <a:r>
              <a:rPr lang="en-AU" b="1" u="sng" dirty="0"/>
              <a:t>Hide group from list</a:t>
            </a:r>
            <a:br>
              <a:rPr lang="en-AU" dirty="0"/>
            </a:br>
            <a:r>
              <a:rPr lang="en-AU" b="0" i="0" dirty="0">
                <a:solidFill>
                  <a:srgbClr val="333333"/>
                </a:solidFill>
                <a:effectLst/>
              </a:rPr>
              <a:t>Ticking this checkbox will </a:t>
            </a:r>
            <a:r>
              <a:rPr lang="en-AU" b="1" i="0" dirty="0">
                <a:solidFill>
                  <a:srgbClr val="333333"/>
                </a:solidFill>
                <a:effectLst/>
              </a:rPr>
              <a:t>hide</a:t>
            </a:r>
            <a:r>
              <a:rPr lang="en-AU" b="0" i="0" dirty="0">
                <a:solidFill>
                  <a:srgbClr val="333333"/>
                </a:solidFill>
                <a:effectLst/>
              </a:rPr>
              <a:t> the </a:t>
            </a:r>
            <a:r>
              <a:rPr lang="en-AU" b="0" i="0" u="sng" dirty="0">
                <a:solidFill>
                  <a:srgbClr val="333333"/>
                </a:solidFill>
                <a:effectLst/>
              </a:rPr>
              <a:t>group template^</a:t>
            </a:r>
            <a:r>
              <a:rPr lang="en-AU" b="0" i="0" dirty="0">
                <a:solidFill>
                  <a:srgbClr val="333333"/>
                </a:solidFill>
                <a:effectLst/>
              </a:rPr>
              <a:t> in several locations</a:t>
            </a:r>
            <a:r>
              <a:rPr lang="en-AU" dirty="0">
                <a:solidFill>
                  <a:srgbClr val="333333"/>
                </a:solidFill>
              </a:rPr>
              <a:t>.</a:t>
            </a:r>
            <a:br>
              <a:rPr lang="en-AU" dirty="0"/>
            </a:br>
            <a:endParaRPr lang="en-AU" dirty="0"/>
          </a:p>
          <a:p>
            <a:pPr marL="0" indent="0">
              <a:buNone/>
            </a:pPr>
            <a:r>
              <a:rPr lang="en-AU" i="1" dirty="0">
                <a:solidFill>
                  <a:srgbClr val="333333"/>
                </a:solidFill>
              </a:rPr>
              <a:t>^ The template will be hidden for non-system administrator roles i.e. clinician, clinical coordinator, admin, IT.  The role ‘System Administrator – Council’ is a system-admin role.</a:t>
            </a:r>
          </a:p>
        </p:txBody>
      </p:sp>
      <p:sp>
        <p:nvSpPr>
          <p:cNvPr id="7" name="Title 1">
            <a:extLst>
              <a:ext uri="{FF2B5EF4-FFF2-40B4-BE49-F238E27FC236}">
                <a16:creationId xmlns:a16="http://schemas.microsoft.com/office/drawing/2014/main" id="{5656C66A-471F-40F2-9967-458D02CA6275}"/>
              </a:ext>
            </a:extLst>
          </p:cNvPr>
          <p:cNvSpPr>
            <a:spLocks noGrp="1"/>
          </p:cNvSpPr>
          <p:nvPr>
            <p:ph type="title"/>
          </p:nvPr>
        </p:nvSpPr>
        <p:spPr>
          <a:xfrm>
            <a:off x="677334" y="609600"/>
            <a:ext cx="8596668" cy="722050"/>
          </a:xfrm>
        </p:spPr>
        <p:txBody>
          <a:bodyPr/>
          <a:lstStyle/>
          <a:p>
            <a:r>
              <a:rPr lang="en-AU" dirty="0"/>
              <a:t>Too Many Groups Listed?</a:t>
            </a:r>
          </a:p>
        </p:txBody>
      </p:sp>
      <p:pic>
        <p:nvPicPr>
          <p:cNvPr id="4" name="Picture 3">
            <a:extLst>
              <a:ext uri="{FF2B5EF4-FFF2-40B4-BE49-F238E27FC236}">
                <a16:creationId xmlns:a16="http://schemas.microsoft.com/office/drawing/2014/main" id="{4969900F-7424-42EC-8FC3-C139CF3FE0BC}"/>
              </a:ext>
            </a:extLst>
          </p:cNvPr>
          <p:cNvPicPr>
            <a:picLocks noChangeAspect="1"/>
          </p:cNvPicPr>
          <p:nvPr/>
        </p:nvPicPr>
        <p:blipFill rotWithShape="1">
          <a:blip r:embed="rId2"/>
          <a:srcRect t="26080"/>
          <a:stretch/>
        </p:blipFill>
        <p:spPr>
          <a:xfrm>
            <a:off x="677334" y="2290194"/>
            <a:ext cx="10229850" cy="1337767"/>
          </a:xfrm>
          <a:prstGeom prst="rect">
            <a:avLst/>
          </a:prstGeom>
        </p:spPr>
      </p:pic>
    </p:spTree>
    <p:extLst>
      <p:ext uri="{BB962C8B-B14F-4D97-AF65-F5344CB8AC3E}">
        <p14:creationId xmlns:p14="http://schemas.microsoft.com/office/powerpoint/2010/main" val="80690513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209C19F1B35A4D851C7AB95CE09F78" ma:contentTypeVersion="20" ma:contentTypeDescription="Create a new document." ma:contentTypeScope="" ma:versionID="f43fb2e382f81e8e646e6b35294e8597">
  <xsd:schema xmlns:xsd="http://www.w3.org/2001/XMLSchema" xmlns:xs="http://www.w3.org/2001/XMLSchema" xmlns:p="http://schemas.microsoft.com/office/2006/metadata/properties" xmlns:ns2="35a6475d-fdaf-4e44-ad26-67993a5eb8cb" xmlns:ns3="809e95fe-ce31-4ae8-bff2-815e252e6c7f" xmlns:ns4="5ce0f2b5-5be5-4508-bce9-d7011ece0659" targetNamespace="http://schemas.microsoft.com/office/2006/metadata/properties" ma:root="true" ma:fieldsID="521a2393841f162e6b2fe953cc326fc8" ns2:_="" ns3:_="" ns4:_="">
    <xsd:import namespace="35a6475d-fdaf-4e44-ad26-67993a5eb8cb"/>
    <xsd:import namespace="809e95fe-ce31-4ae8-bff2-815e252e6c7f"/>
    <xsd:import namespace="5ce0f2b5-5be5-4508-bce9-d7011ece065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Status" minOccurs="0"/>
                <xsd:element ref="ns2:MediaServiceLocation" minOccurs="0"/>
                <xsd:element ref="ns2:MediaLengthInSeconds" minOccurs="0"/>
                <xsd:element ref="ns2:lcf76f155ced4ddcb4097134ff3c332f" minOccurs="0"/>
                <xsd:element ref="ns4:TaxCatchAll" minOccurs="0"/>
                <xsd:element ref="ns2:Folder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a6475d-fdaf-4e44-ad26-67993a5eb8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Active" ma:description="Current project status" ma:format="Dropdown" ma:indexed="true" ma:internalName="Status">
      <xsd:simpleType>
        <xsd:restriction base="dms:Choice">
          <xsd:enumeration value="Proposed"/>
          <xsd:enumeration value="Active"/>
          <xsd:enumeration value="Completed"/>
          <xsd:enumeration value="Rejected"/>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e24e156-28e6-48ad-9c0f-4171595c9d94" ma:termSetId="09814cd3-568e-fe90-9814-8d621ff8fb84" ma:anchorId="fba54fb3-c3e1-fe81-a776-ca4b69148c4d" ma:open="true" ma:isKeyword="false">
      <xsd:complexType>
        <xsd:sequence>
          <xsd:element ref="pc:Terms" minOccurs="0" maxOccurs="1"/>
        </xsd:sequence>
      </xsd:complexType>
    </xsd:element>
    <xsd:element name="FolderCategory" ma:index="25" nillable="true" ma:displayName="Folder Category" ma:default="2 Program / Project" ma:format="Dropdown" ma:indexed="true" ma:internalName="FolderCategory">
      <xsd:simpleType>
        <xsd:union memberTypes="dms:Text">
          <xsd:simpleType>
            <xsd:restriction base="dms:Choice">
              <xsd:enumeration value="1 Admin / Governance"/>
              <xsd:enumeration value="2 Program / Project"/>
              <xsd:enumeration value="3 Other"/>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809e95fe-ce31-4ae8-bff2-815e252e6c7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e0f2b5-5be5-4508-bce9-d7011ece0659"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99135944-3a38-469b-b29a-bb0dd89aa16f}" ma:internalName="TaxCatchAll" ma:showField="CatchAllData" ma:web="809e95fe-ce31-4ae8-bff2-815e252e6c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olderCategory xmlns="35a6475d-fdaf-4e44-ad26-67993a5eb8cb">2 Program / Project</FolderCategory>
    <Status xmlns="35a6475d-fdaf-4e44-ad26-67993a5eb8cb">Active</Status>
    <TaxCatchAll xmlns="5ce0f2b5-5be5-4508-bce9-d7011ece0659" xsi:nil="true"/>
    <lcf76f155ced4ddcb4097134ff3c332f xmlns="35a6475d-fdaf-4e44-ad26-67993a5eb8c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37396CC-05BD-460F-BCAD-F96AF70DBC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a6475d-fdaf-4e44-ad26-67993a5eb8cb"/>
    <ds:schemaRef ds:uri="809e95fe-ce31-4ae8-bff2-815e252e6c7f"/>
    <ds:schemaRef ds:uri="5ce0f2b5-5be5-4508-bce9-d7011ece06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1462695-0E53-4589-8A24-79E3F18F6CE7}">
  <ds:schemaRefs>
    <ds:schemaRef ds:uri="http://schemas.microsoft.com/sharepoint/v3/contenttype/forms"/>
  </ds:schemaRefs>
</ds:datastoreItem>
</file>

<file path=customXml/itemProps3.xml><?xml version="1.0" encoding="utf-8"?>
<ds:datastoreItem xmlns:ds="http://schemas.openxmlformats.org/officeDocument/2006/customXml" ds:itemID="{765F1646-1607-42D7-AF89-A3E192C4E6B0}">
  <ds:schemaRefs>
    <ds:schemaRef ds:uri="http://purl.org/dc/elements/1.1/"/>
    <ds:schemaRef ds:uri="http://schemas.microsoft.com/office/2006/metadata/properties"/>
    <ds:schemaRef ds:uri="http://purl.org/dc/terms/"/>
    <ds:schemaRef ds:uri="http://schemas.openxmlformats.org/package/2006/metadata/core-properties"/>
    <ds:schemaRef ds:uri="809e95fe-ce31-4ae8-bff2-815e252e6c7f"/>
    <ds:schemaRef ds:uri="http://schemas.microsoft.com/office/2006/documentManagement/types"/>
    <ds:schemaRef ds:uri="http://schemas.microsoft.com/office/infopath/2007/PartnerControls"/>
    <ds:schemaRef ds:uri="5ce0f2b5-5be5-4508-bce9-d7011ece0659"/>
    <ds:schemaRef ds:uri="35a6475d-fdaf-4e44-ad26-67993a5eb8cb"/>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Facet</Template>
  <TotalTime>2971</TotalTime>
  <Words>1824</Words>
  <Application>Microsoft Office PowerPoint</Application>
  <PresentationFormat>Widescreen</PresentationFormat>
  <Paragraphs>232</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Trebuchet MS</vt:lpstr>
      <vt:lpstr>Verdana</vt:lpstr>
      <vt:lpstr>Wingdings 3</vt:lpstr>
      <vt:lpstr>Facet</vt:lpstr>
      <vt:lpstr>Groups FAQ What do I do if I receive a Birth Notice in Error? General practice discussion, Q&amp;A</vt:lpstr>
      <vt:lpstr>PowerPoint Presentation</vt:lpstr>
      <vt:lpstr>Tips and Tricks</vt:lpstr>
      <vt:lpstr>Groups FAQ</vt:lpstr>
      <vt:lpstr>Groups FAQ</vt:lpstr>
      <vt:lpstr>Too Many Groups Listed?</vt:lpstr>
      <vt:lpstr>Too Many Groups Listed?</vt:lpstr>
      <vt:lpstr>Too Many Groups Listed?</vt:lpstr>
      <vt:lpstr>Too Many Groups Listed?</vt:lpstr>
      <vt:lpstr>Too Many Groups Listed?</vt:lpstr>
      <vt:lpstr>Too Many Groups Listed?</vt:lpstr>
      <vt:lpstr>Too Many Groups Listed?</vt:lpstr>
      <vt:lpstr>Too Many Groups Listed?</vt:lpstr>
      <vt:lpstr>Groups offered in partnership with another MCH service, how do I record these?</vt:lpstr>
      <vt:lpstr> What to do when I receive a Birth Notice (BN)  in error?</vt:lpstr>
      <vt:lpstr>Legislation regarding Birth Notifications</vt:lpstr>
      <vt:lpstr>Tips with entering Birth Notice</vt:lpstr>
      <vt:lpstr>What if the baby is adopted or part of a surrogacy arrangement.</vt:lpstr>
      <vt:lpstr>This is how the babies details will look:</vt:lpstr>
      <vt:lpstr>Baby/child should not have a phone number unless migrated data.</vt:lpstr>
      <vt:lpstr>Can I run a report to check overdue KAS?</vt:lpstr>
      <vt:lpstr>Questions &amp; Answers - addressed in the next slides</vt:lpstr>
      <vt:lpstr>Best practice for cancelling appointments.</vt:lpstr>
      <vt:lpstr>Process:  </vt:lpstr>
      <vt:lpstr>What to do with old appointments in the consult page.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CDIS Presentation</dc:title>
  <dc:creator>Anthea Standish</dc:creator>
  <cp:lastModifiedBy>Melissa Ryan</cp:lastModifiedBy>
  <cp:revision>30</cp:revision>
  <dcterms:created xsi:type="dcterms:W3CDTF">2022-08-31T00:37:10Z</dcterms:created>
  <dcterms:modified xsi:type="dcterms:W3CDTF">2023-05-09T03:25:38Z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0x0101002F209C19F1B35A4D851C7AB95CE09F78</vt:lpwstr>
  </property>
  <property fmtid="{D5CDD505-2E9C-101B-9397-08002B2CF9AE}" pid="3" name="MSIP_Label_3d6aa9fe-4ab7-4a7c-8e39-ccc0b3ffed53_Enabled">
    <vt:lpwstr>true</vt:lpwstr>
  </property>
  <property fmtid="{D5CDD505-2E9C-101B-9397-08002B2CF9AE}" pid="4" name="MSIP_Label_3d6aa9fe-4ab7-4a7c-8e39-ccc0b3ffed53_SetDate">
    <vt:lpwstr>2022-10-03T05:21:58Z</vt:lpwstr>
  </property>
  <property fmtid="{D5CDD505-2E9C-101B-9397-08002B2CF9AE}" pid="5" name="MSIP_Label_3d6aa9fe-4ab7-4a7c-8e39-ccc0b3ffed53_Method">
    <vt:lpwstr>Privileged</vt:lpwstr>
  </property>
  <property fmtid="{D5CDD505-2E9C-101B-9397-08002B2CF9AE}" pid="6" name="MSIP_Label_3d6aa9fe-4ab7-4a7c-8e39-ccc0b3ffed53_Name">
    <vt:lpwstr>3d6aa9fe-4ab7-4a7c-8e39-ccc0b3ffed53</vt:lpwstr>
  </property>
  <property fmtid="{D5CDD505-2E9C-101B-9397-08002B2CF9AE}" pid="7" name="MSIP_Label_3d6aa9fe-4ab7-4a7c-8e39-ccc0b3ffed53_SiteId">
    <vt:lpwstr>c0e0601f-0fac-449c-9c88-a104c4eb9f28</vt:lpwstr>
  </property>
  <property fmtid="{D5CDD505-2E9C-101B-9397-08002B2CF9AE}" pid="8" name="MSIP_Label_3d6aa9fe-4ab7-4a7c-8e39-ccc0b3ffed53_ActionId">
    <vt:lpwstr>8949b445-e27d-4bd3-b9be-43b978aec417</vt:lpwstr>
  </property>
  <property fmtid="{D5CDD505-2E9C-101B-9397-08002B2CF9AE}" pid="9" name="MSIP_Label_3d6aa9fe-4ab7-4a7c-8e39-ccc0b3ffed53_ContentBits">
    <vt:lpwstr>0</vt:lpwstr>
  </property>
  <property fmtid="{D5CDD505-2E9C-101B-9397-08002B2CF9AE}" pid="10" name="MediaServiceImageTags">
    <vt:lpwstr/>
  </property>
</Properties>
</file>