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1"/>
  </p:notesMasterIdLst>
  <p:sldIdLst>
    <p:sldId id="256" r:id="rId6"/>
    <p:sldId id="257" r:id="rId7"/>
    <p:sldId id="258" r:id="rId8"/>
    <p:sldId id="259" r:id="rId9"/>
    <p:sldId id="260" r:id="rId10"/>
    <p:sldId id="261" r:id="rId11"/>
    <p:sldId id="262" r:id="rId12"/>
    <p:sldId id="263" r:id="rId13"/>
    <p:sldId id="272" r:id="rId14"/>
    <p:sldId id="264" r:id="rId15"/>
    <p:sldId id="265" r:id="rId16"/>
    <p:sldId id="266" r:id="rId17"/>
    <p:sldId id="268" r:id="rId18"/>
    <p:sldId id="270" r:id="rId19"/>
    <p:sldId id="271" r:id="rId20"/>
  </p:sldIdLst>
  <p:sldSz cx="18288000" cy="10287000"/>
  <p:notesSz cx="6858000" cy="9144000"/>
  <p:embeddedFontLst>
    <p:embeddedFont>
      <p:font typeface="Arial Bold" panose="020B0704020202020204" pitchFamily="34" charset="0"/>
      <p:regular r:id="rId22"/>
      <p:bold r:id="rId23"/>
    </p:embeddedFont>
    <p:embeddedFont>
      <p:font typeface="Arial Italics"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7ACBA0-40B0-4445-B93E-A052E47D2E36}" v="2" dt="2024-09-24T04:33:23.505"/>
    <p1510:client id="{6722C076-1B72-9A41-398C-ED15ABB4342A}" v="4" dt="2024-09-24T04:32:33.894"/>
    <p1510:client id="{8216EF0F-9289-401B-840E-B612460C3469}" v="4" dt="2024-09-24T21:51:10.407"/>
    <p1510:client id="{86E2C392-26D8-43C5-93A2-E0746C27E205}" v="22" dt="2024-09-24T00:25:13.831"/>
    <p1510:client id="{AE108C87-B13F-4AD9-B38B-7DA76E7445A3}" v="5299" dt="2024-09-24T20:52:30.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7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C5FC4-08C5-4839-84AC-4512B4D21F42}" type="datetimeFigureOut">
              <a:rPr lang="en-AU" smtClean="0"/>
              <a:t>25/09/2024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A5848-4AA7-4D4A-AEFF-F9CA41B9D0E5}" type="slidenum">
              <a:rPr lang="en-AU" smtClean="0"/>
              <a:t>‹#›</a:t>
            </a:fld>
            <a:endParaRPr lang="en-AU"/>
          </a:p>
        </p:txBody>
      </p:sp>
    </p:spTree>
    <p:extLst>
      <p:ext uri="{BB962C8B-B14F-4D97-AF65-F5344CB8AC3E}">
        <p14:creationId xmlns:p14="http://schemas.microsoft.com/office/powerpoint/2010/main" val="161494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limatechange.vic.gov.au/legislation/climate-change-act-2017"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egislation.vic.gov.au/in-force/acts/gender-equality-act-2020/00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t>
            </a:r>
            <a:r>
              <a:rPr lang="en-US" err="1"/>
              <a:t>powerpoint</a:t>
            </a:r>
            <a:r>
              <a:rPr lang="en-US"/>
              <a:t> presentation has been developed as starting point for sharing information with councillors and executives on municipal health and wellbeing planning.  </a:t>
            </a:r>
          </a:p>
          <a:p>
            <a:endParaRPr lang="en-US"/>
          </a:p>
          <a:p>
            <a:r>
              <a:rPr lang="en-US"/>
              <a:t>The presentation can be downloaded and additional local information and data included as required.</a:t>
            </a:r>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1</a:t>
            </a:fld>
            <a:endParaRPr lang="en-AU"/>
          </a:p>
        </p:txBody>
      </p:sp>
    </p:spTree>
    <p:extLst>
      <p:ext uri="{BB962C8B-B14F-4D97-AF65-F5344CB8AC3E}">
        <p14:creationId xmlns:p14="http://schemas.microsoft.com/office/powerpoint/2010/main" val="3414074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How Victorian Councils Influence Community Health and Wellbeing</a:t>
            </a:r>
          </a:p>
          <a:p>
            <a:endParaRPr lang="en-US"/>
          </a:p>
          <a:p>
            <a:r>
              <a:rPr lang="en-US"/>
              <a:t>“Victorian councils have been shaping the health of their communities for well over a century. Back in the </a:t>
            </a:r>
            <a:r>
              <a:rPr lang="en-US" b="1"/>
              <a:t>19th century</a:t>
            </a:r>
            <a:r>
              <a:rPr lang="en-US"/>
              <a:t>, councils played a huge role in improving public health by building </a:t>
            </a:r>
            <a:r>
              <a:rPr lang="en-US" b="1"/>
              <a:t>drainage systems</a:t>
            </a:r>
            <a:r>
              <a:rPr lang="en-US"/>
              <a:t>. These systems helped manage waste and prevent the spread of diseases like cholera, which were major issues at the time.</a:t>
            </a:r>
          </a:p>
          <a:p>
            <a:endParaRPr lang="en-US"/>
          </a:p>
          <a:p>
            <a:r>
              <a:rPr lang="en-US"/>
              <a:t>By the </a:t>
            </a:r>
            <a:r>
              <a:rPr lang="en-US" b="1"/>
              <a:t>early 20th century</a:t>
            </a:r>
            <a:r>
              <a:rPr lang="en-US"/>
              <a:t>, the focus started shifting towards creating healthier environments for people to live and play. </a:t>
            </a:r>
            <a:r>
              <a:rPr lang="en-US" b="1"/>
              <a:t>Parks and playgrounds</a:t>
            </a:r>
            <a:r>
              <a:rPr lang="en-US"/>
              <a:t> became a priority, giving children and families safe spaces to get outside, be active, and enjoy nature.</a:t>
            </a:r>
          </a:p>
          <a:p>
            <a:endParaRPr lang="en-US"/>
          </a:p>
          <a:p>
            <a:r>
              <a:rPr lang="en-US"/>
              <a:t>Fast forward to the </a:t>
            </a:r>
            <a:r>
              <a:rPr lang="en-US" b="1"/>
              <a:t>late 20th century</a:t>
            </a:r>
            <a:r>
              <a:rPr lang="en-US"/>
              <a:t> and into today, and councils have embraced a broader, more integrated approach to health. We started seeing a stronger emphasis on </a:t>
            </a:r>
            <a:r>
              <a:rPr lang="en-US" b="1"/>
              <a:t>health promotion</a:t>
            </a:r>
            <a:r>
              <a:rPr lang="en-US"/>
              <a:t> and a </a:t>
            </a:r>
            <a:r>
              <a:rPr lang="en-US" b="1"/>
              <a:t>preventative focus</a:t>
            </a:r>
            <a:r>
              <a:rPr lang="en-US"/>
              <a:t>—working to keep people healthy rather than just treating illness.</a:t>
            </a:r>
          </a:p>
          <a:p>
            <a:endParaRPr lang="en-US"/>
          </a:p>
          <a:p>
            <a:r>
              <a:rPr lang="en-US"/>
              <a:t>Now, councils are tackling </a:t>
            </a:r>
            <a:r>
              <a:rPr lang="en-US" b="1"/>
              <a:t>climate change and health</a:t>
            </a:r>
            <a:r>
              <a:rPr lang="en-US"/>
              <a:t>. With rising temperatures, air pollution, and extreme weather events, there’s growing recognition that the environment is critical to public health, and councils are leading the charge on local climate action.</a:t>
            </a:r>
          </a:p>
          <a:p>
            <a:endParaRPr lang="en-US"/>
          </a:p>
          <a:p>
            <a:r>
              <a:rPr lang="en-US"/>
              <a:t>Alongside these big-picture efforts, councils continue to deliver vital everyday services. </a:t>
            </a:r>
            <a:r>
              <a:rPr lang="en-US" b="1"/>
              <a:t>Maternal and Child Health</a:t>
            </a:r>
            <a:r>
              <a:rPr lang="en-US"/>
              <a:t> programs support young families, while </a:t>
            </a:r>
            <a:r>
              <a:rPr lang="en-US" b="1" err="1"/>
              <a:t>immunisation</a:t>
            </a:r>
            <a:r>
              <a:rPr lang="en-US"/>
              <a:t> programs keep preventable diseases at bay. </a:t>
            </a:r>
            <a:r>
              <a:rPr lang="en-US" b="1"/>
              <a:t>Food regulation</a:t>
            </a:r>
            <a:r>
              <a:rPr lang="en-US"/>
              <a:t> ensures that the food we eat is safe, and careful management of </a:t>
            </a:r>
            <a:r>
              <a:rPr lang="en-US" b="1"/>
              <a:t>residential zones</a:t>
            </a:r>
            <a:r>
              <a:rPr lang="en-US"/>
              <a:t> helps create healthy, livable communities by ensuring access to green spaces, reducing noise, and controlling pollution.</a:t>
            </a:r>
          </a:p>
          <a:p>
            <a:endParaRPr lang="en-US"/>
          </a:p>
          <a:p>
            <a:r>
              <a:rPr lang="en-US"/>
              <a:t>All of these efforts come together to make sure that councils are not just managing health issues as they arise, but actively working to improve the wellbeing of everyone in the community.”</a:t>
            </a:r>
          </a:p>
          <a:p>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10</a:t>
            </a:fld>
            <a:endParaRPr lang="en-AU"/>
          </a:p>
        </p:txBody>
      </p:sp>
    </p:spTree>
    <p:extLst>
      <p:ext uri="{BB962C8B-B14F-4D97-AF65-F5344CB8AC3E}">
        <p14:creationId xmlns:p14="http://schemas.microsoft.com/office/powerpoint/2010/main" val="2335900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How Councils Can Influence the Health and Wellbeing of Communities</a:t>
            </a:r>
            <a:endParaRPr lang="en-US"/>
          </a:p>
          <a:p>
            <a:r>
              <a:rPr lang="en-US"/>
              <a:t>“Councils have a direct and lasting impact on the health and wellbeing of their communities through a wide range of services and planning initiatives.</a:t>
            </a:r>
          </a:p>
          <a:p>
            <a:r>
              <a:rPr lang="en-US"/>
              <a:t>One of the key areas is </a:t>
            </a:r>
            <a:r>
              <a:rPr lang="en-US" b="1"/>
              <a:t>land use planning</a:t>
            </a:r>
            <a:r>
              <a:rPr lang="en-US"/>
              <a:t>. By designing communities with green spaces, housing, and business zones in mind, councils ensure people live in areas that support physical activity, reduce pollution, and encourage healthier lifestyles.</a:t>
            </a:r>
          </a:p>
          <a:p>
            <a:endParaRPr lang="en-US" b="1"/>
          </a:p>
          <a:p>
            <a:r>
              <a:rPr lang="en-US" b="1"/>
              <a:t>Transport and traffic management</a:t>
            </a:r>
            <a:r>
              <a:rPr lang="en-US"/>
              <a:t> is another major factor. Councils can promote active transport options like walking and cycling, while managing traffic to reduce accidents and improve air quality, which all contribute to better health outcomes.</a:t>
            </a:r>
          </a:p>
          <a:p>
            <a:endParaRPr lang="en-US"/>
          </a:p>
          <a:p>
            <a:r>
              <a:rPr lang="en-US"/>
              <a:t>Then there’s </a:t>
            </a:r>
            <a:r>
              <a:rPr lang="en-US" b="1"/>
              <a:t>recreation facilities</a:t>
            </a:r>
            <a:r>
              <a:rPr lang="en-US"/>
              <a:t>, such as parks, pools, and sporting grounds. These spaces give people opportunities to stay active and connected, improving both mental and physical wellbeing.</a:t>
            </a:r>
          </a:p>
          <a:p>
            <a:r>
              <a:rPr lang="en-US"/>
              <a:t>Councils also provide </a:t>
            </a:r>
            <a:r>
              <a:rPr lang="en-US" b="1"/>
              <a:t>community support</a:t>
            </a:r>
            <a:r>
              <a:rPr lang="en-US"/>
              <a:t> services, offering assistance to vulnerable groups, promoting social cohesion, and helping to reduce the impacts of social isolation.</a:t>
            </a:r>
          </a:p>
          <a:p>
            <a:endParaRPr lang="en-US"/>
          </a:p>
          <a:p>
            <a:r>
              <a:rPr lang="en-US"/>
              <a:t>They invest in </a:t>
            </a:r>
            <a:r>
              <a:rPr lang="en-US" b="1"/>
              <a:t>art and cultural development</a:t>
            </a:r>
            <a:r>
              <a:rPr lang="en-US"/>
              <a:t>, which enriches community life, fostering mental health, creativity, and a sense of belonging. Similarly, </a:t>
            </a:r>
            <a:r>
              <a:rPr lang="en-US" b="1"/>
              <a:t>library services</a:t>
            </a:r>
            <a:r>
              <a:rPr lang="en-US"/>
              <a:t> provide learning opportunities, community hubs, and access to information that support lifelong wellbeing.</a:t>
            </a:r>
          </a:p>
          <a:p>
            <a:endParaRPr lang="en-US"/>
          </a:p>
          <a:p>
            <a:r>
              <a:rPr lang="en-US"/>
              <a:t>Through </a:t>
            </a:r>
            <a:r>
              <a:rPr lang="en-US" b="1"/>
              <a:t>community economic development</a:t>
            </a:r>
            <a:r>
              <a:rPr lang="en-US"/>
              <a:t>, councils help build stronger local economies, creating jobs and financial stability, both of which are important for health.</a:t>
            </a:r>
          </a:p>
          <a:p>
            <a:endParaRPr lang="en-US" b="1"/>
          </a:p>
          <a:p>
            <a:r>
              <a:rPr lang="en-US" b="1"/>
              <a:t>Access and equity</a:t>
            </a:r>
            <a:r>
              <a:rPr lang="en-US"/>
              <a:t> are core to council programs, ensuring that all residents, regardless of background or ability, can access services and participate in community life equally.</a:t>
            </a:r>
          </a:p>
          <a:p>
            <a:endParaRPr lang="en-US"/>
          </a:p>
          <a:p>
            <a:r>
              <a:rPr lang="en-US"/>
              <a:t>When it comes to the environment, councils safeguard </a:t>
            </a:r>
            <a:r>
              <a:rPr lang="en-US" b="1"/>
              <a:t>water quality</a:t>
            </a:r>
            <a:r>
              <a:rPr lang="en-US"/>
              <a:t> and manage </a:t>
            </a:r>
            <a:r>
              <a:rPr lang="en-US" b="1"/>
              <a:t>waste</a:t>
            </a:r>
            <a:r>
              <a:rPr lang="en-US"/>
              <a:t>, ensuring clean, safe surroundings that protect public health. They also influence </a:t>
            </a:r>
            <a:r>
              <a:rPr lang="en-US" b="1"/>
              <a:t>energy consumption</a:t>
            </a:r>
            <a:r>
              <a:rPr lang="en-US"/>
              <a:t>, helping communities reduce their environmental footprint, which has direct benefits for health, especially as we face the challenges of climate change.</a:t>
            </a:r>
          </a:p>
          <a:p>
            <a:r>
              <a:rPr lang="en-US"/>
              <a:t>In all these ways, councils play a vital role in promoting healthier, more resilient communities.”</a:t>
            </a:r>
          </a:p>
          <a:p>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11</a:t>
            </a:fld>
            <a:endParaRPr lang="en-AU"/>
          </a:p>
        </p:txBody>
      </p:sp>
    </p:spTree>
    <p:extLst>
      <p:ext uri="{BB962C8B-B14F-4D97-AF65-F5344CB8AC3E}">
        <p14:creationId xmlns:p14="http://schemas.microsoft.com/office/powerpoint/2010/main" val="148798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 many councils adopt council plan with the annual budget in June</a:t>
            </a:r>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12</a:t>
            </a:fld>
            <a:endParaRPr lang="en-AU"/>
          </a:p>
        </p:txBody>
      </p:sp>
    </p:spTree>
    <p:extLst>
      <p:ext uri="{BB962C8B-B14F-4D97-AF65-F5344CB8AC3E}">
        <p14:creationId xmlns:p14="http://schemas.microsoft.com/office/powerpoint/2010/main" val="1586228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13</a:t>
            </a:fld>
            <a:endParaRPr lang="en-AU"/>
          </a:p>
        </p:txBody>
      </p:sp>
    </p:spTree>
    <p:extLst>
      <p:ext uri="{BB962C8B-B14F-4D97-AF65-F5344CB8AC3E}">
        <p14:creationId xmlns:p14="http://schemas.microsoft.com/office/powerpoint/2010/main" val="4235701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alignment of the Victorian plan and council health and wellbeing planning cycles coupled with more and better reporting on key indicators and monitoring of the outcomes through the shared data dashboard, allows for stronger connection between state and local priorities. Councils plans and reporting on data dashboard can help to inform the next Victorian plan.</a:t>
            </a:r>
          </a:p>
          <a:p>
            <a:pPr>
              <a:lnSpc>
                <a:spcPct val="107000"/>
              </a:lnSpc>
              <a:spcAft>
                <a:spcPts val="800"/>
              </a:spcAft>
            </a:pPr>
            <a:endParaRPr lang="en-AU" sz="1800" b="0" kern="100">
              <a:effectLst/>
              <a:latin typeface="Aptos" panose="020B0004020202020204" pitchFamily="34" charset="0"/>
              <a:ea typeface="Aptos" panose="020B000402020202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14</a:t>
            </a:fld>
            <a:endParaRPr lang="en-AU"/>
          </a:p>
        </p:txBody>
      </p:sp>
    </p:spTree>
    <p:extLst>
      <p:ext uri="{BB962C8B-B14F-4D97-AF65-F5344CB8AC3E}">
        <p14:creationId xmlns:p14="http://schemas.microsoft.com/office/powerpoint/2010/main" val="412557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Contact the MAV for further information – Inquiries</a:t>
            </a:r>
            <a:r>
              <a:rPr lang="en-US" err="1"/>
              <a:t>@mav.asn</a:t>
            </a:r>
            <a:r>
              <a:rPr lang="en-US"/>
              <a:t>.au</a:t>
            </a:r>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15</a:t>
            </a:fld>
            <a:endParaRPr lang="en-AU"/>
          </a:p>
        </p:txBody>
      </p:sp>
    </p:spTree>
    <p:extLst>
      <p:ext uri="{BB962C8B-B14F-4D97-AF65-F5344CB8AC3E}">
        <p14:creationId xmlns:p14="http://schemas.microsoft.com/office/powerpoint/2010/main" val="57993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 8 of the Local Government Act 2020 states the role of a council is to provide good governance in its municipality for the benefit and wellbeing of the community.  Section 9 sets out governance principles for councils, including:</a:t>
            </a:r>
          </a:p>
          <a:p>
            <a:pPr marL="285750" indent="-285750">
              <a:buFont typeface="Arial" panose="020B0604020202020204" pitchFamily="34" charset="0"/>
              <a:buChar char="•"/>
            </a:pP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priority being given to achieving the best outcomes for the community, including future generations</a:t>
            </a:r>
          </a:p>
          <a:p>
            <a:pPr marL="285750" indent="-285750">
              <a:buFont typeface="Arial" panose="020B0604020202020204" pitchFamily="34" charset="0"/>
              <a:buChar char="•"/>
            </a:pP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the economic, social and environmental sustainability of the municipal district, including mitigating and planning for climate change risks</a:t>
            </a:r>
          </a:p>
          <a:p>
            <a:pPr marL="285750" indent="-285750">
              <a:buFont typeface="Arial" panose="020B0604020202020204" pitchFamily="34" charset="0"/>
              <a:buChar char="•"/>
            </a:pP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the municipal community in strategic planning and strategic decision making</a:t>
            </a:r>
          </a:p>
          <a:p>
            <a:pPr marL="285750" indent="-285750">
              <a:buFont typeface="Arial" panose="020B0604020202020204" pitchFamily="34" charset="0"/>
              <a:buChar char="•"/>
            </a:pP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innovation and continuous improvement being pursued.</a:t>
            </a:r>
          </a:p>
          <a:p>
            <a:endParaRPr lang="en-US"/>
          </a:p>
          <a:p>
            <a:r>
              <a:rPr lang="en-US" b="1"/>
              <a:t>Why Councils Do Health and Wellbeing Planning</a:t>
            </a:r>
            <a:endParaRPr lang="en-US"/>
          </a:p>
          <a:p>
            <a:pPr marL="171450" indent="-171450">
              <a:buFont typeface="Arial" panose="020B0604020202020204" pitchFamily="34" charset="0"/>
              <a:buChar char="•"/>
            </a:pPr>
            <a:r>
              <a:rPr lang="en-US" b="1"/>
              <a:t>Legislative Authority:</a:t>
            </a:r>
            <a:r>
              <a:rPr lang="en-US"/>
              <a:t> Under the Local Government Act (LG Act), councils are mandated to plan for the health and wellbeing of their local communities. This authority gives councils the power to develop strategies that improve community health, safety, and development. Councils also have a requirement under the Victorian Public Health and Wellbeing Act 2008 to prepare Municipal Public Health and Wellbeing Plans within 12 months of councils being elected.</a:t>
            </a:r>
          </a:p>
          <a:p>
            <a:pPr marL="171450" indent="-171450">
              <a:buFont typeface="Arial" panose="020B0604020202020204" pitchFamily="34" charset="0"/>
              <a:buChar char="•"/>
            </a:pPr>
            <a:r>
              <a:rPr lang="en-US" b="1"/>
              <a:t>Community Responsibility:</a:t>
            </a:r>
            <a:r>
              <a:rPr lang="en-US"/>
              <a:t> Councils have a responsibility to serve their communities, based on their electoral mandate. This means they must prioritize the wellbeing of residents by understanding local needs and implementing effective programs and services.</a:t>
            </a:r>
          </a:p>
          <a:p>
            <a:pPr marL="171450" indent="-171450">
              <a:buFont typeface="Arial" panose="020B0604020202020204" pitchFamily="34" charset="0"/>
              <a:buChar char="•"/>
            </a:pPr>
            <a:r>
              <a:rPr lang="en-US" b="1"/>
              <a:t>Proactive Approach:</a:t>
            </a:r>
            <a:r>
              <a:rPr lang="en-US"/>
              <a:t> Rather than just addressing the symptoms of health problems, councils focus on tackling the root causes. This involves preventive measures such as:</a:t>
            </a:r>
          </a:p>
          <a:p>
            <a:pPr marL="742950" lvl="1" indent="-285750">
              <a:buFont typeface="Arial" panose="020B0604020202020204" pitchFamily="34" charset="0"/>
              <a:buChar char="•"/>
            </a:pPr>
            <a:r>
              <a:rPr lang="en-US" b="1" err="1"/>
              <a:t>Immunisation</a:t>
            </a:r>
            <a:r>
              <a:rPr lang="en-US" b="1"/>
              <a:t> programs</a:t>
            </a:r>
            <a:r>
              <a:rPr lang="en-US"/>
              <a:t> to prevent illness.</a:t>
            </a:r>
          </a:p>
          <a:p>
            <a:pPr marL="742950" lvl="1" indent="-285750">
              <a:buFont typeface="Arial" panose="020B0604020202020204" pitchFamily="34" charset="0"/>
              <a:buChar char="•"/>
            </a:pPr>
            <a:r>
              <a:rPr lang="en-US" b="1"/>
              <a:t>Health inspections</a:t>
            </a:r>
            <a:r>
              <a:rPr lang="en-US"/>
              <a:t> to ensure public safety.</a:t>
            </a:r>
          </a:p>
          <a:p>
            <a:pPr marL="742950" lvl="1" indent="-285750">
              <a:buFont typeface="Arial" panose="020B0604020202020204" pitchFamily="34" charset="0"/>
              <a:buChar char="•"/>
            </a:pPr>
            <a:r>
              <a:rPr lang="en-US" b="1"/>
              <a:t>Creating healthy environments</a:t>
            </a:r>
            <a:r>
              <a:rPr lang="en-US"/>
              <a:t>, like green spaces, that promote physical and mental health.</a:t>
            </a:r>
          </a:p>
          <a:p>
            <a:pPr marL="742950" lvl="1" indent="-285750">
              <a:buFont typeface="Arial" panose="020B0604020202020204" pitchFamily="34" charset="0"/>
              <a:buChar char="•"/>
            </a:pPr>
            <a:r>
              <a:rPr lang="en-US" b="1"/>
              <a:t>Keeping People Well:</a:t>
            </a:r>
            <a:r>
              <a:rPr lang="en-US"/>
              <a:t> By promoting preventive health measures, essential in maintaining public health and keeping people well.</a:t>
            </a:r>
          </a:p>
          <a:p>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2</a:t>
            </a:fld>
            <a:endParaRPr lang="en-AU"/>
          </a:p>
        </p:txBody>
      </p:sp>
    </p:spTree>
    <p:extLst>
      <p:ext uri="{BB962C8B-B14F-4D97-AF65-F5344CB8AC3E}">
        <p14:creationId xmlns:p14="http://schemas.microsoft.com/office/powerpoint/2010/main" val="233806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effectLst/>
                <a:latin typeface="Calibri" panose="020F0502020204030204" pitchFamily="34" charset="0"/>
                <a:ea typeface="Calibri" panose="020F0502020204030204" pitchFamily="34" charset="0"/>
                <a:cs typeface="Calibri" panose="020F0502020204030204" pitchFamily="34" charset="0"/>
              </a:rPr>
              <a:t>The objective of the Victorian Public Health and Wellbeing Act 2008 is to achieve the highest attainable standard of public health and wellbeing by: </a:t>
            </a:r>
            <a:br>
              <a:rPr lang="en-AU" sz="1800">
                <a:effectLst/>
                <a:latin typeface="Calibri" panose="020F0502020204030204" pitchFamily="34" charset="0"/>
                <a:ea typeface="Calibri" panose="020F0502020204030204" pitchFamily="34" charset="0"/>
                <a:cs typeface="Calibri" panose="020F0502020204030204" pitchFamily="34" charset="0"/>
              </a:rPr>
            </a:br>
            <a:endParaRPr lang="en-AU" sz="1800">
              <a:effectLst/>
              <a:latin typeface="Calibri" panose="020F0502020204030204" pitchFamily="34" charset="0"/>
              <a:ea typeface="Calibri" panose="020F0502020204030204" pitchFamily="34" charset="0"/>
              <a:cs typeface="Calibri" panose="020F0502020204030204" pitchFamily="34" charset="0"/>
            </a:endParaRPr>
          </a:p>
          <a:p>
            <a:pPr marL="285750" indent="-285750" algn="l" hangingPunct="0">
              <a:spcBef>
                <a:spcPts val="600"/>
              </a:spcBef>
              <a:buFont typeface="Arial" panose="020B0604020202020204" pitchFamily="34" charset="0"/>
              <a:buChar char="•"/>
              <a:tabLst>
                <a:tab pos="1115695" algn="r"/>
              </a:tabLst>
            </a:pPr>
            <a:r>
              <a:rPr lang="en-AU" sz="1800">
                <a:effectLst/>
                <a:latin typeface="Times New Roman" panose="02020603050405020304" pitchFamily="18" charset="0"/>
                <a:ea typeface="Times New Roman" panose="02020603050405020304" pitchFamily="18" charset="0"/>
              </a:rPr>
              <a:t>protecting public health and preventing disease, illness, injury, disability or premature death</a:t>
            </a:r>
          </a:p>
          <a:p>
            <a:pPr marL="285750" indent="-285750" algn="l" hangingPunct="0">
              <a:spcBef>
                <a:spcPts val="600"/>
              </a:spcBef>
              <a:buFont typeface="Arial" panose="020B0604020202020204" pitchFamily="34" charset="0"/>
              <a:buChar char="•"/>
              <a:tabLst>
                <a:tab pos="1115695" algn="r"/>
              </a:tabLst>
            </a:pPr>
            <a:r>
              <a:rPr lang="en-AU" sz="1800">
                <a:effectLst/>
                <a:latin typeface="Times New Roman" panose="02020603050405020304" pitchFamily="18" charset="0"/>
                <a:ea typeface="Times New Roman" panose="02020603050405020304" pitchFamily="18" charset="0"/>
              </a:rPr>
              <a:t>promoting conditions in which persons can be healthy</a:t>
            </a:r>
          </a:p>
          <a:p>
            <a:pPr marL="285750" indent="-285750" algn="l" hangingPunct="0">
              <a:spcBef>
                <a:spcPts val="600"/>
              </a:spcBef>
              <a:buFont typeface="Arial" panose="020B0604020202020204" pitchFamily="34" charset="0"/>
              <a:buChar char="•"/>
              <a:tabLst>
                <a:tab pos="1115695" algn="r"/>
              </a:tabLst>
            </a:pPr>
            <a:r>
              <a:rPr lang="en-AU" sz="1800">
                <a:effectLst/>
                <a:latin typeface="Times New Roman" panose="02020603050405020304" pitchFamily="18" charset="0"/>
                <a:ea typeface="Times New Roman" panose="02020603050405020304" pitchFamily="18" charset="0"/>
              </a:rPr>
              <a:t>reducing inequalities in the state of public health and wellbeing.</a:t>
            </a:r>
          </a:p>
          <a:p>
            <a:pPr marL="0" indent="0" algn="l" hangingPunct="0">
              <a:spcBef>
                <a:spcPts val="600"/>
              </a:spcBef>
              <a:buFont typeface="Arial" panose="020B0604020202020204" pitchFamily="34" charset="0"/>
              <a:buNone/>
              <a:tabLst>
                <a:tab pos="1115695" algn="r"/>
              </a:tabLst>
            </a:pPr>
            <a:endParaRPr lang="en-AU" sz="1800">
              <a:effectLst/>
              <a:latin typeface="Times New Roman" panose="02020603050405020304" pitchFamily="18" charset="0"/>
              <a:ea typeface="Times New Roman" panose="02020603050405020304" pitchFamily="18" charset="0"/>
            </a:endParaRPr>
          </a:p>
          <a:p>
            <a:endParaRPr lang="en-AU" sz="1800">
              <a:effectLst/>
              <a:latin typeface="Calibri" panose="020F0502020204030204" pitchFamily="34" charset="0"/>
              <a:ea typeface="Calibri" panose="020F0502020204030204" pitchFamily="34" charset="0"/>
              <a:cs typeface="Calibri" panose="020F0502020204030204" pitchFamily="34" charset="0"/>
            </a:endParaRPr>
          </a:p>
          <a:p>
            <a:r>
              <a:rPr lang="en-AU" sz="1800">
                <a:effectLst/>
                <a:latin typeface="Calibri" panose="020F0502020204030204" pitchFamily="34" charset="0"/>
                <a:ea typeface="Calibri" panose="020F0502020204030204" pitchFamily="34" charset="0"/>
                <a:cs typeface="Calibri" panose="020F0502020204030204" pitchFamily="34" charset="0"/>
              </a:rPr>
              <a:t>The Minister for Health must prepare a state Public Health and Wellbeing Plan every four years (section 49).</a:t>
            </a:r>
          </a:p>
          <a:p>
            <a:endParaRPr lang="en-AU" sz="1800">
              <a:effectLst/>
              <a:latin typeface="Calibri" panose="020F0502020204030204" pitchFamily="34" charset="0"/>
              <a:ea typeface="Calibri" panose="020F0502020204030204" pitchFamily="34" charset="0"/>
              <a:cs typeface="Calibri" panose="020F0502020204030204" pitchFamily="34" charset="0"/>
            </a:endParaRPr>
          </a:p>
          <a:p>
            <a:r>
              <a:rPr lang="en-AU" sz="1800">
                <a:effectLst/>
                <a:latin typeface="Calibri" panose="020F0502020204030204" pitchFamily="34" charset="0"/>
                <a:ea typeface="Calibri" panose="020F0502020204030204" pitchFamily="34" charset="0"/>
                <a:cs typeface="Calibri" panose="020F0502020204030204" pitchFamily="34" charset="0"/>
              </a:rPr>
              <a:t>Council Municipal Public Health and Wellbeing Plans have to have regard for the Victorian Public Health and Wellbeing Plan (section 26(3)).</a:t>
            </a:r>
          </a:p>
        </p:txBody>
      </p:sp>
      <p:sp>
        <p:nvSpPr>
          <p:cNvPr id="4" name="Slide Number Placeholder 3"/>
          <p:cNvSpPr>
            <a:spLocks noGrp="1"/>
          </p:cNvSpPr>
          <p:nvPr>
            <p:ph type="sldNum" sz="quarter" idx="5"/>
          </p:nvPr>
        </p:nvSpPr>
        <p:spPr/>
        <p:txBody>
          <a:bodyPr/>
          <a:lstStyle/>
          <a:p>
            <a:fld id="{558A5848-4AA7-4D4A-AEFF-F9CA41B9D0E5}" type="slidenum">
              <a:rPr lang="en-AU" smtClean="0"/>
              <a:t>3</a:t>
            </a:fld>
            <a:endParaRPr lang="en-AU"/>
          </a:p>
        </p:txBody>
      </p:sp>
    </p:spTree>
    <p:extLst>
      <p:ext uri="{BB962C8B-B14F-4D97-AF65-F5344CB8AC3E}">
        <p14:creationId xmlns:p14="http://schemas.microsoft.com/office/powerpoint/2010/main" val="128024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Topics of interest to councils from the Victorian Public Health and Wellbeing Plan 2023 – 2027 include:</a:t>
            </a:r>
          </a:p>
          <a:p>
            <a:endParaRPr lang="en-US"/>
          </a:p>
          <a:p>
            <a:pPr>
              <a:lnSpc>
                <a:spcPct val="107000"/>
              </a:lnSpc>
              <a:spcAft>
                <a:spcPts val="800"/>
              </a:spcAft>
            </a:pPr>
            <a:r>
              <a:rPr lang="en-AU" sz="1800" b="1" kern="100">
                <a:effectLst/>
                <a:latin typeface="Aptos" panose="020B0004020202020204" pitchFamily="34" charset="0"/>
                <a:ea typeface="Aptos" panose="020B0004020202020204" pitchFamily="34" charset="0"/>
                <a:cs typeface="Times New Roman" panose="02020603050405020304" pitchFamily="18" charset="0"/>
              </a:rPr>
              <a:t>Tobacco</a:t>
            </a:r>
            <a:r>
              <a:rPr lang="en-AU" sz="1800" kern="100">
                <a:effectLst/>
                <a:latin typeface="Aptos" panose="020B0004020202020204" pitchFamily="34" charset="0"/>
                <a:ea typeface="Aptos" panose="020B0004020202020204" pitchFamily="34" charset="0"/>
                <a:cs typeface="Times New Roman" panose="02020603050405020304" pitchFamily="18" charset="0"/>
              </a:rPr>
              <a:t> use is still the leading contributor to burden of disease and premature deaths in Victoria, despite considerable progress in reducing smoking rates. Tobacco use is responsible for 9.3 per cent of disease burden and 13.3 per cent of deaths in Australia.</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1</a:t>
            </a:r>
            <a:r>
              <a:rPr lang="en-AU" sz="1800" kern="100">
                <a:effectLst/>
                <a:latin typeface="Aptos" panose="020B0004020202020204" pitchFamily="34" charset="0"/>
                <a:ea typeface="Aptos" panose="020B0004020202020204" pitchFamily="34" charset="0"/>
                <a:cs typeface="Times New Roman" panose="02020603050405020304" pitchFamily="18" charset="0"/>
              </a:rPr>
              <a:t> There are concerns this will increase with the uptake of e-cigarette use.</a:t>
            </a: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In 2022, we experienced the third year of the COVID-19 pandemic, with high case numbers and rises in the cost of living that were compounded by rising inflation and interest rate increases. The report from a survey conducted in 2022 found Australians’ subjective wellbeing showed a pattern of decline.</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1</a:t>
            </a:r>
            <a:r>
              <a:rPr lang="en-AU" sz="1800" kern="100">
                <a:effectLst/>
                <a:latin typeface="Aptos" panose="020B0004020202020204" pitchFamily="34" charset="0"/>
                <a:ea typeface="Aptos" panose="020B0004020202020204" pitchFamily="34" charset="0"/>
                <a:cs typeface="Times New Roman" panose="02020603050405020304" pitchFamily="18" charset="0"/>
              </a:rPr>
              <a:t> The average wellbeing score for people aged 18–25 years was the lowest in 21 years.</a:t>
            </a:r>
          </a:p>
          <a:p>
            <a:pPr>
              <a:lnSpc>
                <a:spcPct val="107000"/>
              </a:lnSpc>
              <a:spcAft>
                <a:spcPts val="800"/>
              </a:spcAft>
            </a:pP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a:effectLst/>
                <a:latin typeface="Aptos" panose="020B0004020202020204" pitchFamily="34" charset="0"/>
                <a:ea typeface="Aptos" panose="020B0004020202020204" pitchFamily="34" charset="0"/>
                <a:cs typeface="Times New Roman" panose="02020603050405020304" pitchFamily="18" charset="0"/>
              </a:rPr>
              <a:t>Good nutrition</a:t>
            </a:r>
            <a:r>
              <a:rPr lang="en-AU" sz="1800" kern="100">
                <a:effectLst/>
                <a:latin typeface="Aptos" panose="020B0004020202020204" pitchFamily="34" charset="0"/>
                <a:ea typeface="Aptos" panose="020B0004020202020204" pitchFamily="34" charset="0"/>
                <a:cs typeface="Times New Roman" panose="02020603050405020304" pitchFamily="18" charset="0"/>
              </a:rPr>
              <a:t> is essential for health and wellbeing because it helps achieve and maintain a healthy weight, protects against chronic disease (including cardiovascular disease, type 2 diabetes, dementia, and certain cancers), and supports a healthy immune system.</a:t>
            </a: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Poor diet, overweight and obesity are leading contributors to chronic disease and premature death in Victoria, accounting for 5.4 per cent and 8.4 per cent of preventable burden of disease respectively.</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For infants and children, breastfeeding and healthy eating provides the nutrition required for optimal physical and cognitive development, and good oral health. High consumption of sugars is the main cause of tooth decay. Tooth decay can be prevented by reducing free sugar intake to less than 10 per cent of total energy intake, and ideally, reducing this even further minimises the risk of tooth decay throughout life.</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2,3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a:effectLst/>
                <a:latin typeface="Aptos" panose="020B0004020202020204" pitchFamily="34" charset="0"/>
                <a:ea typeface="Aptos" panose="020B0004020202020204" pitchFamily="34" charset="0"/>
                <a:cs typeface="Times New Roman" panose="02020603050405020304" pitchFamily="18" charset="0"/>
              </a:rPr>
              <a:t>Active living</a:t>
            </a:r>
            <a:r>
              <a:rPr lang="en-AU" sz="1800" kern="100">
                <a:effectLst/>
                <a:latin typeface="Aptos" panose="020B0004020202020204" pitchFamily="34" charset="0"/>
                <a:ea typeface="Aptos" panose="020B0004020202020204" pitchFamily="34" charset="0"/>
                <a:cs typeface="Times New Roman" panose="02020603050405020304" pitchFamily="18" charset="0"/>
              </a:rPr>
              <a:t> supports everyone, at all stages of life, to live healthy, engaged and purposeful lives. Only half of Victorian adults meet the physical activity guidelines for sufficient physical activity (53.0 per cent of women, and 48.7 per cent of men).</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 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Regular physical activity is a well-known protective factor for preventing and managing chronic disease including cardiovascular disease, type 2 diabetes and certain cancers.</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2</a:t>
            </a:r>
            <a:r>
              <a:rPr lang="en-AU" sz="1800" kern="100">
                <a:effectLst/>
                <a:latin typeface="Aptos" panose="020B0004020202020204" pitchFamily="34" charset="0"/>
                <a:ea typeface="Aptos" panose="020B0004020202020204" pitchFamily="34" charset="0"/>
                <a:cs typeface="Times New Roman" panose="02020603050405020304" pitchFamily="18" charset="0"/>
              </a:rPr>
              <a:t> Physical activity also plays an important role in improving quality of life, managing and decreasing pain, and promoting mental wellbeing.</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 2,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a:effectLst/>
                <a:latin typeface="Aptos" panose="020B0004020202020204" pitchFamily="34" charset="0"/>
                <a:ea typeface="Aptos" panose="020B0004020202020204" pitchFamily="34" charset="0"/>
                <a:cs typeface="Times New Roman" panose="02020603050405020304" pitchFamily="18" charset="0"/>
              </a:rPr>
              <a:t>Climate</a:t>
            </a:r>
            <a:r>
              <a:rPr lang="en-AU" sz="1800" kern="100">
                <a:effectLst/>
                <a:latin typeface="Aptos" panose="020B0004020202020204" pitchFamily="34" charset="0"/>
                <a:ea typeface="Aptos" panose="020B0004020202020204" pitchFamily="34" charset="0"/>
                <a:cs typeface="Times New Roman" panose="02020603050405020304" pitchFamily="18" charset="0"/>
              </a:rPr>
              <a:t> is a key determinant of health that affects other determinants and health equity. Climate change affects health in many ways – both directly and indirectly. Direct impacts include morbidity and mortality associated with extreme events such as heatwaves, floods, drought and bushfires. Indirect impacts are associated with ecological and land-use change (including changes in the spread of infectious diseases), along with worsening air, food and water quality.</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1, 2, 3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Our climate is changing due to greenhouse gas emissions, which are causing a rise in average global temperatures and disruption of ecosystems. In Victoria, climate change is evident through increasing average temperatures, decreasing average rainfall and an increase in fire danger.</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4</a:t>
            </a:r>
            <a:r>
              <a:rPr lang="en-AU" sz="1800" kern="100">
                <a:effectLst/>
                <a:latin typeface="Aptos" panose="020B0004020202020204" pitchFamily="34" charset="0"/>
                <a:ea typeface="Aptos" panose="020B0004020202020204" pitchFamily="34" charset="0"/>
                <a:cs typeface="Times New Roman" panose="02020603050405020304" pitchFamily="18" charset="0"/>
              </a:rPr>
              <a:t> Without significant action to reduce emissions locally and globally, the changes to our climate will become more extreme.</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5</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Consumption of </a:t>
            </a:r>
            <a:r>
              <a:rPr lang="en-AU" sz="1800" b="1" kern="100">
                <a:effectLst/>
                <a:latin typeface="Aptos" panose="020B0004020202020204" pitchFamily="34" charset="0"/>
                <a:ea typeface="Aptos" panose="020B0004020202020204" pitchFamily="34" charset="0"/>
                <a:cs typeface="Times New Roman" panose="02020603050405020304" pitchFamily="18" charset="0"/>
              </a:rPr>
              <a:t>alcohol and other drugs</a:t>
            </a:r>
            <a:r>
              <a:rPr lang="en-AU" sz="1800" kern="100">
                <a:effectLst/>
                <a:latin typeface="Aptos" panose="020B0004020202020204" pitchFamily="34" charset="0"/>
                <a:ea typeface="Aptos" panose="020B0004020202020204" pitchFamily="34" charset="0"/>
                <a:cs typeface="Times New Roman" panose="02020603050405020304" pitchFamily="18" charset="0"/>
              </a:rPr>
              <a:t> (AOD) is a significant preventable cause of disease and death in Victoria. It is associated with a wide range of health and wellbeing impacts.</a:t>
            </a: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While the impacts of drug use on health and wellbeing can vary, related harms can impact physical health through increased risk of chronic disease, exposure to infectious diseases, and mental health and wellbeing impacts.</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There were 1031 overdose deaths in Victoria over the period July 2020 – June 2022 and 75 per cent of these deaths were determined to be unintentional.</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 6 </a:t>
            </a:r>
            <a:r>
              <a:rPr lang="en-AU" sz="1800" kern="100">
                <a:effectLst/>
                <a:latin typeface="Aptos" panose="020B0004020202020204" pitchFamily="34" charset="0"/>
                <a:ea typeface="Aptos" panose="020B0004020202020204" pitchFamily="34" charset="0"/>
                <a:cs typeface="Times New Roman" panose="02020603050405020304" pitchFamily="18" charset="0"/>
              </a:rPr>
              <a:t>Pharmaceutical drugs contributed to three-quarters of all deaths due to overdoses during this period.</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 6</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For adult men and women, the risk of dying from alcohol-related disease and injury remains below 1 in 100, if no more than 10 standard drinks are consumed each week, and no more than four standard drinks are consumed on any one day.</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 7</a:t>
            </a:r>
            <a:r>
              <a:rPr lang="en-AU" sz="1800" kern="100">
                <a:effectLst/>
                <a:latin typeface="Aptos" panose="020B0004020202020204" pitchFamily="34" charset="0"/>
                <a:ea typeface="Aptos" panose="020B0004020202020204" pitchFamily="34" charset="0"/>
                <a:cs typeface="Times New Roman" panose="02020603050405020304" pitchFamily="18" charset="0"/>
              </a:rPr>
              <a:t> The long-term risk of alcohol-related disease and injury can be lowered by drinking less often and drinking less on each occasion.</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7</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a:effectLst/>
                <a:latin typeface="Aptos" panose="020B0004020202020204" pitchFamily="34" charset="0"/>
                <a:ea typeface="Aptos" panose="020B0004020202020204" pitchFamily="34" charset="0"/>
                <a:cs typeface="Times New Roman" panose="02020603050405020304" pitchFamily="18" charset="0"/>
              </a:rPr>
              <a:t>Family violence and sexual violence</a:t>
            </a:r>
            <a:r>
              <a:rPr lang="en-AU" sz="1800" kern="100">
                <a:effectLst/>
                <a:latin typeface="Aptos" panose="020B0004020202020204" pitchFamily="34" charset="0"/>
                <a:ea typeface="Aptos" panose="020B0004020202020204" pitchFamily="34" charset="0"/>
                <a:cs typeface="Times New Roman" panose="02020603050405020304" pitchFamily="18" charset="0"/>
              </a:rPr>
              <a:t> is a significant public health issue. The trauma of family violence and sexual violence can impact a person’s ability to work, their financial security and access to safe, affordable housing. Family violence can affect children’s emotional, behavioural and social wellbeing, including attendance and achievements at school.</a:t>
            </a: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Violence also affects sexual and reproductive health outcomes for women, who are at increased risk of violence at particular life stages, including while pregnant or while separating from a relationship.</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4</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Family violence and violence against women increases during and after a natural disaster or crisis such as bushfires or floods.</a:t>
            </a:r>
          </a:p>
          <a:p>
            <a:pPr>
              <a:lnSpc>
                <a:spcPct val="107000"/>
              </a:lnSpc>
              <a:spcAft>
                <a:spcPts val="800"/>
              </a:spcAft>
            </a:pP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a:effectLst/>
                <a:latin typeface="Aptos" panose="020B0004020202020204" pitchFamily="34" charset="0"/>
                <a:ea typeface="Aptos" panose="020B0004020202020204" pitchFamily="34" charset="0"/>
                <a:cs typeface="Times New Roman" panose="02020603050405020304" pitchFamily="18" charset="0"/>
              </a:rPr>
              <a:t>Injury</a:t>
            </a:r>
            <a:r>
              <a:rPr lang="en-AU" sz="1800" kern="100">
                <a:effectLst/>
                <a:latin typeface="Aptos" panose="020B0004020202020204" pitchFamily="34" charset="0"/>
                <a:ea typeface="Aptos" panose="020B0004020202020204" pitchFamily="34" charset="0"/>
                <a:cs typeface="Times New Roman" panose="02020603050405020304" pitchFamily="18" charset="0"/>
              </a:rPr>
              <a:t> is a complex public health issue that covers a broad range of causes. These include unintentional injury from falls, transport, sport and recreation, drowning, poisoning, burns and consumer product injuries. Injury may also be intentional due to suicide, self-harm and all forms of violence. Injury is a major cause of morbidity and mortality across the world. It is both predictable and preventable.</a:t>
            </a:r>
            <a:r>
              <a:rPr lang="en-AU" sz="1800" kern="100" baseline="30000">
                <a:effectLst/>
                <a:latin typeface="Aptos" panose="020B0004020202020204" pitchFamily="34" charset="0"/>
                <a:ea typeface="Aptos" panose="020B0004020202020204" pitchFamily="34" charset="0"/>
                <a:cs typeface="Times New Roman" panose="02020603050405020304" pitchFamily="18" charset="0"/>
              </a:rPr>
              <a:t>1</a:t>
            </a:r>
            <a:r>
              <a:rPr lang="en-AU" sz="1800" kern="100">
                <a:effectLst/>
                <a:latin typeface="Aptos" panose="020B0004020202020204" pitchFamily="34" charset="0"/>
                <a:ea typeface="Aptos" panose="020B0004020202020204" pitchFamily="34" charset="0"/>
                <a:cs typeface="Times New Roman" panose="02020603050405020304" pitchFamily="18" charset="0"/>
              </a:rPr>
              <a:t> The impact of injury and associated injury harms can be profound for individuals, families and communities, and may result in loss of income and productivity, reduced social participation, physical and psychological impairment. It can also affect daily living and quality of life</a:t>
            </a: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 </a:t>
            </a:r>
          </a:p>
          <a:p>
            <a:r>
              <a:rPr lang="en-US" b="1"/>
              <a:t>Common Challenges to Our Good Health</a:t>
            </a:r>
            <a:endParaRPr lang="en-US"/>
          </a:p>
          <a:p>
            <a:r>
              <a:rPr lang="en-US"/>
              <a:t>“We’re facing some real challenges when it comes to maintaining good health in our communities. One of the biggest issues is that </a:t>
            </a:r>
            <a:r>
              <a:rPr lang="en-US" b="1"/>
              <a:t>preventable diseases</a:t>
            </a:r>
            <a:r>
              <a:rPr lang="en-US"/>
              <a:t>—things like diabetes, heart disease, and even some cancers—are on the rise. These are conditions that, with the right lifestyle choices and early intervention, could largely be avoided.</a:t>
            </a:r>
          </a:p>
          <a:p>
            <a:r>
              <a:rPr lang="en-US"/>
              <a:t>On top of that, we have a </a:t>
            </a:r>
            <a:r>
              <a:rPr lang="en-US" b="1"/>
              <a:t>growing population</a:t>
            </a:r>
            <a:r>
              <a:rPr lang="en-US"/>
              <a:t>, which means more people relying on the same health services. It puts extra pressure on our systems, making it harder to meet everyone’s needs.</a:t>
            </a:r>
          </a:p>
          <a:p>
            <a:r>
              <a:rPr lang="en-US"/>
              <a:t>We’re also seeing our population </a:t>
            </a:r>
            <a:r>
              <a:rPr lang="en-US" b="1"/>
              <a:t>ageing</a:t>
            </a:r>
            <a:r>
              <a:rPr lang="en-US"/>
              <a:t>, which brings its own set of challenges. As people live longer, there’s more demand for aged care and resources to manage chronic diseases, so the way we plan for health services has to shift.</a:t>
            </a:r>
          </a:p>
          <a:p>
            <a:endParaRPr lang="en-US" b="1"/>
          </a:p>
          <a:p>
            <a:r>
              <a:rPr lang="en-US" b="1"/>
              <a:t>Lifestyles are changing</a:t>
            </a:r>
            <a:r>
              <a:rPr lang="en-US"/>
              <a:t> too. We’re more sedentary, more stressed, and often less connected to activities that keep us healthy, which is contributing to problems like obesity and mental health issues.</a:t>
            </a:r>
          </a:p>
          <a:p>
            <a:r>
              <a:rPr lang="en-US"/>
              <a:t>And let’s not forget, we live in a </a:t>
            </a:r>
            <a:r>
              <a:rPr lang="en-US" b="1"/>
              <a:t>rapidly changing world</a:t>
            </a:r>
            <a:r>
              <a:rPr lang="en-US"/>
              <a:t>. Climate change, pollution, and pandemics like COVID-19 have added new layers of complexity to public health. These global challenges are affecting our local communities in ways we haven’t had to consider before.</a:t>
            </a:r>
          </a:p>
          <a:p>
            <a:endParaRPr lang="en-US"/>
          </a:p>
          <a:p>
            <a:r>
              <a:rPr lang="en-US"/>
              <a:t>Finally, we have to acknowledge that not everyone is starting from the same place. </a:t>
            </a:r>
            <a:r>
              <a:rPr lang="en-US" b="1"/>
              <a:t>Some groups</a:t>
            </a:r>
            <a:r>
              <a:rPr lang="en-US"/>
              <a:t> in our communities have </a:t>
            </a:r>
            <a:r>
              <a:rPr lang="en-US" b="1"/>
              <a:t>much worse health outcomes</a:t>
            </a:r>
            <a:r>
              <a:rPr lang="en-US"/>
              <a:t> than others. Whether it’s due to socioeconomic factors, limited access to services, or cultural barriers, these disparities need to be addressed if we’re going to improve overall health for everyone.”</a:t>
            </a:r>
          </a:p>
          <a:p>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4</a:t>
            </a:fld>
            <a:endParaRPr lang="en-AU"/>
          </a:p>
        </p:txBody>
      </p:sp>
    </p:spTree>
    <p:extLst>
      <p:ext uri="{BB962C8B-B14F-4D97-AF65-F5344CB8AC3E}">
        <p14:creationId xmlns:p14="http://schemas.microsoft.com/office/powerpoint/2010/main" val="9808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The Victorian Public Health and Wellbeing Act includes provisions specific to councils. These include:</a:t>
            </a:r>
          </a:p>
          <a:p>
            <a:pPr>
              <a:lnSpc>
                <a:spcPct val="107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r>
              <a:rPr lang="en-AU" sz="1800">
                <a:effectLst/>
                <a:latin typeface="Calibri" panose="020F0502020204030204" pitchFamily="34" charset="0"/>
                <a:ea typeface="Calibri" panose="020F0502020204030204" pitchFamily="34" charset="0"/>
                <a:cs typeface="Calibri" panose="020F0502020204030204" pitchFamily="34" charset="0"/>
              </a:rPr>
              <a:t>Section 24 of the </a:t>
            </a:r>
            <a:r>
              <a:rPr lang="en-AU" sz="1800" u="sng">
                <a:effectLst/>
                <a:latin typeface="Calibri" panose="020F0502020204030204" pitchFamily="34" charset="0"/>
                <a:ea typeface="Calibri" panose="020F0502020204030204" pitchFamily="34" charset="0"/>
                <a:cs typeface="Calibri" panose="020F0502020204030204" pitchFamily="34" charset="0"/>
              </a:rPr>
              <a:t>Public Health and Wellbeing Act 2008 </a:t>
            </a:r>
            <a:r>
              <a:rPr lang="en-AU" sz="1800">
                <a:effectLst/>
                <a:latin typeface="Calibri" panose="020F0502020204030204" pitchFamily="34" charset="0"/>
                <a:ea typeface="Calibri" panose="020F0502020204030204" pitchFamily="34" charset="0"/>
                <a:cs typeface="Calibri" panose="020F0502020204030204" pitchFamily="34" charset="0"/>
              </a:rPr>
              <a:t>states that a function of all councils is to “seek to protect, improve and promote public health and wellbeing” within their municipal districts. The Act sets out ways in which councils must do this, including:</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AU" sz="1800">
                <a:effectLst/>
                <a:latin typeface="Calibri" panose="020F0502020204030204" pitchFamily="34" charset="0"/>
                <a:ea typeface="Calibri" panose="020F0502020204030204" pitchFamily="34" charset="0"/>
                <a:cs typeface="Calibri" panose="020F0502020204030204" pitchFamily="34" charset="0"/>
              </a:rPr>
              <a:t> </a:t>
            </a:r>
            <a:endParaRPr lang="en-AU" sz="1800">
              <a:solidFill>
                <a:srgbClr val="333333"/>
              </a:solidFill>
              <a:effectLst/>
              <a:latin typeface="Calibri" panose="020F0502020204030204" pitchFamily="34" charset="0"/>
            </a:endParaRPr>
          </a:p>
          <a:p>
            <a:pPr marL="1188085" indent="-1188085" hangingPunct="0">
              <a:spcBef>
                <a:spcPts val="600"/>
              </a:spcBef>
              <a:tabLst>
                <a:tab pos="1115695" algn="r"/>
              </a:tabLst>
            </a:pPr>
            <a:r>
              <a:rPr lang="en-AU" sz="1800">
                <a:effectLst/>
                <a:latin typeface="Times New Roman" panose="02020603050405020304" pitchFamily="18" charset="0"/>
                <a:ea typeface="Times New Roman" panose="02020603050405020304" pitchFamily="18" charset="0"/>
              </a:rPr>
              <a:t>	(a)	creating an environment which supports the health of members of the local community and strengthens the capacity of the community and individuals to achieve better health;</a:t>
            </a:r>
          </a:p>
          <a:p>
            <a:pPr marL="1188085" indent="-1188085" hangingPunct="0">
              <a:spcBef>
                <a:spcPts val="600"/>
              </a:spcBef>
              <a:tabLst>
                <a:tab pos="1115695" algn="r"/>
              </a:tabLst>
            </a:pPr>
            <a:r>
              <a:rPr lang="en-AU" sz="1800">
                <a:effectLst/>
                <a:latin typeface="Times New Roman" panose="02020603050405020304" pitchFamily="18" charset="0"/>
                <a:ea typeface="Times New Roman" panose="02020603050405020304" pitchFamily="18" charset="0"/>
              </a:rPr>
              <a:t>	(b)	initiating, supporting and managing public health planning processes at the local government level;</a:t>
            </a:r>
          </a:p>
          <a:p>
            <a:pPr marL="1188085" indent="-1188085" hangingPunct="0">
              <a:spcBef>
                <a:spcPts val="600"/>
              </a:spcBef>
              <a:tabLst>
                <a:tab pos="1115695" algn="r"/>
              </a:tabLst>
            </a:pPr>
            <a:r>
              <a:rPr lang="en-AU" sz="1800">
                <a:effectLst/>
                <a:latin typeface="Times New Roman" panose="02020603050405020304" pitchFamily="18" charset="0"/>
                <a:ea typeface="Times New Roman" panose="02020603050405020304" pitchFamily="18" charset="0"/>
              </a:rPr>
              <a:t>	(c)	developing and implementing public health policies and programs within the municipal district;</a:t>
            </a:r>
          </a:p>
          <a:p>
            <a:pPr marL="1188085" indent="-1188085" hangingPunct="0">
              <a:spcBef>
                <a:spcPts val="600"/>
              </a:spcBef>
              <a:tabLst>
                <a:tab pos="1115695" algn="r"/>
              </a:tabLst>
            </a:pPr>
            <a:r>
              <a:rPr lang="en-AU" sz="1800">
                <a:effectLst/>
                <a:latin typeface="Times New Roman" panose="02020603050405020304" pitchFamily="18" charset="0"/>
                <a:ea typeface="Times New Roman" panose="02020603050405020304" pitchFamily="18" charset="0"/>
              </a:rPr>
              <a:t>	(d)	developing and enforcing up-to-date public health standards and intervening if the health of people within the municipal district is affected;</a:t>
            </a:r>
          </a:p>
          <a:p>
            <a:pPr hangingPunct="0">
              <a:spcBef>
                <a:spcPts val="600"/>
              </a:spcBef>
            </a:pPr>
            <a:r>
              <a:rPr lang="en-AU" sz="1800">
                <a:effectLst/>
                <a:latin typeface="Times New Roman" panose="02020603050405020304" pitchFamily="18" charset="0"/>
                <a:ea typeface="Times New Roman" panose="02020603050405020304" pitchFamily="18" charset="0"/>
              </a:rPr>
              <a:t>  	 (e)  facilitating and supporting local agencies whose work has an impact on public health and wellbeing to improve public health and wellbeing in the local community;</a:t>
            </a:r>
          </a:p>
          <a:p>
            <a:pPr marL="1188085" indent="-1188085" hangingPunct="0">
              <a:spcBef>
                <a:spcPts val="600"/>
              </a:spcBef>
              <a:tabLst>
                <a:tab pos="1115695" algn="r"/>
              </a:tabLst>
            </a:pPr>
            <a:r>
              <a:rPr lang="en-AU" sz="1800">
                <a:effectLst/>
                <a:latin typeface="Times New Roman" panose="02020603050405020304" pitchFamily="18" charset="0"/>
                <a:ea typeface="Times New Roman" panose="02020603050405020304" pitchFamily="18" charset="0"/>
              </a:rPr>
              <a:t>	(f)	co-ordinating and providing immunisation services to children living or being educated within the municipal district;</a:t>
            </a:r>
          </a:p>
          <a:p>
            <a:pPr marL="1188085" indent="-1188085" hangingPunct="0">
              <a:spcBef>
                <a:spcPts val="600"/>
              </a:spcBef>
              <a:tabLst>
                <a:tab pos="1115695" algn="r"/>
              </a:tabLst>
            </a:pPr>
            <a:r>
              <a:rPr lang="en-AU" sz="1800">
                <a:effectLst/>
                <a:latin typeface="Times New Roman" panose="02020603050405020304" pitchFamily="18" charset="0"/>
                <a:ea typeface="Times New Roman" panose="02020603050405020304" pitchFamily="18" charset="0"/>
              </a:rPr>
              <a:t>	(g)	ensuring that the municipal district is maintained in a clean and sanitary condition.</a:t>
            </a:r>
          </a:p>
          <a:p>
            <a:pPr>
              <a:lnSpc>
                <a:spcPct val="107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Councils can choose to include health and wellbeing matters in council plan and Department of Health provides guidance on process.</a:t>
            </a:r>
          </a:p>
          <a:p>
            <a:pPr>
              <a:lnSpc>
                <a:spcPct val="107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In addition there is other legislation councils need to have regard for:</a:t>
            </a:r>
          </a:p>
          <a:p>
            <a:pPr>
              <a:lnSpc>
                <a:spcPct val="107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AU" sz="1800" kern="100">
                <a:effectLst/>
                <a:latin typeface="Aptos" panose="020B0004020202020204" pitchFamily="34" charset="0"/>
                <a:ea typeface="Aptos" panose="020B0004020202020204" pitchFamily="34" charset="0"/>
                <a:cs typeface="Times New Roman" panose="02020603050405020304" pitchFamily="18" charset="0"/>
              </a:rPr>
              <a:t>Under the </a:t>
            </a:r>
            <a:r>
              <a:rPr lang="en-AU" sz="1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Climate Change Act </a:t>
            </a:r>
            <a:r>
              <a:rPr lang="en-AU" sz="1800" u="sng" kern="100">
                <a:solidFill>
                  <a:schemeClr val="tx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2017</a:t>
            </a:r>
            <a:r>
              <a:rPr lang="en-AU" sz="1800" u="sng"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a:effectLst/>
                <a:latin typeface="Aptos" panose="020B0004020202020204" pitchFamily="34" charset="0"/>
                <a:ea typeface="Aptos" panose="020B0004020202020204" pitchFamily="34" charset="0"/>
                <a:cs typeface="Times New Roman" panose="02020603050405020304" pitchFamily="18" charset="0"/>
              </a:rPr>
              <a:t>both the state and municipal public health and wellbeing plans must have regard to climate change.</a:t>
            </a:r>
          </a:p>
          <a:p>
            <a:pPr marL="285750" indent="-285750">
              <a:lnSpc>
                <a:spcPct val="107000"/>
              </a:lnSpc>
              <a:spcAft>
                <a:spcPts val="800"/>
              </a:spcAft>
              <a:buFont typeface="Arial" panose="020B0604020202020204" pitchFamily="34" charset="0"/>
              <a:buChar char="•"/>
            </a:pPr>
            <a:r>
              <a:rPr lang="en-AU" sz="1800" kern="100">
                <a:effectLst/>
                <a:latin typeface="Aptos" panose="020B0004020202020204" pitchFamily="34" charset="0"/>
                <a:ea typeface="Aptos" panose="020B0004020202020204" pitchFamily="34" charset="0"/>
                <a:cs typeface="Times New Roman" panose="02020603050405020304" pitchFamily="18" charset="0"/>
              </a:rPr>
              <a:t>The </a:t>
            </a:r>
            <a:r>
              <a:rPr lang="en-AU" sz="1800" u="none" kern="100">
                <a:solidFill>
                  <a:schemeClr val="tx1"/>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Gender Equality Act 2020</a:t>
            </a:r>
            <a:r>
              <a:rPr lang="en-AU" sz="1800" u="none"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a:effectLst/>
                <a:latin typeface="Aptos" panose="020B0004020202020204" pitchFamily="34" charset="0"/>
                <a:ea typeface="Aptos" panose="020B0004020202020204" pitchFamily="34" charset="0"/>
                <a:cs typeface="Times New Roman" panose="02020603050405020304" pitchFamily="18" charset="0"/>
              </a:rPr>
              <a:t>requires the public sector, councils, and universities to undertake Gender Impact Assessments when developing or reviewing any policy of, or program or services provided, that has a direct and significant impact on the public</a:t>
            </a:r>
          </a:p>
        </p:txBody>
      </p:sp>
      <p:sp>
        <p:nvSpPr>
          <p:cNvPr id="4" name="Slide Number Placeholder 3"/>
          <p:cNvSpPr>
            <a:spLocks noGrp="1"/>
          </p:cNvSpPr>
          <p:nvPr>
            <p:ph type="sldNum" sz="quarter" idx="5"/>
          </p:nvPr>
        </p:nvSpPr>
        <p:spPr/>
        <p:txBody>
          <a:bodyPr/>
          <a:lstStyle/>
          <a:p>
            <a:fld id="{558A5848-4AA7-4D4A-AEFF-F9CA41B9D0E5}" type="slidenum">
              <a:rPr lang="en-AU" smtClean="0"/>
              <a:t>5</a:t>
            </a:fld>
            <a:endParaRPr lang="en-AU"/>
          </a:p>
        </p:txBody>
      </p:sp>
    </p:spTree>
    <p:extLst>
      <p:ext uri="{BB962C8B-B14F-4D97-AF65-F5344CB8AC3E}">
        <p14:creationId xmlns:p14="http://schemas.microsoft.com/office/powerpoint/2010/main" val="326019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6</a:t>
            </a:fld>
            <a:endParaRPr lang="en-AU"/>
          </a:p>
        </p:txBody>
      </p:sp>
    </p:spTree>
    <p:extLst>
      <p:ext uri="{BB962C8B-B14F-4D97-AF65-F5344CB8AC3E}">
        <p14:creationId xmlns:p14="http://schemas.microsoft.com/office/powerpoint/2010/main" val="3599883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 Priorities include a focus on addressing health inequities.  </a:t>
            </a:r>
          </a:p>
          <a:p>
            <a:pPr>
              <a:lnSpc>
                <a:spcPct val="107000"/>
              </a:lnSpc>
              <a:spcAft>
                <a:spcPts val="800"/>
              </a:spcAft>
            </a:pP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0" kern="100">
                <a:effectLst/>
                <a:latin typeface="Aptos" panose="020B0004020202020204" pitchFamily="34" charset="0"/>
                <a:ea typeface="Aptos" panose="020B0004020202020204" pitchFamily="34" charset="0"/>
                <a:cs typeface="Times New Roman" panose="02020603050405020304" pitchFamily="18" charset="0"/>
              </a:rPr>
              <a:t>The Victorian Public Health and Wellbeing progress report 2023 is the second report against the Victorian public health and wellbeing outcomes framework.</a:t>
            </a:r>
          </a:p>
          <a:p>
            <a:pPr>
              <a:lnSpc>
                <a:spcPct val="107000"/>
              </a:lnSpc>
              <a:spcAft>
                <a:spcPts val="800"/>
              </a:spcAft>
            </a:pPr>
            <a:endParaRPr lang="en-AU" sz="1800" b="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0" kern="100">
                <a:effectLst/>
                <a:latin typeface="Aptos" panose="020B0004020202020204" pitchFamily="34" charset="0"/>
                <a:ea typeface="Aptos" panose="020B0004020202020204" pitchFamily="34" charset="0"/>
                <a:cs typeface="Times New Roman" panose="02020603050405020304" pitchFamily="18" charset="0"/>
              </a:rPr>
              <a:t>The report includes data for 57 out of 188 measures and provides a point in time summary of health and wellbeing of Victorians in 2023. Some areas are showing improvements in outcomes, and other areas are making no improvements or heading in the wrong direction.</a:t>
            </a:r>
          </a:p>
          <a:p>
            <a:pPr>
              <a:lnSpc>
                <a:spcPct val="107000"/>
              </a:lnSpc>
              <a:spcAft>
                <a:spcPts val="800"/>
              </a:spcAft>
            </a:pPr>
            <a:endParaRPr lang="en-AU" sz="1800" b="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0" kern="100">
                <a:effectLst/>
                <a:latin typeface="Aptos" panose="020B0004020202020204" pitchFamily="34" charset="0"/>
                <a:ea typeface="Aptos" panose="020B0004020202020204" pitchFamily="34" charset="0"/>
                <a:cs typeface="Times New Roman" panose="02020603050405020304" pitchFamily="18" charset="0"/>
              </a:rPr>
              <a:t>Inequity in health and wellbeing outcomes is highlighted throughout the progress report, focusing on the difference in outcomes experienced by people of different sex and gender, Aboriginal people living in Victoria, Cultural and linguistically diverse people, and people of a low socio-economic status</a:t>
            </a:r>
          </a:p>
          <a:p>
            <a:endParaRPr lang="en-US"/>
          </a:p>
          <a:p>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7</a:t>
            </a:fld>
            <a:endParaRPr lang="en-AU"/>
          </a:p>
        </p:txBody>
      </p:sp>
    </p:spTree>
    <p:extLst>
      <p:ext uri="{BB962C8B-B14F-4D97-AF65-F5344CB8AC3E}">
        <p14:creationId xmlns:p14="http://schemas.microsoft.com/office/powerpoint/2010/main" val="45100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Not all state priorities can be priorities for a council.  Councils can work with community partners based on local need and capacity to address relevant priorities to prevent harm as well as enhancing wellbeing. </a:t>
            </a:r>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8</a:t>
            </a:fld>
            <a:endParaRPr lang="en-AU"/>
          </a:p>
        </p:txBody>
      </p:sp>
    </p:spTree>
    <p:extLst>
      <p:ext uri="{BB962C8B-B14F-4D97-AF65-F5344CB8AC3E}">
        <p14:creationId xmlns:p14="http://schemas.microsoft.com/office/powerpoint/2010/main" val="3425095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effectLst/>
                <a:latin typeface="Calibri" panose="020F0502020204030204" pitchFamily="34" charset="0"/>
                <a:ea typeface="Calibri" panose="020F0502020204030204" pitchFamily="34" charset="0"/>
                <a:cs typeface="Calibri" panose="020F0502020204030204" pitchFamily="34" charset="0"/>
              </a:rPr>
              <a:t>There are a number of imperatives for council Municipal Public Health and Wellbeing Plans to consider actions to support Aboriginal and Torres Strait Islander people in Victoria.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a:t>
            </a:r>
            <a:r>
              <a:rPr lang="en-AU" b="1" dirty="0"/>
              <a:t>Local Government Act 2020 </a:t>
            </a:r>
            <a:r>
              <a:rPr lang="en-AU" dirty="0"/>
              <a:t>expressly cites traditional owners of land in the municipal district as part of the municipal community which is to be engaged in strategic planning and strategic decision-making (Section 9(2)(d)).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Calibri" panose="020F0502020204030204" pitchFamily="34" charset="0"/>
              <a:ea typeface="Calibri" panose="020F0502020204030204" pitchFamily="34" charset="0"/>
              <a:cs typeface="Calibri" panose="020F0502020204030204" pitchFamily="34" charset="0"/>
            </a:endParaRPr>
          </a:p>
          <a:p>
            <a:r>
              <a:rPr lang="en-AU" b="1"/>
              <a:t>The Victorian Aboriginal and Local Government Strategy 2021-2026 </a:t>
            </a:r>
            <a:r>
              <a:rPr lang="en-AU" b="0"/>
              <a:t>is a roadmap for self-determination for Victorian Aboriginal people, councils and the Victorian Government. It was de</a:t>
            </a:r>
            <a:r>
              <a:rPr lang="en-US" sz="1200" err="1"/>
              <a:t>veloped</a:t>
            </a:r>
            <a:r>
              <a:rPr lang="en-US" sz="1200"/>
              <a:t> by Local Government Victoria in collaboration with the Victorian Aboriginal community, councils and peak local government associations. It comprises 7 Strategic Pillars –(1) Culture, Respect &amp; Trust, (2) Awareness and Engagement, (3) Accountability and Direction, (4) Governance and Participation, (5) Economic Participation, (6) Health and Wellbeing, (7) Resourcing and Funding.</a:t>
            </a:r>
          </a:p>
          <a:p>
            <a:endParaRPr lang="en-US" sz="1200"/>
          </a:p>
          <a:p>
            <a:r>
              <a:rPr lang="en-US" sz="1200"/>
              <a:t>Strategic Pillar 6: Health and Wellbeing provides some suggestions for how councils can Understand, Embrace and Embed health and wellbeing for Victorian Aboriginal people. Recommendations are:</a:t>
            </a:r>
          </a:p>
          <a:p>
            <a:pPr marL="171450" indent="-171450">
              <a:buFont typeface="Arial" panose="020B0604020202020204" pitchFamily="34" charset="0"/>
              <a:buChar char="•"/>
            </a:pPr>
            <a:r>
              <a:rPr lang="en-US" sz="1200"/>
              <a:t>D</a:t>
            </a:r>
            <a:r>
              <a:rPr lang="en-US"/>
              <a:t>esign local Aboriginal health and wellbeing policies and services in partnership with Traditional Owners, the Aboriginal Community Controlled sector, and Aboriginal community </a:t>
            </a:r>
          </a:p>
          <a:p>
            <a:pPr marL="171450" indent="-171450">
              <a:buFont typeface="Arial" panose="020B0604020202020204" pitchFamily="34" charset="0"/>
              <a:buChar char="•"/>
            </a:pPr>
            <a:r>
              <a:rPr lang="en-US" err="1"/>
              <a:t>Prioritise</a:t>
            </a:r>
            <a:r>
              <a:rPr lang="en-US"/>
              <a:t> self-determined solutions that promote culture, connection, and community strengthening </a:t>
            </a:r>
          </a:p>
          <a:p>
            <a:pPr marL="171450" indent="-171450">
              <a:buFont typeface="Arial" panose="020B0604020202020204" pitchFamily="34" charset="0"/>
              <a:buChar char="•"/>
            </a:pPr>
            <a:r>
              <a:rPr lang="en-US"/>
              <a:t>Ensure the preservation of Aboriginal culture by supporting Aboriginal Elders, and empowering the next generation of proud, strong, and thriving Aboriginal people to continue their culture</a:t>
            </a:r>
            <a:endParaRPr lang="en-US" sz="1200"/>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Calibri" panose="020F0502020204030204" pitchFamily="34" charset="0"/>
              </a:rPr>
              <a:t>The </a:t>
            </a:r>
            <a:r>
              <a:rPr lang="en-AU" sz="1200" b="1" dirty="0">
                <a:effectLst/>
                <a:latin typeface="Calibri" panose="020F0502020204030204" pitchFamily="34" charset="0"/>
                <a:ea typeface="Calibri" panose="020F0502020204030204" pitchFamily="34" charset="0"/>
                <a:cs typeface="Calibri" panose="020F0502020204030204" pitchFamily="34" charset="0"/>
              </a:rPr>
              <a:t>Public Health and Wellbeing Act 2008 </a:t>
            </a:r>
            <a:r>
              <a:rPr lang="en-AU" sz="1200" dirty="0">
                <a:effectLst/>
                <a:latin typeface="Calibri" panose="020F0502020204030204" pitchFamily="34" charset="0"/>
                <a:ea typeface="Calibri" panose="020F0502020204030204" pitchFamily="34" charset="0"/>
                <a:cs typeface="Calibri" panose="020F0502020204030204" pitchFamily="34" charset="0"/>
              </a:rPr>
              <a:t>includes a Statement of Recognition that Aboriginal people in Victoria “are First Nations people of Australia” and their enduring connection to Country, kin, land and culture. Aboriginal self-determination is identified as a foundational principle to improve health and wellbeing outcomes of Aboriginal people in Victoria (section 3B(2)(a), along with a number of other acknowledgements. (section 3B(2)( c). Section 3D sets out seven key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Calibri" panose="020F0502020204030204" pitchFamily="34" charset="0"/>
              </a:rPr>
              <a:t>The </a:t>
            </a:r>
            <a:r>
              <a:rPr lang="en-AU" sz="1200" b="1" dirty="0">
                <a:effectLst/>
                <a:latin typeface="Calibri" panose="020F0502020204030204" pitchFamily="34" charset="0"/>
                <a:ea typeface="Calibri" panose="020F0502020204030204" pitchFamily="34" charset="0"/>
                <a:cs typeface="Calibri" panose="020F0502020204030204" pitchFamily="34" charset="0"/>
              </a:rPr>
              <a:t>Victorian Public Health and Wellbeing Plan 2023-2027 </a:t>
            </a:r>
            <a:r>
              <a:rPr lang="en-AU" sz="1200" dirty="0">
                <a:effectLst/>
                <a:latin typeface="Calibri" panose="020F0502020204030204" pitchFamily="34" charset="0"/>
                <a:ea typeface="Calibri" panose="020F0502020204030204" pitchFamily="34" charset="0"/>
                <a:cs typeface="Calibri" panose="020F0502020204030204" pitchFamily="34" charset="0"/>
              </a:rPr>
              <a:t>acknowledges that wellbeing for Aboriginal people is considered a holistic concept, shaped by connections to culture, extended kinship, elders, ancestors, and spirituality, which in turn are influenced by social, historical, political and cultural factors. The Plan also acknowledges that there are priority groups within the Aboriginal Victorian population who particularly experience poor health and wellbeing outcomes, and may need support to access culturally inclusive health services and programs. Embedding approaches to achieve self-determination in health and wellbeing policies and programs will build on the strengths within Aboriginal communities.</a:t>
            </a:r>
          </a:p>
          <a:p>
            <a:endParaRPr lang="en-AU"/>
          </a:p>
          <a:p>
            <a:r>
              <a:rPr lang="en-AU" dirty="0"/>
              <a:t>Councils are part of the </a:t>
            </a:r>
            <a:r>
              <a:rPr lang="en-AU" b="1" dirty="0"/>
              <a:t>National Closing the Gap Agreement </a:t>
            </a:r>
            <a:r>
              <a:rPr lang="en-AU" dirty="0"/>
              <a:t>through the Australian Local Government Association being a signatory, alongside the Commonwealth and all state and territory governments.</a:t>
            </a:r>
            <a:endParaRPr lang="en-AU"/>
          </a:p>
        </p:txBody>
      </p:sp>
      <p:sp>
        <p:nvSpPr>
          <p:cNvPr id="4" name="Slide Number Placeholder 3"/>
          <p:cNvSpPr>
            <a:spLocks noGrp="1"/>
          </p:cNvSpPr>
          <p:nvPr>
            <p:ph type="sldNum" sz="quarter" idx="5"/>
          </p:nvPr>
        </p:nvSpPr>
        <p:spPr/>
        <p:txBody>
          <a:bodyPr/>
          <a:lstStyle/>
          <a:p>
            <a:fld id="{558A5848-4AA7-4D4A-AEFF-F9CA41B9D0E5}" type="slidenum">
              <a:rPr lang="en-AU" smtClean="0"/>
              <a:t>9</a:t>
            </a:fld>
            <a:endParaRPr lang="en-AU"/>
          </a:p>
        </p:txBody>
      </p:sp>
    </p:spTree>
    <p:extLst>
      <p:ext uri="{BB962C8B-B14F-4D97-AF65-F5344CB8AC3E}">
        <p14:creationId xmlns:p14="http://schemas.microsoft.com/office/powerpoint/2010/main" val="3705718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www.vichealth.vic.gov.au/sites/default/files/Local_Government_Partnerships-26042021_V2-%281%29.pdf" TargetMode="External"/><Relationship Id="rId3" Type="http://schemas.openxmlformats.org/officeDocument/2006/relationships/image" Target="../media/image56.jpeg"/><Relationship Id="rId7" Type="http://schemas.openxmlformats.org/officeDocument/2006/relationships/hyperlink" Target="https://prevention.health.vic.gov.au/resources/index"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mav.asn.au/what-we-do/policy-advocacy/public-health-safety/leading-healthy-communities" TargetMode="External"/><Relationship Id="rId5"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sv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877512" cy="10287000"/>
          </a:xfrm>
          <a:custGeom>
            <a:avLst/>
            <a:gdLst/>
            <a:ahLst/>
            <a:cxnLst/>
            <a:rect l="l" t="t" r="r" b="b"/>
            <a:pathLst>
              <a:path w="12877512" h="10287000">
                <a:moveTo>
                  <a:pt x="0" y="0"/>
                </a:moveTo>
                <a:lnTo>
                  <a:pt x="12877512" y="0"/>
                </a:lnTo>
                <a:lnTo>
                  <a:pt x="12877512" y="10287000"/>
                </a:lnTo>
                <a:lnTo>
                  <a:pt x="0" y="10287000"/>
                </a:lnTo>
                <a:lnTo>
                  <a:pt x="0" y="0"/>
                </a:lnTo>
                <a:close/>
              </a:path>
            </a:pathLst>
          </a:custGeom>
          <a:blipFill>
            <a:blip r:embed="rId3"/>
            <a:stretch>
              <a:fillRect l="-10251" r="-10018" b="-370"/>
            </a:stretch>
          </a:blipFill>
        </p:spPr>
        <p:txBody>
          <a:bodyPr/>
          <a:lstStyle/>
          <a:p>
            <a:endParaRPr lang="en-AU"/>
          </a:p>
        </p:txBody>
      </p:sp>
      <p:grpSp>
        <p:nvGrpSpPr>
          <p:cNvPr id="3" name="Group 3"/>
          <p:cNvGrpSpPr/>
          <p:nvPr/>
        </p:nvGrpSpPr>
        <p:grpSpPr>
          <a:xfrm>
            <a:off x="12877512" y="0"/>
            <a:ext cx="5410488" cy="10287000"/>
            <a:chOff x="0" y="0"/>
            <a:chExt cx="1424984" cy="2709333"/>
          </a:xfrm>
        </p:grpSpPr>
        <p:sp>
          <p:nvSpPr>
            <p:cNvPr id="4" name="Freeform 4"/>
            <p:cNvSpPr/>
            <p:nvPr/>
          </p:nvSpPr>
          <p:spPr>
            <a:xfrm>
              <a:off x="0" y="0"/>
              <a:ext cx="1424984" cy="2709333"/>
            </a:xfrm>
            <a:custGeom>
              <a:avLst/>
              <a:gdLst/>
              <a:ahLst/>
              <a:cxnLst/>
              <a:rect l="l" t="t" r="r" b="b"/>
              <a:pathLst>
                <a:path w="1424984" h="2709333">
                  <a:moveTo>
                    <a:pt x="0" y="0"/>
                  </a:moveTo>
                  <a:lnTo>
                    <a:pt x="1424984" y="0"/>
                  </a:lnTo>
                  <a:lnTo>
                    <a:pt x="1424984" y="2709333"/>
                  </a:lnTo>
                  <a:lnTo>
                    <a:pt x="0" y="2709333"/>
                  </a:lnTo>
                  <a:close/>
                </a:path>
              </a:pathLst>
            </a:custGeom>
            <a:solidFill>
              <a:srgbClr val="3DAA73"/>
            </a:solidFill>
          </p:spPr>
          <p:txBody>
            <a:bodyPr/>
            <a:lstStyle/>
            <a:p>
              <a:endParaRPr lang="en-AU"/>
            </a:p>
          </p:txBody>
        </p:sp>
        <p:sp>
          <p:nvSpPr>
            <p:cNvPr id="5" name="TextBox 5"/>
            <p:cNvSpPr txBox="1"/>
            <p:nvPr/>
          </p:nvSpPr>
          <p:spPr>
            <a:xfrm>
              <a:off x="0" y="-57150"/>
              <a:ext cx="1424984" cy="2766483"/>
            </a:xfrm>
            <a:prstGeom prst="rect">
              <a:avLst/>
            </a:prstGeom>
          </p:spPr>
          <p:txBody>
            <a:bodyPr lIns="50800" tIns="50800" rIns="50800" bIns="50800" rtlCol="0" anchor="ctr"/>
            <a:lstStyle/>
            <a:p>
              <a:pPr algn="ctr">
                <a:lnSpc>
                  <a:spcPts val="2469"/>
                </a:lnSpc>
              </a:pPr>
              <a:endParaRPr/>
            </a:p>
          </p:txBody>
        </p:sp>
      </p:grpSp>
      <p:sp>
        <p:nvSpPr>
          <p:cNvPr id="6" name="Freeform 6"/>
          <p:cNvSpPr/>
          <p:nvPr/>
        </p:nvSpPr>
        <p:spPr>
          <a:xfrm>
            <a:off x="13696673" y="654085"/>
            <a:ext cx="3772166" cy="1402044"/>
          </a:xfrm>
          <a:custGeom>
            <a:avLst/>
            <a:gdLst/>
            <a:ahLst/>
            <a:cxnLst/>
            <a:rect l="l" t="t" r="r" b="b"/>
            <a:pathLst>
              <a:path w="3772166" h="1402044">
                <a:moveTo>
                  <a:pt x="0" y="0"/>
                </a:moveTo>
                <a:lnTo>
                  <a:pt x="3772166" y="0"/>
                </a:lnTo>
                <a:lnTo>
                  <a:pt x="3772166" y="1402044"/>
                </a:lnTo>
                <a:lnTo>
                  <a:pt x="0" y="1402044"/>
                </a:lnTo>
                <a:lnTo>
                  <a:pt x="0" y="0"/>
                </a:lnTo>
                <a:close/>
              </a:path>
            </a:pathLst>
          </a:custGeom>
          <a:blipFill>
            <a:blip r:embed="rId4"/>
            <a:stretch>
              <a:fillRect/>
            </a:stretch>
          </a:blipFill>
        </p:spPr>
        <p:txBody>
          <a:bodyPr/>
          <a:lstStyle/>
          <a:p>
            <a:endParaRPr lang="en-AU"/>
          </a:p>
        </p:txBody>
      </p:sp>
      <p:sp>
        <p:nvSpPr>
          <p:cNvPr id="7" name="AutoShape 7"/>
          <p:cNvSpPr/>
          <p:nvPr/>
        </p:nvSpPr>
        <p:spPr>
          <a:xfrm flipV="1">
            <a:off x="12877512" y="0"/>
            <a:ext cx="0" cy="10287000"/>
          </a:xfrm>
          <a:prstGeom prst="line">
            <a:avLst/>
          </a:prstGeom>
          <a:ln w="38100" cap="flat">
            <a:solidFill>
              <a:srgbClr val="FFFFFF"/>
            </a:solidFill>
            <a:prstDash val="solid"/>
            <a:headEnd type="none" w="sm" len="sm"/>
            <a:tailEnd type="none" w="sm" len="sm"/>
          </a:ln>
        </p:spPr>
        <p:txBody>
          <a:bodyPr/>
          <a:lstStyle/>
          <a:p>
            <a:endParaRPr lang="en-AU"/>
          </a:p>
        </p:txBody>
      </p:sp>
      <p:sp>
        <p:nvSpPr>
          <p:cNvPr id="8" name="AutoShape 8"/>
          <p:cNvSpPr/>
          <p:nvPr/>
        </p:nvSpPr>
        <p:spPr>
          <a:xfrm>
            <a:off x="12877512" y="6370676"/>
            <a:ext cx="6492240" cy="0"/>
          </a:xfrm>
          <a:prstGeom prst="line">
            <a:avLst/>
          </a:prstGeom>
          <a:ln w="38100" cap="flat">
            <a:solidFill>
              <a:srgbClr val="FFFFFF"/>
            </a:solidFill>
            <a:prstDash val="solid"/>
            <a:headEnd type="none" w="sm" len="sm"/>
            <a:tailEnd type="none" w="sm" len="sm"/>
          </a:ln>
        </p:spPr>
        <p:txBody>
          <a:bodyPr/>
          <a:lstStyle/>
          <a:p>
            <a:endParaRPr lang="en-AU"/>
          </a:p>
        </p:txBody>
      </p:sp>
      <p:sp>
        <p:nvSpPr>
          <p:cNvPr id="9" name="AutoShape 9"/>
          <p:cNvSpPr/>
          <p:nvPr/>
        </p:nvSpPr>
        <p:spPr>
          <a:xfrm>
            <a:off x="12877512" y="8996022"/>
            <a:ext cx="6492240" cy="0"/>
          </a:xfrm>
          <a:prstGeom prst="line">
            <a:avLst/>
          </a:prstGeom>
          <a:ln w="38100" cap="flat">
            <a:solidFill>
              <a:srgbClr val="FFFFFF"/>
            </a:solidFill>
            <a:prstDash val="solid"/>
            <a:headEnd type="none" w="sm" len="sm"/>
            <a:tailEnd type="none" w="sm" len="sm"/>
          </a:ln>
        </p:spPr>
        <p:txBody>
          <a:bodyPr/>
          <a:lstStyle/>
          <a:p>
            <a:endParaRPr lang="en-AU"/>
          </a:p>
        </p:txBody>
      </p:sp>
      <p:grpSp>
        <p:nvGrpSpPr>
          <p:cNvPr id="10" name="Group 10"/>
          <p:cNvGrpSpPr/>
          <p:nvPr/>
        </p:nvGrpSpPr>
        <p:grpSpPr>
          <a:xfrm>
            <a:off x="0" y="0"/>
            <a:ext cx="12877512" cy="10497504"/>
            <a:chOff x="0" y="0"/>
            <a:chExt cx="3391608" cy="2764775"/>
          </a:xfrm>
        </p:grpSpPr>
        <p:sp>
          <p:nvSpPr>
            <p:cNvPr id="11" name="Freeform 11"/>
            <p:cNvSpPr/>
            <p:nvPr/>
          </p:nvSpPr>
          <p:spPr>
            <a:xfrm>
              <a:off x="0" y="0"/>
              <a:ext cx="3391608" cy="2764775"/>
            </a:xfrm>
            <a:custGeom>
              <a:avLst/>
              <a:gdLst/>
              <a:ahLst/>
              <a:cxnLst/>
              <a:rect l="l" t="t" r="r" b="b"/>
              <a:pathLst>
                <a:path w="3391608" h="2764775">
                  <a:moveTo>
                    <a:pt x="0" y="0"/>
                  </a:moveTo>
                  <a:lnTo>
                    <a:pt x="3391608" y="0"/>
                  </a:lnTo>
                  <a:lnTo>
                    <a:pt x="3391608" y="2764775"/>
                  </a:lnTo>
                  <a:lnTo>
                    <a:pt x="0" y="2764775"/>
                  </a:lnTo>
                  <a:close/>
                </a:path>
              </a:pathLst>
            </a:custGeom>
            <a:solidFill>
              <a:srgbClr val="000000">
                <a:alpha val="35686"/>
              </a:srgbClr>
            </a:solidFill>
          </p:spPr>
          <p:txBody>
            <a:bodyPr/>
            <a:lstStyle/>
            <a:p>
              <a:endParaRPr lang="en-AU"/>
            </a:p>
          </p:txBody>
        </p:sp>
        <p:sp>
          <p:nvSpPr>
            <p:cNvPr id="12" name="TextBox 12"/>
            <p:cNvSpPr txBox="1"/>
            <p:nvPr/>
          </p:nvSpPr>
          <p:spPr>
            <a:xfrm>
              <a:off x="0" y="-57150"/>
              <a:ext cx="3391608" cy="2821925"/>
            </a:xfrm>
            <a:prstGeom prst="rect">
              <a:avLst/>
            </a:prstGeom>
          </p:spPr>
          <p:txBody>
            <a:bodyPr lIns="50800" tIns="50800" rIns="50800" bIns="50800" rtlCol="0" anchor="ctr"/>
            <a:lstStyle/>
            <a:p>
              <a:pPr algn="ctr">
                <a:lnSpc>
                  <a:spcPts val="2469"/>
                </a:lnSpc>
              </a:pPr>
              <a:endParaRPr/>
            </a:p>
          </p:txBody>
        </p:sp>
      </p:grpSp>
      <p:sp>
        <p:nvSpPr>
          <p:cNvPr id="13" name="TextBox 13"/>
          <p:cNvSpPr txBox="1"/>
          <p:nvPr/>
        </p:nvSpPr>
        <p:spPr>
          <a:xfrm>
            <a:off x="474855" y="6237326"/>
            <a:ext cx="9000142" cy="3166636"/>
          </a:xfrm>
          <a:prstGeom prst="rect">
            <a:avLst/>
          </a:prstGeom>
        </p:spPr>
        <p:txBody>
          <a:bodyPr lIns="0" tIns="0" rIns="0" bIns="0" rtlCol="0" anchor="t">
            <a:spAutoFit/>
          </a:bodyPr>
          <a:lstStyle/>
          <a:p>
            <a:pPr marL="0" lvl="0" indent="0" algn="l">
              <a:lnSpc>
                <a:spcPts val="8399"/>
              </a:lnSpc>
              <a:spcBef>
                <a:spcPct val="0"/>
              </a:spcBef>
            </a:pPr>
            <a:r>
              <a:rPr lang="en-US" sz="6999">
                <a:solidFill>
                  <a:srgbClr val="F7F7F7"/>
                </a:solidFill>
                <a:latin typeface="Arial Bold"/>
                <a:ea typeface="Arial Bold"/>
                <a:cs typeface="Arial Bold"/>
                <a:sym typeface="Arial Bold"/>
              </a:rPr>
              <a:t>Local Government Health and Wellbeing Planning</a:t>
            </a:r>
          </a:p>
        </p:txBody>
      </p:sp>
      <p:sp>
        <p:nvSpPr>
          <p:cNvPr id="14" name="TextBox 14"/>
          <p:cNvSpPr txBox="1"/>
          <p:nvPr/>
        </p:nvSpPr>
        <p:spPr>
          <a:xfrm>
            <a:off x="13202024" y="7309390"/>
            <a:ext cx="5085976" cy="1160061"/>
          </a:xfrm>
          <a:prstGeom prst="rect">
            <a:avLst/>
          </a:prstGeom>
        </p:spPr>
        <p:txBody>
          <a:bodyPr lIns="0" tIns="0" rIns="0" bIns="0" rtlCol="0" anchor="t">
            <a:spAutoFit/>
          </a:bodyPr>
          <a:lstStyle/>
          <a:p>
            <a:pPr>
              <a:lnSpc>
                <a:spcPts val="2279"/>
              </a:lnSpc>
            </a:pPr>
            <a:r>
              <a:rPr lang="en-US" sz="1850">
                <a:solidFill>
                  <a:srgbClr val="F7F7F7"/>
                </a:solidFill>
                <a:latin typeface="Arial"/>
                <a:ea typeface="Arial"/>
                <a:cs typeface="Arial"/>
                <a:sym typeface="Arial"/>
              </a:rPr>
              <a:t>BRIEFING FOR</a:t>
            </a:r>
            <a:endParaRPr lang="en-US" sz="1899">
              <a:solidFill>
                <a:srgbClr val="F7F7F7"/>
              </a:solidFill>
              <a:latin typeface="Arial"/>
              <a:ea typeface="Arial"/>
              <a:cs typeface="Arial"/>
              <a:sym typeface="Arial"/>
            </a:endParaRPr>
          </a:p>
          <a:p>
            <a:pPr>
              <a:lnSpc>
                <a:spcPts val="2279"/>
              </a:lnSpc>
              <a:spcBef>
                <a:spcPct val="0"/>
              </a:spcBef>
            </a:pPr>
            <a:r>
              <a:rPr lang="en-US" sz="1850">
                <a:solidFill>
                  <a:srgbClr val="F7F7F7"/>
                </a:solidFill>
                <a:latin typeface="Arial"/>
                <a:ea typeface="Arial"/>
                <a:cs typeface="Arial"/>
                <a:sym typeface="Arial"/>
              </a:rPr>
              <a:t>Executive &amp; Councillors </a:t>
            </a:r>
          </a:p>
          <a:p>
            <a:pPr>
              <a:lnSpc>
                <a:spcPts val="2279"/>
              </a:lnSpc>
              <a:spcBef>
                <a:spcPct val="0"/>
              </a:spcBef>
            </a:pPr>
            <a:endParaRPr lang="en-US" sz="1850">
              <a:solidFill>
                <a:srgbClr val="F7F7F7"/>
              </a:solidFill>
              <a:latin typeface="Arial"/>
              <a:ea typeface="Arial"/>
              <a:cs typeface="Arial"/>
            </a:endParaRPr>
          </a:p>
          <a:p>
            <a:pPr>
              <a:lnSpc>
                <a:spcPts val="2279"/>
              </a:lnSpc>
              <a:spcBef>
                <a:spcPct val="0"/>
              </a:spcBef>
            </a:pPr>
            <a:r>
              <a:rPr lang="en-US" sz="1850">
                <a:solidFill>
                  <a:srgbClr val="F7F7F7"/>
                </a:solidFill>
                <a:latin typeface="Arial"/>
                <a:ea typeface="Arial"/>
                <a:cs typeface="Arial"/>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E7EF"/>
        </a:solidFill>
        <a:effectLst/>
      </p:bgPr>
    </p:bg>
    <p:spTree>
      <p:nvGrpSpPr>
        <p:cNvPr id="1" name=""/>
        <p:cNvGrpSpPr/>
        <p:nvPr/>
      </p:nvGrpSpPr>
      <p:grpSpPr>
        <a:xfrm>
          <a:off x="0" y="0"/>
          <a:ext cx="0" cy="0"/>
          <a:chOff x="0" y="0"/>
          <a:chExt cx="0" cy="0"/>
        </a:xfrm>
      </p:grpSpPr>
      <p:sp>
        <p:nvSpPr>
          <p:cNvPr id="2" name="AutoShape 2"/>
          <p:cNvSpPr/>
          <p:nvPr/>
        </p:nvSpPr>
        <p:spPr>
          <a:xfrm flipH="1">
            <a:off x="1028700" y="2904894"/>
            <a:ext cx="12065183" cy="0"/>
          </a:xfrm>
          <a:prstGeom prst="line">
            <a:avLst/>
          </a:prstGeom>
          <a:ln w="38100" cap="flat">
            <a:solidFill>
              <a:srgbClr val="3DAA73"/>
            </a:solidFill>
            <a:prstDash val="solid"/>
            <a:headEnd type="none" w="sm" len="sm"/>
            <a:tailEnd type="none" w="sm" len="sm"/>
          </a:ln>
        </p:spPr>
        <p:txBody>
          <a:bodyPr/>
          <a:lstStyle/>
          <a:p>
            <a:endParaRPr lang="en-AU"/>
          </a:p>
        </p:txBody>
      </p:sp>
      <p:sp>
        <p:nvSpPr>
          <p:cNvPr id="3" name="TextBox 3"/>
          <p:cNvSpPr txBox="1"/>
          <p:nvPr/>
        </p:nvSpPr>
        <p:spPr>
          <a:xfrm>
            <a:off x="6602195" y="3594760"/>
            <a:ext cx="4333505" cy="3250565"/>
          </a:xfrm>
          <a:prstGeom prst="rect">
            <a:avLst/>
          </a:prstGeom>
        </p:spPr>
        <p:txBody>
          <a:bodyPr lIns="0" tIns="0" rIns="0" bIns="0" rtlCol="0" anchor="t">
            <a:spAutoFit/>
          </a:bodyPr>
          <a:lstStyle/>
          <a:p>
            <a:pPr algn="ctr">
              <a:lnSpc>
                <a:spcPts val="3639"/>
              </a:lnSpc>
            </a:pPr>
            <a:r>
              <a:rPr lang="en-US" sz="2799">
                <a:solidFill>
                  <a:srgbClr val="000000"/>
                </a:solidFill>
                <a:latin typeface="Arial Bold"/>
                <a:ea typeface="Arial Bold"/>
                <a:cs typeface="Arial Bold"/>
                <a:sym typeface="Arial Bold"/>
              </a:rPr>
              <a:t>Early 20th Century</a:t>
            </a:r>
          </a:p>
          <a:p>
            <a:pPr algn="ctr">
              <a:lnSpc>
                <a:spcPts val="3639"/>
              </a:lnSpc>
            </a:pPr>
            <a:r>
              <a:rPr lang="en-US" sz="2799">
                <a:solidFill>
                  <a:srgbClr val="000000"/>
                </a:solidFill>
                <a:latin typeface="Arial"/>
                <a:ea typeface="Arial"/>
                <a:cs typeface="Arial"/>
                <a:sym typeface="Arial"/>
              </a:rPr>
              <a:t>Parks and playgrounds</a:t>
            </a:r>
          </a:p>
          <a:p>
            <a:pPr algn="ctr">
              <a:lnSpc>
                <a:spcPts val="3639"/>
              </a:lnSpc>
            </a:pPr>
            <a:r>
              <a:rPr lang="en-US" sz="2799">
                <a:solidFill>
                  <a:srgbClr val="000000"/>
                </a:solidFill>
                <a:latin typeface="Arial"/>
                <a:ea typeface="Arial"/>
                <a:cs typeface="Arial"/>
                <a:sym typeface="Arial"/>
              </a:rPr>
              <a:t>Maternal and Child Health</a:t>
            </a:r>
          </a:p>
          <a:p>
            <a:pPr algn="ctr">
              <a:lnSpc>
                <a:spcPts val="3639"/>
              </a:lnSpc>
            </a:pPr>
            <a:r>
              <a:rPr lang="en-US" sz="2799" err="1">
                <a:solidFill>
                  <a:srgbClr val="000000"/>
                </a:solidFill>
                <a:latin typeface="Arial"/>
                <a:ea typeface="Arial"/>
                <a:cs typeface="Arial"/>
                <a:sym typeface="Arial"/>
              </a:rPr>
              <a:t>Immunisation</a:t>
            </a:r>
            <a:endParaRPr lang="en-US" sz="2799">
              <a:solidFill>
                <a:srgbClr val="000000"/>
              </a:solidFill>
              <a:latin typeface="Arial"/>
              <a:ea typeface="Arial"/>
              <a:cs typeface="Arial"/>
              <a:sym typeface="Arial"/>
            </a:endParaRPr>
          </a:p>
          <a:p>
            <a:pPr algn="ctr">
              <a:lnSpc>
                <a:spcPts val="3639"/>
              </a:lnSpc>
            </a:pPr>
            <a:r>
              <a:rPr lang="en-US" sz="2799">
                <a:solidFill>
                  <a:srgbClr val="000000"/>
                </a:solidFill>
                <a:latin typeface="Arial"/>
                <a:ea typeface="Arial"/>
                <a:cs typeface="Arial"/>
                <a:sym typeface="Arial"/>
              </a:rPr>
              <a:t>Food Regulation</a:t>
            </a:r>
          </a:p>
          <a:p>
            <a:pPr algn="ctr">
              <a:lnSpc>
                <a:spcPts val="3639"/>
              </a:lnSpc>
            </a:pPr>
            <a:r>
              <a:rPr lang="en-US" sz="2799">
                <a:solidFill>
                  <a:srgbClr val="000000"/>
                </a:solidFill>
                <a:latin typeface="Arial"/>
                <a:ea typeface="Arial"/>
                <a:cs typeface="Arial"/>
                <a:sym typeface="Arial"/>
              </a:rPr>
              <a:t>Residential Zones</a:t>
            </a:r>
          </a:p>
          <a:p>
            <a:pPr algn="l">
              <a:lnSpc>
                <a:spcPts val="3639"/>
              </a:lnSpc>
            </a:pPr>
            <a:endParaRPr lang="en-US" sz="2799">
              <a:solidFill>
                <a:srgbClr val="000000"/>
              </a:solidFill>
              <a:latin typeface="Arial"/>
              <a:ea typeface="Arial"/>
              <a:cs typeface="Arial"/>
              <a:sym typeface="Arial"/>
            </a:endParaRPr>
          </a:p>
        </p:txBody>
      </p:sp>
      <p:sp>
        <p:nvSpPr>
          <p:cNvPr id="4" name="Freeform 4"/>
          <p:cNvSpPr/>
          <p:nvPr/>
        </p:nvSpPr>
        <p:spPr>
          <a:xfrm>
            <a:off x="7669097" y="6737418"/>
            <a:ext cx="2199701" cy="2199701"/>
          </a:xfrm>
          <a:custGeom>
            <a:avLst/>
            <a:gdLst/>
            <a:ahLst/>
            <a:cxnLst/>
            <a:rect l="l" t="t" r="r" b="b"/>
            <a:pathLst>
              <a:path w="2199701" h="2199701">
                <a:moveTo>
                  <a:pt x="0" y="0"/>
                </a:moveTo>
                <a:lnTo>
                  <a:pt x="2199701" y="0"/>
                </a:lnTo>
                <a:lnTo>
                  <a:pt x="2199701" y="2199701"/>
                </a:lnTo>
                <a:lnTo>
                  <a:pt x="0" y="21997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13210398" y="6407175"/>
            <a:ext cx="2673848" cy="2547448"/>
          </a:xfrm>
          <a:custGeom>
            <a:avLst/>
            <a:gdLst/>
            <a:ahLst/>
            <a:cxnLst/>
            <a:rect l="l" t="t" r="r" b="b"/>
            <a:pathLst>
              <a:path w="2673848" h="2547448">
                <a:moveTo>
                  <a:pt x="0" y="0"/>
                </a:moveTo>
                <a:lnTo>
                  <a:pt x="2673848" y="0"/>
                </a:lnTo>
                <a:lnTo>
                  <a:pt x="2673848" y="2547448"/>
                </a:lnTo>
                <a:lnTo>
                  <a:pt x="0" y="25474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Freeform 6"/>
          <p:cNvSpPr/>
          <p:nvPr/>
        </p:nvSpPr>
        <p:spPr>
          <a:xfrm>
            <a:off x="2127564" y="6737418"/>
            <a:ext cx="2198156" cy="2198156"/>
          </a:xfrm>
          <a:custGeom>
            <a:avLst/>
            <a:gdLst/>
            <a:ahLst/>
            <a:cxnLst/>
            <a:rect l="l" t="t" r="r" b="b"/>
            <a:pathLst>
              <a:path w="2198156" h="2198156">
                <a:moveTo>
                  <a:pt x="0" y="0"/>
                </a:moveTo>
                <a:lnTo>
                  <a:pt x="2198156" y="0"/>
                </a:lnTo>
                <a:lnTo>
                  <a:pt x="2198156" y="2198155"/>
                </a:lnTo>
                <a:lnTo>
                  <a:pt x="0" y="21981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7" name="TextBox 7"/>
          <p:cNvSpPr txBox="1"/>
          <p:nvPr/>
        </p:nvSpPr>
        <p:spPr>
          <a:xfrm>
            <a:off x="1028700" y="333144"/>
            <a:ext cx="16515203" cy="2071977"/>
          </a:xfrm>
          <a:prstGeom prst="rect">
            <a:avLst/>
          </a:prstGeom>
        </p:spPr>
        <p:txBody>
          <a:bodyPr lIns="0" tIns="0" rIns="0" bIns="0" rtlCol="0" anchor="t">
            <a:spAutoFit/>
          </a:bodyPr>
          <a:lstStyle/>
          <a:p>
            <a:pPr marL="0" lvl="0" indent="0" algn="l">
              <a:lnSpc>
                <a:spcPts val="8400"/>
              </a:lnSpc>
              <a:spcBef>
                <a:spcPct val="0"/>
              </a:spcBef>
            </a:pPr>
            <a:r>
              <a:rPr lang="en-US" sz="6400" b="1">
                <a:solidFill>
                  <a:srgbClr val="3DAA73"/>
                </a:solidFill>
                <a:latin typeface="Arial Bold"/>
                <a:ea typeface="Arial Bold"/>
                <a:cs typeface="Arial Bold"/>
                <a:sym typeface="Arial Bold"/>
              </a:rPr>
              <a:t>Local Government CAN influence the health and wellbeing of communities</a:t>
            </a:r>
            <a:endParaRPr lang="en-US" sz="6400" b="1">
              <a:solidFill>
                <a:srgbClr val="3DAA73"/>
              </a:solidFill>
              <a:latin typeface="Arial Bold"/>
              <a:ea typeface="Arial Bold"/>
              <a:cs typeface="Arial Bold"/>
            </a:endParaRPr>
          </a:p>
        </p:txBody>
      </p:sp>
      <p:sp>
        <p:nvSpPr>
          <p:cNvPr id="8" name="TextBox 8"/>
          <p:cNvSpPr txBox="1"/>
          <p:nvPr/>
        </p:nvSpPr>
        <p:spPr>
          <a:xfrm>
            <a:off x="1048953" y="3594760"/>
            <a:ext cx="4333505" cy="1878965"/>
          </a:xfrm>
          <a:prstGeom prst="rect">
            <a:avLst/>
          </a:prstGeom>
        </p:spPr>
        <p:txBody>
          <a:bodyPr lIns="0" tIns="0" rIns="0" bIns="0" rtlCol="0" anchor="t">
            <a:spAutoFit/>
          </a:bodyPr>
          <a:lstStyle/>
          <a:p>
            <a:pPr algn="ctr">
              <a:lnSpc>
                <a:spcPts val="3639"/>
              </a:lnSpc>
            </a:pPr>
            <a:r>
              <a:rPr lang="en-US" sz="2799">
                <a:solidFill>
                  <a:srgbClr val="000000"/>
                </a:solidFill>
                <a:latin typeface="Arial Bold"/>
                <a:ea typeface="Arial Bold"/>
                <a:cs typeface="Arial Bold"/>
                <a:sym typeface="Arial Bold"/>
              </a:rPr>
              <a:t>19th Century</a:t>
            </a:r>
          </a:p>
          <a:p>
            <a:pPr algn="ctr">
              <a:lnSpc>
                <a:spcPts val="3639"/>
              </a:lnSpc>
            </a:pPr>
            <a:r>
              <a:rPr lang="en-US" sz="2799">
                <a:solidFill>
                  <a:srgbClr val="000000"/>
                </a:solidFill>
                <a:latin typeface="Arial"/>
                <a:ea typeface="Arial"/>
                <a:cs typeface="Arial"/>
                <a:sym typeface="Arial"/>
              </a:rPr>
              <a:t>Drains </a:t>
            </a:r>
          </a:p>
          <a:p>
            <a:pPr algn="ctr">
              <a:lnSpc>
                <a:spcPts val="3639"/>
              </a:lnSpc>
            </a:pPr>
            <a:r>
              <a:rPr lang="en-US" sz="2799">
                <a:solidFill>
                  <a:srgbClr val="000000"/>
                </a:solidFill>
                <a:latin typeface="Arial"/>
                <a:ea typeface="Arial"/>
                <a:cs typeface="Arial"/>
                <a:sym typeface="Arial"/>
              </a:rPr>
              <a:t>Sewers</a:t>
            </a:r>
          </a:p>
          <a:p>
            <a:pPr algn="ctr">
              <a:lnSpc>
                <a:spcPts val="3639"/>
              </a:lnSpc>
            </a:pPr>
            <a:r>
              <a:rPr lang="en-US" sz="2799">
                <a:solidFill>
                  <a:srgbClr val="000000"/>
                </a:solidFill>
                <a:latin typeface="Arial"/>
                <a:ea typeface="Arial"/>
                <a:cs typeface="Arial"/>
                <a:sym typeface="Arial"/>
              </a:rPr>
              <a:t>Building regulations</a:t>
            </a:r>
          </a:p>
        </p:txBody>
      </p:sp>
      <p:sp>
        <p:nvSpPr>
          <p:cNvPr id="9" name="TextBox 9"/>
          <p:cNvSpPr txBox="1"/>
          <p:nvPr/>
        </p:nvSpPr>
        <p:spPr>
          <a:xfrm>
            <a:off x="12154900" y="3604285"/>
            <a:ext cx="4314324" cy="2274597"/>
          </a:xfrm>
          <a:prstGeom prst="rect">
            <a:avLst/>
          </a:prstGeom>
        </p:spPr>
        <p:txBody>
          <a:bodyPr lIns="0" tIns="0" rIns="0" bIns="0" rtlCol="0" anchor="t">
            <a:spAutoFit/>
          </a:bodyPr>
          <a:lstStyle/>
          <a:p>
            <a:pPr algn="ctr">
              <a:lnSpc>
                <a:spcPts val="3639"/>
              </a:lnSpc>
            </a:pPr>
            <a:r>
              <a:rPr lang="en-US" sz="2799">
                <a:solidFill>
                  <a:srgbClr val="000000"/>
                </a:solidFill>
                <a:latin typeface="Arial Bold"/>
                <a:ea typeface="Arial Bold"/>
                <a:cs typeface="Arial Bold"/>
                <a:sym typeface="Arial Bold"/>
              </a:rPr>
              <a:t>Late 20th Century to now</a:t>
            </a:r>
            <a:endParaRPr lang="en-US" sz="2799">
              <a:solidFill>
                <a:srgbClr val="000000"/>
              </a:solidFill>
              <a:latin typeface="Arial"/>
              <a:ea typeface="Arial"/>
              <a:cs typeface="Arial"/>
              <a:sym typeface="Arial"/>
            </a:endParaRPr>
          </a:p>
          <a:p>
            <a:pPr algn="ctr">
              <a:lnSpc>
                <a:spcPts val="3639"/>
              </a:lnSpc>
            </a:pPr>
            <a:r>
              <a:rPr lang="en-US" sz="2799">
                <a:solidFill>
                  <a:srgbClr val="000000"/>
                </a:solidFill>
                <a:latin typeface="Arial"/>
                <a:ea typeface="Arial"/>
                <a:cs typeface="Arial"/>
                <a:sym typeface="Arial"/>
              </a:rPr>
              <a:t>Health Promotion</a:t>
            </a:r>
          </a:p>
          <a:p>
            <a:pPr algn="ctr">
              <a:lnSpc>
                <a:spcPts val="3639"/>
              </a:lnSpc>
            </a:pPr>
            <a:r>
              <a:rPr lang="en-US" sz="2799">
                <a:solidFill>
                  <a:srgbClr val="000000"/>
                </a:solidFill>
                <a:latin typeface="Arial"/>
                <a:ea typeface="Arial"/>
                <a:cs typeface="Arial"/>
                <a:sym typeface="Arial"/>
              </a:rPr>
              <a:t>Preventative focus</a:t>
            </a:r>
          </a:p>
          <a:p>
            <a:pPr algn="ctr">
              <a:lnSpc>
                <a:spcPts val="3639"/>
              </a:lnSpc>
            </a:pPr>
            <a:r>
              <a:rPr lang="en-US" sz="2799">
                <a:solidFill>
                  <a:srgbClr val="000000"/>
                </a:solidFill>
                <a:latin typeface="Arial"/>
                <a:ea typeface="Arial"/>
                <a:cs typeface="Arial"/>
                <a:sym typeface="Arial"/>
              </a:rPr>
              <a:t>Climate change and health</a:t>
            </a:r>
          </a:p>
          <a:p>
            <a:pPr algn="l">
              <a:lnSpc>
                <a:spcPts val="3639"/>
              </a:lnSpc>
            </a:pPr>
            <a:endParaRPr lang="en-US" sz="2799">
              <a:solidFill>
                <a:srgbClr val="000000"/>
              </a:solidFill>
              <a:latin typeface="Arial"/>
              <a:ea typeface="Arial"/>
              <a:cs typeface="Arial"/>
              <a:sym typeface="Arial"/>
            </a:endParaRPr>
          </a:p>
        </p:txBody>
      </p:sp>
      <p:grpSp>
        <p:nvGrpSpPr>
          <p:cNvPr id="10" name="Group 10"/>
          <p:cNvGrpSpPr/>
          <p:nvPr/>
        </p:nvGrpSpPr>
        <p:grpSpPr>
          <a:xfrm>
            <a:off x="0" y="9034145"/>
            <a:ext cx="18288000" cy="1410703"/>
            <a:chOff x="0" y="0"/>
            <a:chExt cx="24384000" cy="1880938"/>
          </a:xfrm>
        </p:grpSpPr>
        <p:grpSp>
          <p:nvGrpSpPr>
            <p:cNvPr id="11" name="Group 11"/>
            <p:cNvGrpSpPr/>
            <p:nvPr/>
          </p:nvGrpSpPr>
          <p:grpSpPr>
            <a:xfrm>
              <a:off x="0" y="0"/>
              <a:ext cx="24384000" cy="1763919"/>
              <a:chOff x="0" y="0"/>
              <a:chExt cx="4816593" cy="34842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9"/>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08</a:t>
              </a:r>
            </a:p>
          </p:txBody>
        </p:sp>
        <p:sp>
          <p:nvSpPr>
            <p:cNvPr id="17" name="TextBox 17"/>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grpSp>
        <p:nvGrpSpPr>
          <p:cNvPr id="2" name="Group 2"/>
          <p:cNvGrpSpPr/>
          <p:nvPr/>
        </p:nvGrpSpPr>
        <p:grpSpPr>
          <a:xfrm>
            <a:off x="1157217" y="2428133"/>
            <a:ext cx="15973565" cy="1018168"/>
            <a:chOff x="0" y="0"/>
            <a:chExt cx="4207030" cy="268159"/>
          </a:xfrm>
        </p:grpSpPr>
        <p:sp>
          <p:nvSpPr>
            <p:cNvPr id="3" name="Freeform 3"/>
            <p:cNvSpPr/>
            <p:nvPr/>
          </p:nvSpPr>
          <p:spPr>
            <a:xfrm>
              <a:off x="0" y="0"/>
              <a:ext cx="4207030" cy="268159"/>
            </a:xfrm>
            <a:custGeom>
              <a:avLst/>
              <a:gdLst/>
              <a:ahLst/>
              <a:cxnLst/>
              <a:rect l="l" t="t" r="r" b="b"/>
              <a:pathLst>
                <a:path w="4207030" h="268159">
                  <a:moveTo>
                    <a:pt x="0" y="0"/>
                  </a:moveTo>
                  <a:lnTo>
                    <a:pt x="4207030" y="0"/>
                  </a:lnTo>
                  <a:lnTo>
                    <a:pt x="4207030" y="268159"/>
                  </a:lnTo>
                  <a:lnTo>
                    <a:pt x="0" y="268159"/>
                  </a:lnTo>
                  <a:close/>
                </a:path>
              </a:pathLst>
            </a:custGeom>
            <a:solidFill>
              <a:srgbClr val="3DAA73">
                <a:alpha val="56863"/>
              </a:srgbClr>
            </a:solidFill>
          </p:spPr>
          <p:txBody>
            <a:bodyPr/>
            <a:lstStyle/>
            <a:p>
              <a:endParaRPr lang="en-AU"/>
            </a:p>
          </p:txBody>
        </p:sp>
        <p:sp>
          <p:nvSpPr>
            <p:cNvPr id="4" name="TextBox 4"/>
            <p:cNvSpPr txBox="1"/>
            <p:nvPr/>
          </p:nvSpPr>
          <p:spPr>
            <a:xfrm>
              <a:off x="0" y="-38100"/>
              <a:ext cx="4207030" cy="306259"/>
            </a:xfrm>
            <a:prstGeom prst="rect">
              <a:avLst/>
            </a:prstGeom>
          </p:spPr>
          <p:txBody>
            <a:bodyPr lIns="50800" tIns="50800" rIns="50800" bIns="50800" rtlCol="0" anchor="ctr"/>
            <a:lstStyle/>
            <a:p>
              <a:pPr algn="ctr">
                <a:lnSpc>
                  <a:spcPts val="2659"/>
                </a:lnSpc>
              </a:pPr>
              <a:endParaRPr/>
            </a:p>
          </p:txBody>
        </p:sp>
      </p:grpSp>
      <p:graphicFrame>
        <p:nvGraphicFramePr>
          <p:cNvPr id="5" name="Table 5"/>
          <p:cNvGraphicFramePr>
            <a:graphicFrameLocks noGrp="1"/>
          </p:cNvGraphicFramePr>
          <p:nvPr>
            <p:extLst>
              <p:ext uri="{D42A27DB-BD31-4B8C-83A1-F6EECF244321}">
                <p14:modId xmlns:p14="http://schemas.microsoft.com/office/powerpoint/2010/main" val="3600075516"/>
              </p:ext>
            </p:extLst>
          </p:nvPr>
        </p:nvGraphicFramePr>
        <p:xfrm>
          <a:off x="1157217" y="2428133"/>
          <a:ext cx="15973566" cy="7407052"/>
        </p:xfrm>
        <a:graphic>
          <a:graphicData uri="http://schemas.openxmlformats.org/drawingml/2006/table">
            <a:tbl>
              <a:tblPr/>
              <a:tblGrid>
                <a:gridCol w="4104247">
                  <a:extLst>
                    <a:ext uri="{9D8B030D-6E8A-4147-A177-3AD203B41FA5}">
                      <a16:colId xmlns:a16="http://schemas.microsoft.com/office/drawing/2014/main" val="20000"/>
                    </a:ext>
                  </a:extLst>
                </a:gridCol>
                <a:gridCol w="6276896">
                  <a:extLst>
                    <a:ext uri="{9D8B030D-6E8A-4147-A177-3AD203B41FA5}">
                      <a16:colId xmlns:a16="http://schemas.microsoft.com/office/drawing/2014/main" val="20001"/>
                    </a:ext>
                  </a:extLst>
                </a:gridCol>
                <a:gridCol w="5592423">
                  <a:extLst>
                    <a:ext uri="{9D8B030D-6E8A-4147-A177-3AD203B41FA5}">
                      <a16:colId xmlns:a16="http://schemas.microsoft.com/office/drawing/2014/main" val="20002"/>
                    </a:ext>
                  </a:extLst>
                </a:gridCol>
              </a:tblGrid>
              <a:tr h="1024444">
                <a:tc>
                  <a:txBody>
                    <a:bodyPr/>
                    <a:lstStyle/>
                    <a:p>
                      <a:pPr algn="ctr">
                        <a:lnSpc>
                          <a:spcPts val="2659"/>
                        </a:lnSpc>
                        <a:defRPr/>
                      </a:pPr>
                      <a:r>
                        <a:rPr lang="en-US" sz="1899">
                          <a:solidFill>
                            <a:srgbClr val="000000"/>
                          </a:solidFill>
                          <a:latin typeface="Arial Bold"/>
                          <a:ea typeface="Arial Bold"/>
                          <a:cs typeface="Arial Bold"/>
                          <a:sym typeface="Arial Bold"/>
                        </a:rPr>
                        <a:t>Environmental Dimensions</a:t>
                      </a:r>
                      <a:endParaRPr lang="en-US" sz="1100"/>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Bold"/>
                          <a:ea typeface="Arial Bold"/>
                          <a:cs typeface="Arial Bold"/>
                          <a:sym typeface="Arial Bold"/>
                        </a:rPr>
                        <a:t>Components</a:t>
                      </a:r>
                      <a:endParaRPr lang="en-US" sz="1100"/>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Bold"/>
                          <a:ea typeface="Arial Bold"/>
                          <a:cs typeface="Arial Bold"/>
                          <a:sym typeface="Arial Bold"/>
                        </a:rPr>
                        <a:t>Council Action Area - Examples</a:t>
                      </a:r>
                      <a:endParaRPr lang="en-US" sz="1100"/>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extLst>
                  <a:ext uri="{0D108BD9-81ED-4DB2-BD59-A6C34878D82A}">
                    <a16:rowId xmlns:a16="http://schemas.microsoft.com/office/drawing/2014/main" val="10000"/>
                  </a:ext>
                </a:extLst>
              </a:tr>
              <a:tr h="1915532">
                <a:tc>
                  <a:txBody>
                    <a:bodyPr/>
                    <a:lstStyle/>
                    <a:p>
                      <a:pPr algn="r">
                        <a:lnSpc>
                          <a:spcPts val="2659"/>
                        </a:lnSpc>
                        <a:defRPr/>
                      </a:pPr>
                      <a:endParaRPr lang="en-US" sz="1100"/>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a:ea typeface="Arial"/>
                          <a:cs typeface="Arial"/>
                          <a:sym typeface="Arial"/>
                        </a:rPr>
                        <a:t>Provision of infrastructure</a:t>
                      </a:r>
                      <a:endParaRPr lang="en-US" sz="1100"/>
                    </a:p>
                    <a:p>
                      <a:pPr algn="ctr">
                        <a:lnSpc>
                          <a:spcPts val="2659"/>
                        </a:lnSpc>
                      </a:pPr>
                      <a:r>
                        <a:rPr lang="en-US" sz="1899">
                          <a:solidFill>
                            <a:srgbClr val="000000"/>
                          </a:solidFill>
                          <a:latin typeface="Arial"/>
                          <a:ea typeface="Arial"/>
                          <a:cs typeface="Arial"/>
                          <a:sym typeface="Arial"/>
                        </a:rPr>
                        <a:t>amenities: parks, street lighting, roads, footpaths</a:t>
                      </a:r>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endParaRPr lang="en-US" sz="1100"/>
                    </a:p>
                    <a:p>
                      <a:pPr algn="ctr">
                        <a:lnSpc>
                          <a:spcPts val="2659"/>
                        </a:lnSpc>
                      </a:pPr>
                      <a:r>
                        <a:rPr lang="en-US" sz="1899">
                          <a:solidFill>
                            <a:srgbClr val="000000"/>
                          </a:solidFill>
                          <a:latin typeface="Arial"/>
                          <a:ea typeface="Arial"/>
                          <a:cs typeface="Arial"/>
                          <a:sym typeface="Arial"/>
                        </a:rPr>
                        <a:t>Land use planning</a:t>
                      </a:r>
                    </a:p>
                    <a:p>
                      <a:pPr algn="ctr">
                        <a:lnSpc>
                          <a:spcPts val="2659"/>
                        </a:lnSpc>
                      </a:pPr>
                      <a:r>
                        <a:rPr lang="en-US" sz="1899">
                          <a:solidFill>
                            <a:srgbClr val="000000"/>
                          </a:solidFill>
                          <a:latin typeface="Arial"/>
                          <a:ea typeface="Arial"/>
                          <a:cs typeface="Arial"/>
                          <a:sym typeface="Arial"/>
                        </a:rPr>
                        <a:t>Transport &amp; traffic management</a:t>
                      </a:r>
                    </a:p>
                    <a:p>
                      <a:pPr algn="ctr">
                        <a:lnSpc>
                          <a:spcPts val="2659"/>
                        </a:lnSpc>
                      </a:pPr>
                      <a:r>
                        <a:rPr lang="en-US" sz="1899">
                          <a:solidFill>
                            <a:srgbClr val="000000"/>
                          </a:solidFill>
                          <a:latin typeface="Arial"/>
                          <a:ea typeface="Arial"/>
                          <a:cs typeface="Arial"/>
                          <a:sym typeface="Arial"/>
                        </a:rPr>
                        <a:t>Recreation facilities </a:t>
                      </a:r>
                    </a:p>
                    <a:p>
                      <a:pPr algn="ctr">
                        <a:lnSpc>
                          <a:spcPts val="2659"/>
                        </a:lnSpc>
                      </a:pPr>
                      <a:endParaRPr lang="en-US" sz="1899">
                        <a:solidFill>
                          <a:srgbClr val="000000"/>
                        </a:solidFill>
                        <a:latin typeface="Arial"/>
                        <a:ea typeface="Arial"/>
                        <a:cs typeface="Arial"/>
                        <a:sym typeface="Arial"/>
                      </a:endParaRPr>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extLst>
                  <a:ext uri="{0D108BD9-81ED-4DB2-BD59-A6C34878D82A}">
                    <a16:rowId xmlns:a16="http://schemas.microsoft.com/office/drawing/2014/main" val="10001"/>
                  </a:ext>
                </a:extLst>
              </a:tr>
              <a:tr h="1637547">
                <a:tc>
                  <a:txBody>
                    <a:bodyPr/>
                    <a:lstStyle/>
                    <a:p>
                      <a:pPr algn="r">
                        <a:lnSpc>
                          <a:spcPts val="2659"/>
                        </a:lnSpc>
                        <a:defRPr/>
                      </a:pPr>
                      <a:endParaRPr lang="en-US" sz="1100"/>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a:ea typeface="Arial"/>
                          <a:cs typeface="Arial"/>
                          <a:sym typeface="Arial"/>
                        </a:rPr>
                        <a:t>Sense of community</a:t>
                      </a:r>
                      <a:endParaRPr lang="en-US" sz="1100"/>
                    </a:p>
                    <a:p>
                      <a:pPr algn="ctr">
                        <a:lnSpc>
                          <a:spcPts val="2659"/>
                        </a:lnSpc>
                      </a:pPr>
                      <a:r>
                        <a:rPr lang="en-US" sz="1899">
                          <a:solidFill>
                            <a:srgbClr val="000000"/>
                          </a:solidFill>
                          <a:latin typeface="Arial"/>
                          <a:ea typeface="Arial"/>
                          <a:cs typeface="Arial"/>
                          <a:sym typeface="Arial"/>
                        </a:rPr>
                        <a:t>Participation</a:t>
                      </a:r>
                    </a:p>
                    <a:p>
                      <a:pPr algn="ctr">
                        <a:lnSpc>
                          <a:spcPts val="2659"/>
                        </a:lnSpc>
                      </a:pPr>
                      <a:r>
                        <a:rPr lang="en-US" sz="1899">
                          <a:solidFill>
                            <a:srgbClr val="000000"/>
                          </a:solidFill>
                          <a:latin typeface="Arial"/>
                          <a:ea typeface="Arial"/>
                          <a:cs typeface="Arial"/>
                          <a:sym typeface="Arial"/>
                        </a:rPr>
                        <a:t>Perceptions of safety</a:t>
                      </a:r>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a:ea typeface="Arial"/>
                          <a:cs typeface="Arial"/>
                          <a:sym typeface="Arial"/>
                        </a:rPr>
                        <a:t>Community support</a:t>
                      </a:r>
                      <a:endParaRPr lang="en-US" sz="1100"/>
                    </a:p>
                    <a:p>
                      <a:pPr algn="ctr">
                        <a:lnSpc>
                          <a:spcPts val="2659"/>
                        </a:lnSpc>
                      </a:pPr>
                      <a:r>
                        <a:rPr lang="en-US" sz="1899">
                          <a:solidFill>
                            <a:srgbClr val="000000"/>
                          </a:solidFill>
                          <a:latin typeface="Arial"/>
                          <a:ea typeface="Arial"/>
                          <a:cs typeface="Arial"/>
                          <a:sym typeface="Arial"/>
                        </a:rPr>
                        <a:t>Art &amp; cultural development</a:t>
                      </a:r>
                    </a:p>
                    <a:p>
                      <a:pPr algn="ctr">
                        <a:lnSpc>
                          <a:spcPts val="2659"/>
                        </a:lnSpc>
                      </a:pPr>
                      <a:r>
                        <a:rPr lang="en-US" sz="1899">
                          <a:solidFill>
                            <a:srgbClr val="000000"/>
                          </a:solidFill>
                          <a:latin typeface="Arial"/>
                          <a:ea typeface="Arial"/>
                          <a:cs typeface="Arial"/>
                          <a:sym typeface="Arial"/>
                        </a:rPr>
                        <a:t>Library services</a:t>
                      </a:r>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extLst>
                  <a:ext uri="{0D108BD9-81ED-4DB2-BD59-A6C34878D82A}">
                    <a16:rowId xmlns:a16="http://schemas.microsoft.com/office/drawing/2014/main" val="10002"/>
                  </a:ext>
                </a:extLst>
              </a:tr>
              <a:tr h="1334495">
                <a:tc>
                  <a:txBody>
                    <a:bodyPr/>
                    <a:lstStyle/>
                    <a:p>
                      <a:pPr algn="r">
                        <a:lnSpc>
                          <a:spcPts val="2659"/>
                        </a:lnSpc>
                        <a:defRPr/>
                      </a:pPr>
                      <a:endParaRPr lang="en-US" sz="1100"/>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a:ea typeface="Arial"/>
                          <a:cs typeface="Arial"/>
                          <a:sym typeface="Arial"/>
                        </a:rPr>
                        <a:t>Economic policy</a:t>
                      </a:r>
                      <a:endParaRPr lang="en-US" sz="1100"/>
                    </a:p>
                    <a:p>
                      <a:pPr algn="ctr">
                        <a:lnSpc>
                          <a:spcPts val="2659"/>
                        </a:lnSpc>
                      </a:pPr>
                      <a:r>
                        <a:rPr lang="en-US" sz="1899">
                          <a:solidFill>
                            <a:srgbClr val="000000"/>
                          </a:solidFill>
                          <a:latin typeface="Arial"/>
                          <a:ea typeface="Arial"/>
                          <a:cs typeface="Arial"/>
                          <a:sym typeface="Arial"/>
                        </a:rPr>
                        <a:t>Industrial development</a:t>
                      </a:r>
                    </a:p>
                    <a:p>
                      <a:pPr algn="ctr">
                        <a:lnSpc>
                          <a:spcPts val="2659"/>
                        </a:lnSpc>
                      </a:pPr>
                      <a:r>
                        <a:rPr lang="en-US" sz="1899">
                          <a:solidFill>
                            <a:srgbClr val="000000"/>
                          </a:solidFill>
                          <a:latin typeface="Arial"/>
                          <a:ea typeface="Arial"/>
                          <a:cs typeface="Arial"/>
                          <a:sym typeface="Arial"/>
                        </a:rPr>
                        <a:t>Employment</a:t>
                      </a:r>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a:ea typeface="Arial"/>
                          <a:cs typeface="Arial"/>
                          <a:sym typeface="Arial"/>
                        </a:rPr>
                        <a:t>Community economic development</a:t>
                      </a:r>
                      <a:endParaRPr lang="en-US" sz="1100"/>
                    </a:p>
                    <a:p>
                      <a:pPr algn="ctr">
                        <a:lnSpc>
                          <a:spcPts val="2659"/>
                        </a:lnSpc>
                      </a:pPr>
                      <a:r>
                        <a:rPr lang="en-US" sz="1899">
                          <a:solidFill>
                            <a:srgbClr val="000000"/>
                          </a:solidFill>
                          <a:latin typeface="Arial"/>
                          <a:ea typeface="Arial"/>
                          <a:cs typeface="Arial"/>
                          <a:sym typeface="Arial"/>
                        </a:rPr>
                        <a:t>Access &amp; equity</a:t>
                      </a:r>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extLst>
                  <a:ext uri="{0D108BD9-81ED-4DB2-BD59-A6C34878D82A}">
                    <a16:rowId xmlns:a16="http://schemas.microsoft.com/office/drawing/2014/main" val="10003"/>
                  </a:ext>
                </a:extLst>
              </a:tr>
              <a:tr h="1495034">
                <a:tc>
                  <a:txBody>
                    <a:bodyPr/>
                    <a:lstStyle/>
                    <a:p>
                      <a:pPr algn="r">
                        <a:lnSpc>
                          <a:spcPts val="2659"/>
                        </a:lnSpc>
                        <a:defRPr/>
                      </a:pPr>
                      <a:endParaRPr lang="en-US" sz="1100"/>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a:ea typeface="Arial"/>
                          <a:cs typeface="Arial"/>
                          <a:sym typeface="Arial"/>
                        </a:rPr>
                        <a:t>Geography</a:t>
                      </a:r>
                      <a:endParaRPr lang="en-US" sz="1100"/>
                    </a:p>
                    <a:p>
                      <a:pPr algn="ctr">
                        <a:lnSpc>
                          <a:spcPts val="2659"/>
                        </a:lnSpc>
                      </a:pPr>
                      <a:r>
                        <a:rPr lang="en-US" sz="1899">
                          <a:solidFill>
                            <a:srgbClr val="000000"/>
                          </a:solidFill>
                          <a:latin typeface="Arial"/>
                          <a:ea typeface="Arial"/>
                          <a:cs typeface="Arial"/>
                          <a:sym typeface="Arial"/>
                        </a:rPr>
                        <a:t>Air &amp; water quality</a:t>
                      </a:r>
                    </a:p>
                    <a:p>
                      <a:pPr algn="ctr">
                        <a:lnSpc>
                          <a:spcPts val="2659"/>
                        </a:lnSpc>
                      </a:pPr>
                      <a:r>
                        <a:rPr lang="en-US" sz="1899">
                          <a:solidFill>
                            <a:srgbClr val="000000"/>
                          </a:solidFill>
                          <a:latin typeface="Arial"/>
                          <a:ea typeface="Arial"/>
                          <a:cs typeface="Arial"/>
                          <a:sym typeface="Arial"/>
                        </a:rPr>
                        <a:t>Native vegetation</a:t>
                      </a:r>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rial"/>
                          <a:ea typeface="Arial"/>
                          <a:cs typeface="Arial"/>
                          <a:sym typeface="Arial"/>
                        </a:rPr>
                        <a:t>Water quality</a:t>
                      </a:r>
                      <a:endParaRPr lang="en-US" sz="1100"/>
                    </a:p>
                    <a:p>
                      <a:pPr algn="ctr">
                        <a:lnSpc>
                          <a:spcPts val="2659"/>
                        </a:lnSpc>
                      </a:pPr>
                      <a:r>
                        <a:rPr lang="en-US" sz="1899">
                          <a:solidFill>
                            <a:srgbClr val="000000"/>
                          </a:solidFill>
                          <a:latin typeface="Arial"/>
                          <a:ea typeface="Arial"/>
                          <a:cs typeface="Arial"/>
                          <a:sym typeface="Arial"/>
                        </a:rPr>
                        <a:t>Waste management</a:t>
                      </a:r>
                    </a:p>
                    <a:p>
                      <a:pPr algn="ctr">
                        <a:lnSpc>
                          <a:spcPts val="2659"/>
                        </a:lnSpc>
                      </a:pPr>
                      <a:r>
                        <a:rPr lang="en-US" sz="1899">
                          <a:solidFill>
                            <a:srgbClr val="000000"/>
                          </a:solidFill>
                          <a:latin typeface="Arial"/>
                          <a:ea typeface="Arial"/>
                          <a:cs typeface="Arial"/>
                          <a:sym typeface="Arial"/>
                        </a:rPr>
                        <a:t>Energy consumption</a:t>
                      </a:r>
                    </a:p>
                  </a:txBody>
                  <a:tcPr marL="28575" marR="28575" marT="28575" marB="28575" anchor="ctr">
                    <a:lnL w="38100" cap="flat" cmpd="sng" algn="ctr">
                      <a:solidFill>
                        <a:srgbClr val="D7EBEB"/>
                      </a:solidFill>
                      <a:prstDash val="solid"/>
                      <a:round/>
                      <a:headEnd type="none" w="med" len="med"/>
                      <a:tailEnd type="none" w="med" len="med"/>
                    </a:lnL>
                    <a:lnR w="38100" cap="flat" cmpd="sng" algn="ctr">
                      <a:solidFill>
                        <a:srgbClr val="D7EBEB"/>
                      </a:solidFill>
                      <a:prstDash val="solid"/>
                      <a:round/>
                      <a:headEnd type="none" w="med" len="med"/>
                      <a:tailEnd type="none" w="med" len="med"/>
                    </a:lnR>
                    <a:lnT w="38100" cap="flat" cmpd="sng" algn="ctr">
                      <a:solidFill>
                        <a:srgbClr val="D7EBEB"/>
                      </a:solidFill>
                      <a:prstDash val="solid"/>
                      <a:round/>
                      <a:headEnd type="none" w="med" len="med"/>
                      <a:tailEnd type="none" w="med" len="med"/>
                    </a:lnT>
                    <a:lnB w="38100" cap="flat" cmpd="sng" algn="ctr">
                      <a:solidFill>
                        <a:srgbClr val="D7EBEB"/>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Freeform 6"/>
          <p:cNvSpPr/>
          <p:nvPr/>
        </p:nvSpPr>
        <p:spPr>
          <a:xfrm>
            <a:off x="1447442" y="3598700"/>
            <a:ext cx="1662035" cy="1432372"/>
          </a:xfrm>
          <a:custGeom>
            <a:avLst/>
            <a:gdLst/>
            <a:ahLst/>
            <a:cxnLst/>
            <a:rect l="l" t="t" r="r" b="b"/>
            <a:pathLst>
              <a:path w="1662035" h="1432372">
                <a:moveTo>
                  <a:pt x="0" y="0"/>
                </a:moveTo>
                <a:lnTo>
                  <a:pt x="1662035" y="0"/>
                </a:lnTo>
                <a:lnTo>
                  <a:pt x="1662035" y="1432372"/>
                </a:lnTo>
                <a:lnTo>
                  <a:pt x="0" y="14323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1447442" y="5451802"/>
            <a:ext cx="1662035" cy="1167753"/>
          </a:xfrm>
          <a:custGeom>
            <a:avLst/>
            <a:gdLst/>
            <a:ahLst/>
            <a:cxnLst/>
            <a:rect l="l" t="t" r="r" b="b"/>
            <a:pathLst>
              <a:path w="1662035" h="1167753">
                <a:moveTo>
                  <a:pt x="0" y="0"/>
                </a:moveTo>
                <a:lnTo>
                  <a:pt x="1662035" y="0"/>
                </a:lnTo>
                <a:lnTo>
                  <a:pt x="1662035" y="1167753"/>
                </a:lnTo>
                <a:lnTo>
                  <a:pt x="0" y="1167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1627269" y="6964085"/>
            <a:ext cx="1302382" cy="1172143"/>
          </a:xfrm>
          <a:custGeom>
            <a:avLst/>
            <a:gdLst/>
            <a:ahLst/>
            <a:cxnLst/>
            <a:rect l="l" t="t" r="r" b="b"/>
            <a:pathLst>
              <a:path w="1302382" h="1172143">
                <a:moveTo>
                  <a:pt x="0" y="0"/>
                </a:moveTo>
                <a:lnTo>
                  <a:pt x="1302381" y="0"/>
                </a:lnTo>
                <a:lnTo>
                  <a:pt x="1302381" y="1172143"/>
                </a:lnTo>
                <a:lnTo>
                  <a:pt x="0" y="11721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9" name="Freeform 9"/>
          <p:cNvSpPr/>
          <p:nvPr/>
        </p:nvSpPr>
        <p:spPr>
          <a:xfrm>
            <a:off x="1447442" y="8669628"/>
            <a:ext cx="1765469" cy="704874"/>
          </a:xfrm>
          <a:custGeom>
            <a:avLst/>
            <a:gdLst/>
            <a:ahLst/>
            <a:cxnLst/>
            <a:rect l="l" t="t" r="r" b="b"/>
            <a:pathLst>
              <a:path w="1765469" h="704874">
                <a:moveTo>
                  <a:pt x="0" y="0"/>
                </a:moveTo>
                <a:lnTo>
                  <a:pt x="1765469" y="0"/>
                </a:lnTo>
                <a:lnTo>
                  <a:pt x="1765469" y="704874"/>
                </a:lnTo>
                <a:lnTo>
                  <a:pt x="0" y="704874"/>
                </a:lnTo>
                <a:lnTo>
                  <a:pt x="0" y="0"/>
                </a:lnTo>
                <a:close/>
              </a:path>
            </a:pathLst>
          </a:custGeom>
          <a:blipFill>
            <a:blip r:embed="rId9">
              <a:extLst>
                <a:ext uri="{96DAC541-7B7A-43D3-8B79-37D633B846F1}">
                  <asvg:svgBlip xmlns:asvg="http://schemas.microsoft.com/office/drawing/2016/SVG/main" r:embed="rId10"/>
                </a:ext>
              </a:extLst>
            </a:blip>
            <a:stretch>
              <a:fillRect r="-51285" b="-585"/>
            </a:stretch>
          </a:blipFill>
        </p:spPr>
        <p:txBody>
          <a:bodyPr/>
          <a:lstStyle/>
          <a:p>
            <a:endParaRPr lang="en-AU"/>
          </a:p>
        </p:txBody>
      </p:sp>
      <p:sp>
        <p:nvSpPr>
          <p:cNvPr id="10" name="TextBox 10"/>
          <p:cNvSpPr txBox="1"/>
          <p:nvPr/>
        </p:nvSpPr>
        <p:spPr>
          <a:xfrm>
            <a:off x="1028700" y="152553"/>
            <a:ext cx="16515203" cy="1846659"/>
          </a:xfrm>
          <a:prstGeom prst="rect">
            <a:avLst/>
          </a:prstGeom>
        </p:spPr>
        <p:txBody>
          <a:bodyPr lIns="0" tIns="0" rIns="0" bIns="0" rtlCol="0" anchor="t">
            <a:spAutoFit/>
          </a:bodyPr>
          <a:lstStyle/>
          <a:p>
            <a:pPr marL="0" lvl="0" indent="0" algn="l">
              <a:lnSpc>
                <a:spcPts val="7200"/>
              </a:lnSpc>
              <a:spcBef>
                <a:spcPct val="0"/>
              </a:spcBef>
            </a:pPr>
            <a:r>
              <a:rPr lang="en-US" sz="6400" b="1">
                <a:solidFill>
                  <a:srgbClr val="3DAA73"/>
                </a:solidFill>
                <a:latin typeface="Arial Bold"/>
                <a:ea typeface="Arial Bold"/>
                <a:cs typeface="Arial Bold"/>
                <a:sym typeface="Arial Bold"/>
              </a:rPr>
              <a:t>Council CAN influence the health and wellbeing of communities</a:t>
            </a:r>
            <a:endParaRPr lang="en-US" sz="6400" b="1">
              <a:solidFill>
                <a:srgbClr val="3DAA73"/>
              </a:solidFill>
              <a:latin typeface="Arial Bold"/>
              <a:ea typeface="Arial Bold"/>
              <a:cs typeface="Arial Bold"/>
            </a:endParaRPr>
          </a:p>
        </p:txBody>
      </p:sp>
      <p:sp>
        <p:nvSpPr>
          <p:cNvPr id="11" name="TextBox 11"/>
          <p:cNvSpPr txBox="1"/>
          <p:nvPr/>
        </p:nvSpPr>
        <p:spPr>
          <a:xfrm>
            <a:off x="1157217" y="9834506"/>
            <a:ext cx="15973565" cy="276225"/>
          </a:xfrm>
          <a:prstGeom prst="rect">
            <a:avLst/>
          </a:prstGeom>
        </p:spPr>
        <p:txBody>
          <a:bodyPr lIns="0" tIns="0" rIns="0" bIns="0" rtlCol="0" anchor="t">
            <a:spAutoFit/>
          </a:bodyPr>
          <a:lstStyle/>
          <a:p>
            <a:pPr algn="l">
              <a:lnSpc>
                <a:spcPts val="1950"/>
              </a:lnSpc>
              <a:spcBef>
                <a:spcPct val="0"/>
              </a:spcBef>
            </a:pPr>
            <a:r>
              <a:rPr lang="en-US" sz="1500">
                <a:solidFill>
                  <a:srgbClr val="000000"/>
                </a:solidFill>
                <a:latin typeface="Arial Italics"/>
                <a:ea typeface="Arial Italics"/>
                <a:cs typeface="Arial Italics"/>
                <a:sym typeface="Arial Italics"/>
              </a:rPr>
              <a:t>Adapted from Environments for Health - Department of Human Services Victoria</a:t>
            </a:r>
          </a:p>
        </p:txBody>
      </p:sp>
      <p:sp>
        <p:nvSpPr>
          <p:cNvPr id="12" name="TextBox 12"/>
          <p:cNvSpPr txBox="1"/>
          <p:nvPr/>
        </p:nvSpPr>
        <p:spPr>
          <a:xfrm>
            <a:off x="3597927" y="4148537"/>
            <a:ext cx="1434703" cy="4966970"/>
          </a:xfrm>
          <a:prstGeom prst="rect">
            <a:avLst/>
          </a:prstGeom>
        </p:spPr>
        <p:txBody>
          <a:bodyPr lIns="0" tIns="0" rIns="0" bIns="0" rtlCol="0" anchor="t">
            <a:spAutoFit/>
          </a:bodyPr>
          <a:lstStyle/>
          <a:p>
            <a:pPr algn="l">
              <a:lnSpc>
                <a:spcPts val="2469"/>
              </a:lnSpc>
            </a:pPr>
            <a:r>
              <a:rPr lang="en-US" sz="1899">
                <a:solidFill>
                  <a:srgbClr val="000000"/>
                </a:solidFill>
                <a:latin typeface="Arial"/>
                <a:ea typeface="Arial"/>
                <a:cs typeface="Arial"/>
                <a:sym typeface="Arial"/>
              </a:rPr>
              <a:t>Built/Physical</a:t>
            </a:r>
          </a:p>
          <a:p>
            <a:pPr algn="l">
              <a:lnSpc>
                <a:spcPts val="2469"/>
              </a:lnSpc>
            </a:pPr>
            <a:endParaRPr lang="en-US" sz="1899">
              <a:solidFill>
                <a:srgbClr val="000000"/>
              </a:solidFill>
              <a:latin typeface="Arial"/>
              <a:ea typeface="Arial"/>
              <a:cs typeface="Arial"/>
              <a:sym typeface="Arial"/>
            </a:endParaRPr>
          </a:p>
          <a:p>
            <a:pPr algn="l">
              <a:lnSpc>
                <a:spcPts val="2469"/>
              </a:lnSpc>
            </a:pPr>
            <a:endParaRPr lang="en-US" sz="1899">
              <a:solidFill>
                <a:srgbClr val="000000"/>
              </a:solidFill>
              <a:latin typeface="Arial"/>
              <a:ea typeface="Arial"/>
              <a:cs typeface="Arial"/>
              <a:sym typeface="Arial"/>
            </a:endParaRPr>
          </a:p>
          <a:p>
            <a:pPr algn="l">
              <a:lnSpc>
                <a:spcPts val="2469"/>
              </a:lnSpc>
            </a:pPr>
            <a:endParaRPr lang="en-US" sz="1899">
              <a:solidFill>
                <a:srgbClr val="000000"/>
              </a:solidFill>
              <a:latin typeface="Arial"/>
              <a:ea typeface="Arial"/>
              <a:cs typeface="Arial"/>
              <a:sym typeface="Arial"/>
            </a:endParaRPr>
          </a:p>
          <a:p>
            <a:pPr algn="l">
              <a:lnSpc>
                <a:spcPts val="2469"/>
              </a:lnSpc>
            </a:pPr>
            <a:endParaRPr lang="en-US" sz="1899">
              <a:solidFill>
                <a:srgbClr val="000000"/>
              </a:solidFill>
              <a:latin typeface="Arial"/>
              <a:ea typeface="Arial"/>
              <a:cs typeface="Arial"/>
              <a:sym typeface="Arial"/>
            </a:endParaRPr>
          </a:p>
          <a:p>
            <a:pPr algn="l">
              <a:lnSpc>
                <a:spcPts val="2469"/>
              </a:lnSpc>
            </a:pPr>
            <a:endParaRPr lang="en-US" sz="1899">
              <a:solidFill>
                <a:srgbClr val="000000"/>
              </a:solidFill>
              <a:latin typeface="Arial"/>
              <a:ea typeface="Arial"/>
              <a:cs typeface="Arial"/>
              <a:sym typeface="Arial"/>
            </a:endParaRPr>
          </a:p>
          <a:p>
            <a:pPr algn="l">
              <a:lnSpc>
                <a:spcPts val="2469"/>
              </a:lnSpc>
            </a:pPr>
            <a:r>
              <a:rPr lang="en-US" sz="1899">
                <a:solidFill>
                  <a:srgbClr val="000000"/>
                </a:solidFill>
                <a:latin typeface="Arial"/>
                <a:ea typeface="Arial"/>
                <a:cs typeface="Arial"/>
                <a:sym typeface="Arial"/>
              </a:rPr>
              <a:t>Social</a:t>
            </a:r>
          </a:p>
          <a:p>
            <a:pPr algn="l">
              <a:lnSpc>
                <a:spcPts val="2469"/>
              </a:lnSpc>
            </a:pPr>
            <a:endParaRPr lang="en-US" sz="1899">
              <a:solidFill>
                <a:srgbClr val="000000"/>
              </a:solidFill>
              <a:latin typeface="Arial"/>
              <a:ea typeface="Arial"/>
              <a:cs typeface="Arial"/>
              <a:sym typeface="Arial"/>
            </a:endParaRPr>
          </a:p>
          <a:p>
            <a:pPr algn="l">
              <a:lnSpc>
                <a:spcPts val="2469"/>
              </a:lnSpc>
            </a:pPr>
            <a:endParaRPr lang="en-US" sz="1899">
              <a:solidFill>
                <a:srgbClr val="000000"/>
              </a:solidFill>
              <a:latin typeface="Arial"/>
              <a:ea typeface="Arial"/>
              <a:cs typeface="Arial"/>
              <a:sym typeface="Arial"/>
            </a:endParaRPr>
          </a:p>
          <a:p>
            <a:pPr algn="l">
              <a:lnSpc>
                <a:spcPts val="2469"/>
              </a:lnSpc>
            </a:pPr>
            <a:endParaRPr lang="en-US" sz="1899">
              <a:solidFill>
                <a:srgbClr val="000000"/>
              </a:solidFill>
              <a:latin typeface="Arial"/>
              <a:ea typeface="Arial"/>
              <a:cs typeface="Arial"/>
              <a:sym typeface="Arial"/>
            </a:endParaRPr>
          </a:p>
          <a:p>
            <a:pPr algn="l">
              <a:lnSpc>
                <a:spcPts val="1690"/>
              </a:lnSpc>
            </a:pPr>
            <a:endParaRPr lang="en-US" sz="1899">
              <a:solidFill>
                <a:srgbClr val="000000"/>
              </a:solidFill>
              <a:latin typeface="Arial"/>
              <a:ea typeface="Arial"/>
              <a:cs typeface="Arial"/>
              <a:sym typeface="Arial"/>
            </a:endParaRPr>
          </a:p>
          <a:p>
            <a:pPr algn="l">
              <a:lnSpc>
                <a:spcPts val="2469"/>
              </a:lnSpc>
            </a:pPr>
            <a:r>
              <a:rPr lang="en-US" sz="1899">
                <a:solidFill>
                  <a:srgbClr val="000000"/>
                </a:solidFill>
                <a:latin typeface="Arial"/>
                <a:ea typeface="Arial"/>
                <a:cs typeface="Arial"/>
                <a:sym typeface="Arial"/>
              </a:rPr>
              <a:t>Economic</a:t>
            </a:r>
          </a:p>
          <a:p>
            <a:pPr algn="l">
              <a:lnSpc>
                <a:spcPts val="2469"/>
              </a:lnSpc>
            </a:pPr>
            <a:endParaRPr lang="en-US" sz="1899">
              <a:solidFill>
                <a:srgbClr val="000000"/>
              </a:solidFill>
              <a:latin typeface="Arial"/>
              <a:ea typeface="Arial"/>
              <a:cs typeface="Arial"/>
              <a:sym typeface="Arial"/>
            </a:endParaRPr>
          </a:p>
          <a:p>
            <a:pPr algn="l">
              <a:lnSpc>
                <a:spcPts val="2469"/>
              </a:lnSpc>
            </a:pPr>
            <a:endParaRPr lang="en-US" sz="1899">
              <a:solidFill>
                <a:srgbClr val="000000"/>
              </a:solidFill>
              <a:latin typeface="Arial"/>
              <a:ea typeface="Arial"/>
              <a:cs typeface="Arial"/>
              <a:sym typeface="Arial"/>
            </a:endParaRPr>
          </a:p>
          <a:p>
            <a:pPr algn="l">
              <a:lnSpc>
                <a:spcPts val="3639"/>
              </a:lnSpc>
            </a:pPr>
            <a:endParaRPr lang="en-US" sz="1899">
              <a:solidFill>
                <a:srgbClr val="000000"/>
              </a:solidFill>
              <a:latin typeface="Arial"/>
              <a:ea typeface="Arial"/>
              <a:cs typeface="Arial"/>
              <a:sym typeface="Arial"/>
            </a:endParaRPr>
          </a:p>
          <a:p>
            <a:pPr algn="l">
              <a:lnSpc>
                <a:spcPts val="2469"/>
              </a:lnSpc>
              <a:spcBef>
                <a:spcPct val="0"/>
              </a:spcBef>
            </a:pPr>
            <a:r>
              <a:rPr lang="en-US" sz="1899">
                <a:solidFill>
                  <a:srgbClr val="000000"/>
                </a:solidFill>
                <a:latin typeface="Arial"/>
                <a:ea typeface="Arial"/>
                <a:cs typeface="Arial"/>
                <a:sym typeface="Arial"/>
              </a:rPr>
              <a:t>Natural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E7EF"/>
        </a:solidFill>
        <a:effectLst/>
      </p:bgPr>
    </p:bg>
    <p:spTree>
      <p:nvGrpSpPr>
        <p:cNvPr id="1" name=""/>
        <p:cNvGrpSpPr/>
        <p:nvPr/>
      </p:nvGrpSpPr>
      <p:grpSpPr>
        <a:xfrm>
          <a:off x="0" y="0"/>
          <a:ext cx="0" cy="0"/>
          <a:chOff x="0" y="0"/>
          <a:chExt cx="0" cy="0"/>
        </a:xfrm>
      </p:grpSpPr>
      <p:grpSp>
        <p:nvGrpSpPr>
          <p:cNvPr id="2" name="Group 2"/>
          <p:cNvGrpSpPr/>
          <p:nvPr/>
        </p:nvGrpSpPr>
        <p:grpSpPr>
          <a:xfrm>
            <a:off x="1214254" y="2339646"/>
            <a:ext cx="2854334" cy="2172046"/>
            <a:chOff x="0" y="0"/>
            <a:chExt cx="751759" cy="572061"/>
          </a:xfrm>
        </p:grpSpPr>
        <p:sp>
          <p:nvSpPr>
            <p:cNvPr id="3" name="Freeform 3"/>
            <p:cNvSpPr/>
            <p:nvPr/>
          </p:nvSpPr>
          <p:spPr>
            <a:xfrm>
              <a:off x="0" y="0"/>
              <a:ext cx="751759" cy="572061"/>
            </a:xfrm>
            <a:custGeom>
              <a:avLst/>
              <a:gdLst/>
              <a:ahLst/>
              <a:cxnLst/>
              <a:rect l="l" t="t" r="r" b="b"/>
              <a:pathLst>
                <a:path w="751759" h="572061">
                  <a:moveTo>
                    <a:pt x="0" y="0"/>
                  </a:moveTo>
                  <a:lnTo>
                    <a:pt x="751759" y="0"/>
                  </a:lnTo>
                  <a:lnTo>
                    <a:pt x="751759" y="572061"/>
                  </a:lnTo>
                  <a:lnTo>
                    <a:pt x="0" y="572061"/>
                  </a:lnTo>
                  <a:close/>
                </a:path>
              </a:pathLst>
            </a:custGeom>
            <a:solidFill>
              <a:srgbClr val="3DAA73"/>
            </a:solidFill>
          </p:spPr>
          <p:txBody>
            <a:bodyPr/>
            <a:lstStyle/>
            <a:p>
              <a:endParaRPr lang="en-AU"/>
            </a:p>
          </p:txBody>
        </p:sp>
        <p:sp>
          <p:nvSpPr>
            <p:cNvPr id="4" name="TextBox 4"/>
            <p:cNvSpPr txBox="1"/>
            <p:nvPr/>
          </p:nvSpPr>
          <p:spPr>
            <a:xfrm>
              <a:off x="0" y="-57150"/>
              <a:ext cx="751759" cy="629211"/>
            </a:xfrm>
            <a:prstGeom prst="rect">
              <a:avLst/>
            </a:prstGeom>
          </p:spPr>
          <p:txBody>
            <a:bodyPr lIns="50800" tIns="50800" rIns="50800" bIns="50800" rtlCol="0" anchor="ctr"/>
            <a:lstStyle/>
            <a:p>
              <a:pPr algn="ctr">
                <a:lnSpc>
                  <a:spcPts val="2469"/>
                </a:lnSpc>
              </a:pPr>
              <a:endParaRPr/>
            </a:p>
          </p:txBody>
        </p:sp>
      </p:grpSp>
      <p:sp>
        <p:nvSpPr>
          <p:cNvPr id="5" name="TextBox 5"/>
          <p:cNvSpPr txBox="1"/>
          <p:nvPr/>
        </p:nvSpPr>
        <p:spPr>
          <a:xfrm>
            <a:off x="1959788" y="2473977"/>
            <a:ext cx="1363266" cy="1894840"/>
          </a:xfrm>
          <a:prstGeom prst="rect">
            <a:avLst/>
          </a:prstGeom>
        </p:spPr>
        <p:txBody>
          <a:bodyPr lIns="0" tIns="0" rIns="0" bIns="0" rtlCol="0" anchor="t">
            <a:spAutoFit/>
          </a:bodyPr>
          <a:lstStyle/>
          <a:p>
            <a:pPr algn="ctr">
              <a:lnSpc>
                <a:spcPts val="2989"/>
              </a:lnSpc>
            </a:pPr>
            <a:r>
              <a:rPr lang="en-US" sz="2299">
                <a:solidFill>
                  <a:srgbClr val="000000"/>
                </a:solidFill>
                <a:latin typeface="Arial"/>
                <a:ea typeface="Arial"/>
                <a:cs typeface="Arial"/>
                <a:sym typeface="Arial"/>
              </a:rPr>
              <a:t>Short term</a:t>
            </a:r>
          </a:p>
          <a:p>
            <a:pPr algn="ctr">
              <a:lnSpc>
                <a:spcPts val="2989"/>
              </a:lnSpc>
            </a:pPr>
            <a:endParaRPr lang="en-US" sz="2299">
              <a:solidFill>
                <a:srgbClr val="000000"/>
              </a:solidFill>
              <a:latin typeface="Arial"/>
              <a:ea typeface="Arial"/>
              <a:cs typeface="Arial"/>
              <a:sym typeface="Arial"/>
            </a:endParaRPr>
          </a:p>
          <a:p>
            <a:pPr algn="ctr">
              <a:lnSpc>
                <a:spcPts val="2989"/>
              </a:lnSpc>
            </a:pPr>
            <a:endParaRPr lang="en-US" sz="2299">
              <a:solidFill>
                <a:srgbClr val="000000"/>
              </a:solidFill>
              <a:latin typeface="Arial"/>
              <a:ea typeface="Arial"/>
              <a:cs typeface="Arial"/>
              <a:sym typeface="Arial"/>
            </a:endParaRPr>
          </a:p>
          <a:p>
            <a:pPr algn="ctr">
              <a:lnSpc>
                <a:spcPts val="2989"/>
              </a:lnSpc>
            </a:pPr>
            <a:endParaRPr lang="en-US" sz="2299">
              <a:solidFill>
                <a:srgbClr val="000000"/>
              </a:solidFill>
              <a:latin typeface="Arial"/>
              <a:ea typeface="Arial"/>
              <a:cs typeface="Arial"/>
              <a:sym typeface="Arial"/>
            </a:endParaRPr>
          </a:p>
          <a:p>
            <a:pPr algn="ctr">
              <a:lnSpc>
                <a:spcPts val="2989"/>
              </a:lnSpc>
              <a:spcBef>
                <a:spcPct val="0"/>
              </a:spcBef>
            </a:pPr>
            <a:r>
              <a:rPr lang="en-US" sz="2299">
                <a:solidFill>
                  <a:srgbClr val="000000"/>
                </a:solidFill>
                <a:latin typeface="Arial"/>
                <a:ea typeface="Arial"/>
                <a:cs typeface="Arial"/>
                <a:sym typeface="Arial"/>
              </a:rPr>
              <a:t>year</a:t>
            </a:r>
          </a:p>
        </p:txBody>
      </p:sp>
      <p:grpSp>
        <p:nvGrpSpPr>
          <p:cNvPr id="6" name="Group 6"/>
          <p:cNvGrpSpPr/>
          <p:nvPr/>
        </p:nvGrpSpPr>
        <p:grpSpPr>
          <a:xfrm>
            <a:off x="2188166" y="3005107"/>
            <a:ext cx="906510" cy="906510"/>
            <a:chOff x="0" y="0"/>
            <a:chExt cx="1208679" cy="1208679"/>
          </a:xfrm>
        </p:grpSpPr>
        <p:grpSp>
          <p:nvGrpSpPr>
            <p:cNvPr id="7" name="Group 7"/>
            <p:cNvGrpSpPr/>
            <p:nvPr/>
          </p:nvGrpSpPr>
          <p:grpSpPr>
            <a:xfrm>
              <a:off x="0" y="0"/>
              <a:ext cx="1208679" cy="120867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EBEB"/>
              </a:solidFill>
            </p:spPr>
            <p:txBody>
              <a:bodyPr/>
              <a:lstStyle/>
              <a:p>
                <a:endParaRPr lang="en-AU"/>
              </a:p>
            </p:txBody>
          </p:sp>
          <p:sp>
            <p:nvSpPr>
              <p:cNvPr id="9" name="TextBox 9"/>
              <p:cNvSpPr txBox="1"/>
              <p:nvPr/>
            </p:nvSpPr>
            <p:spPr>
              <a:xfrm>
                <a:off x="76200" y="57150"/>
                <a:ext cx="660400" cy="679450"/>
              </a:xfrm>
              <a:prstGeom prst="rect">
                <a:avLst/>
              </a:prstGeom>
            </p:spPr>
            <p:txBody>
              <a:bodyPr lIns="50800" tIns="50800" rIns="50800" bIns="50800" rtlCol="0" anchor="ctr"/>
              <a:lstStyle/>
              <a:p>
                <a:pPr algn="ctr">
                  <a:lnSpc>
                    <a:spcPts val="2469"/>
                  </a:lnSpc>
                </a:pPr>
                <a:endParaRPr/>
              </a:p>
            </p:txBody>
          </p:sp>
        </p:grpSp>
        <p:sp>
          <p:nvSpPr>
            <p:cNvPr id="10" name="TextBox 10"/>
            <p:cNvSpPr txBox="1"/>
            <p:nvPr/>
          </p:nvSpPr>
          <p:spPr>
            <a:xfrm>
              <a:off x="415923" y="114966"/>
              <a:ext cx="376833" cy="922868"/>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Arial"/>
                  <a:ea typeface="Arial"/>
                  <a:cs typeface="Arial"/>
                  <a:sym typeface="Arial"/>
                </a:rPr>
                <a:t>1</a:t>
              </a:r>
            </a:p>
          </p:txBody>
        </p:sp>
      </p:grpSp>
      <p:grpSp>
        <p:nvGrpSpPr>
          <p:cNvPr id="11" name="Group 11"/>
          <p:cNvGrpSpPr/>
          <p:nvPr/>
        </p:nvGrpSpPr>
        <p:grpSpPr>
          <a:xfrm>
            <a:off x="1214254" y="4854592"/>
            <a:ext cx="2854334" cy="2661596"/>
            <a:chOff x="0" y="0"/>
            <a:chExt cx="751759" cy="747666"/>
          </a:xfrm>
        </p:grpSpPr>
        <p:sp>
          <p:nvSpPr>
            <p:cNvPr id="12" name="Freeform 12"/>
            <p:cNvSpPr/>
            <p:nvPr/>
          </p:nvSpPr>
          <p:spPr>
            <a:xfrm>
              <a:off x="0" y="0"/>
              <a:ext cx="751759" cy="747666"/>
            </a:xfrm>
            <a:custGeom>
              <a:avLst/>
              <a:gdLst/>
              <a:ahLst/>
              <a:cxnLst/>
              <a:rect l="l" t="t" r="r" b="b"/>
              <a:pathLst>
                <a:path w="751759" h="747666">
                  <a:moveTo>
                    <a:pt x="0" y="0"/>
                  </a:moveTo>
                  <a:lnTo>
                    <a:pt x="751759" y="0"/>
                  </a:lnTo>
                  <a:lnTo>
                    <a:pt x="751759" y="747666"/>
                  </a:lnTo>
                  <a:lnTo>
                    <a:pt x="0" y="747666"/>
                  </a:lnTo>
                  <a:close/>
                </a:path>
              </a:pathLst>
            </a:custGeom>
            <a:solidFill>
              <a:srgbClr val="3DAA73"/>
            </a:solidFill>
          </p:spPr>
          <p:txBody>
            <a:bodyPr/>
            <a:lstStyle/>
            <a:p>
              <a:endParaRPr lang="en-AU"/>
            </a:p>
          </p:txBody>
        </p:sp>
        <p:sp>
          <p:nvSpPr>
            <p:cNvPr id="13" name="TextBox 13"/>
            <p:cNvSpPr txBox="1"/>
            <p:nvPr/>
          </p:nvSpPr>
          <p:spPr>
            <a:xfrm>
              <a:off x="0" y="-57150"/>
              <a:ext cx="751759" cy="804816"/>
            </a:xfrm>
            <a:prstGeom prst="rect">
              <a:avLst/>
            </a:prstGeom>
          </p:spPr>
          <p:txBody>
            <a:bodyPr lIns="50800" tIns="50800" rIns="50800" bIns="50800" rtlCol="0" anchor="ctr"/>
            <a:lstStyle/>
            <a:p>
              <a:pPr algn="ctr">
                <a:lnSpc>
                  <a:spcPts val="2469"/>
                </a:lnSpc>
              </a:pPr>
              <a:endParaRPr/>
            </a:p>
          </p:txBody>
        </p:sp>
      </p:grpSp>
      <p:sp>
        <p:nvSpPr>
          <p:cNvPr id="14" name="TextBox 14"/>
          <p:cNvSpPr txBox="1"/>
          <p:nvPr/>
        </p:nvSpPr>
        <p:spPr>
          <a:xfrm>
            <a:off x="1789529" y="5293232"/>
            <a:ext cx="1703784" cy="1894840"/>
          </a:xfrm>
          <a:prstGeom prst="rect">
            <a:avLst/>
          </a:prstGeom>
        </p:spPr>
        <p:txBody>
          <a:bodyPr lIns="0" tIns="0" rIns="0" bIns="0" rtlCol="0" anchor="t">
            <a:spAutoFit/>
          </a:bodyPr>
          <a:lstStyle/>
          <a:p>
            <a:pPr algn="ctr">
              <a:lnSpc>
                <a:spcPts val="2989"/>
              </a:lnSpc>
            </a:pPr>
            <a:r>
              <a:rPr lang="en-US" sz="2299">
                <a:solidFill>
                  <a:srgbClr val="000000"/>
                </a:solidFill>
                <a:latin typeface="Arial"/>
                <a:ea typeface="Arial"/>
                <a:cs typeface="Arial"/>
                <a:sym typeface="Arial"/>
              </a:rPr>
              <a:t>Medium term</a:t>
            </a:r>
          </a:p>
          <a:p>
            <a:pPr algn="ctr">
              <a:lnSpc>
                <a:spcPts val="2989"/>
              </a:lnSpc>
            </a:pPr>
            <a:endParaRPr lang="en-US" sz="2299">
              <a:solidFill>
                <a:srgbClr val="000000"/>
              </a:solidFill>
              <a:latin typeface="Arial"/>
              <a:ea typeface="Arial"/>
              <a:cs typeface="Arial"/>
              <a:sym typeface="Arial"/>
            </a:endParaRPr>
          </a:p>
          <a:p>
            <a:pPr algn="ctr">
              <a:lnSpc>
                <a:spcPts val="2989"/>
              </a:lnSpc>
            </a:pPr>
            <a:endParaRPr lang="en-US" sz="2299">
              <a:solidFill>
                <a:srgbClr val="000000"/>
              </a:solidFill>
              <a:latin typeface="Arial"/>
              <a:ea typeface="Arial"/>
              <a:cs typeface="Arial"/>
              <a:sym typeface="Arial"/>
            </a:endParaRPr>
          </a:p>
          <a:p>
            <a:pPr algn="ctr">
              <a:lnSpc>
                <a:spcPts val="2989"/>
              </a:lnSpc>
            </a:pPr>
            <a:endParaRPr lang="en-US" sz="2299">
              <a:solidFill>
                <a:srgbClr val="000000"/>
              </a:solidFill>
              <a:latin typeface="Arial"/>
              <a:ea typeface="Arial"/>
              <a:cs typeface="Arial"/>
              <a:sym typeface="Arial"/>
            </a:endParaRPr>
          </a:p>
          <a:p>
            <a:pPr algn="ctr">
              <a:lnSpc>
                <a:spcPts val="2989"/>
              </a:lnSpc>
              <a:spcBef>
                <a:spcPct val="0"/>
              </a:spcBef>
            </a:pPr>
            <a:r>
              <a:rPr lang="en-US" sz="2299">
                <a:solidFill>
                  <a:srgbClr val="000000"/>
                </a:solidFill>
                <a:latin typeface="Arial"/>
                <a:ea typeface="Arial"/>
                <a:cs typeface="Arial"/>
                <a:sym typeface="Arial"/>
              </a:rPr>
              <a:t>years</a:t>
            </a:r>
          </a:p>
        </p:txBody>
      </p:sp>
      <p:grpSp>
        <p:nvGrpSpPr>
          <p:cNvPr id="15" name="Group 15"/>
          <p:cNvGrpSpPr/>
          <p:nvPr/>
        </p:nvGrpSpPr>
        <p:grpSpPr>
          <a:xfrm>
            <a:off x="2188166" y="5820735"/>
            <a:ext cx="906510" cy="906510"/>
            <a:chOff x="0" y="0"/>
            <a:chExt cx="1208679" cy="1208679"/>
          </a:xfrm>
        </p:grpSpPr>
        <p:grpSp>
          <p:nvGrpSpPr>
            <p:cNvPr id="16" name="Group 16"/>
            <p:cNvGrpSpPr/>
            <p:nvPr/>
          </p:nvGrpSpPr>
          <p:grpSpPr>
            <a:xfrm>
              <a:off x="0" y="0"/>
              <a:ext cx="1208679" cy="120867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EBEB"/>
              </a:solidFill>
            </p:spPr>
            <p:txBody>
              <a:bodyPr/>
              <a:lstStyle/>
              <a:p>
                <a:endParaRPr lang="en-AU"/>
              </a:p>
            </p:txBody>
          </p:sp>
          <p:sp>
            <p:nvSpPr>
              <p:cNvPr id="18" name="TextBox 18"/>
              <p:cNvSpPr txBox="1"/>
              <p:nvPr/>
            </p:nvSpPr>
            <p:spPr>
              <a:xfrm>
                <a:off x="76200" y="57150"/>
                <a:ext cx="660400" cy="679450"/>
              </a:xfrm>
              <a:prstGeom prst="rect">
                <a:avLst/>
              </a:prstGeom>
            </p:spPr>
            <p:txBody>
              <a:bodyPr lIns="50800" tIns="50800" rIns="50800" bIns="50800" rtlCol="0" anchor="ctr"/>
              <a:lstStyle/>
              <a:p>
                <a:pPr algn="ctr">
                  <a:lnSpc>
                    <a:spcPts val="2469"/>
                  </a:lnSpc>
                </a:pPr>
                <a:endParaRPr/>
              </a:p>
            </p:txBody>
          </p:sp>
        </p:grpSp>
        <p:sp>
          <p:nvSpPr>
            <p:cNvPr id="19" name="TextBox 19"/>
            <p:cNvSpPr txBox="1"/>
            <p:nvPr/>
          </p:nvSpPr>
          <p:spPr>
            <a:xfrm>
              <a:off x="415923" y="114966"/>
              <a:ext cx="376833" cy="922868"/>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Arial"/>
                  <a:ea typeface="Arial"/>
                  <a:cs typeface="Arial"/>
                  <a:sym typeface="Arial"/>
                </a:rPr>
                <a:t>4</a:t>
              </a:r>
            </a:p>
          </p:txBody>
        </p:sp>
      </p:grpSp>
      <p:grpSp>
        <p:nvGrpSpPr>
          <p:cNvPr id="20" name="Group 20"/>
          <p:cNvGrpSpPr/>
          <p:nvPr/>
        </p:nvGrpSpPr>
        <p:grpSpPr>
          <a:xfrm>
            <a:off x="1214254" y="7471519"/>
            <a:ext cx="2854334" cy="2601586"/>
            <a:chOff x="0" y="-57150"/>
            <a:chExt cx="751759" cy="609207"/>
          </a:xfrm>
        </p:grpSpPr>
        <p:sp>
          <p:nvSpPr>
            <p:cNvPr id="21" name="Freeform 21"/>
            <p:cNvSpPr/>
            <p:nvPr/>
          </p:nvSpPr>
          <p:spPr>
            <a:xfrm>
              <a:off x="0" y="0"/>
              <a:ext cx="751759" cy="552057"/>
            </a:xfrm>
            <a:custGeom>
              <a:avLst/>
              <a:gdLst/>
              <a:ahLst/>
              <a:cxnLst/>
              <a:rect l="l" t="t" r="r" b="b"/>
              <a:pathLst>
                <a:path w="751759" h="552057">
                  <a:moveTo>
                    <a:pt x="0" y="0"/>
                  </a:moveTo>
                  <a:lnTo>
                    <a:pt x="751759" y="0"/>
                  </a:lnTo>
                  <a:lnTo>
                    <a:pt x="751759" y="552057"/>
                  </a:lnTo>
                  <a:lnTo>
                    <a:pt x="0" y="552057"/>
                  </a:lnTo>
                  <a:close/>
                </a:path>
              </a:pathLst>
            </a:custGeom>
            <a:solidFill>
              <a:srgbClr val="3DAA73"/>
            </a:solidFill>
          </p:spPr>
          <p:txBody>
            <a:bodyPr/>
            <a:lstStyle/>
            <a:p>
              <a:endParaRPr lang="en-AU"/>
            </a:p>
          </p:txBody>
        </p:sp>
        <p:sp>
          <p:nvSpPr>
            <p:cNvPr id="22" name="TextBox 22"/>
            <p:cNvSpPr txBox="1"/>
            <p:nvPr/>
          </p:nvSpPr>
          <p:spPr>
            <a:xfrm>
              <a:off x="0" y="-57150"/>
              <a:ext cx="751759" cy="609207"/>
            </a:xfrm>
            <a:prstGeom prst="rect">
              <a:avLst/>
            </a:prstGeom>
          </p:spPr>
          <p:txBody>
            <a:bodyPr lIns="50800" tIns="50800" rIns="50800" bIns="50800" rtlCol="0" anchor="ctr"/>
            <a:lstStyle/>
            <a:p>
              <a:pPr algn="ctr">
                <a:lnSpc>
                  <a:spcPts val="2469"/>
                </a:lnSpc>
              </a:pPr>
              <a:endParaRPr/>
            </a:p>
          </p:txBody>
        </p:sp>
      </p:grpSp>
      <p:grpSp>
        <p:nvGrpSpPr>
          <p:cNvPr id="23" name="Group 23"/>
          <p:cNvGrpSpPr/>
          <p:nvPr/>
        </p:nvGrpSpPr>
        <p:grpSpPr>
          <a:xfrm>
            <a:off x="2188166" y="8571805"/>
            <a:ext cx="906510" cy="906510"/>
            <a:chOff x="0" y="0"/>
            <a:chExt cx="1208679" cy="1208679"/>
          </a:xfrm>
        </p:grpSpPr>
        <p:grpSp>
          <p:nvGrpSpPr>
            <p:cNvPr id="24" name="Group 24"/>
            <p:cNvGrpSpPr/>
            <p:nvPr/>
          </p:nvGrpSpPr>
          <p:grpSpPr>
            <a:xfrm>
              <a:off x="0" y="0"/>
              <a:ext cx="1208679" cy="120867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EBEB"/>
              </a:solidFill>
            </p:spPr>
            <p:txBody>
              <a:bodyPr/>
              <a:lstStyle/>
              <a:p>
                <a:endParaRPr lang="en-AU"/>
              </a:p>
            </p:txBody>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469"/>
                  </a:lnSpc>
                </a:pPr>
                <a:endParaRPr/>
              </a:p>
            </p:txBody>
          </p:sp>
        </p:grpSp>
        <p:sp>
          <p:nvSpPr>
            <p:cNvPr id="27" name="TextBox 27"/>
            <p:cNvSpPr txBox="1"/>
            <p:nvPr/>
          </p:nvSpPr>
          <p:spPr>
            <a:xfrm>
              <a:off x="137202" y="167883"/>
              <a:ext cx="883476" cy="899161"/>
            </a:xfrm>
            <a:prstGeom prst="rect">
              <a:avLst/>
            </a:prstGeom>
          </p:spPr>
          <p:txBody>
            <a:bodyPr lIns="0" tIns="0" rIns="0" bIns="0" rtlCol="0" anchor="t">
              <a:spAutoFit/>
            </a:bodyPr>
            <a:lstStyle/>
            <a:p>
              <a:pPr algn="ctr">
                <a:lnSpc>
                  <a:spcPts val="5069"/>
                </a:lnSpc>
                <a:spcBef>
                  <a:spcPct val="0"/>
                </a:spcBef>
              </a:pPr>
              <a:r>
                <a:rPr lang="en-US" sz="3899">
                  <a:solidFill>
                    <a:srgbClr val="000000"/>
                  </a:solidFill>
                  <a:latin typeface="Arial"/>
                  <a:ea typeface="Arial"/>
                  <a:cs typeface="Arial"/>
                  <a:sym typeface="Arial"/>
                </a:rPr>
                <a:t>10</a:t>
              </a:r>
            </a:p>
          </p:txBody>
        </p:sp>
      </p:grpSp>
      <p:grpSp>
        <p:nvGrpSpPr>
          <p:cNvPr id="28" name="Group 28"/>
          <p:cNvGrpSpPr/>
          <p:nvPr/>
        </p:nvGrpSpPr>
        <p:grpSpPr>
          <a:xfrm>
            <a:off x="4334883" y="2339646"/>
            <a:ext cx="6790317" cy="2145575"/>
            <a:chOff x="0" y="0"/>
            <a:chExt cx="1846511" cy="565090"/>
          </a:xfrm>
        </p:grpSpPr>
        <p:sp>
          <p:nvSpPr>
            <p:cNvPr id="29" name="Freeform 29"/>
            <p:cNvSpPr/>
            <p:nvPr/>
          </p:nvSpPr>
          <p:spPr>
            <a:xfrm>
              <a:off x="0" y="0"/>
              <a:ext cx="1846511" cy="565090"/>
            </a:xfrm>
            <a:custGeom>
              <a:avLst/>
              <a:gdLst/>
              <a:ahLst/>
              <a:cxnLst/>
              <a:rect l="l" t="t" r="r" b="b"/>
              <a:pathLst>
                <a:path w="1846511" h="565090">
                  <a:moveTo>
                    <a:pt x="0" y="0"/>
                  </a:moveTo>
                  <a:lnTo>
                    <a:pt x="1846511" y="0"/>
                  </a:lnTo>
                  <a:lnTo>
                    <a:pt x="1846511" y="565090"/>
                  </a:lnTo>
                  <a:lnTo>
                    <a:pt x="0" y="565090"/>
                  </a:lnTo>
                  <a:close/>
                </a:path>
              </a:pathLst>
            </a:custGeom>
            <a:solidFill>
              <a:srgbClr val="FFFFFF"/>
            </a:solidFill>
          </p:spPr>
          <p:txBody>
            <a:bodyPr/>
            <a:lstStyle/>
            <a:p>
              <a:endParaRPr lang="en-AU"/>
            </a:p>
          </p:txBody>
        </p:sp>
        <p:sp>
          <p:nvSpPr>
            <p:cNvPr id="30" name="TextBox 30"/>
            <p:cNvSpPr txBox="1"/>
            <p:nvPr/>
          </p:nvSpPr>
          <p:spPr>
            <a:xfrm>
              <a:off x="0" y="-57150"/>
              <a:ext cx="1846511" cy="622240"/>
            </a:xfrm>
            <a:prstGeom prst="rect">
              <a:avLst/>
            </a:prstGeom>
          </p:spPr>
          <p:txBody>
            <a:bodyPr lIns="50800" tIns="50800" rIns="50800" bIns="50800" rtlCol="0" anchor="ctr"/>
            <a:lstStyle/>
            <a:p>
              <a:pPr algn="ctr">
                <a:lnSpc>
                  <a:spcPts val="2469"/>
                </a:lnSpc>
              </a:pPr>
              <a:endParaRPr/>
            </a:p>
          </p:txBody>
        </p:sp>
      </p:grpSp>
      <p:grpSp>
        <p:nvGrpSpPr>
          <p:cNvPr id="31" name="Group 31"/>
          <p:cNvGrpSpPr/>
          <p:nvPr/>
        </p:nvGrpSpPr>
        <p:grpSpPr>
          <a:xfrm>
            <a:off x="11196796" y="2122655"/>
            <a:ext cx="6790317" cy="2362566"/>
            <a:chOff x="0" y="-57150"/>
            <a:chExt cx="1717025" cy="622240"/>
          </a:xfrm>
        </p:grpSpPr>
        <p:sp>
          <p:nvSpPr>
            <p:cNvPr id="32" name="Freeform 32"/>
            <p:cNvSpPr/>
            <p:nvPr/>
          </p:nvSpPr>
          <p:spPr>
            <a:xfrm>
              <a:off x="0" y="0"/>
              <a:ext cx="1717025" cy="565090"/>
            </a:xfrm>
            <a:custGeom>
              <a:avLst/>
              <a:gdLst/>
              <a:ahLst/>
              <a:cxnLst/>
              <a:rect l="l" t="t" r="r" b="b"/>
              <a:pathLst>
                <a:path w="1717025" h="565090">
                  <a:moveTo>
                    <a:pt x="0" y="0"/>
                  </a:moveTo>
                  <a:lnTo>
                    <a:pt x="1717025" y="0"/>
                  </a:lnTo>
                  <a:lnTo>
                    <a:pt x="1717025" y="565090"/>
                  </a:lnTo>
                  <a:lnTo>
                    <a:pt x="0" y="565090"/>
                  </a:lnTo>
                  <a:close/>
                </a:path>
              </a:pathLst>
            </a:custGeom>
            <a:solidFill>
              <a:srgbClr val="FFFFFF"/>
            </a:solidFill>
          </p:spPr>
          <p:txBody>
            <a:bodyPr/>
            <a:lstStyle/>
            <a:p>
              <a:endParaRPr lang="en-AU"/>
            </a:p>
          </p:txBody>
        </p:sp>
        <p:sp>
          <p:nvSpPr>
            <p:cNvPr id="33" name="TextBox 33"/>
            <p:cNvSpPr txBox="1"/>
            <p:nvPr/>
          </p:nvSpPr>
          <p:spPr>
            <a:xfrm>
              <a:off x="0" y="-57150"/>
              <a:ext cx="1717025" cy="622240"/>
            </a:xfrm>
            <a:prstGeom prst="rect">
              <a:avLst/>
            </a:prstGeom>
          </p:spPr>
          <p:txBody>
            <a:bodyPr lIns="50800" tIns="50800" rIns="50800" bIns="50800" rtlCol="0" anchor="ctr"/>
            <a:lstStyle/>
            <a:p>
              <a:pPr algn="ctr">
                <a:lnSpc>
                  <a:spcPts val="2469"/>
                </a:lnSpc>
              </a:pPr>
              <a:endParaRPr/>
            </a:p>
          </p:txBody>
        </p:sp>
      </p:grpSp>
      <p:grpSp>
        <p:nvGrpSpPr>
          <p:cNvPr id="34" name="Group 34"/>
          <p:cNvGrpSpPr/>
          <p:nvPr/>
        </p:nvGrpSpPr>
        <p:grpSpPr>
          <a:xfrm>
            <a:off x="4334883" y="4854592"/>
            <a:ext cx="6790317" cy="2633722"/>
            <a:chOff x="0" y="0"/>
            <a:chExt cx="1151722" cy="747666"/>
          </a:xfrm>
        </p:grpSpPr>
        <p:sp>
          <p:nvSpPr>
            <p:cNvPr id="35" name="Freeform 35"/>
            <p:cNvSpPr/>
            <p:nvPr/>
          </p:nvSpPr>
          <p:spPr>
            <a:xfrm>
              <a:off x="0" y="0"/>
              <a:ext cx="1151722" cy="747666"/>
            </a:xfrm>
            <a:custGeom>
              <a:avLst/>
              <a:gdLst/>
              <a:ahLst/>
              <a:cxnLst/>
              <a:rect l="l" t="t" r="r" b="b"/>
              <a:pathLst>
                <a:path w="1151722" h="747666">
                  <a:moveTo>
                    <a:pt x="0" y="0"/>
                  </a:moveTo>
                  <a:lnTo>
                    <a:pt x="1151722" y="0"/>
                  </a:lnTo>
                  <a:lnTo>
                    <a:pt x="1151722" y="747666"/>
                  </a:lnTo>
                  <a:lnTo>
                    <a:pt x="0" y="747666"/>
                  </a:lnTo>
                  <a:close/>
                </a:path>
              </a:pathLst>
            </a:custGeom>
            <a:solidFill>
              <a:srgbClr val="FFFFFF"/>
            </a:solidFill>
          </p:spPr>
          <p:txBody>
            <a:bodyPr/>
            <a:lstStyle/>
            <a:p>
              <a:endParaRPr lang="en-AU"/>
            </a:p>
          </p:txBody>
        </p:sp>
        <p:sp>
          <p:nvSpPr>
            <p:cNvPr id="36" name="TextBox 36"/>
            <p:cNvSpPr txBox="1"/>
            <p:nvPr/>
          </p:nvSpPr>
          <p:spPr>
            <a:xfrm>
              <a:off x="0" y="-57150"/>
              <a:ext cx="1151722" cy="804816"/>
            </a:xfrm>
            <a:prstGeom prst="rect">
              <a:avLst/>
            </a:prstGeom>
          </p:spPr>
          <p:txBody>
            <a:bodyPr lIns="50800" tIns="50800" rIns="50800" bIns="50800" rtlCol="0" anchor="ctr"/>
            <a:lstStyle/>
            <a:p>
              <a:pPr algn="ctr">
                <a:lnSpc>
                  <a:spcPts val="2469"/>
                </a:lnSpc>
              </a:pPr>
              <a:endParaRPr/>
            </a:p>
          </p:txBody>
        </p:sp>
      </p:grpSp>
      <p:grpSp>
        <p:nvGrpSpPr>
          <p:cNvPr id="37" name="Group 37"/>
          <p:cNvGrpSpPr/>
          <p:nvPr/>
        </p:nvGrpSpPr>
        <p:grpSpPr>
          <a:xfrm>
            <a:off x="11196795" y="4637600"/>
            <a:ext cx="6790317" cy="2850714"/>
            <a:chOff x="0" y="-57150"/>
            <a:chExt cx="1151722" cy="804816"/>
          </a:xfrm>
        </p:grpSpPr>
        <p:sp>
          <p:nvSpPr>
            <p:cNvPr id="38" name="Freeform 38"/>
            <p:cNvSpPr/>
            <p:nvPr/>
          </p:nvSpPr>
          <p:spPr>
            <a:xfrm>
              <a:off x="0" y="0"/>
              <a:ext cx="1151722" cy="747666"/>
            </a:xfrm>
            <a:custGeom>
              <a:avLst/>
              <a:gdLst/>
              <a:ahLst/>
              <a:cxnLst/>
              <a:rect l="l" t="t" r="r" b="b"/>
              <a:pathLst>
                <a:path w="1151722" h="747666">
                  <a:moveTo>
                    <a:pt x="0" y="0"/>
                  </a:moveTo>
                  <a:lnTo>
                    <a:pt x="1151722" y="0"/>
                  </a:lnTo>
                  <a:lnTo>
                    <a:pt x="1151722" y="747666"/>
                  </a:lnTo>
                  <a:lnTo>
                    <a:pt x="0" y="747666"/>
                  </a:lnTo>
                  <a:close/>
                </a:path>
              </a:pathLst>
            </a:custGeom>
            <a:solidFill>
              <a:srgbClr val="FFFFFF"/>
            </a:solidFill>
          </p:spPr>
          <p:txBody>
            <a:bodyPr/>
            <a:lstStyle/>
            <a:p>
              <a:endParaRPr lang="en-AU"/>
            </a:p>
          </p:txBody>
        </p:sp>
        <p:sp>
          <p:nvSpPr>
            <p:cNvPr id="39" name="TextBox 39"/>
            <p:cNvSpPr txBox="1"/>
            <p:nvPr/>
          </p:nvSpPr>
          <p:spPr>
            <a:xfrm>
              <a:off x="0" y="-57150"/>
              <a:ext cx="1151722" cy="804816"/>
            </a:xfrm>
            <a:prstGeom prst="rect">
              <a:avLst/>
            </a:prstGeom>
          </p:spPr>
          <p:txBody>
            <a:bodyPr lIns="50800" tIns="50800" rIns="50800" bIns="50800" rtlCol="0" anchor="ctr"/>
            <a:lstStyle/>
            <a:p>
              <a:pPr algn="ctr">
                <a:lnSpc>
                  <a:spcPts val="2469"/>
                </a:lnSpc>
              </a:pPr>
              <a:endParaRPr/>
            </a:p>
          </p:txBody>
        </p:sp>
      </p:grpSp>
      <p:grpSp>
        <p:nvGrpSpPr>
          <p:cNvPr id="43" name="Group 43"/>
          <p:cNvGrpSpPr/>
          <p:nvPr/>
        </p:nvGrpSpPr>
        <p:grpSpPr>
          <a:xfrm>
            <a:off x="4334883" y="7640694"/>
            <a:ext cx="13652230" cy="2432412"/>
            <a:chOff x="0" y="-96441"/>
            <a:chExt cx="18202973" cy="2891228"/>
          </a:xfrm>
        </p:grpSpPr>
        <p:grpSp>
          <p:nvGrpSpPr>
            <p:cNvPr id="44" name="Group 44"/>
            <p:cNvGrpSpPr/>
            <p:nvPr/>
          </p:nvGrpSpPr>
          <p:grpSpPr>
            <a:xfrm>
              <a:off x="0" y="-96441"/>
              <a:ext cx="18202973" cy="2891228"/>
              <a:chOff x="0" y="-19050"/>
              <a:chExt cx="3595650" cy="571107"/>
            </a:xfrm>
          </p:grpSpPr>
          <p:sp>
            <p:nvSpPr>
              <p:cNvPr id="45" name="Freeform 45"/>
              <p:cNvSpPr/>
              <p:nvPr/>
            </p:nvSpPr>
            <p:spPr>
              <a:xfrm>
                <a:off x="0" y="0"/>
                <a:ext cx="3595650" cy="552057"/>
              </a:xfrm>
              <a:custGeom>
                <a:avLst/>
                <a:gdLst/>
                <a:ahLst/>
                <a:cxnLst/>
                <a:rect l="l" t="t" r="r" b="b"/>
                <a:pathLst>
                  <a:path w="1151722" h="552057">
                    <a:moveTo>
                      <a:pt x="0" y="0"/>
                    </a:moveTo>
                    <a:lnTo>
                      <a:pt x="1151722" y="0"/>
                    </a:lnTo>
                    <a:lnTo>
                      <a:pt x="1151722" y="552057"/>
                    </a:lnTo>
                    <a:lnTo>
                      <a:pt x="0" y="552057"/>
                    </a:lnTo>
                    <a:close/>
                  </a:path>
                </a:pathLst>
              </a:custGeom>
              <a:solidFill>
                <a:srgbClr val="FFFFFF"/>
              </a:solidFill>
            </p:spPr>
            <p:txBody>
              <a:bodyPr/>
              <a:lstStyle/>
              <a:p>
                <a:endParaRPr lang="en-AU"/>
              </a:p>
            </p:txBody>
          </p:sp>
          <p:sp>
            <p:nvSpPr>
              <p:cNvPr id="46" name="TextBox 46"/>
              <p:cNvSpPr txBox="1"/>
              <p:nvPr/>
            </p:nvSpPr>
            <p:spPr>
              <a:xfrm>
                <a:off x="0" y="-19050"/>
                <a:ext cx="1151722" cy="571107"/>
              </a:xfrm>
              <a:prstGeom prst="rect">
                <a:avLst/>
              </a:prstGeom>
            </p:spPr>
            <p:txBody>
              <a:bodyPr lIns="50800" tIns="50800" rIns="50800" bIns="50800" rtlCol="0" anchor="ctr"/>
              <a:lstStyle/>
              <a:p>
                <a:pPr algn="ctr">
                  <a:lnSpc>
                    <a:spcPts val="2469"/>
                  </a:lnSpc>
                </a:pPr>
                <a:endParaRPr/>
              </a:p>
            </p:txBody>
          </p:sp>
        </p:grpSp>
        <p:sp>
          <p:nvSpPr>
            <p:cNvPr id="49" name="TextBox 49"/>
            <p:cNvSpPr txBox="1"/>
            <p:nvPr/>
          </p:nvSpPr>
          <p:spPr>
            <a:xfrm>
              <a:off x="6186191" y="-96440"/>
              <a:ext cx="5830591" cy="2891227"/>
            </a:xfrm>
            <a:prstGeom prst="rect">
              <a:avLst/>
            </a:prstGeom>
          </p:spPr>
          <p:txBody>
            <a:bodyPr lIns="50800" tIns="50800" rIns="50800" bIns="50800" rtlCol="0" anchor="ctr"/>
            <a:lstStyle/>
            <a:p>
              <a:pPr algn="ctr">
                <a:lnSpc>
                  <a:spcPts val="2469"/>
                </a:lnSpc>
              </a:pPr>
              <a:endParaRPr/>
            </a:p>
          </p:txBody>
        </p:sp>
        <p:grpSp>
          <p:nvGrpSpPr>
            <p:cNvPr id="50" name="Group 50"/>
            <p:cNvGrpSpPr/>
            <p:nvPr/>
          </p:nvGrpSpPr>
          <p:grpSpPr>
            <a:xfrm>
              <a:off x="12372381" y="0"/>
              <a:ext cx="5830591" cy="2794787"/>
              <a:chOff x="0" y="0"/>
              <a:chExt cx="1151722" cy="552057"/>
            </a:xfrm>
          </p:grpSpPr>
          <p:sp>
            <p:nvSpPr>
              <p:cNvPr id="51" name="Freeform 51"/>
              <p:cNvSpPr/>
              <p:nvPr/>
            </p:nvSpPr>
            <p:spPr>
              <a:xfrm>
                <a:off x="0" y="0"/>
                <a:ext cx="1151722" cy="552057"/>
              </a:xfrm>
              <a:custGeom>
                <a:avLst/>
                <a:gdLst/>
                <a:ahLst/>
                <a:cxnLst/>
                <a:rect l="l" t="t" r="r" b="b"/>
                <a:pathLst>
                  <a:path w="1151722" h="552057">
                    <a:moveTo>
                      <a:pt x="0" y="0"/>
                    </a:moveTo>
                    <a:lnTo>
                      <a:pt x="1151722" y="0"/>
                    </a:lnTo>
                    <a:lnTo>
                      <a:pt x="1151722" y="552057"/>
                    </a:lnTo>
                    <a:lnTo>
                      <a:pt x="0" y="552057"/>
                    </a:lnTo>
                    <a:close/>
                  </a:path>
                </a:pathLst>
              </a:custGeom>
              <a:solidFill>
                <a:srgbClr val="FFFFFF"/>
              </a:solidFill>
            </p:spPr>
            <p:txBody>
              <a:bodyPr/>
              <a:lstStyle/>
              <a:p>
                <a:endParaRPr lang="en-AU"/>
              </a:p>
            </p:txBody>
          </p:sp>
          <p:sp>
            <p:nvSpPr>
              <p:cNvPr id="52" name="TextBox 52"/>
              <p:cNvSpPr txBox="1"/>
              <p:nvPr/>
            </p:nvSpPr>
            <p:spPr>
              <a:xfrm>
                <a:off x="0" y="-19050"/>
                <a:ext cx="1151722" cy="571107"/>
              </a:xfrm>
              <a:prstGeom prst="rect">
                <a:avLst/>
              </a:prstGeom>
            </p:spPr>
            <p:txBody>
              <a:bodyPr lIns="50800" tIns="50800" rIns="50800" bIns="50800" rtlCol="0" anchor="ctr"/>
              <a:lstStyle/>
              <a:p>
                <a:pPr algn="ctr">
                  <a:lnSpc>
                    <a:spcPts val="2469"/>
                  </a:lnSpc>
                </a:pPr>
                <a:endParaRPr/>
              </a:p>
            </p:txBody>
          </p:sp>
        </p:grpSp>
      </p:grpSp>
      <p:sp>
        <p:nvSpPr>
          <p:cNvPr id="63" name="TextBox 63"/>
          <p:cNvSpPr txBox="1"/>
          <p:nvPr/>
        </p:nvSpPr>
        <p:spPr>
          <a:xfrm>
            <a:off x="1028700" y="152553"/>
            <a:ext cx="16515203" cy="923330"/>
          </a:xfrm>
          <a:prstGeom prst="rect">
            <a:avLst/>
          </a:prstGeom>
        </p:spPr>
        <p:txBody>
          <a:bodyPr lIns="0" tIns="0" rIns="0" bIns="0" rtlCol="0" anchor="t">
            <a:spAutoFit/>
          </a:bodyPr>
          <a:lstStyle/>
          <a:p>
            <a:pPr marL="0" lvl="0" indent="0" algn="l">
              <a:lnSpc>
                <a:spcPts val="7200"/>
              </a:lnSpc>
              <a:spcBef>
                <a:spcPct val="0"/>
              </a:spcBef>
            </a:pPr>
            <a:r>
              <a:rPr lang="en-US" sz="6400" b="1">
                <a:solidFill>
                  <a:srgbClr val="3DAA73"/>
                </a:solidFill>
                <a:latin typeface="Arial Bold"/>
                <a:ea typeface="Arial Bold"/>
                <a:cs typeface="Arial Bold"/>
                <a:sym typeface="Arial Bold"/>
              </a:rPr>
              <a:t>Council planning landscape</a:t>
            </a:r>
            <a:endParaRPr lang="en-US" sz="6400" b="1">
              <a:solidFill>
                <a:srgbClr val="3DAA73"/>
              </a:solidFill>
              <a:latin typeface="Arial Bold"/>
              <a:ea typeface="Arial Bold"/>
              <a:cs typeface="Arial Bold"/>
            </a:endParaRPr>
          </a:p>
        </p:txBody>
      </p:sp>
      <p:sp>
        <p:nvSpPr>
          <p:cNvPr id="64" name="TextBox 64"/>
          <p:cNvSpPr txBox="1"/>
          <p:nvPr/>
        </p:nvSpPr>
        <p:spPr>
          <a:xfrm>
            <a:off x="1214254" y="1767639"/>
            <a:ext cx="2854334" cy="400685"/>
          </a:xfrm>
          <a:prstGeom prst="rect">
            <a:avLst/>
          </a:prstGeom>
        </p:spPr>
        <p:txBody>
          <a:bodyPr lIns="0" tIns="0" rIns="0" bIns="0" rtlCol="0" anchor="t">
            <a:spAutoFit/>
          </a:bodyPr>
          <a:lstStyle/>
          <a:p>
            <a:pPr algn="ctr">
              <a:lnSpc>
                <a:spcPts val="2859"/>
              </a:lnSpc>
              <a:spcBef>
                <a:spcPct val="0"/>
              </a:spcBef>
            </a:pPr>
            <a:r>
              <a:rPr lang="en-US" sz="2199">
                <a:solidFill>
                  <a:srgbClr val="000000"/>
                </a:solidFill>
                <a:latin typeface="Arial Bold"/>
                <a:ea typeface="Arial Bold"/>
                <a:cs typeface="Arial Bold"/>
                <a:sym typeface="Arial Bold"/>
              </a:rPr>
              <a:t>Timeline</a:t>
            </a:r>
          </a:p>
        </p:txBody>
      </p:sp>
      <p:sp>
        <p:nvSpPr>
          <p:cNvPr id="65" name="TextBox 65"/>
          <p:cNvSpPr txBox="1"/>
          <p:nvPr/>
        </p:nvSpPr>
        <p:spPr>
          <a:xfrm>
            <a:off x="4334883" y="1767639"/>
            <a:ext cx="13652229" cy="400685"/>
          </a:xfrm>
          <a:prstGeom prst="rect">
            <a:avLst/>
          </a:prstGeom>
        </p:spPr>
        <p:txBody>
          <a:bodyPr lIns="0" tIns="0" rIns="0" bIns="0" rtlCol="0" anchor="t">
            <a:spAutoFit/>
          </a:bodyPr>
          <a:lstStyle/>
          <a:p>
            <a:pPr algn="ctr">
              <a:lnSpc>
                <a:spcPts val="2859"/>
              </a:lnSpc>
              <a:spcBef>
                <a:spcPct val="0"/>
              </a:spcBef>
            </a:pPr>
            <a:r>
              <a:rPr lang="en-US" sz="2199">
                <a:solidFill>
                  <a:srgbClr val="000000"/>
                </a:solidFill>
                <a:latin typeface="Arial Bold"/>
                <a:ea typeface="Arial Bold"/>
                <a:cs typeface="Arial Bold"/>
                <a:sym typeface="Arial Bold"/>
              </a:rPr>
              <a:t>Plans</a:t>
            </a:r>
          </a:p>
        </p:txBody>
      </p:sp>
      <p:sp>
        <p:nvSpPr>
          <p:cNvPr id="66" name="TextBox 66"/>
          <p:cNvSpPr txBox="1"/>
          <p:nvPr/>
        </p:nvSpPr>
        <p:spPr>
          <a:xfrm>
            <a:off x="1789529" y="8044302"/>
            <a:ext cx="1703784" cy="1894840"/>
          </a:xfrm>
          <a:prstGeom prst="rect">
            <a:avLst/>
          </a:prstGeom>
        </p:spPr>
        <p:txBody>
          <a:bodyPr lIns="0" tIns="0" rIns="0" bIns="0" rtlCol="0" anchor="t">
            <a:spAutoFit/>
          </a:bodyPr>
          <a:lstStyle/>
          <a:p>
            <a:pPr algn="ctr">
              <a:lnSpc>
                <a:spcPts val="2989"/>
              </a:lnSpc>
            </a:pPr>
            <a:r>
              <a:rPr lang="en-US" sz="2299">
                <a:solidFill>
                  <a:srgbClr val="000000"/>
                </a:solidFill>
                <a:latin typeface="Arial"/>
                <a:ea typeface="Arial"/>
                <a:cs typeface="Arial"/>
                <a:sym typeface="Arial"/>
              </a:rPr>
              <a:t>Long term</a:t>
            </a:r>
          </a:p>
          <a:p>
            <a:pPr algn="ctr">
              <a:lnSpc>
                <a:spcPts val="2989"/>
              </a:lnSpc>
            </a:pPr>
            <a:endParaRPr lang="en-US" sz="2299">
              <a:solidFill>
                <a:srgbClr val="000000"/>
              </a:solidFill>
              <a:latin typeface="Arial"/>
              <a:ea typeface="Arial"/>
              <a:cs typeface="Arial"/>
              <a:sym typeface="Arial"/>
            </a:endParaRPr>
          </a:p>
          <a:p>
            <a:pPr algn="ctr">
              <a:lnSpc>
                <a:spcPts val="2989"/>
              </a:lnSpc>
            </a:pPr>
            <a:endParaRPr lang="en-US" sz="2299">
              <a:solidFill>
                <a:srgbClr val="000000"/>
              </a:solidFill>
              <a:latin typeface="Arial"/>
              <a:ea typeface="Arial"/>
              <a:cs typeface="Arial"/>
              <a:sym typeface="Arial"/>
            </a:endParaRPr>
          </a:p>
          <a:p>
            <a:pPr algn="ctr">
              <a:lnSpc>
                <a:spcPts val="2989"/>
              </a:lnSpc>
            </a:pPr>
            <a:endParaRPr lang="en-US" sz="2299">
              <a:solidFill>
                <a:srgbClr val="000000"/>
              </a:solidFill>
              <a:latin typeface="Arial"/>
              <a:ea typeface="Arial"/>
              <a:cs typeface="Arial"/>
              <a:sym typeface="Arial"/>
            </a:endParaRPr>
          </a:p>
          <a:p>
            <a:pPr algn="ctr">
              <a:lnSpc>
                <a:spcPts val="2989"/>
              </a:lnSpc>
              <a:spcBef>
                <a:spcPct val="0"/>
              </a:spcBef>
            </a:pPr>
            <a:r>
              <a:rPr lang="en-US" sz="2299">
                <a:solidFill>
                  <a:srgbClr val="000000"/>
                </a:solidFill>
                <a:latin typeface="Arial"/>
                <a:ea typeface="Arial"/>
                <a:cs typeface="Arial"/>
                <a:sym typeface="Arial"/>
              </a:rPr>
              <a:t>years</a:t>
            </a:r>
          </a:p>
        </p:txBody>
      </p:sp>
      <p:sp>
        <p:nvSpPr>
          <p:cNvPr id="67" name="TextBox 67"/>
          <p:cNvSpPr txBox="1"/>
          <p:nvPr/>
        </p:nvSpPr>
        <p:spPr>
          <a:xfrm>
            <a:off x="5013760" y="2900624"/>
            <a:ext cx="5653218" cy="947420"/>
          </a:xfrm>
          <a:prstGeom prst="rect">
            <a:avLst/>
          </a:prstGeom>
        </p:spPr>
        <p:txBody>
          <a:bodyPr lIns="0" tIns="0" rIns="0" bIns="0" rtlCol="0" anchor="t">
            <a:spAutoFit/>
          </a:bodyPr>
          <a:lstStyle/>
          <a:p>
            <a:pPr algn="ctr">
              <a:lnSpc>
                <a:spcPts val="2469"/>
              </a:lnSpc>
            </a:pPr>
            <a:r>
              <a:rPr lang="en-US" sz="1899">
                <a:solidFill>
                  <a:srgbClr val="000000"/>
                </a:solidFill>
                <a:latin typeface="Arial Bold"/>
                <a:ea typeface="Arial Bold"/>
                <a:cs typeface="Arial Bold"/>
                <a:sym typeface="Arial Bold"/>
              </a:rPr>
              <a:t>Annual Budget</a:t>
            </a:r>
          </a:p>
          <a:p>
            <a:pPr algn="ctr">
              <a:lnSpc>
                <a:spcPts val="2469"/>
              </a:lnSpc>
            </a:pPr>
            <a:endParaRPr lang="en-US" sz="1899">
              <a:solidFill>
                <a:srgbClr val="000000"/>
              </a:solidFill>
              <a:latin typeface="Arial Bold"/>
              <a:ea typeface="Arial Bold"/>
              <a:cs typeface="Arial Bold"/>
              <a:sym typeface="Arial Bold"/>
            </a:endParaRPr>
          </a:p>
          <a:p>
            <a:pPr algn="ctr">
              <a:lnSpc>
                <a:spcPts val="2469"/>
              </a:lnSpc>
              <a:spcBef>
                <a:spcPct val="0"/>
              </a:spcBef>
            </a:pPr>
            <a:r>
              <a:rPr lang="en-US" sz="1899">
                <a:solidFill>
                  <a:srgbClr val="000000"/>
                </a:solidFill>
                <a:latin typeface="Arial"/>
                <a:ea typeface="Arial"/>
                <a:cs typeface="Arial"/>
                <a:sym typeface="Arial"/>
              </a:rPr>
              <a:t>30 June 2025</a:t>
            </a:r>
          </a:p>
        </p:txBody>
      </p:sp>
      <p:sp>
        <p:nvSpPr>
          <p:cNvPr id="68" name="TextBox 68"/>
          <p:cNvSpPr txBox="1"/>
          <p:nvPr/>
        </p:nvSpPr>
        <p:spPr>
          <a:xfrm>
            <a:off x="11890685" y="2900624"/>
            <a:ext cx="5653218" cy="947420"/>
          </a:xfrm>
          <a:prstGeom prst="rect">
            <a:avLst/>
          </a:prstGeom>
        </p:spPr>
        <p:txBody>
          <a:bodyPr lIns="0" tIns="0" rIns="0" bIns="0" rtlCol="0" anchor="t">
            <a:spAutoFit/>
          </a:bodyPr>
          <a:lstStyle/>
          <a:p>
            <a:pPr algn="ctr">
              <a:lnSpc>
                <a:spcPts val="2469"/>
              </a:lnSpc>
            </a:pPr>
            <a:r>
              <a:rPr lang="en-US" sz="1899">
                <a:solidFill>
                  <a:srgbClr val="000000"/>
                </a:solidFill>
                <a:latin typeface="Arial Bold"/>
                <a:ea typeface="Arial Bold"/>
                <a:cs typeface="Arial Bold"/>
                <a:sym typeface="Arial Bold"/>
              </a:rPr>
              <a:t>Annual Report</a:t>
            </a:r>
          </a:p>
          <a:p>
            <a:pPr algn="ctr">
              <a:lnSpc>
                <a:spcPts val="2469"/>
              </a:lnSpc>
            </a:pPr>
            <a:endParaRPr lang="en-US" sz="1899">
              <a:solidFill>
                <a:srgbClr val="000000"/>
              </a:solidFill>
              <a:latin typeface="Arial Bold"/>
              <a:ea typeface="Arial Bold"/>
              <a:cs typeface="Arial Bold"/>
              <a:sym typeface="Arial Bold"/>
            </a:endParaRPr>
          </a:p>
          <a:p>
            <a:pPr algn="ctr">
              <a:lnSpc>
                <a:spcPts val="2469"/>
              </a:lnSpc>
              <a:spcBef>
                <a:spcPct val="0"/>
              </a:spcBef>
            </a:pPr>
            <a:r>
              <a:rPr lang="en-US" sz="1899">
                <a:solidFill>
                  <a:srgbClr val="000000"/>
                </a:solidFill>
                <a:latin typeface="Arial"/>
                <a:ea typeface="Arial"/>
                <a:cs typeface="Arial"/>
                <a:sym typeface="Arial"/>
              </a:rPr>
              <a:t>31 October 2025</a:t>
            </a:r>
          </a:p>
        </p:txBody>
      </p:sp>
      <p:sp>
        <p:nvSpPr>
          <p:cNvPr id="69" name="TextBox 69"/>
          <p:cNvSpPr txBox="1"/>
          <p:nvPr/>
        </p:nvSpPr>
        <p:spPr>
          <a:xfrm>
            <a:off x="5359609" y="5587788"/>
            <a:ext cx="4961517" cy="719108"/>
          </a:xfrm>
          <a:prstGeom prst="rect">
            <a:avLst/>
          </a:prstGeom>
        </p:spPr>
        <p:txBody>
          <a:bodyPr wrap="square" lIns="0" tIns="0" rIns="0" bIns="0" rtlCol="0" anchor="t">
            <a:spAutoFit/>
          </a:bodyPr>
          <a:lstStyle/>
          <a:p>
            <a:pPr algn="ctr">
              <a:lnSpc>
                <a:spcPts val="2470"/>
              </a:lnSpc>
            </a:pPr>
            <a:r>
              <a:rPr lang="en-US" sz="1900">
                <a:solidFill>
                  <a:srgbClr val="000000"/>
                </a:solidFill>
                <a:latin typeface="Arial Bold"/>
                <a:ea typeface="Arial Bold"/>
                <a:cs typeface="Arial Bold"/>
                <a:sym typeface="Arial Bold"/>
              </a:rPr>
              <a:t>Council Plan</a:t>
            </a:r>
          </a:p>
          <a:p>
            <a:pPr algn="ctr">
              <a:lnSpc>
                <a:spcPts val="780"/>
              </a:lnSpc>
            </a:pPr>
            <a:endParaRPr lang="en-US" sz="1900">
              <a:solidFill>
                <a:srgbClr val="000000"/>
              </a:solidFill>
              <a:latin typeface="Arial Bold"/>
              <a:ea typeface="Arial Bold"/>
              <a:cs typeface="Arial Bold"/>
              <a:sym typeface="Arial Bold"/>
            </a:endParaRPr>
          </a:p>
          <a:p>
            <a:pPr algn="ctr">
              <a:lnSpc>
                <a:spcPts val="2470"/>
              </a:lnSpc>
              <a:spcBef>
                <a:spcPct val="0"/>
              </a:spcBef>
            </a:pPr>
            <a:r>
              <a:rPr lang="en-US" sz="1900">
                <a:solidFill>
                  <a:srgbClr val="000000"/>
                </a:solidFill>
                <a:latin typeface="Arial"/>
                <a:ea typeface="Arial"/>
                <a:cs typeface="Arial"/>
                <a:sym typeface="Arial"/>
              </a:rPr>
              <a:t>Due 31 October 2025</a:t>
            </a:r>
          </a:p>
        </p:txBody>
      </p:sp>
      <p:sp>
        <p:nvSpPr>
          <p:cNvPr id="70" name="TextBox 70"/>
          <p:cNvSpPr txBox="1"/>
          <p:nvPr/>
        </p:nvSpPr>
        <p:spPr>
          <a:xfrm>
            <a:off x="12710867" y="5537351"/>
            <a:ext cx="4372943" cy="1061761"/>
          </a:xfrm>
          <a:prstGeom prst="rect">
            <a:avLst/>
          </a:prstGeom>
        </p:spPr>
        <p:txBody>
          <a:bodyPr lIns="0" tIns="0" rIns="0" bIns="0" rtlCol="0" anchor="t">
            <a:spAutoFit/>
          </a:bodyPr>
          <a:lstStyle/>
          <a:p>
            <a:pPr algn="ctr">
              <a:lnSpc>
                <a:spcPts val="2470"/>
              </a:lnSpc>
            </a:pPr>
            <a:r>
              <a:rPr lang="en-US" sz="1900">
                <a:solidFill>
                  <a:srgbClr val="000000"/>
                </a:solidFill>
                <a:latin typeface="Arial Bold"/>
                <a:ea typeface="Arial Bold"/>
                <a:cs typeface="Arial Bold"/>
                <a:sym typeface="Arial Bold"/>
              </a:rPr>
              <a:t>Municipal Public Health &amp; Wellbeing Plan</a:t>
            </a:r>
          </a:p>
          <a:p>
            <a:pPr algn="ctr">
              <a:lnSpc>
                <a:spcPts val="780"/>
              </a:lnSpc>
            </a:pPr>
            <a:endParaRPr lang="en-US" sz="1900">
              <a:solidFill>
                <a:srgbClr val="000000"/>
              </a:solidFill>
              <a:latin typeface="Arial Bold"/>
              <a:ea typeface="Arial Bold"/>
              <a:cs typeface="Arial Bold"/>
              <a:sym typeface="Arial Bold"/>
            </a:endParaRPr>
          </a:p>
          <a:p>
            <a:pPr algn="ctr">
              <a:lnSpc>
                <a:spcPts val="2470"/>
              </a:lnSpc>
              <a:spcBef>
                <a:spcPct val="0"/>
              </a:spcBef>
            </a:pPr>
            <a:r>
              <a:rPr lang="en-US" sz="1900">
                <a:solidFill>
                  <a:srgbClr val="000000"/>
                </a:solidFill>
                <a:latin typeface="Arial"/>
                <a:ea typeface="Arial"/>
                <a:cs typeface="Arial"/>
                <a:sym typeface="Arial"/>
              </a:rPr>
              <a:t>Due 31 October 2025</a:t>
            </a:r>
          </a:p>
        </p:txBody>
      </p:sp>
      <p:sp>
        <p:nvSpPr>
          <p:cNvPr id="74" name="TextBox 74"/>
          <p:cNvSpPr txBox="1"/>
          <p:nvPr/>
        </p:nvSpPr>
        <p:spPr>
          <a:xfrm>
            <a:off x="4334882" y="8326688"/>
            <a:ext cx="13652228" cy="1257717"/>
          </a:xfrm>
          <a:prstGeom prst="rect">
            <a:avLst/>
          </a:prstGeom>
        </p:spPr>
        <p:txBody>
          <a:bodyPr wrap="square" lIns="0" tIns="0" rIns="0" bIns="0" rtlCol="0" anchor="t">
            <a:spAutoFit/>
          </a:bodyPr>
          <a:lstStyle/>
          <a:p>
            <a:pPr algn="ctr">
              <a:lnSpc>
                <a:spcPts val="2469"/>
              </a:lnSpc>
            </a:pPr>
            <a:r>
              <a:rPr lang="en-US" sz="1899">
                <a:solidFill>
                  <a:srgbClr val="000000"/>
                </a:solidFill>
                <a:latin typeface="Arial Bold"/>
                <a:ea typeface="Arial Bold"/>
                <a:cs typeface="Arial Bold"/>
                <a:sym typeface="Arial Bold"/>
              </a:rPr>
              <a:t>Community Vision</a:t>
            </a:r>
          </a:p>
          <a:p>
            <a:pPr algn="ctr">
              <a:lnSpc>
                <a:spcPts val="2469"/>
              </a:lnSpc>
            </a:pPr>
            <a:r>
              <a:rPr lang="en-US" sz="1899">
                <a:solidFill>
                  <a:srgbClr val="000000"/>
                </a:solidFill>
                <a:latin typeface="Arial Bold"/>
                <a:ea typeface="Arial Bold"/>
                <a:cs typeface="Arial Bold"/>
                <a:sym typeface="Arial Bold"/>
              </a:rPr>
              <a:t>Review adopted by</a:t>
            </a:r>
          </a:p>
          <a:p>
            <a:pPr algn="ctr">
              <a:lnSpc>
                <a:spcPts val="2469"/>
              </a:lnSpc>
            </a:pPr>
            <a:endParaRPr lang="en-US" sz="1899">
              <a:solidFill>
                <a:srgbClr val="000000"/>
              </a:solidFill>
              <a:latin typeface="Arial Bold"/>
              <a:ea typeface="Arial Bold"/>
              <a:cs typeface="Arial Bold"/>
              <a:sym typeface="Arial Bold"/>
            </a:endParaRPr>
          </a:p>
          <a:p>
            <a:pPr algn="ctr">
              <a:lnSpc>
                <a:spcPts val="2469"/>
              </a:lnSpc>
              <a:spcBef>
                <a:spcPct val="0"/>
              </a:spcBef>
            </a:pPr>
            <a:r>
              <a:rPr lang="en-US" sz="1899">
                <a:solidFill>
                  <a:srgbClr val="000000"/>
                </a:solidFill>
                <a:latin typeface="Arial"/>
                <a:ea typeface="Arial"/>
                <a:cs typeface="Arial"/>
                <a:sym typeface="Arial"/>
              </a:rPr>
              <a:t>Due 31 October 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12" name="Freeform 12"/>
          <p:cNvSpPr/>
          <p:nvPr/>
        </p:nvSpPr>
        <p:spPr>
          <a:xfrm>
            <a:off x="9058275" y="-294638"/>
            <a:ext cx="9269071" cy="9328784"/>
          </a:xfrm>
          <a:custGeom>
            <a:avLst/>
            <a:gdLst/>
            <a:ahLst/>
            <a:cxnLst/>
            <a:rect l="l" t="t" r="r" b="b"/>
            <a:pathLst>
              <a:path w="9269071" h="9328784">
                <a:moveTo>
                  <a:pt x="0" y="0"/>
                </a:moveTo>
                <a:lnTo>
                  <a:pt x="9269071" y="0"/>
                </a:lnTo>
                <a:lnTo>
                  <a:pt x="9269071" y="9328783"/>
                </a:lnTo>
                <a:lnTo>
                  <a:pt x="0" y="9328783"/>
                </a:lnTo>
                <a:lnTo>
                  <a:pt x="0" y="0"/>
                </a:lnTo>
                <a:close/>
              </a:path>
            </a:pathLst>
          </a:custGeom>
          <a:blipFill>
            <a:blip r:embed="rId3"/>
            <a:stretch>
              <a:fillRect l="-15675" r="-35290"/>
            </a:stretch>
          </a:blipFill>
        </p:spPr>
        <p:txBody>
          <a:bodyPr/>
          <a:lstStyle/>
          <a:p>
            <a:endParaRPr lang="en-AU"/>
          </a:p>
        </p:txBody>
      </p:sp>
      <p:sp>
        <p:nvSpPr>
          <p:cNvPr id="2" name="AutoShape 2"/>
          <p:cNvSpPr/>
          <p:nvPr/>
        </p:nvSpPr>
        <p:spPr>
          <a:xfrm>
            <a:off x="9030211" y="0"/>
            <a:ext cx="0" cy="9034145"/>
          </a:xfrm>
          <a:prstGeom prst="line">
            <a:avLst/>
          </a:prstGeom>
          <a:ln w="38100" cap="flat">
            <a:solidFill>
              <a:srgbClr val="3DAA73"/>
            </a:solidFill>
            <a:prstDash val="solid"/>
            <a:headEnd type="none" w="sm" len="sm"/>
            <a:tailEnd type="none" w="sm" len="sm"/>
          </a:ln>
        </p:spPr>
        <p:txBody>
          <a:bodyPr/>
          <a:lstStyle/>
          <a:p>
            <a:endParaRPr lang="en-AU"/>
          </a:p>
        </p:txBody>
      </p:sp>
      <p:sp>
        <p:nvSpPr>
          <p:cNvPr id="3" name="Freeform 3"/>
          <p:cNvSpPr/>
          <p:nvPr/>
        </p:nvSpPr>
        <p:spPr>
          <a:xfrm>
            <a:off x="15756560" y="9432481"/>
            <a:ext cx="2132060" cy="710687"/>
          </a:xfrm>
          <a:custGeom>
            <a:avLst/>
            <a:gdLst/>
            <a:ahLst/>
            <a:cxnLst/>
            <a:rect l="l" t="t" r="r" b="b"/>
            <a:pathLst>
              <a:path w="2132060" h="710687">
                <a:moveTo>
                  <a:pt x="0" y="0"/>
                </a:moveTo>
                <a:lnTo>
                  <a:pt x="2132061" y="0"/>
                </a:lnTo>
                <a:lnTo>
                  <a:pt x="2132061" y="710687"/>
                </a:lnTo>
                <a:lnTo>
                  <a:pt x="0" y="710687"/>
                </a:lnTo>
                <a:lnTo>
                  <a:pt x="0" y="0"/>
                </a:lnTo>
                <a:close/>
              </a:path>
            </a:pathLst>
          </a:custGeom>
          <a:blipFill>
            <a:blip r:embed="rId4"/>
            <a:stretch>
              <a:fillRect/>
            </a:stretch>
          </a:blipFill>
        </p:spPr>
        <p:txBody>
          <a:bodyPr/>
          <a:lstStyle/>
          <a:p>
            <a:endParaRPr lang="en-AU"/>
          </a:p>
        </p:txBody>
      </p:sp>
      <p:grpSp>
        <p:nvGrpSpPr>
          <p:cNvPr id="4" name="Group 4"/>
          <p:cNvGrpSpPr/>
          <p:nvPr/>
        </p:nvGrpSpPr>
        <p:grpSpPr>
          <a:xfrm>
            <a:off x="0" y="9034145"/>
            <a:ext cx="18288000" cy="1410703"/>
            <a:chOff x="0" y="0"/>
            <a:chExt cx="24384000" cy="1880938"/>
          </a:xfrm>
        </p:grpSpPr>
        <p:grpSp>
          <p:nvGrpSpPr>
            <p:cNvPr id="5" name="Group 5"/>
            <p:cNvGrpSpPr/>
            <p:nvPr/>
          </p:nvGrpSpPr>
          <p:grpSpPr>
            <a:xfrm>
              <a:off x="0" y="0"/>
              <a:ext cx="24384000" cy="1763919"/>
              <a:chOff x="0" y="0"/>
              <a:chExt cx="4816593" cy="348428"/>
            </a:xfrm>
          </p:grpSpPr>
          <p:sp>
            <p:nvSpPr>
              <p:cNvPr id="6" name="Freeform 6"/>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7" name="TextBox 7"/>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8" name="Freeform 8"/>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5"/>
              <a:stretch>
                <a:fillRect/>
              </a:stretch>
            </a:blipFill>
          </p:spPr>
          <p:txBody>
            <a:bodyPr/>
            <a:lstStyle/>
            <a:p>
              <a:endParaRPr lang="en-AU"/>
            </a:p>
          </p:txBody>
        </p:sp>
        <p:sp>
          <p:nvSpPr>
            <p:cNvPr id="9" name="AutoShape 9"/>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0" name="TextBox 10"/>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12</a:t>
              </a:r>
            </a:p>
          </p:txBody>
        </p:sp>
        <p:sp>
          <p:nvSpPr>
            <p:cNvPr id="11" name="TextBox 11"/>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
        <p:nvSpPr>
          <p:cNvPr id="13" name="TextBox 13"/>
          <p:cNvSpPr txBox="1"/>
          <p:nvPr/>
        </p:nvSpPr>
        <p:spPr>
          <a:xfrm>
            <a:off x="892834" y="298691"/>
            <a:ext cx="12799976" cy="937051"/>
          </a:xfrm>
          <a:prstGeom prst="rect">
            <a:avLst/>
          </a:prstGeom>
        </p:spPr>
        <p:txBody>
          <a:bodyPr lIns="0" tIns="0" rIns="0" bIns="0" rtlCol="0" anchor="t">
            <a:spAutoFit/>
          </a:bodyPr>
          <a:lstStyle/>
          <a:p>
            <a:pPr marL="0" lvl="0" indent="0" algn="l">
              <a:lnSpc>
                <a:spcPts val="7800"/>
              </a:lnSpc>
              <a:spcBef>
                <a:spcPct val="0"/>
              </a:spcBef>
            </a:pPr>
            <a:r>
              <a:rPr lang="en-US" sz="6400" b="1">
                <a:solidFill>
                  <a:srgbClr val="3DAA73"/>
                </a:solidFill>
                <a:latin typeface="Arial Bold"/>
                <a:ea typeface="Arial Bold"/>
                <a:cs typeface="Arial Bold"/>
                <a:sym typeface="Arial Bold"/>
              </a:rPr>
              <a:t>Resources</a:t>
            </a:r>
            <a:endParaRPr lang="en-US" sz="6400" b="1">
              <a:solidFill>
                <a:srgbClr val="3DAA73"/>
              </a:solidFill>
              <a:latin typeface="Arial Bold"/>
              <a:ea typeface="Arial Bold"/>
              <a:cs typeface="Arial Bold"/>
            </a:endParaRPr>
          </a:p>
        </p:txBody>
      </p:sp>
      <p:sp>
        <p:nvSpPr>
          <p:cNvPr id="14" name="TextBox 14"/>
          <p:cNvSpPr txBox="1"/>
          <p:nvPr/>
        </p:nvSpPr>
        <p:spPr>
          <a:xfrm>
            <a:off x="562022" y="1890712"/>
            <a:ext cx="7849530" cy="6733575"/>
          </a:xfrm>
          <a:prstGeom prst="rect">
            <a:avLst/>
          </a:prstGeom>
        </p:spPr>
        <p:txBody>
          <a:bodyPr lIns="0" tIns="0" rIns="0" bIns="0" rtlCol="0" anchor="t">
            <a:spAutoFit/>
          </a:bodyPr>
          <a:lstStyle/>
          <a:p>
            <a:pPr algn="l">
              <a:lnSpc>
                <a:spcPts val="2080"/>
              </a:lnSpc>
            </a:pPr>
            <a:endParaRPr lang="en-US" sz="2999">
              <a:solidFill>
                <a:srgbClr val="000000"/>
              </a:solidFill>
              <a:latin typeface="Arial"/>
              <a:ea typeface="Arial"/>
              <a:cs typeface="Arial"/>
              <a:sym typeface="Arial"/>
            </a:endParaRPr>
          </a:p>
          <a:p>
            <a:pPr marL="647698" lvl="1" indent="-323849" algn="l">
              <a:lnSpc>
                <a:spcPts val="3899"/>
              </a:lnSpc>
              <a:buFont typeface="Arial"/>
              <a:buChar char="•"/>
            </a:pPr>
            <a:r>
              <a:rPr lang="en-US" sz="2999">
                <a:solidFill>
                  <a:srgbClr val="000000"/>
                </a:solidFill>
                <a:latin typeface="Arial"/>
                <a:ea typeface="Arial"/>
                <a:cs typeface="Arial"/>
                <a:sym typeface="Arial"/>
              </a:rPr>
              <a:t>MAV has guidance links and analysis of past plans on the </a:t>
            </a:r>
            <a:r>
              <a:rPr lang="en-US" sz="2999">
                <a:solidFill>
                  <a:srgbClr val="000000"/>
                </a:solidFill>
                <a:latin typeface="Arial"/>
                <a:ea typeface="Arial"/>
                <a:cs typeface="Arial"/>
                <a:sym typeface="Arial"/>
                <a:hlinkClick r:id="rId6"/>
              </a:rPr>
              <a:t>MAV website</a:t>
            </a:r>
            <a:r>
              <a:rPr lang="en-US" sz="2999">
                <a:solidFill>
                  <a:srgbClr val="000000"/>
                </a:solidFill>
                <a:latin typeface="Arial"/>
                <a:ea typeface="Arial"/>
                <a:cs typeface="Arial"/>
                <a:sym typeface="Arial"/>
              </a:rPr>
              <a:t>.</a:t>
            </a:r>
          </a:p>
          <a:p>
            <a:pPr marL="647698" lvl="1" indent="-323849" algn="l">
              <a:lnSpc>
                <a:spcPts val="3899"/>
              </a:lnSpc>
              <a:buFont typeface="Arial"/>
              <a:buChar char="•"/>
            </a:pPr>
            <a:endParaRPr lang="en-US" sz="2999">
              <a:solidFill>
                <a:srgbClr val="000000"/>
              </a:solidFill>
              <a:latin typeface="Arial"/>
              <a:ea typeface="Arial"/>
              <a:cs typeface="Arial"/>
              <a:sym typeface="Arial"/>
            </a:endParaRPr>
          </a:p>
          <a:p>
            <a:pPr marL="647698" lvl="1" indent="-323849" algn="l">
              <a:lnSpc>
                <a:spcPts val="3899"/>
              </a:lnSpc>
              <a:buFont typeface="Arial"/>
              <a:buChar char="•"/>
            </a:pPr>
            <a:r>
              <a:rPr lang="en-US" sz="2999">
                <a:solidFill>
                  <a:srgbClr val="000000"/>
                </a:solidFill>
                <a:latin typeface="Arial"/>
                <a:ea typeface="Arial"/>
                <a:cs typeface="Arial"/>
                <a:sym typeface="Arial"/>
              </a:rPr>
              <a:t>Useful resources including guidance on health and wellbeing planning on the Department of Health website </a:t>
            </a:r>
            <a:r>
              <a:rPr lang="en-US" sz="2999" u="sng">
                <a:solidFill>
                  <a:srgbClr val="000000"/>
                </a:solidFill>
                <a:latin typeface="Arial"/>
                <a:ea typeface="Arial"/>
                <a:cs typeface="Arial"/>
                <a:sym typeface="Arial"/>
                <a:hlinkClick r:id="rId7" tooltip="https://prevention.health.vic.gov.au/resources/index"/>
              </a:rPr>
              <a:t>DH Prevention</a:t>
            </a:r>
            <a:endParaRPr lang="en-US" sz="2999" u="sng">
              <a:solidFill>
                <a:srgbClr val="000000"/>
              </a:solidFill>
              <a:latin typeface="Arial"/>
              <a:ea typeface="Arial"/>
              <a:cs typeface="Arial"/>
              <a:sym typeface="Arial"/>
            </a:endParaRPr>
          </a:p>
          <a:p>
            <a:pPr marL="647698" lvl="1" indent="-323849" algn="l">
              <a:lnSpc>
                <a:spcPts val="3899"/>
              </a:lnSpc>
              <a:buFont typeface="Arial"/>
              <a:buChar char="•"/>
            </a:pPr>
            <a:endParaRPr lang="en-US" sz="2999" u="sng">
              <a:solidFill>
                <a:srgbClr val="000000"/>
              </a:solidFill>
              <a:latin typeface="Arial"/>
              <a:ea typeface="Arial"/>
              <a:cs typeface="Arial"/>
              <a:sym typeface="Arial"/>
            </a:endParaRPr>
          </a:p>
          <a:p>
            <a:pPr marL="647698" lvl="1" indent="-323849" algn="l">
              <a:lnSpc>
                <a:spcPts val="3899"/>
              </a:lnSpc>
              <a:buFont typeface="Arial"/>
              <a:buChar char="•"/>
            </a:pPr>
            <a:r>
              <a:rPr lang="en-US" sz="2999" err="1">
                <a:solidFill>
                  <a:srgbClr val="000000"/>
                </a:solidFill>
                <a:latin typeface="Arial"/>
                <a:ea typeface="Arial"/>
                <a:cs typeface="Arial"/>
                <a:sym typeface="Arial"/>
                <a:hlinkClick r:id="rId8"/>
              </a:rPr>
              <a:t>Vichealth</a:t>
            </a:r>
            <a:r>
              <a:rPr lang="en-US" sz="2999">
                <a:solidFill>
                  <a:srgbClr val="000000"/>
                </a:solidFill>
                <a:latin typeface="Arial"/>
                <a:ea typeface="Arial"/>
                <a:cs typeface="Arial"/>
                <a:sym typeface="Arial"/>
              </a:rPr>
              <a:t> has a range of evidence informed resources which are aimed to assist councils in acting to improve health and wellbeing of communities.</a:t>
            </a:r>
          </a:p>
          <a:p>
            <a:pPr algn="l">
              <a:lnSpc>
                <a:spcPts val="3899"/>
              </a:lnSpc>
              <a:spcBef>
                <a:spcPct val="0"/>
              </a:spcBef>
            </a:pPr>
            <a:endParaRPr lang="en-US" sz="2999">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grpSp>
        <p:nvGrpSpPr>
          <p:cNvPr id="2" name="Group 2"/>
          <p:cNvGrpSpPr/>
          <p:nvPr/>
        </p:nvGrpSpPr>
        <p:grpSpPr>
          <a:xfrm>
            <a:off x="1051714" y="2902248"/>
            <a:ext cx="17061474" cy="6080304"/>
            <a:chOff x="30" y="-57150"/>
            <a:chExt cx="23103214" cy="8107076"/>
          </a:xfrm>
        </p:grpSpPr>
        <p:sp>
          <p:nvSpPr>
            <p:cNvPr id="3" name="AutoShape 3"/>
            <p:cNvSpPr/>
            <p:nvPr/>
          </p:nvSpPr>
          <p:spPr>
            <a:xfrm flipH="1" flipV="1">
              <a:off x="1059855" y="456346"/>
              <a:ext cx="0" cy="1992951"/>
            </a:xfrm>
            <a:prstGeom prst="line">
              <a:avLst/>
            </a:prstGeom>
            <a:ln w="20601" cap="flat">
              <a:solidFill>
                <a:srgbClr val="3DAA73"/>
              </a:solidFill>
              <a:prstDash val="solid"/>
              <a:headEnd type="none" w="sm" len="sm"/>
              <a:tailEnd type="none" w="sm" len="sm"/>
            </a:ln>
          </p:spPr>
          <p:txBody>
            <a:bodyPr/>
            <a:lstStyle/>
            <a:p>
              <a:endParaRPr lang="en-AU"/>
            </a:p>
          </p:txBody>
        </p:sp>
        <p:sp>
          <p:nvSpPr>
            <p:cNvPr id="4" name="AutoShape 4"/>
            <p:cNvSpPr/>
            <p:nvPr/>
          </p:nvSpPr>
          <p:spPr>
            <a:xfrm flipV="1">
              <a:off x="20330875" y="948653"/>
              <a:ext cx="12700" cy="1643636"/>
            </a:xfrm>
            <a:prstGeom prst="line">
              <a:avLst/>
            </a:prstGeom>
            <a:ln w="20601" cap="flat">
              <a:solidFill>
                <a:srgbClr val="3DAA73"/>
              </a:solidFill>
              <a:prstDash val="solid"/>
              <a:headEnd type="none" w="sm" len="sm"/>
              <a:tailEnd type="none" w="sm" len="sm"/>
            </a:ln>
          </p:spPr>
          <p:txBody>
            <a:bodyPr/>
            <a:lstStyle/>
            <a:p>
              <a:endParaRPr lang="en-AU"/>
            </a:p>
          </p:txBody>
        </p:sp>
        <p:sp>
          <p:nvSpPr>
            <p:cNvPr id="5" name="AutoShape 5"/>
            <p:cNvSpPr/>
            <p:nvPr/>
          </p:nvSpPr>
          <p:spPr>
            <a:xfrm flipV="1">
              <a:off x="3976486" y="948457"/>
              <a:ext cx="12700" cy="1643636"/>
            </a:xfrm>
            <a:prstGeom prst="line">
              <a:avLst/>
            </a:prstGeom>
            <a:ln w="20601" cap="flat">
              <a:solidFill>
                <a:srgbClr val="3DAA73"/>
              </a:solidFill>
              <a:prstDash val="solid"/>
              <a:headEnd type="none" w="sm" len="sm"/>
              <a:tailEnd type="none" w="sm" len="sm"/>
            </a:ln>
          </p:spPr>
          <p:txBody>
            <a:bodyPr/>
            <a:lstStyle/>
            <a:p>
              <a:endParaRPr lang="en-AU"/>
            </a:p>
          </p:txBody>
        </p:sp>
        <p:sp>
          <p:nvSpPr>
            <p:cNvPr id="6" name="AutoShape 6"/>
            <p:cNvSpPr/>
            <p:nvPr/>
          </p:nvSpPr>
          <p:spPr>
            <a:xfrm flipH="1" flipV="1">
              <a:off x="60" y="2840544"/>
              <a:ext cx="21944503" cy="25400"/>
            </a:xfrm>
            <a:prstGeom prst="line">
              <a:avLst/>
            </a:prstGeom>
            <a:ln w="51503" cap="flat">
              <a:solidFill>
                <a:srgbClr val="3DAA73"/>
              </a:solidFill>
              <a:prstDash val="solid"/>
              <a:headEnd type="none" w="sm" len="sm"/>
              <a:tailEnd type="none" w="sm" len="sm"/>
            </a:ln>
          </p:spPr>
          <p:txBody>
            <a:bodyPr/>
            <a:lstStyle/>
            <a:p>
              <a:endParaRPr lang="en-AU"/>
            </a:p>
          </p:txBody>
        </p:sp>
        <p:sp>
          <p:nvSpPr>
            <p:cNvPr id="7" name="Freeform 7"/>
            <p:cNvSpPr/>
            <p:nvPr/>
          </p:nvSpPr>
          <p:spPr>
            <a:xfrm>
              <a:off x="668175" y="2496435"/>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8" name="Freeform 8"/>
            <p:cNvSpPr/>
            <p:nvPr/>
          </p:nvSpPr>
          <p:spPr>
            <a:xfrm>
              <a:off x="649772" y="2450822"/>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3403751" y="2496435"/>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p:cNvSpPr/>
            <p:nvPr/>
          </p:nvSpPr>
          <p:spPr>
            <a:xfrm>
              <a:off x="3385348" y="2450822"/>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6139327" y="2496435"/>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Freeform 12"/>
            <p:cNvSpPr/>
            <p:nvPr/>
          </p:nvSpPr>
          <p:spPr>
            <a:xfrm>
              <a:off x="6120924" y="2450822"/>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3" name="Freeform 13"/>
            <p:cNvSpPr/>
            <p:nvPr/>
          </p:nvSpPr>
          <p:spPr>
            <a:xfrm>
              <a:off x="19806502" y="2496435"/>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4" name="Freeform 14"/>
            <p:cNvSpPr/>
            <p:nvPr/>
          </p:nvSpPr>
          <p:spPr>
            <a:xfrm>
              <a:off x="19788099" y="2450822"/>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5" name="Freeform 15"/>
            <p:cNvSpPr/>
            <p:nvPr/>
          </p:nvSpPr>
          <p:spPr>
            <a:xfrm>
              <a:off x="11606197" y="2471035"/>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6" name="Freeform 16"/>
            <p:cNvSpPr/>
            <p:nvPr/>
          </p:nvSpPr>
          <p:spPr>
            <a:xfrm>
              <a:off x="11587794" y="2425422"/>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7" name="Freeform 17"/>
            <p:cNvSpPr/>
            <p:nvPr/>
          </p:nvSpPr>
          <p:spPr>
            <a:xfrm>
              <a:off x="14339632" y="2471035"/>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8" name="Freeform 18"/>
            <p:cNvSpPr/>
            <p:nvPr/>
          </p:nvSpPr>
          <p:spPr>
            <a:xfrm>
              <a:off x="14321229" y="2425422"/>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9" name="Freeform 19"/>
            <p:cNvSpPr/>
            <p:nvPr/>
          </p:nvSpPr>
          <p:spPr>
            <a:xfrm>
              <a:off x="17073067" y="2471035"/>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0" name="Freeform 20"/>
            <p:cNvSpPr/>
            <p:nvPr/>
          </p:nvSpPr>
          <p:spPr>
            <a:xfrm>
              <a:off x="17054664" y="2425422"/>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21" name="Freeform 21"/>
            <p:cNvSpPr/>
            <p:nvPr/>
          </p:nvSpPr>
          <p:spPr>
            <a:xfrm>
              <a:off x="8872762" y="2471035"/>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2" name="Freeform 22"/>
            <p:cNvSpPr/>
            <p:nvPr/>
          </p:nvSpPr>
          <p:spPr>
            <a:xfrm>
              <a:off x="8854359" y="2425422"/>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23" name="TextBox 23"/>
            <p:cNvSpPr txBox="1"/>
            <p:nvPr/>
          </p:nvSpPr>
          <p:spPr>
            <a:xfrm>
              <a:off x="479394" y="3460990"/>
              <a:ext cx="21477989" cy="394554"/>
            </a:xfrm>
            <a:prstGeom prst="rect">
              <a:avLst/>
            </a:prstGeom>
          </p:spPr>
          <p:txBody>
            <a:bodyPr lIns="0" tIns="0" rIns="0" bIns="0" rtlCol="0" anchor="t">
              <a:spAutoFit/>
            </a:bodyPr>
            <a:lstStyle/>
            <a:p>
              <a:pPr algn="l">
                <a:lnSpc>
                  <a:spcPts val="2469"/>
                </a:lnSpc>
                <a:spcBef>
                  <a:spcPct val="0"/>
                </a:spcBef>
              </a:pPr>
              <a:r>
                <a:rPr lang="en-US" sz="1899">
                  <a:solidFill>
                    <a:srgbClr val="000000"/>
                  </a:solidFill>
                  <a:latin typeface="Arial"/>
                  <a:ea typeface="Arial"/>
                  <a:cs typeface="Arial"/>
                  <a:sym typeface="Arial"/>
                </a:rPr>
                <a:t>2024                       2025                       2026                       2027                       2028                      2029                       2030                       2031           </a:t>
              </a:r>
            </a:p>
          </p:txBody>
        </p:sp>
        <p:sp>
          <p:nvSpPr>
            <p:cNvPr id="24" name="AutoShape 24"/>
            <p:cNvSpPr/>
            <p:nvPr/>
          </p:nvSpPr>
          <p:spPr>
            <a:xfrm flipV="1">
              <a:off x="17525257" y="4949114"/>
              <a:ext cx="0" cy="2154137"/>
            </a:xfrm>
            <a:prstGeom prst="line">
              <a:avLst/>
            </a:prstGeom>
            <a:ln w="20601" cap="flat">
              <a:solidFill>
                <a:srgbClr val="3DAA73"/>
              </a:solidFill>
              <a:prstDash val="solid"/>
              <a:headEnd type="none" w="sm" len="sm"/>
              <a:tailEnd type="none" w="sm" len="sm"/>
            </a:ln>
          </p:spPr>
          <p:txBody>
            <a:bodyPr/>
            <a:lstStyle/>
            <a:p>
              <a:endParaRPr lang="en-AU"/>
            </a:p>
          </p:txBody>
        </p:sp>
        <p:sp>
          <p:nvSpPr>
            <p:cNvPr id="25" name="AutoShape 25"/>
            <p:cNvSpPr/>
            <p:nvPr/>
          </p:nvSpPr>
          <p:spPr>
            <a:xfrm flipV="1">
              <a:off x="6668632" y="4949114"/>
              <a:ext cx="0" cy="2154137"/>
            </a:xfrm>
            <a:prstGeom prst="line">
              <a:avLst/>
            </a:prstGeom>
            <a:ln w="20601" cap="flat">
              <a:solidFill>
                <a:srgbClr val="3DAA73"/>
              </a:solidFill>
              <a:prstDash val="solid"/>
              <a:headEnd type="none" w="sm" len="sm"/>
              <a:tailEnd type="none" w="sm" len="sm"/>
            </a:ln>
          </p:spPr>
          <p:txBody>
            <a:bodyPr/>
            <a:lstStyle/>
            <a:p>
              <a:endParaRPr lang="en-AU"/>
            </a:p>
          </p:txBody>
        </p:sp>
        <p:sp>
          <p:nvSpPr>
            <p:cNvPr id="26" name="AutoShape 26"/>
            <p:cNvSpPr/>
            <p:nvPr/>
          </p:nvSpPr>
          <p:spPr>
            <a:xfrm flipV="1">
              <a:off x="1215123" y="4447041"/>
              <a:ext cx="12700" cy="1643636"/>
            </a:xfrm>
            <a:prstGeom prst="line">
              <a:avLst/>
            </a:prstGeom>
            <a:ln w="20601" cap="flat">
              <a:solidFill>
                <a:srgbClr val="3DAA73"/>
              </a:solidFill>
              <a:prstDash val="solid"/>
              <a:headEnd type="none" w="sm" len="sm"/>
              <a:tailEnd type="none" w="sm" len="sm"/>
            </a:ln>
          </p:spPr>
          <p:txBody>
            <a:bodyPr/>
            <a:lstStyle/>
            <a:p>
              <a:endParaRPr lang="en-AU"/>
            </a:p>
          </p:txBody>
        </p:sp>
        <p:sp>
          <p:nvSpPr>
            <p:cNvPr id="27" name="AutoShape 27"/>
            <p:cNvSpPr/>
            <p:nvPr/>
          </p:nvSpPr>
          <p:spPr>
            <a:xfrm flipV="1">
              <a:off x="12161995" y="4447139"/>
              <a:ext cx="12700" cy="1643636"/>
            </a:xfrm>
            <a:prstGeom prst="line">
              <a:avLst/>
            </a:prstGeom>
            <a:ln w="20601" cap="flat">
              <a:solidFill>
                <a:srgbClr val="3DAA73"/>
              </a:solidFill>
              <a:prstDash val="solid"/>
              <a:headEnd type="none" w="sm" len="sm"/>
              <a:tailEnd type="none" w="sm" len="sm"/>
            </a:ln>
          </p:spPr>
          <p:txBody>
            <a:bodyPr/>
            <a:lstStyle/>
            <a:p>
              <a:endParaRPr lang="en-AU"/>
            </a:p>
          </p:txBody>
        </p:sp>
        <p:sp>
          <p:nvSpPr>
            <p:cNvPr id="28" name="AutoShape 28"/>
            <p:cNvSpPr/>
            <p:nvPr/>
          </p:nvSpPr>
          <p:spPr>
            <a:xfrm flipH="1" flipV="1">
              <a:off x="30" y="4669777"/>
              <a:ext cx="21944503" cy="25400"/>
            </a:xfrm>
            <a:prstGeom prst="line">
              <a:avLst/>
            </a:prstGeom>
            <a:ln w="51503" cap="flat">
              <a:solidFill>
                <a:srgbClr val="3DAA73"/>
              </a:solidFill>
              <a:prstDash val="solid"/>
              <a:headEnd type="none" w="sm" len="sm"/>
              <a:tailEnd type="none" w="sm" len="sm"/>
            </a:ln>
          </p:spPr>
          <p:txBody>
            <a:bodyPr/>
            <a:lstStyle/>
            <a:p>
              <a:endParaRPr lang="en-AU"/>
            </a:p>
          </p:txBody>
        </p:sp>
        <p:sp>
          <p:nvSpPr>
            <p:cNvPr id="29" name="Freeform 29"/>
            <p:cNvSpPr/>
            <p:nvPr/>
          </p:nvSpPr>
          <p:spPr>
            <a:xfrm>
              <a:off x="668145" y="4325667"/>
              <a:ext cx="784632" cy="784632"/>
            </a:xfrm>
            <a:custGeom>
              <a:avLst/>
              <a:gdLst/>
              <a:ahLst/>
              <a:cxnLst/>
              <a:rect l="l" t="t" r="r" b="b"/>
              <a:pathLst>
                <a:path w="784632" h="784632">
                  <a:moveTo>
                    <a:pt x="0" y="0"/>
                  </a:moveTo>
                  <a:lnTo>
                    <a:pt x="784633" y="0"/>
                  </a:lnTo>
                  <a:lnTo>
                    <a:pt x="784633"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0" name="Freeform 30"/>
            <p:cNvSpPr/>
            <p:nvPr/>
          </p:nvSpPr>
          <p:spPr>
            <a:xfrm>
              <a:off x="649743" y="4280054"/>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31" name="Freeform 31"/>
            <p:cNvSpPr/>
            <p:nvPr/>
          </p:nvSpPr>
          <p:spPr>
            <a:xfrm>
              <a:off x="3403721" y="4325667"/>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2" name="Freeform 32"/>
            <p:cNvSpPr/>
            <p:nvPr/>
          </p:nvSpPr>
          <p:spPr>
            <a:xfrm>
              <a:off x="3385318" y="4280054"/>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33" name="Freeform 33"/>
            <p:cNvSpPr/>
            <p:nvPr/>
          </p:nvSpPr>
          <p:spPr>
            <a:xfrm>
              <a:off x="6139297" y="4325667"/>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4" name="Freeform 34"/>
            <p:cNvSpPr/>
            <p:nvPr/>
          </p:nvSpPr>
          <p:spPr>
            <a:xfrm>
              <a:off x="6120894" y="4280054"/>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35" name="Freeform 35"/>
            <p:cNvSpPr/>
            <p:nvPr/>
          </p:nvSpPr>
          <p:spPr>
            <a:xfrm>
              <a:off x="19806472" y="4325667"/>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6" name="Freeform 36"/>
            <p:cNvSpPr/>
            <p:nvPr/>
          </p:nvSpPr>
          <p:spPr>
            <a:xfrm>
              <a:off x="19788069" y="4280054"/>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37" name="Freeform 37"/>
            <p:cNvSpPr/>
            <p:nvPr/>
          </p:nvSpPr>
          <p:spPr>
            <a:xfrm>
              <a:off x="11606167" y="4300267"/>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8" name="Freeform 38"/>
            <p:cNvSpPr/>
            <p:nvPr/>
          </p:nvSpPr>
          <p:spPr>
            <a:xfrm>
              <a:off x="11587764" y="4254654"/>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39" name="Freeform 39"/>
            <p:cNvSpPr/>
            <p:nvPr/>
          </p:nvSpPr>
          <p:spPr>
            <a:xfrm>
              <a:off x="14339602" y="4300267"/>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0" name="Freeform 40"/>
            <p:cNvSpPr/>
            <p:nvPr/>
          </p:nvSpPr>
          <p:spPr>
            <a:xfrm>
              <a:off x="14321199" y="4254654"/>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41" name="Freeform 41"/>
            <p:cNvSpPr/>
            <p:nvPr/>
          </p:nvSpPr>
          <p:spPr>
            <a:xfrm>
              <a:off x="17073037" y="4300267"/>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2" name="Freeform 42"/>
            <p:cNvSpPr/>
            <p:nvPr/>
          </p:nvSpPr>
          <p:spPr>
            <a:xfrm>
              <a:off x="17054634" y="4254654"/>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43" name="Freeform 43"/>
            <p:cNvSpPr/>
            <p:nvPr/>
          </p:nvSpPr>
          <p:spPr>
            <a:xfrm>
              <a:off x="8872732" y="4300267"/>
              <a:ext cx="784632" cy="784632"/>
            </a:xfrm>
            <a:custGeom>
              <a:avLst/>
              <a:gdLst/>
              <a:ahLst/>
              <a:cxnLst/>
              <a:rect l="l" t="t" r="r" b="b"/>
              <a:pathLst>
                <a:path w="784632" h="784632">
                  <a:moveTo>
                    <a:pt x="0" y="0"/>
                  </a:moveTo>
                  <a:lnTo>
                    <a:pt x="784632" y="0"/>
                  </a:lnTo>
                  <a:lnTo>
                    <a:pt x="784632" y="784632"/>
                  </a:lnTo>
                  <a:lnTo>
                    <a:pt x="0" y="784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4" name="Freeform 44"/>
            <p:cNvSpPr/>
            <p:nvPr/>
          </p:nvSpPr>
          <p:spPr>
            <a:xfrm>
              <a:off x="8854329" y="4254654"/>
              <a:ext cx="803035" cy="803035"/>
            </a:xfrm>
            <a:custGeom>
              <a:avLst/>
              <a:gdLst/>
              <a:ahLst/>
              <a:cxnLst/>
              <a:rect l="l" t="t" r="r" b="b"/>
              <a:pathLst>
                <a:path w="803035" h="803035">
                  <a:moveTo>
                    <a:pt x="0" y="0"/>
                  </a:moveTo>
                  <a:lnTo>
                    <a:pt x="803035" y="0"/>
                  </a:lnTo>
                  <a:lnTo>
                    <a:pt x="803035" y="803035"/>
                  </a:lnTo>
                  <a:lnTo>
                    <a:pt x="0" y="80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45" name="TextBox 45"/>
            <p:cNvSpPr txBox="1"/>
            <p:nvPr/>
          </p:nvSpPr>
          <p:spPr>
            <a:xfrm>
              <a:off x="1240523" y="-57150"/>
              <a:ext cx="2073275" cy="837777"/>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October 2024</a:t>
              </a:r>
            </a:p>
            <a:p>
              <a:pPr algn="just">
                <a:lnSpc>
                  <a:spcPts val="2469"/>
                </a:lnSpc>
                <a:spcBef>
                  <a:spcPct val="0"/>
                </a:spcBef>
              </a:pPr>
              <a:r>
                <a:rPr lang="en-US" sz="1899">
                  <a:solidFill>
                    <a:srgbClr val="000000"/>
                  </a:solidFill>
                  <a:latin typeface="Arial"/>
                  <a:ea typeface="Arial"/>
                  <a:cs typeface="Arial"/>
                  <a:sym typeface="Arial"/>
                </a:rPr>
                <a:t>LG elections</a:t>
              </a:r>
            </a:p>
          </p:txBody>
        </p:sp>
        <p:sp>
          <p:nvSpPr>
            <p:cNvPr id="46" name="TextBox 46"/>
            <p:cNvSpPr txBox="1"/>
            <p:nvPr/>
          </p:nvSpPr>
          <p:spPr>
            <a:xfrm>
              <a:off x="4119720" y="343045"/>
              <a:ext cx="2073275" cy="1244177"/>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October 2025</a:t>
              </a:r>
            </a:p>
            <a:p>
              <a:pPr algn="just">
                <a:lnSpc>
                  <a:spcPts val="2469"/>
                </a:lnSpc>
              </a:pPr>
              <a:r>
                <a:rPr lang="en-US" sz="1899">
                  <a:solidFill>
                    <a:srgbClr val="000000"/>
                  </a:solidFill>
                  <a:latin typeface="Arial"/>
                  <a:ea typeface="Arial"/>
                  <a:cs typeface="Arial"/>
                  <a:sym typeface="Arial"/>
                </a:rPr>
                <a:t>Council Plans</a:t>
              </a:r>
            </a:p>
            <a:p>
              <a:pPr algn="just">
                <a:lnSpc>
                  <a:spcPts val="2469"/>
                </a:lnSpc>
                <a:spcBef>
                  <a:spcPct val="0"/>
                </a:spcBef>
              </a:pPr>
              <a:r>
                <a:rPr lang="en-US" sz="1899">
                  <a:solidFill>
                    <a:srgbClr val="000000"/>
                  </a:solidFill>
                  <a:latin typeface="Arial"/>
                  <a:ea typeface="Arial"/>
                  <a:cs typeface="Arial"/>
                  <a:sym typeface="Arial"/>
                </a:rPr>
                <a:t>MPHWPs</a:t>
              </a:r>
            </a:p>
          </p:txBody>
        </p:sp>
        <p:sp>
          <p:nvSpPr>
            <p:cNvPr id="47" name="TextBox 47"/>
            <p:cNvSpPr txBox="1"/>
            <p:nvPr/>
          </p:nvSpPr>
          <p:spPr>
            <a:xfrm>
              <a:off x="12338114" y="-57150"/>
              <a:ext cx="2073275" cy="837777"/>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October 2028</a:t>
              </a:r>
            </a:p>
            <a:p>
              <a:pPr algn="just">
                <a:lnSpc>
                  <a:spcPts val="2469"/>
                </a:lnSpc>
                <a:spcBef>
                  <a:spcPct val="0"/>
                </a:spcBef>
              </a:pPr>
              <a:r>
                <a:rPr lang="en-US" sz="1899">
                  <a:solidFill>
                    <a:srgbClr val="000000"/>
                  </a:solidFill>
                  <a:latin typeface="Arial"/>
                  <a:ea typeface="Arial"/>
                  <a:cs typeface="Arial"/>
                  <a:sym typeface="Arial"/>
                </a:rPr>
                <a:t>LG elections</a:t>
              </a:r>
            </a:p>
          </p:txBody>
        </p:sp>
        <p:sp>
          <p:nvSpPr>
            <p:cNvPr id="48" name="TextBox 48"/>
            <p:cNvSpPr txBox="1"/>
            <p:nvPr/>
          </p:nvSpPr>
          <p:spPr>
            <a:xfrm>
              <a:off x="15097189" y="500796"/>
              <a:ext cx="2073275" cy="1244177"/>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October 2029</a:t>
              </a:r>
            </a:p>
            <a:p>
              <a:pPr algn="just">
                <a:lnSpc>
                  <a:spcPts val="2469"/>
                </a:lnSpc>
              </a:pPr>
              <a:r>
                <a:rPr lang="en-US" sz="1899">
                  <a:solidFill>
                    <a:srgbClr val="000000"/>
                  </a:solidFill>
                  <a:latin typeface="Arial"/>
                  <a:ea typeface="Arial"/>
                  <a:cs typeface="Arial"/>
                  <a:sym typeface="Arial"/>
                </a:rPr>
                <a:t>Council Plans</a:t>
              </a:r>
            </a:p>
            <a:p>
              <a:pPr algn="just">
                <a:lnSpc>
                  <a:spcPts val="2469"/>
                </a:lnSpc>
                <a:spcBef>
                  <a:spcPct val="0"/>
                </a:spcBef>
              </a:pPr>
              <a:r>
                <a:rPr lang="en-US" sz="1899">
                  <a:solidFill>
                    <a:srgbClr val="000000"/>
                  </a:solidFill>
                  <a:latin typeface="Arial"/>
                  <a:ea typeface="Arial"/>
                  <a:cs typeface="Arial"/>
                  <a:sym typeface="Arial"/>
                </a:rPr>
                <a:t>MPHWPs</a:t>
              </a:r>
            </a:p>
          </p:txBody>
        </p:sp>
        <p:sp>
          <p:nvSpPr>
            <p:cNvPr id="49" name="TextBox 49"/>
            <p:cNvSpPr txBox="1"/>
            <p:nvPr/>
          </p:nvSpPr>
          <p:spPr>
            <a:xfrm>
              <a:off x="20534073" y="500797"/>
              <a:ext cx="2569171" cy="1249488"/>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October 2031</a:t>
              </a:r>
            </a:p>
            <a:p>
              <a:pPr algn="just">
                <a:lnSpc>
                  <a:spcPts val="2469"/>
                </a:lnSpc>
              </a:pPr>
              <a:r>
                <a:rPr lang="en-US" sz="1899">
                  <a:solidFill>
                    <a:srgbClr val="000000"/>
                  </a:solidFill>
                  <a:latin typeface="Arial"/>
                  <a:ea typeface="Arial"/>
                  <a:cs typeface="Arial"/>
                  <a:sym typeface="Arial"/>
                </a:rPr>
                <a:t>Community Vision</a:t>
              </a:r>
            </a:p>
          </p:txBody>
        </p:sp>
        <p:sp>
          <p:nvSpPr>
            <p:cNvPr id="50" name="TextBox 50"/>
            <p:cNvSpPr txBox="1"/>
            <p:nvPr/>
          </p:nvSpPr>
          <p:spPr>
            <a:xfrm>
              <a:off x="1347114" y="5865949"/>
              <a:ext cx="4897636" cy="1244177"/>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May 2024</a:t>
              </a:r>
            </a:p>
            <a:p>
              <a:pPr>
                <a:lnSpc>
                  <a:spcPts val="2469"/>
                </a:lnSpc>
                <a:spcBef>
                  <a:spcPct val="0"/>
                </a:spcBef>
              </a:pPr>
              <a:r>
                <a:rPr lang="en-US" sz="1899">
                  <a:solidFill>
                    <a:srgbClr val="000000"/>
                  </a:solidFill>
                  <a:latin typeface="Arial"/>
                  <a:ea typeface="Arial"/>
                  <a:cs typeface="Arial"/>
                  <a:sym typeface="Arial"/>
                </a:rPr>
                <a:t>Vic Public Health &amp; Wellbeing Plan</a:t>
              </a:r>
            </a:p>
          </p:txBody>
        </p:sp>
        <p:sp>
          <p:nvSpPr>
            <p:cNvPr id="51" name="TextBox 51"/>
            <p:cNvSpPr txBox="1"/>
            <p:nvPr/>
          </p:nvSpPr>
          <p:spPr>
            <a:xfrm>
              <a:off x="12338114" y="5865949"/>
              <a:ext cx="4897636" cy="1244177"/>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September 2028</a:t>
              </a:r>
            </a:p>
            <a:p>
              <a:pPr>
                <a:lnSpc>
                  <a:spcPts val="2469"/>
                </a:lnSpc>
                <a:spcBef>
                  <a:spcPct val="0"/>
                </a:spcBef>
              </a:pPr>
              <a:r>
                <a:rPr lang="en-US" sz="1899">
                  <a:solidFill>
                    <a:srgbClr val="000000"/>
                  </a:solidFill>
                  <a:latin typeface="Arial"/>
                  <a:ea typeface="Arial"/>
                  <a:cs typeface="Arial"/>
                  <a:sym typeface="Arial"/>
                </a:rPr>
                <a:t>Vic Public Health &amp; Wellbeing Plan</a:t>
              </a:r>
            </a:p>
          </p:txBody>
        </p:sp>
        <p:sp>
          <p:nvSpPr>
            <p:cNvPr id="52" name="TextBox 52"/>
            <p:cNvSpPr txBox="1"/>
            <p:nvPr/>
          </p:nvSpPr>
          <p:spPr>
            <a:xfrm>
              <a:off x="6807923" y="6805749"/>
              <a:ext cx="3473450" cy="1244177"/>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November 2026</a:t>
              </a:r>
            </a:p>
            <a:p>
              <a:pPr>
                <a:lnSpc>
                  <a:spcPts val="2469"/>
                </a:lnSpc>
                <a:spcBef>
                  <a:spcPct val="0"/>
                </a:spcBef>
              </a:pPr>
              <a:r>
                <a:rPr lang="en-US" sz="1899">
                  <a:solidFill>
                    <a:srgbClr val="000000"/>
                  </a:solidFill>
                  <a:latin typeface="Arial"/>
                  <a:ea typeface="Arial"/>
                  <a:cs typeface="Arial"/>
                  <a:sym typeface="Arial"/>
                </a:rPr>
                <a:t>Vic Government election</a:t>
              </a:r>
            </a:p>
          </p:txBody>
        </p:sp>
        <p:sp>
          <p:nvSpPr>
            <p:cNvPr id="53" name="TextBox 53"/>
            <p:cNvSpPr txBox="1"/>
            <p:nvPr/>
          </p:nvSpPr>
          <p:spPr>
            <a:xfrm>
              <a:off x="17708220" y="6805749"/>
              <a:ext cx="3473450" cy="1244177"/>
            </a:xfrm>
            <a:prstGeom prst="rect">
              <a:avLst/>
            </a:prstGeom>
          </p:spPr>
          <p:txBody>
            <a:bodyPr lIns="0" tIns="0" rIns="0" bIns="0" rtlCol="0" anchor="t">
              <a:spAutoFit/>
            </a:bodyPr>
            <a:lstStyle/>
            <a:p>
              <a:pPr algn="just">
                <a:lnSpc>
                  <a:spcPts val="2469"/>
                </a:lnSpc>
              </a:pPr>
              <a:r>
                <a:rPr lang="en-US" sz="1899">
                  <a:solidFill>
                    <a:srgbClr val="000000"/>
                  </a:solidFill>
                  <a:latin typeface="Arial Bold"/>
                  <a:ea typeface="Arial Bold"/>
                  <a:cs typeface="Arial Bold"/>
                  <a:sym typeface="Arial Bold"/>
                </a:rPr>
                <a:t>November 2030</a:t>
              </a:r>
            </a:p>
            <a:p>
              <a:pPr>
                <a:lnSpc>
                  <a:spcPts val="2469"/>
                </a:lnSpc>
                <a:spcBef>
                  <a:spcPct val="0"/>
                </a:spcBef>
              </a:pPr>
              <a:r>
                <a:rPr lang="en-US" sz="1899">
                  <a:solidFill>
                    <a:srgbClr val="000000"/>
                  </a:solidFill>
                  <a:latin typeface="Arial"/>
                  <a:ea typeface="Arial"/>
                  <a:cs typeface="Arial"/>
                  <a:sym typeface="Arial"/>
                </a:rPr>
                <a:t>Vic Government election</a:t>
              </a:r>
            </a:p>
          </p:txBody>
        </p:sp>
        <p:sp>
          <p:nvSpPr>
            <p:cNvPr id="54" name="AutoShape 54"/>
            <p:cNvSpPr/>
            <p:nvPr/>
          </p:nvSpPr>
          <p:spPr>
            <a:xfrm flipH="1" flipV="1">
              <a:off x="12149295" y="456346"/>
              <a:ext cx="0" cy="1992951"/>
            </a:xfrm>
            <a:prstGeom prst="line">
              <a:avLst/>
            </a:prstGeom>
            <a:ln w="20601" cap="flat">
              <a:solidFill>
                <a:srgbClr val="3DAA73"/>
              </a:solidFill>
              <a:prstDash val="solid"/>
              <a:headEnd type="none" w="sm" len="sm"/>
              <a:tailEnd type="none" w="sm" len="sm"/>
            </a:ln>
          </p:spPr>
          <p:txBody>
            <a:bodyPr/>
            <a:lstStyle/>
            <a:p>
              <a:endParaRPr lang="en-AU"/>
            </a:p>
          </p:txBody>
        </p:sp>
        <p:sp>
          <p:nvSpPr>
            <p:cNvPr id="55" name="AutoShape 55"/>
            <p:cNvSpPr/>
            <p:nvPr/>
          </p:nvSpPr>
          <p:spPr>
            <a:xfrm flipV="1">
              <a:off x="14933807" y="855971"/>
              <a:ext cx="12700" cy="1643636"/>
            </a:xfrm>
            <a:prstGeom prst="line">
              <a:avLst/>
            </a:prstGeom>
            <a:ln w="20601" cap="flat">
              <a:solidFill>
                <a:srgbClr val="3DAA73"/>
              </a:solidFill>
              <a:prstDash val="solid"/>
              <a:headEnd type="none" w="sm" len="sm"/>
              <a:tailEnd type="none" w="sm" len="sm"/>
            </a:ln>
          </p:spPr>
          <p:txBody>
            <a:bodyPr/>
            <a:lstStyle/>
            <a:p>
              <a:endParaRPr lang="en-AU"/>
            </a:p>
          </p:txBody>
        </p:sp>
      </p:grpSp>
      <p:sp>
        <p:nvSpPr>
          <p:cNvPr id="56" name="TextBox 56"/>
          <p:cNvSpPr txBox="1"/>
          <p:nvPr/>
        </p:nvSpPr>
        <p:spPr>
          <a:xfrm>
            <a:off x="1051715" y="248977"/>
            <a:ext cx="16435362" cy="2088007"/>
          </a:xfrm>
          <a:prstGeom prst="rect">
            <a:avLst/>
          </a:prstGeom>
        </p:spPr>
        <p:txBody>
          <a:bodyPr lIns="0" tIns="0" rIns="0" bIns="0" rtlCol="0" anchor="t">
            <a:spAutoFit/>
          </a:bodyPr>
          <a:lstStyle/>
          <a:p>
            <a:pPr>
              <a:lnSpc>
                <a:spcPts val="8399"/>
              </a:lnSpc>
              <a:spcBef>
                <a:spcPct val="0"/>
              </a:spcBef>
            </a:pPr>
            <a:r>
              <a:rPr lang="en-US" sz="6400" b="1">
                <a:solidFill>
                  <a:srgbClr val="3DAA73"/>
                </a:solidFill>
                <a:latin typeface="Arial Bold"/>
                <a:ea typeface="Arial Bold"/>
                <a:cs typeface="Arial Bold"/>
                <a:sym typeface="Arial Bold"/>
              </a:rPr>
              <a:t>Alignment of state &amp; municipal public health &amp; wellbeing planning</a:t>
            </a:r>
            <a:r>
              <a:rPr lang="en-US" sz="6950">
                <a:solidFill>
                  <a:srgbClr val="3DAA73"/>
                </a:solidFill>
                <a:latin typeface="Arial Bold"/>
                <a:ea typeface="Arial Bold"/>
                <a:cs typeface="Arial Bold"/>
                <a:sym typeface="Arial Bold"/>
              </a:rPr>
              <a:t> </a:t>
            </a:r>
            <a:endParaRPr lang="en-US" sz="6999">
              <a:solidFill>
                <a:srgbClr val="3DAA73"/>
              </a:solidFill>
              <a:latin typeface="Arial Bold"/>
              <a:ea typeface="Arial Bold"/>
              <a:cs typeface="Arial Bold"/>
              <a:sym typeface="Arial Bold"/>
            </a:endParaRPr>
          </a:p>
        </p:txBody>
      </p:sp>
      <p:grpSp>
        <p:nvGrpSpPr>
          <p:cNvPr id="57" name="Group 57"/>
          <p:cNvGrpSpPr/>
          <p:nvPr/>
        </p:nvGrpSpPr>
        <p:grpSpPr>
          <a:xfrm>
            <a:off x="0" y="9258300"/>
            <a:ext cx="18288000" cy="1322939"/>
            <a:chOff x="0" y="0"/>
            <a:chExt cx="4816593" cy="348428"/>
          </a:xfrm>
        </p:grpSpPr>
        <p:sp>
          <p:nvSpPr>
            <p:cNvPr id="58" name="Freeform 58"/>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59" name="TextBox 59"/>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60" name="Freeform 60"/>
          <p:cNvSpPr/>
          <p:nvPr/>
        </p:nvSpPr>
        <p:spPr>
          <a:xfrm>
            <a:off x="15666384" y="9436327"/>
            <a:ext cx="2088848" cy="776386"/>
          </a:xfrm>
          <a:custGeom>
            <a:avLst/>
            <a:gdLst/>
            <a:ahLst/>
            <a:cxnLst/>
            <a:rect l="l" t="t" r="r" b="b"/>
            <a:pathLst>
              <a:path w="2088848" h="776386">
                <a:moveTo>
                  <a:pt x="0" y="0"/>
                </a:moveTo>
                <a:lnTo>
                  <a:pt x="2088848" y="0"/>
                </a:lnTo>
                <a:lnTo>
                  <a:pt x="2088848" y="776386"/>
                </a:lnTo>
                <a:lnTo>
                  <a:pt x="0" y="776386"/>
                </a:lnTo>
                <a:lnTo>
                  <a:pt x="0" y="0"/>
                </a:lnTo>
                <a:close/>
              </a:path>
            </a:pathLst>
          </a:custGeom>
          <a:blipFill>
            <a:blip r:embed="rId7"/>
            <a:stretch>
              <a:fillRect/>
            </a:stretch>
          </a:blipFill>
        </p:spPr>
        <p:txBody>
          <a:bodyPr/>
          <a:lstStyle/>
          <a:p>
            <a:endParaRPr lang="en-AU"/>
          </a:p>
        </p:txBody>
      </p:sp>
      <p:sp>
        <p:nvSpPr>
          <p:cNvPr id="61" name="AutoShape 61"/>
          <p:cNvSpPr/>
          <p:nvPr/>
        </p:nvSpPr>
        <p:spPr>
          <a:xfrm flipV="1">
            <a:off x="1420985" y="9258300"/>
            <a:ext cx="0" cy="1410703"/>
          </a:xfrm>
          <a:prstGeom prst="line">
            <a:avLst/>
          </a:prstGeom>
          <a:ln w="38100" cap="flat">
            <a:solidFill>
              <a:srgbClr val="FFFFFF"/>
            </a:solidFill>
            <a:prstDash val="solid"/>
            <a:headEnd type="none" w="sm" len="sm"/>
            <a:tailEnd type="none" w="sm" len="sm"/>
          </a:ln>
        </p:spPr>
        <p:txBody>
          <a:bodyPr/>
          <a:lstStyle/>
          <a:p>
            <a:endParaRPr lang="en-AU"/>
          </a:p>
        </p:txBody>
      </p:sp>
      <p:sp>
        <p:nvSpPr>
          <p:cNvPr id="62" name="TextBox 62"/>
          <p:cNvSpPr txBox="1"/>
          <p:nvPr/>
        </p:nvSpPr>
        <p:spPr>
          <a:xfrm>
            <a:off x="568175" y="9665135"/>
            <a:ext cx="268337" cy="294440"/>
          </a:xfrm>
          <a:prstGeom prst="rect">
            <a:avLst/>
          </a:prstGeom>
        </p:spPr>
        <p:txBody>
          <a:bodyPr lIns="0" tIns="0" rIns="0" bIns="0" rtlCol="0" anchor="t">
            <a:spAutoFit/>
          </a:bodyPr>
          <a:lstStyle/>
          <a:p>
            <a:pPr algn="ctr">
              <a:lnSpc>
                <a:spcPts val="2469"/>
              </a:lnSpc>
              <a:spcBef>
                <a:spcPct val="0"/>
              </a:spcBef>
            </a:pPr>
            <a:r>
              <a:rPr lang="en-US" sz="1850">
                <a:solidFill>
                  <a:srgbClr val="FFFFFF"/>
                </a:solidFill>
                <a:latin typeface="Arial"/>
                <a:ea typeface="Arial"/>
                <a:cs typeface="Arial"/>
                <a:sym typeface="Arial"/>
              </a:rPr>
              <a:t>13</a:t>
            </a:r>
          </a:p>
        </p:txBody>
      </p:sp>
      <p:sp>
        <p:nvSpPr>
          <p:cNvPr id="63" name="TextBox 63"/>
          <p:cNvSpPr txBox="1"/>
          <p:nvPr/>
        </p:nvSpPr>
        <p:spPr>
          <a:xfrm>
            <a:off x="1759433" y="9665135"/>
            <a:ext cx="9726251" cy="337820"/>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2" name="Freeform 2"/>
          <p:cNvSpPr/>
          <p:nvPr/>
        </p:nvSpPr>
        <p:spPr>
          <a:xfrm>
            <a:off x="0" y="-96012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3"/>
            <a:stretch>
              <a:fillRect/>
            </a:stretch>
          </a:blipFill>
        </p:spPr>
        <p:txBody>
          <a:bodyPr/>
          <a:lstStyle/>
          <a:p>
            <a:endParaRPr lang="en-AU"/>
          </a:p>
        </p:txBody>
      </p:sp>
      <p:sp>
        <p:nvSpPr>
          <p:cNvPr id="3" name="TextBox 3"/>
          <p:cNvSpPr txBox="1"/>
          <p:nvPr/>
        </p:nvSpPr>
        <p:spPr>
          <a:xfrm>
            <a:off x="1961147" y="2019358"/>
            <a:ext cx="6400238" cy="1100558"/>
          </a:xfrm>
          <a:prstGeom prst="rect">
            <a:avLst/>
          </a:prstGeom>
        </p:spPr>
        <p:txBody>
          <a:bodyPr lIns="0" tIns="0" rIns="0" bIns="0" rtlCol="0" anchor="t">
            <a:spAutoFit/>
          </a:bodyPr>
          <a:lstStyle/>
          <a:p>
            <a:pPr marL="0" lvl="0" indent="0" algn="l">
              <a:lnSpc>
                <a:spcPts val="9480"/>
              </a:lnSpc>
              <a:spcBef>
                <a:spcPct val="0"/>
              </a:spcBef>
            </a:pPr>
            <a:r>
              <a:rPr lang="en-US" sz="6400" b="1">
                <a:solidFill>
                  <a:srgbClr val="3DAA73"/>
                </a:solidFill>
                <a:latin typeface="Arial Bold"/>
                <a:ea typeface="Arial Bold"/>
                <a:cs typeface="Arial Bold"/>
                <a:sym typeface="Arial Bold"/>
              </a:rPr>
              <a:t>Questions</a:t>
            </a:r>
            <a:endParaRPr lang="en-US" sz="6400" b="1">
              <a:solidFill>
                <a:srgbClr val="3DAA73"/>
              </a:solidFill>
              <a:latin typeface="Arial Bold"/>
              <a:ea typeface="Arial Bold"/>
              <a:cs typeface="Arial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pic>
        <p:nvPicPr>
          <p:cNvPr id="26" name="Picture 25" descr="A group of people doing exercises&#10;&#10;Description automatically generated">
            <a:extLst>
              <a:ext uri="{FF2B5EF4-FFF2-40B4-BE49-F238E27FC236}">
                <a16:creationId xmlns:a16="http://schemas.microsoft.com/office/drawing/2014/main" id="{3F6CB1F1-D510-DE4B-048C-4672499A5859}"/>
              </a:ext>
            </a:extLst>
          </p:cNvPr>
          <p:cNvPicPr>
            <a:picLocks noChangeAspect="1"/>
          </p:cNvPicPr>
          <p:nvPr/>
        </p:nvPicPr>
        <p:blipFill rotWithShape="1">
          <a:blip r:embed="rId3"/>
          <a:srcRect t="-134" r="3795" b="160"/>
          <a:stretch/>
        </p:blipFill>
        <p:spPr>
          <a:xfrm>
            <a:off x="-974138" y="1192"/>
            <a:ext cx="8325666" cy="9666237"/>
          </a:xfrm>
          <a:prstGeom prst="rect">
            <a:avLst/>
          </a:prstGeom>
        </p:spPr>
      </p:pic>
      <p:grpSp>
        <p:nvGrpSpPr>
          <p:cNvPr id="5" name="Group 5"/>
          <p:cNvGrpSpPr/>
          <p:nvPr/>
        </p:nvGrpSpPr>
        <p:grpSpPr>
          <a:xfrm>
            <a:off x="8023464" y="2015532"/>
            <a:ext cx="8953421" cy="6249670"/>
            <a:chOff x="0" y="0"/>
            <a:chExt cx="11937895" cy="8332893"/>
          </a:xfrm>
        </p:grpSpPr>
        <p:grpSp>
          <p:nvGrpSpPr>
            <p:cNvPr id="6" name="Group 6"/>
            <p:cNvGrpSpPr/>
            <p:nvPr/>
          </p:nvGrpSpPr>
          <p:grpSpPr>
            <a:xfrm>
              <a:off x="0" y="322425"/>
              <a:ext cx="1512409" cy="151240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DAA73"/>
              </a:solidFill>
            </p:spPr>
            <p:txBody>
              <a:bodyPr/>
              <a:lstStyle/>
              <a:p>
                <a:endParaRPr lang="en-AU"/>
              </a:p>
            </p:txBody>
          </p:sp>
        </p:grpSp>
        <p:sp>
          <p:nvSpPr>
            <p:cNvPr id="8" name="Freeform 8"/>
            <p:cNvSpPr/>
            <p:nvPr/>
          </p:nvSpPr>
          <p:spPr>
            <a:xfrm>
              <a:off x="187243" y="539315"/>
              <a:ext cx="984827" cy="984827"/>
            </a:xfrm>
            <a:custGeom>
              <a:avLst/>
              <a:gdLst/>
              <a:ahLst/>
              <a:cxnLst/>
              <a:rect l="l" t="t" r="r" b="b"/>
              <a:pathLst>
                <a:path w="984827" h="984827">
                  <a:moveTo>
                    <a:pt x="0" y="0"/>
                  </a:moveTo>
                  <a:lnTo>
                    <a:pt x="984827" y="0"/>
                  </a:lnTo>
                  <a:lnTo>
                    <a:pt x="984827" y="984827"/>
                  </a:lnTo>
                  <a:lnTo>
                    <a:pt x="0" y="9848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9" name="Group 9"/>
            <p:cNvGrpSpPr/>
            <p:nvPr/>
          </p:nvGrpSpPr>
          <p:grpSpPr>
            <a:xfrm>
              <a:off x="0" y="3879535"/>
              <a:ext cx="1512409" cy="1512409"/>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DAA73"/>
              </a:solidFill>
            </p:spPr>
            <p:txBody>
              <a:bodyPr/>
              <a:lstStyle/>
              <a:p>
                <a:endParaRPr lang="en-AU"/>
              </a:p>
            </p:txBody>
          </p:sp>
        </p:grpSp>
        <p:sp>
          <p:nvSpPr>
            <p:cNvPr id="11" name="Freeform 11"/>
            <p:cNvSpPr/>
            <p:nvPr/>
          </p:nvSpPr>
          <p:spPr>
            <a:xfrm>
              <a:off x="199943" y="4095435"/>
              <a:ext cx="1172070" cy="1022142"/>
            </a:xfrm>
            <a:custGeom>
              <a:avLst/>
              <a:gdLst/>
              <a:ahLst/>
              <a:cxnLst/>
              <a:rect l="l" t="t" r="r" b="b"/>
              <a:pathLst>
                <a:path w="1172070" h="1022142">
                  <a:moveTo>
                    <a:pt x="0" y="0"/>
                  </a:moveTo>
                  <a:lnTo>
                    <a:pt x="1172070" y="0"/>
                  </a:lnTo>
                  <a:lnTo>
                    <a:pt x="1172070" y="1022142"/>
                  </a:lnTo>
                  <a:lnTo>
                    <a:pt x="0" y="1022142"/>
                  </a:lnTo>
                  <a:lnTo>
                    <a:pt x="0" y="0"/>
                  </a:lnTo>
                  <a:close/>
                </a:path>
              </a:pathLst>
            </a:custGeom>
            <a:blipFill>
              <a:blip r:embed="rId6"/>
              <a:stretch>
                <a:fillRect/>
              </a:stretch>
            </a:blipFill>
          </p:spPr>
          <p:txBody>
            <a:bodyPr/>
            <a:lstStyle/>
            <a:p>
              <a:endParaRPr lang="en-AU"/>
            </a:p>
          </p:txBody>
        </p:sp>
        <p:sp>
          <p:nvSpPr>
            <p:cNvPr id="12" name="TextBox 12"/>
            <p:cNvSpPr txBox="1"/>
            <p:nvPr/>
          </p:nvSpPr>
          <p:spPr>
            <a:xfrm>
              <a:off x="2174231" y="-85725"/>
              <a:ext cx="9763664" cy="8418618"/>
            </a:xfrm>
            <a:prstGeom prst="rect">
              <a:avLst/>
            </a:prstGeom>
          </p:spPr>
          <p:txBody>
            <a:bodyPr lIns="0" tIns="0" rIns="0" bIns="0" rtlCol="0" anchor="t">
              <a:spAutoFit/>
            </a:bodyPr>
            <a:lstStyle/>
            <a:p>
              <a:pPr algn="l">
                <a:lnSpc>
                  <a:spcPts val="3899"/>
                </a:lnSpc>
              </a:pPr>
              <a:r>
                <a:rPr lang="en-US" sz="2999" spc="-44">
                  <a:solidFill>
                    <a:srgbClr val="000000"/>
                  </a:solidFill>
                  <a:latin typeface="Arial"/>
                  <a:ea typeface="Arial"/>
                  <a:cs typeface="Arial"/>
                  <a:sym typeface="Arial"/>
                </a:rPr>
                <a:t>Has </a:t>
              </a:r>
              <a:r>
                <a:rPr lang="en-US" sz="2999" spc="-44">
                  <a:solidFill>
                    <a:srgbClr val="000000"/>
                  </a:solidFill>
                  <a:latin typeface="Arial Bold"/>
                  <a:ea typeface="Arial Bold"/>
                  <a:cs typeface="Arial Bold"/>
                  <a:sym typeface="Arial Bold"/>
                </a:rPr>
                <a:t>legislative authority and community responsibility</a:t>
              </a:r>
              <a:r>
                <a:rPr lang="en-US" sz="2999" spc="-44">
                  <a:solidFill>
                    <a:srgbClr val="000000"/>
                  </a:solidFill>
                  <a:latin typeface="Arial"/>
                  <a:ea typeface="Arial"/>
                  <a:cs typeface="Arial"/>
                  <a:sym typeface="Arial"/>
                </a:rPr>
                <a:t> based on an electoral mandate to plan for local areas and ensure community health, wellbeing and development </a:t>
              </a:r>
            </a:p>
            <a:p>
              <a:pPr algn="l">
                <a:lnSpc>
                  <a:spcPts val="3899"/>
                </a:lnSpc>
              </a:pPr>
              <a:endParaRPr lang="en-US" sz="2999" spc="-44">
                <a:solidFill>
                  <a:srgbClr val="000000"/>
                </a:solidFill>
                <a:latin typeface="Arial"/>
                <a:ea typeface="Arial"/>
                <a:cs typeface="Arial"/>
                <a:sym typeface="Arial"/>
              </a:endParaRPr>
            </a:p>
            <a:p>
              <a:pPr algn="l">
                <a:lnSpc>
                  <a:spcPts val="3899"/>
                </a:lnSpc>
              </a:pPr>
              <a:r>
                <a:rPr lang="en-US" sz="2999" spc="-44">
                  <a:solidFill>
                    <a:srgbClr val="000000"/>
                  </a:solidFill>
                  <a:latin typeface="Arial"/>
                  <a:ea typeface="Arial"/>
                  <a:cs typeface="Arial"/>
                  <a:sym typeface="Arial"/>
                </a:rPr>
                <a:t>Do this by addressing the </a:t>
              </a:r>
              <a:r>
                <a:rPr lang="en-US" sz="2999" spc="-44">
                  <a:solidFill>
                    <a:srgbClr val="000000"/>
                  </a:solidFill>
                  <a:latin typeface="Arial Bold"/>
                  <a:ea typeface="Arial Bold"/>
                  <a:cs typeface="Arial Bold"/>
                  <a:sym typeface="Arial Bold"/>
                </a:rPr>
                <a:t>causes </a:t>
              </a:r>
              <a:r>
                <a:rPr lang="en-US" sz="2999" spc="-44">
                  <a:solidFill>
                    <a:srgbClr val="000000"/>
                  </a:solidFill>
                  <a:latin typeface="Arial"/>
                  <a:ea typeface="Arial"/>
                  <a:cs typeface="Arial"/>
                  <a:sym typeface="Arial"/>
                </a:rPr>
                <a:t>of health problems rather than dealing with the symptoms. Helping keep people</a:t>
              </a:r>
              <a:r>
                <a:rPr lang="en-US" sz="2999" spc="-44">
                  <a:solidFill>
                    <a:srgbClr val="365B6D"/>
                  </a:solidFill>
                  <a:latin typeface="Arial"/>
                  <a:ea typeface="Arial"/>
                  <a:cs typeface="Arial"/>
                  <a:sym typeface="Arial"/>
                </a:rPr>
                <a:t> </a:t>
              </a:r>
              <a:r>
                <a:rPr lang="en-US" sz="2999" spc="-44">
                  <a:solidFill>
                    <a:srgbClr val="000000"/>
                  </a:solidFill>
                  <a:latin typeface="Arial"/>
                  <a:ea typeface="Arial"/>
                  <a:cs typeface="Arial"/>
                  <a:sym typeface="Arial"/>
                </a:rPr>
                <a:t>well and out of hospitals through immunisation, health inspections and creating healthy environments</a:t>
              </a:r>
            </a:p>
            <a:p>
              <a:pPr algn="l">
                <a:lnSpc>
                  <a:spcPts val="3639"/>
                </a:lnSpc>
              </a:pPr>
              <a:endParaRPr lang="en-US" sz="2999" spc="-44">
                <a:solidFill>
                  <a:srgbClr val="000000"/>
                </a:solidFill>
                <a:latin typeface="Arial"/>
                <a:ea typeface="Arial"/>
                <a:cs typeface="Arial"/>
                <a:sym typeface="Arial"/>
              </a:endParaRPr>
            </a:p>
          </p:txBody>
        </p:sp>
      </p:grpSp>
      <p:sp>
        <p:nvSpPr>
          <p:cNvPr id="13" name="Freeform 13"/>
          <p:cNvSpPr/>
          <p:nvPr/>
        </p:nvSpPr>
        <p:spPr>
          <a:xfrm>
            <a:off x="15501728" y="9258300"/>
            <a:ext cx="2418161" cy="806054"/>
          </a:xfrm>
          <a:custGeom>
            <a:avLst/>
            <a:gdLst/>
            <a:ahLst/>
            <a:cxnLst/>
            <a:rect l="l" t="t" r="r" b="b"/>
            <a:pathLst>
              <a:path w="2418161" h="806054">
                <a:moveTo>
                  <a:pt x="0" y="0"/>
                </a:moveTo>
                <a:lnTo>
                  <a:pt x="2418160" y="0"/>
                </a:lnTo>
                <a:lnTo>
                  <a:pt x="2418160" y="806054"/>
                </a:lnTo>
                <a:lnTo>
                  <a:pt x="0" y="806054"/>
                </a:lnTo>
                <a:lnTo>
                  <a:pt x="0" y="0"/>
                </a:lnTo>
                <a:close/>
              </a:path>
            </a:pathLst>
          </a:custGeom>
          <a:blipFill>
            <a:blip r:embed="rId7"/>
            <a:stretch>
              <a:fillRect/>
            </a:stretch>
          </a:blipFill>
        </p:spPr>
        <p:txBody>
          <a:bodyPr/>
          <a:lstStyle/>
          <a:p>
            <a:endParaRPr lang="en-AU"/>
          </a:p>
        </p:txBody>
      </p:sp>
      <p:grpSp>
        <p:nvGrpSpPr>
          <p:cNvPr id="15" name="Group 15"/>
          <p:cNvGrpSpPr/>
          <p:nvPr/>
        </p:nvGrpSpPr>
        <p:grpSpPr>
          <a:xfrm>
            <a:off x="0" y="9064357"/>
            <a:ext cx="18288000" cy="1410703"/>
            <a:chOff x="0" y="0"/>
            <a:chExt cx="24384000" cy="1880938"/>
          </a:xfrm>
        </p:grpSpPr>
        <p:grpSp>
          <p:nvGrpSpPr>
            <p:cNvPr id="16" name="Group 16"/>
            <p:cNvGrpSpPr/>
            <p:nvPr/>
          </p:nvGrpSpPr>
          <p:grpSpPr>
            <a:xfrm>
              <a:off x="0" y="0"/>
              <a:ext cx="24384000" cy="1763919"/>
              <a:chOff x="0" y="0"/>
              <a:chExt cx="4816593" cy="348428"/>
            </a:xfrm>
          </p:grpSpPr>
          <p:sp>
            <p:nvSpPr>
              <p:cNvPr id="17" name="Freeform 17"/>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8" name="TextBox 18"/>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9" name="Freeform 19"/>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8"/>
              <a:stretch>
                <a:fillRect/>
              </a:stretch>
            </a:blipFill>
          </p:spPr>
          <p:txBody>
            <a:bodyPr/>
            <a:lstStyle/>
            <a:p>
              <a:endParaRPr lang="en-AU"/>
            </a:p>
          </p:txBody>
        </p:sp>
        <p:sp>
          <p:nvSpPr>
            <p:cNvPr id="20" name="AutoShape 20"/>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21" name="TextBox 21"/>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01</a:t>
              </a:r>
            </a:p>
          </p:txBody>
        </p:sp>
        <p:sp>
          <p:nvSpPr>
            <p:cNvPr id="22" name="TextBox 22"/>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
        <p:nvSpPr>
          <p:cNvPr id="24" name="TextBox 24"/>
          <p:cNvSpPr txBox="1"/>
          <p:nvPr/>
        </p:nvSpPr>
        <p:spPr>
          <a:xfrm>
            <a:off x="7681438" y="564024"/>
            <a:ext cx="13130876" cy="927433"/>
          </a:xfrm>
          <a:prstGeom prst="rect">
            <a:avLst/>
          </a:prstGeom>
        </p:spPr>
        <p:txBody>
          <a:bodyPr lIns="0" tIns="0" rIns="0" bIns="0" rtlCol="0" anchor="t">
            <a:spAutoFit/>
          </a:bodyPr>
          <a:lstStyle/>
          <a:p>
            <a:pPr marL="0" lvl="0" indent="0" algn="l">
              <a:lnSpc>
                <a:spcPts val="7679"/>
              </a:lnSpc>
              <a:spcBef>
                <a:spcPct val="0"/>
              </a:spcBef>
            </a:pPr>
            <a:r>
              <a:rPr lang="en-US" sz="6400" b="1">
                <a:solidFill>
                  <a:srgbClr val="3DAA73"/>
                </a:solidFill>
                <a:latin typeface="Arial Bold"/>
                <a:ea typeface="Arial Bold"/>
                <a:cs typeface="Arial Bold"/>
                <a:sym typeface="Arial Bold"/>
              </a:rPr>
              <a:t>Local Government</a:t>
            </a:r>
            <a:endParaRPr lang="en-US" sz="6400" b="1">
              <a:solidFill>
                <a:srgbClr val="3DAA73"/>
              </a:solidFill>
              <a:latin typeface="Arial Bold"/>
              <a:ea typeface="Arial Bold"/>
              <a:cs typeface="Arial Bold"/>
            </a:endParaRPr>
          </a:p>
        </p:txBody>
      </p:sp>
      <p:sp>
        <p:nvSpPr>
          <p:cNvPr id="3" name="AutoShape 20">
            <a:extLst>
              <a:ext uri="{FF2B5EF4-FFF2-40B4-BE49-F238E27FC236}">
                <a16:creationId xmlns:a16="http://schemas.microsoft.com/office/drawing/2014/main" id="{BDCE4DB9-E304-0002-DEB1-08C49702576C}"/>
              </a:ext>
            </a:extLst>
          </p:cNvPr>
          <p:cNvSpPr/>
          <p:nvPr/>
        </p:nvSpPr>
        <p:spPr>
          <a:xfrm flipV="1">
            <a:off x="7336738" y="0"/>
            <a:ext cx="0" cy="9465063"/>
          </a:xfrm>
          <a:prstGeom prst="line">
            <a:avLst/>
          </a:prstGeom>
          <a:ln w="38100" cap="flat">
            <a:solidFill>
              <a:srgbClr val="3DAA73"/>
            </a:solidFill>
            <a:prstDash val="solid"/>
            <a:headEnd type="none" w="sm" len="sm"/>
            <a:tailEnd type="none" w="sm" len="sm"/>
          </a:ln>
        </p:spPr>
        <p:txBody>
          <a:bodyPr/>
          <a:lstStyle/>
          <a:p>
            <a:endParaRPr lang="en-A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2" name="Freeform 2"/>
          <p:cNvSpPr/>
          <p:nvPr/>
        </p:nvSpPr>
        <p:spPr>
          <a:xfrm>
            <a:off x="-381000" y="0"/>
            <a:ext cx="8153656" cy="9034145"/>
          </a:xfrm>
          <a:custGeom>
            <a:avLst/>
            <a:gdLst/>
            <a:ahLst/>
            <a:cxnLst/>
            <a:rect l="l" t="t" r="r" b="b"/>
            <a:pathLst>
              <a:path w="11161395" h="9034145">
                <a:moveTo>
                  <a:pt x="0" y="0"/>
                </a:moveTo>
                <a:lnTo>
                  <a:pt x="11161394" y="0"/>
                </a:lnTo>
                <a:lnTo>
                  <a:pt x="11161394" y="9034145"/>
                </a:lnTo>
                <a:lnTo>
                  <a:pt x="0" y="9034145"/>
                </a:lnTo>
                <a:lnTo>
                  <a:pt x="0" y="0"/>
                </a:lnTo>
                <a:close/>
              </a:path>
            </a:pathLst>
          </a:custGeom>
          <a:blipFill>
            <a:blip r:embed="rId3"/>
            <a:stretch>
              <a:fillRect l="-36888" r="-29101"/>
            </a:stretch>
          </a:blipFill>
        </p:spPr>
        <p:txBody>
          <a:bodyPr/>
          <a:lstStyle/>
          <a:p>
            <a:endParaRPr lang="en-AU"/>
          </a:p>
        </p:txBody>
      </p:sp>
      <p:grpSp>
        <p:nvGrpSpPr>
          <p:cNvPr id="4" name="Group 4"/>
          <p:cNvGrpSpPr/>
          <p:nvPr/>
        </p:nvGrpSpPr>
        <p:grpSpPr>
          <a:xfrm>
            <a:off x="0" y="9034145"/>
            <a:ext cx="18288000" cy="1410703"/>
            <a:chOff x="0" y="0"/>
            <a:chExt cx="24384000" cy="1880938"/>
          </a:xfrm>
        </p:grpSpPr>
        <p:grpSp>
          <p:nvGrpSpPr>
            <p:cNvPr id="5" name="Group 5"/>
            <p:cNvGrpSpPr/>
            <p:nvPr/>
          </p:nvGrpSpPr>
          <p:grpSpPr>
            <a:xfrm>
              <a:off x="0" y="0"/>
              <a:ext cx="24384000" cy="1763919"/>
              <a:chOff x="0" y="0"/>
              <a:chExt cx="4816593" cy="348428"/>
            </a:xfrm>
          </p:grpSpPr>
          <p:sp>
            <p:nvSpPr>
              <p:cNvPr id="6" name="Freeform 6"/>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7" name="TextBox 7"/>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8" name="Freeform 8"/>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4"/>
              <a:stretch>
                <a:fillRect/>
              </a:stretch>
            </a:blipFill>
          </p:spPr>
          <p:txBody>
            <a:bodyPr/>
            <a:lstStyle/>
            <a:p>
              <a:endParaRPr lang="en-AU"/>
            </a:p>
          </p:txBody>
        </p:sp>
        <p:sp>
          <p:nvSpPr>
            <p:cNvPr id="9" name="AutoShape 9"/>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0" name="TextBox 10"/>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02</a:t>
              </a:r>
            </a:p>
          </p:txBody>
        </p:sp>
        <p:sp>
          <p:nvSpPr>
            <p:cNvPr id="11" name="TextBox 11"/>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
        <p:nvSpPr>
          <p:cNvPr id="12" name="TextBox 12"/>
          <p:cNvSpPr txBox="1"/>
          <p:nvPr/>
        </p:nvSpPr>
        <p:spPr>
          <a:xfrm>
            <a:off x="8403763" y="2798127"/>
            <a:ext cx="7911854" cy="1718945"/>
          </a:xfrm>
          <a:prstGeom prst="rect">
            <a:avLst/>
          </a:prstGeom>
        </p:spPr>
        <p:txBody>
          <a:bodyPr lIns="0" tIns="0" rIns="0" bIns="0" rtlCol="0" anchor="t">
            <a:spAutoFit/>
          </a:bodyPr>
          <a:lstStyle/>
          <a:p>
            <a:pPr marL="0" lvl="0" indent="0" algn="l">
              <a:lnSpc>
                <a:spcPts val="4419"/>
              </a:lnSpc>
            </a:pPr>
            <a:r>
              <a:rPr lang="en-US" sz="3399">
                <a:solidFill>
                  <a:srgbClr val="000000"/>
                </a:solidFill>
                <a:latin typeface="Arial Bold"/>
                <a:ea typeface="Arial Bold"/>
                <a:cs typeface="Arial Bold"/>
                <a:sym typeface="Arial Bold"/>
              </a:rPr>
              <a:t>protecting</a:t>
            </a:r>
            <a:r>
              <a:rPr lang="en-US" sz="3399">
                <a:solidFill>
                  <a:srgbClr val="000000"/>
                </a:solidFill>
                <a:latin typeface="Arial"/>
                <a:ea typeface="Arial"/>
                <a:cs typeface="Arial"/>
                <a:sym typeface="Arial"/>
              </a:rPr>
              <a:t> public health and preventing disease, illness, injury, disability or premature death</a:t>
            </a:r>
          </a:p>
        </p:txBody>
      </p:sp>
      <p:sp>
        <p:nvSpPr>
          <p:cNvPr id="13" name="TextBox 13"/>
          <p:cNvSpPr txBox="1"/>
          <p:nvPr/>
        </p:nvSpPr>
        <p:spPr>
          <a:xfrm>
            <a:off x="8219863" y="510619"/>
            <a:ext cx="9766131" cy="1914883"/>
          </a:xfrm>
          <a:prstGeom prst="rect">
            <a:avLst/>
          </a:prstGeom>
        </p:spPr>
        <p:txBody>
          <a:bodyPr lIns="0" tIns="0" rIns="0" bIns="0" rtlCol="0" anchor="t">
            <a:spAutoFit/>
          </a:bodyPr>
          <a:lstStyle/>
          <a:p>
            <a:pPr marL="0" lvl="0" indent="0" algn="l">
              <a:lnSpc>
                <a:spcPts val="7680"/>
              </a:lnSpc>
              <a:spcBef>
                <a:spcPct val="0"/>
              </a:spcBef>
            </a:pPr>
            <a:r>
              <a:rPr lang="en-US" sz="6400" b="1">
                <a:solidFill>
                  <a:srgbClr val="3DAA73"/>
                </a:solidFill>
                <a:latin typeface="Arial Bold"/>
                <a:ea typeface="Arial Bold"/>
                <a:cs typeface="Arial Bold"/>
                <a:sym typeface="Arial Bold"/>
              </a:rPr>
              <a:t>Victorian Public Health &amp; Wellbeing Act Objectives</a:t>
            </a:r>
            <a:endParaRPr lang="en-US" sz="6400" b="1">
              <a:solidFill>
                <a:srgbClr val="3DAA73"/>
              </a:solidFill>
              <a:latin typeface="Arial Bold"/>
              <a:ea typeface="Arial Bold"/>
              <a:cs typeface="Arial Bold"/>
            </a:endParaRPr>
          </a:p>
        </p:txBody>
      </p:sp>
      <p:sp>
        <p:nvSpPr>
          <p:cNvPr id="14" name="TextBox 14"/>
          <p:cNvSpPr txBox="1"/>
          <p:nvPr/>
        </p:nvSpPr>
        <p:spPr>
          <a:xfrm>
            <a:off x="8403763" y="3817703"/>
            <a:ext cx="8229529" cy="4481195"/>
          </a:xfrm>
          <a:prstGeom prst="rect">
            <a:avLst/>
          </a:prstGeom>
        </p:spPr>
        <p:txBody>
          <a:bodyPr lIns="0" tIns="0" rIns="0" bIns="0" rtlCol="0" anchor="t">
            <a:spAutoFit/>
          </a:bodyPr>
          <a:lstStyle/>
          <a:p>
            <a:pPr algn="l">
              <a:lnSpc>
                <a:spcPts val="4419"/>
              </a:lnSpc>
            </a:pPr>
            <a:endParaRPr/>
          </a:p>
          <a:p>
            <a:pPr algn="l">
              <a:lnSpc>
                <a:spcPts val="4419"/>
              </a:lnSpc>
            </a:pPr>
            <a:endParaRPr/>
          </a:p>
          <a:p>
            <a:pPr algn="l">
              <a:lnSpc>
                <a:spcPts val="4419"/>
              </a:lnSpc>
            </a:pPr>
            <a:r>
              <a:rPr lang="en-US" sz="3399">
                <a:solidFill>
                  <a:srgbClr val="000000"/>
                </a:solidFill>
                <a:latin typeface="Arial Bold"/>
                <a:ea typeface="Arial Bold"/>
                <a:cs typeface="Arial Bold"/>
                <a:sym typeface="Arial Bold"/>
              </a:rPr>
              <a:t>promoting </a:t>
            </a:r>
            <a:r>
              <a:rPr lang="en-US" sz="3399">
                <a:solidFill>
                  <a:srgbClr val="000000"/>
                </a:solidFill>
                <a:latin typeface="Arial"/>
                <a:ea typeface="Arial"/>
                <a:cs typeface="Arial"/>
                <a:sym typeface="Arial"/>
              </a:rPr>
              <a:t>conditions in which persons can be healthy</a:t>
            </a:r>
          </a:p>
          <a:p>
            <a:pPr algn="l">
              <a:lnSpc>
                <a:spcPts val="4419"/>
              </a:lnSpc>
            </a:pPr>
            <a:endParaRPr lang="en-US" sz="3399">
              <a:solidFill>
                <a:srgbClr val="000000"/>
              </a:solidFill>
              <a:latin typeface="Arial"/>
              <a:ea typeface="Arial"/>
              <a:cs typeface="Arial"/>
              <a:sym typeface="Arial"/>
            </a:endParaRPr>
          </a:p>
          <a:p>
            <a:pPr algn="l">
              <a:lnSpc>
                <a:spcPts val="4419"/>
              </a:lnSpc>
            </a:pPr>
            <a:r>
              <a:rPr lang="en-US" sz="3399">
                <a:solidFill>
                  <a:srgbClr val="000000"/>
                </a:solidFill>
                <a:latin typeface="Arial Bold"/>
                <a:ea typeface="Arial Bold"/>
                <a:cs typeface="Arial Bold"/>
                <a:sym typeface="Arial Bold"/>
              </a:rPr>
              <a:t>reducing inequalities</a:t>
            </a:r>
            <a:r>
              <a:rPr lang="en-US" sz="3399">
                <a:solidFill>
                  <a:srgbClr val="000000"/>
                </a:solidFill>
                <a:latin typeface="Arial"/>
                <a:ea typeface="Arial"/>
                <a:cs typeface="Arial"/>
                <a:sym typeface="Arial"/>
              </a:rPr>
              <a:t> in the state of public health and wellbeing</a:t>
            </a:r>
          </a:p>
          <a:p>
            <a:pPr marL="0" lvl="0" indent="0" algn="l">
              <a:lnSpc>
                <a:spcPts val="4419"/>
              </a:lnSpc>
            </a:pPr>
            <a:endParaRPr lang="en-US" sz="3399">
              <a:solidFill>
                <a:srgbClr val="000000"/>
              </a:solidFill>
              <a:latin typeface="Arial"/>
              <a:ea typeface="Arial"/>
              <a:cs typeface="Arial"/>
              <a:sym typeface="Arial"/>
            </a:endParaRPr>
          </a:p>
        </p:txBody>
      </p:sp>
      <p:sp>
        <p:nvSpPr>
          <p:cNvPr id="16" name="AutoShape 20">
            <a:extLst>
              <a:ext uri="{FF2B5EF4-FFF2-40B4-BE49-F238E27FC236}">
                <a16:creationId xmlns:a16="http://schemas.microsoft.com/office/drawing/2014/main" id="{FCE8D435-93D9-4EC0-BA27-DD7F153F48AA}"/>
              </a:ext>
            </a:extLst>
          </p:cNvPr>
          <p:cNvSpPr/>
          <p:nvPr/>
        </p:nvSpPr>
        <p:spPr>
          <a:xfrm flipV="1">
            <a:off x="7777413" y="0"/>
            <a:ext cx="0" cy="9465063"/>
          </a:xfrm>
          <a:prstGeom prst="line">
            <a:avLst/>
          </a:prstGeom>
          <a:ln w="38100" cap="flat">
            <a:solidFill>
              <a:srgbClr val="3DAA73"/>
            </a:solidFill>
            <a:prstDash val="solid"/>
            <a:headEnd type="none" w="sm" len="sm"/>
            <a:tailEnd type="none" w="sm" len="sm"/>
          </a:ln>
        </p:spPr>
        <p:txBody>
          <a:bodyPr/>
          <a:lstStyle/>
          <a:p>
            <a:endParaRPr lang="en-A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grpSp>
        <p:nvGrpSpPr>
          <p:cNvPr id="2" name="Group 2"/>
          <p:cNvGrpSpPr/>
          <p:nvPr/>
        </p:nvGrpSpPr>
        <p:grpSpPr>
          <a:xfrm>
            <a:off x="743456" y="2302784"/>
            <a:ext cx="5695444" cy="5695444"/>
            <a:chOff x="0" y="0"/>
            <a:chExt cx="7593926" cy="7593926"/>
          </a:xfrm>
        </p:grpSpPr>
        <p:grpSp>
          <p:nvGrpSpPr>
            <p:cNvPr id="3" name="Group 3"/>
            <p:cNvGrpSpPr/>
            <p:nvPr/>
          </p:nvGrpSpPr>
          <p:grpSpPr>
            <a:xfrm>
              <a:off x="0" y="0"/>
              <a:ext cx="7593926" cy="759392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AA73"/>
              </a:solidFill>
            </p:spPr>
            <p:txBody>
              <a:bodyPr/>
              <a:lstStyle/>
              <a:p>
                <a:endParaRPr lang="en-AU"/>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20431" y="1266424"/>
              <a:ext cx="5353064" cy="5061078"/>
            </a:xfrm>
            <a:custGeom>
              <a:avLst/>
              <a:gdLst/>
              <a:ahLst/>
              <a:cxnLst/>
              <a:rect l="l" t="t" r="r" b="b"/>
              <a:pathLst>
                <a:path w="5353064" h="5061078">
                  <a:moveTo>
                    <a:pt x="0" y="0"/>
                  </a:moveTo>
                  <a:lnTo>
                    <a:pt x="5353064" y="0"/>
                  </a:lnTo>
                  <a:lnTo>
                    <a:pt x="5353064" y="5061078"/>
                  </a:lnTo>
                  <a:lnTo>
                    <a:pt x="0" y="5061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7" name="Group 7"/>
            <p:cNvGrpSpPr/>
            <p:nvPr/>
          </p:nvGrpSpPr>
          <p:grpSpPr>
            <a:xfrm>
              <a:off x="4681572" y="1173087"/>
              <a:ext cx="1428038" cy="2555434"/>
              <a:chOff x="0" y="0"/>
              <a:chExt cx="407592" cy="729375"/>
            </a:xfrm>
          </p:grpSpPr>
          <p:sp>
            <p:nvSpPr>
              <p:cNvPr id="8" name="Freeform 8"/>
              <p:cNvSpPr/>
              <p:nvPr/>
            </p:nvSpPr>
            <p:spPr>
              <a:xfrm>
                <a:off x="0" y="0"/>
                <a:ext cx="407592" cy="729375"/>
              </a:xfrm>
              <a:custGeom>
                <a:avLst/>
                <a:gdLst/>
                <a:ahLst/>
                <a:cxnLst/>
                <a:rect l="l" t="t" r="r" b="b"/>
                <a:pathLst>
                  <a:path w="407592" h="729375">
                    <a:moveTo>
                      <a:pt x="0" y="0"/>
                    </a:moveTo>
                    <a:lnTo>
                      <a:pt x="407592" y="0"/>
                    </a:lnTo>
                    <a:lnTo>
                      <a:pt x="407592" y="729375"/>
                    </a:lnTo>
                    <a:lnTo>
                      <a:pt x="0" y="729375"/>
                    </a:lnTo>
                    <a:close/>
                  </a:path>
                </a:pathLst>
              </a:custGeom>
              <a:solidFill>
                <a:srgbClr val="3DAA73"/>
              </a:solidFill>
            </p:spPr>
            <p:txBody>
              <a:bodyPr/>
              <a:lstStyle/>
              <a:p>
                <a:endParaRPr lang="en-AU"/>
              </a:p>
            </p:txBody>
          </p:sp>
          <p:sp>
            <p:nvSpPr>
              <p:cNvPr id="9" name="TextBox 9"/>
              <p:cNvSpPr txBox="1"/>
              <p:nvPr/>
            </p:nvSpPr>
            <p:spPr>
              <a:xfrm>
                <a:off x="0" y="-38100"/>
                <a:ext cx="407592" cy="767475"/>
              </a:xfrm>
              <a:prstGeom prst="rect">
                <a:avLst/>
              </a:prstGeom>
            </p:spPr>
            <p:txBody>
              <a:bodyPr lIns="50800" tIns="50800" rIns="50800" bIns="50800" rtlCol="0" anchor="ctr"/>
              <a:lstStyle/>
              <a:p>
                <a:pPr algn="ctr">
                  <a:lnSpc>
                    <a:spcPts val="2659"/>
                  </a:lnSpc>
                </a:pPr>
                <a:endParaRPr/>
              </a:p>
            </p:txBody>
          </p:sp>
        </p:grpSp>
      </p:grpSp>
      <p:sp>
        <p:nvSpPr>
          <p:cNvPr id="10" name="TextBox 10"/>
          <p:cNvSpPr txBox="1"/>
          <p:nvPr/>
        </p:nvSpPr>
        <p:spPr>
          <a:xfrm>
            <a:off x="743456" y="304800"/>
            <a:ext cx="12799976" cy="994759"/>
          </a:xfrm>
          <a:prstGeom prst="rect">
            <a:avLst/>
          </a:prstGeom>
        </p:spPr>
        <p:txBody>
          <a:bodyPr lIns="0" tIns="0" rIns="0" bIns="0" rtlCol="0" anchor="t">
            <a:spAutoFit/>
          </a:bodyPr>
          <a:lstStyle/>
          <a:p>
            <a:pPr marL="0" lvl="0" indent="0" algn="l">
              <a:lnSpc>
                <a:spcPts val="8400"/>
              </a:lnSpc>
              <a:spcBef>
                <a:spcPct val="0"/>
              </a:spcBef>
            </a:pPr>
            <a:r>
              <a:rPr lang="en-US" sz="6400" b="1">
                <a:solidFill>
                  <a:srgbClr val="3DAA73"/>
                </a:solidFill>
                <a:latin typeface="Arial Bold"/>
                <a:ea typeface="Arial Bold"/>
                <a:cs typeface="Arial Bold"/>
                <a:sym typeface="Arial Bold"/>
              </a:rPr>
              <a:t>Challenges</a:t>
            </a:r>
            <a:endParaRPr lang="en-US" sz="6400" b="1">
              <a:solidFill>
                <a:srgbClr val="3DAA73"/>
              </a:solidFill>
              <a:latin typeface="Arial Bold"/>
              <a:ea typeface="Arial Bold"/>
              <a:cs typeface="Arial Bold"/>
            </a:endParaRPr>
          </a:p>
        </p:txBody>
      </p:sp>
      <p:sp>
        <p:nvSpPr>
          <p:cNvPr id="11" name="TextBox 11"/>
          <p:cNvSpPr txBox="1"/>
          <p:nvPr/>
        </p:nvSpPr>
        <p:spPr>
          <a:xfrm>
            <a:off x="9144000" y="2198009"/>
            <a:ext cx="8115300" cy="5586095"/>
          </a:xfrm>
          <a:prstGeom prst="rect">
            <a:avLst/>
          </a:prstGeom>
        </p:spPr>
        <p:txBody>
          <a:bodyPr lIns="0" tIns="0" rIns="0" bIns="0" rtlCol="0" anchor="t">
            <a:spAutoFit/>
          </a:bodyPr>
          <a:lstStyle/>
          <a:p>
            <a:pPr algn="l">
              <a:lnSpc>
                <a:spcPts val="4419"/>
              </a:lnSpc>
              <a:spcBef>
                <a:spcPct val="0"/>
              </a:spcBef>
            </a:pPr>
            <a:r>
              <a:rPr lang="en-US" sz="3399">
                <a:solidFill>
                  <a:srgbClr val="000000"/>
                </a:solidFill>
                <a:latin typeface="Arial"/>
                <a:ea typeface="Arial"/>
                <a:cs typeface="Arial"/>
                <a:sym typeface="Arial"/>
              </a:rPr>
              <a:t>Common challenges to our good health:</a:t>
            </a:r>
          </a:p>
          <a:p>
            <a:pPr algn="l">
              <a:lnSpc>
                <a:spcPts val="4419"/>
              </a:lnSpc>
              <a:spcBef>
                <a:spcPct val="0"/>
              </a:spcBef>
            </a:pPr>
            <a:endParaRPr lang="en-US" sz="3399">
              <a:solidFill>
                <a:srgbClr val="000000"/>
              </a:solidFill>
              <a:latin typeface="Arial"/>
              <a:ea typeface="Arial"/>
              <a:cs typeface="Arial"/>
              <a:sym typeface="Arial"/>
            </a:endParaRPr>
          </a:p>
          <a:p>
            <a:pPr marL="734056" lvl="1" indent="-367028" algn="l">
              <a:lnSpc>
                <a:spcPts val="4419"/>
              </a:lnSpc>
              <a:buFont typeface="Arial"/>
              <a:buChar char="•"/>
            </a:pPr>
            <a:r>
              <a:rPr lang="en-US" sz="3399">
                <a:solidFill>
                  <a:srgbClr val="000000"/>
                </a:solidFill>
                <a:latin typeface="Arial"/>
                <a:ea typeface="Arial"/>
                <a:cs typeface="Arial"/>
                <a:sym typeface="Arial"/>
              </a:rPr>
              <a:t>preventable diseases are on the rise</a:t>
            </a:r>
          </a:p>
          <a:p>
            <a:pPr marL="734056" lvl="1" indent="-367028" algn="l">
              <a:lnSpc>
                <a:spcPts val="4419"/>
              </a:lnSpc>
              <a:buFont typeface="Arial"/>
              <a:buChar char="•"/>
            </a:pPr>
            <a:r>
              <a:rPr lang="en-US" sz="3399">
                <a:solidFill>
                  <a:srgbClr val="000000"/>
                </a:solidFill>
                <a:latin typeface="Arial"/>
                <a:ea typeface="Arial"/>
                <a:cs typeface="Arial"/>
                <a:sym typeface="Arial"/>
              </a:rPr>
              <a:t>the population is growing</a:t>
            </a:r>
          </a:p>
          <a:p>
            <a:pPr marL="734056" lvl="1" indent="-367028" algn="l">
              <a:lnSpc>
                <a:spcPts val="4419"/>
              </a:lnSpc>
              <a:buFont typeface="Arial"/>
              <a:buChar char="•"/>
            </a:pPr>
            <a:r>
              <a:rPr lang="en-US" sz="3399">
                <a:solidFill>
                  <a:srgbClr val="000000"/>
                </a:solidFill>
                <a:latin typeface="Arial"/>
                <a:ea typeface="Arial"/>
                <a:cs typeface="Arial"/>
                <a:sym typeface="Arial"/>
              </a:rPr>
              <a:t>the population is ageing</a:t>
            </a:r>
          </a:p>
          <a:p>
            <a:pPr marL="734056" lvl="1" indent="-367028" algn="l">
              <a:lnSpc>
                <a:spcPts val="4419"/>
              </a:lnSpc>
              <a:buFont typeface="Arial"/>
              <a:buChar char="•"/>
            </a:pPr>
            <a:r>
              <a:rPr lang="en-US" sz="3399">
                <a:solidFill>
                  <a:srgbClr val="000000"/>
                </a:solidFill>
                <a:latin typeface="Arial"/>
                <a:ea typeface="Arial"/>
                <a:cs typeface="Arial"/>
                <a:sym typeface="Arial"/>
              </a:rPr>
              <a:t>our lifestyles are changing </a:t>
            </a:r>
          </a:p>
          <a:p>
            <a:pPr marL="734056" lvl="1" indent="-367028" algn="l">
              <a:lnSpc>
                <a:spcPts val="4419"/>
              </a:lnSpc>
              <a:buFont typeface="Arial"/>
              <a:buChar char="•"/>
            </a:pPr>
            <a:r>
              <a:rPr lang="en-US" sz="3399">
                <a:solidFill>
                  <a:srgbClr val="000000"/>
                </a:solidFill>
                <a:latin typeface="Arial"/>
                <a:ea typeface="Arial"/>
                <a:cs typeface="Arial"/>
                <a:sym typeface="Arial"/>
              </a:rPr>
              <a:t>our world is changing</a:t>
            </a:r>
          </a:p>
          <a:p>
            <a:pPr algn="l">
              <a:lnSpc>
                <a:spcPts val="4419"/>
              </a:lnSpc>
            </a:pPr>
            <a:endParaRPr lang="en-US" sz="3399">
              <a:solidFill>
                <a:srgbClr val="000000"/>
              </a:solidFill>
              <a:latin typeface="Arial"/>
              <a:ea typeface="Arial"/>
              <a:cs typeface="Arial"/>
              <a:sym typeface="Arial"/>
            </a:endParaRPr>
          </a:p>
          <a:p>
            <a:pPr algn="l">
              <a:lnSpc>
                <a:spcPts val="4419"/>
              </a:lnSpc>
              <a:spcBef>
                <a:spcPct val="0"/>
              </a:spcBef>
            </a:pPr>
            <a:r>
              <a:rPr lang="en-US" sz="3399">
                <a:solidFill>
                  <a:srgbClr val="000000"/>
                </a:solidFill>
                <a:latin typeface="Arial"/>
                <a:ea typeface="Arial"/>
                <a:cs typeface="Arial"/>
                <a:sym typeface="Arial"/>
              </a:rPr>
              <a:t>Some population groups have significantly worse health outcomes than others </a:t>
            </a:r>
          </a:p>
        </p:txBody>
      </p:sp>
      <p:grpSp>
        <p:nvGrpSpPr>
          <p:cNvPr id="12" name="Group 12"/>
          <p:cNvGrpSpPr/>
          <p:nvPr/>
        </p:nvGrpSpPr>
        <p:grpSpPr>
          <a:xfrm>
            <a:off x="0" y="9034145"/>
            <a:ext cx="18288000" cy="1410703"/>
            <a:chOff x="0" y="0"/>
            <a:chExt cx="24384000" cy="1880938"/>
          </a:xfrm>
        </p:grpSpPr>
        <p:grpSp>
          <p:nvGrpSpPr>
            <p:cNvPr id="13" name="Group 13"/>
            <p:cNvGrpSpPr/>
            <p:nvPr/>
          </p:nvGrpSpPr>
          <p:grpSpPr>
            <a:xfrm>
              <a:off x="0" y="0"/>
              <a:ext cx="24384000" cy="1763919"/>
              <a:chOff x="0" y="0"/>
              <a:chExt cx="4816593" cy="348428"/>
            </a:xfrm>
          </p:grpSpPr>
          <p:sp>
            <p:nvSpPr>
              <p:cNvPr id="14" name="Freeform 14"/>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5" name="TextBox 15"/>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6" name="Freeform 16"/>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5"/>
              <a:stretch>
                <a:fillRect/>
              </a:stretch>
            </a:blipFill>
          </p:spPr>
          <p:txBody>
            <a:bodyPr/>
            <a:lstStyle/>
            <a:p>
              <a:endParaRPr lang="en-AU"/>
            </a:p>
          </p:txBody>
        </p:sp>
        <p:sp>
          <p:nvSpPr>
            <p:cNvPr id="17" name="AutoShape 17"/>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8" name="TextBox 18"/>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03</a:t>
              </a:r>
            </a:p>
          </p:txBody>
        </p:sp>
        <p:sp>
          <p:nvSpPr>
            <p:cNvPr id="19" name="TextBox 19"/>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
        <p:nvSpPr>
          <p:cNvPr id="20" name="AutoShape 20"/>
          <p:cNvSpPr/>
          <p:nvPr/>
        </p:nvSpPr>
        <p:spPr>
          <a:xfrm flipV="1">
            <a:off x="7581900" y="0"/>
            <a:ext cx="0" cy="9465063"/>
          </a:xfrm>
          <a:prstGeom prst="line">
            <a:avLst/>
          </a:prstGeom>
          <a:ln w="38100" cap="flat">
            <a:solidFill>
              <a:srgbClr val="3DAA73"/>
            </a:solidFill>
            <a:prstDash val="solid"/>
            <a:headEnd type="none" w="sm" len="sm"/>
            <a:tailEnd type="none" w="sm" len="sm"/>
          </a:ln>
        </p:spPr>
        <p:txBody>
          <a:bodyPr/>
          <a:lstStyle/>
          <a:p>
            <a:endParaRPr lang="en-A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2" name="TextBox 2"/>
          <p:cNvSpPr txBox="1"/>
          <p:nvPr/>
        </p:nvSpPr>
        <p:spPr>
          <a:xfrm>
            <a:off x="10639049" y="2184931"/>
            <a:ext cx="4309256" cy="614045"/>
          </a:xfrm>
          <a:prstGeom prst="rect">
            <a:avLst/>
          </a:prstGeom>
        </p:spPr>
        <p:txBody>
          <a:bodyPr lIns="0" tIns="0" rIns="0" bIns="0" rtlCol="0" anchor="t">
            <a:spAutoFit/>
          </a:bodyPr>
          <a:lstStyle/>
          <a:p>
            <a:pPr algn="ctr">
              <a:lnSpc>
                <a:spcPts val="4419"/>
              </a:lnSpc>
            </a:pPr>
            <a:r>
              <a:rPr lang="en-US" sz="3399">
                <a:solidFill>
                  <a:srgbClr val="000000"/>
                </a:solidFill>
                <a:latin typeface="Arial Bold"/>
                <a:ea typeface="Arial Bold"/>
                <a:cs typeface="Arial Bold"/>
                <a:sym typeface="Arial Bold"/>
              </a:rPr>
              <a:t>Division 3 - Councils </a:t>
            </a:r>
          </a:p>
        </p:txBody>
      </p:sp>
      <p:sp>
        <p:nvSpPr>
          <p:cNvPr id="3" name="TextBox 3"/>
          <p:cNvSpPr txBox="1"/>
          <p:nvPr/>
        </p:nvSpPr>
        <p:spPr>
          <a:xfrm>
            <a:off x="10315604" y="2924594"/>
            <a:ext cx="7167159" cy="5817235"/>
          </a:xfrm>
          <a:prstGeom prst="rect">
            <a:avLst/>
          </a:prstGeom>
        </p:spPr>
        <p:txBody>
          <a:bodyPr lIns="0" tIns="0" rIns="0" bIns="0" rtlCol="0" anchor="t">
            <a:spAutoFit/>
          </a:bodyPr>
          <a:lstStyle/>
          <a:p>
            <a:pPr marL="690877" lvl="1" indent="-345439" algn="l">
              <a:lnSpc>
                <a:spcPts val="4159"/>
              </a:lnSpc>
              <a:buFont typeface="Arial"/>
              <a:buChar char="•"/>
            </a:pPr>
            <a:r>
              <a:rPr lang="en-US" sz="3199">
                <a:solidFill>
                  <a:srgbClr val="000000"/>
                </a:solidFill>
                <a:latin typeface="Arial"/>
                <a:ea typeface="Arial"/>
                <a:cs typeface="Arial"/>
                <a:sym typeface="Arial"/>
              </a:rPr>
              <a:t>Function of Councils </a:t>
            </a:r>
          </a:p>
          <a:p>
            <a:pPr marL="690877" lvl="1" indent="-345439" algn="l">
              <a:lnSpc>
                <a:spcPts val="4159"/>
              </a:lnSpc>
              <a:buFont typeface="Arial"/>
              <a:buChar char="•"/>
            </a:pPr>
            <a:r>
              <a:rPr lang="en-US" sz="3199">
                <a:solidFill>
                  <a:srgbClr val="000000"/>
                </a:solidFill>
                <a:latin typeface="Arial"/>
                <a:ea typeface="Arial"/>
                <a:cs typeface="Arial"/>
                <a:sym typeface="Arial"/>
              </a:rPr>
              <a:t>Secretary may require report from Council </a:t>
            </a:r>
          </a:p>
          <a:p>
            <a:pPr marL="690877" lvl="1" indent="-345439" algn="l">
              <a:lnSpc>
                <a:spcPts val="4159"/>
              </a:lnSpc>
              <a:buFont typeface="Arial"/>
              <a:buChar char="•"/>
            </a:pPr>
            <a:r>
              <a:rPr lang="en-US" sz="3199">
                <a:solidFill>
                  <a:srgbClr val="000000"/>
                </a:solidFill>
                <a:latin typeface="Arial"/>
                <a:ea typeface="Arial"/>
                <a:cs typeface="Arial"/>
                <a:sym typeface="Arial"/>
              </a:rPr>
              <a:t>Municipal public health and wellbeing plans </a:t>
            </a:r>
          </a:p>
          <a:p>
            <a:pPr marL="690877" lvl="1" indent="-345439" algn="l">
              <a:lnSpc>
                <a:spcPts val="4159"/>
              </a:lnSpc>
              <a:buFont typeface="Arial"/>
              <a:buChar char="•"/>
            </a:pPr>
            <a:r>
              <a:rPr lang="en-US" sz="3199">
                <a:solidFill>
                  <a:srgbClr val="000000"/>
                </a:solidFill>
                <a:latin typeface="Arial"/>
                <a:ea typeface="Arial"/>
                <a:cs typeface="Arial"/>
                <a:sym typeface="Arial"/>
              </a:rPr>
              <a:t>Inclusion of public health and wellbeing matters in Council Plan or Strategic Plan </a:t>
            </a:r>
          </a:p>
          <a:p>
            <a:pPr marL="690877" lvl="1" indent="-345439" algn="l">
              <a:lnSpc>
                <a:spcPts val="4159"/>
              </a:lnSpc>
              <a:buFont typeface="Arial"/>
              <a:buChar char="•"/>
            </a:pPr>
            <a:r>
              <a:rPr lang="en-US" sz="3199">
                <a:solidFill>
                  <a:srgbClr val="000000"/>
                </a:solidFill>
                <a:latin typeface="Arial"/>
                <a:ea typeface="Arial"/>
                <a:cs typeface="Arial"/>
                <a:sym typeface="Arial"/>
              </a:rPr>
              <a:t>Special powers of Secretary in a state of emergency </a:t>
            </a:r>
          </a:p>
          <a:p>
            <a:pPr algn="l">
              <a:lnSpc>
                <a:spcPts val="4159"/>
              </a:lnSpc>
            </a:pPr>
            <a:endParaRPr lang="en-US" sz="3199">
              <a:solidFill>
                <a:srgbClr val="000000"/>
              </a:solidFill>
              <a:latin typeface="Arial"/>
              <a:ea typeface="Arial"/>
              <a:cs typeface="Arial"/>
              <a:sym typeface="Arial"/>
            </a:endParaRPr>
          </a:p>
        </p:txBody>
      </p:sp>
      <p:sp>
        <p:nvSpPr>
          <p:cNvPr id="4" name="Freeform 4"/>
          <p:cNvSpPr/>
          <p:nvPr/>
        </p:nvSpPr>
        <p:spPr>
          <a:xfrm>
            <a:off x="2352002" y="7090091"/>
            <a:ext cx="1567568" cy="1529041"/>
          </a:xfrm>
          <a:custGeom>
            <a:avLst/>
            <a:gdLst/>
            <a:ahLst/>
            <a:cxnLst/>
            <a:rect l="l" t="t" r="r" b="b"/>
            <a:pathLst>
              <a:path w="1567568" h="1529041">
                <a:moveTo>
                  <a:pt x="0" y="0"/>
                </a:moveTo>
                <a:lnTo>
                  <a:pt x="1567568" y="0"/>
                </a:lnTo>
                <a:lnTo>
                  <a:pt x="1567568" y="1529041"/>
                </a:lnTo>
                <a:lnTo>
                  <a:pt x="0" y="15290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rot="-559535">
            <a:off x="3543246" y="1916680"/>
            <a:ext cx="5111644" cy="6453639"/>
          </a:xfrm>
          <a:custGeom>
            <a:avLst/>
            <a:gdLst/>
            <a:ahLst/>
            <a:cxnLst/>
            <a:rect l="l" t="t" r="r" b="b"/>
            <a:pathLst>
              <a:path w="5111644" h="6453639">
                <a:moveTo>
                  <a:pt x="0" y="0"/>
                </a:moveTo>
                <a:lnTo>
                  <a:pt x="5111644" y="0"/>
                </a:lnTo>
                <a:lnTo>
                  <a:pt x="5111644" y="6453640"/>
                </a:lnTo>
                <a:lnTo>
                  <a:pt x="0" y="6453640"/>
                </a:lnTo>
                <a:lnTo>
                  <a:pt x="0" y="0"/>
                </a:lnTo>
                <a:close/>
              </a:path>
            </a:pathLst>
          </a:custGeom>
          <a:blipFill>
            <a:blip r:embed="rId5"/>
            <a:stretch>
              <a:fillRect/>
            </a:stretch>
          </a:blipFill>
          <a:ln w="28575" cap="sq">
            <a:solidFill>
              <a:srgbClr val="000000"/>
            </a:solidFill>
            <a:prstDash val="solid"/>
            <a:miter/>
          </a:ln>
        </p:spPr>
        <p:txBody>
          <a:bodyPr/>
          <a:lstStyle/>
          <a:p>
            <a:endParaRPr lang="en-AU"/>
          </a:p>
        </p:txBody>
      </p:sp>
      <p:sp>
        <p:nvSpPr>
          <p:cNvPr id="6" name="AutoShape 6"/>
          <p:cNvSpPr/>
          <p:nvPr/>
        </p:nvSpPr>
        <p:spPr>
          <a:xfrm rot="5400000">
            <a:off x="8151562" y="3762520"/>
            <a:ext cx="1892272" cy="0"/>
          </a:xfrm>
          <a:prstGeom prst="line">
            <a:avLst/>
          </a:prstGeom>
          <a:ln w="38100" cap="flat">
            <a:solidFill>
              <a:srgbClr val="3DAA73"/>
            </a:solidFill>
            <a:prstDash val="solid"/>
            <a:headEnd type="none" w="sm" len="sm"/>
            <a:tailEnd type="none" w="sm" len="sm"/>
          </a:ln>
        </p:spPr>
        <p:txBody>
          <a:bodyPr/>
          <a:lstStyle/>
          <a:p>
            <a:endParaRPr lang="en-AU"/>
          </a:p>
        </p:txBody>
      </p:sp>
      <p:sp>
        <p:nvSpPr>
          <p:cNvPr id="7" name="AutoShape 7"/>
          <p:cNvSpPr/>
          <p:nvPr/>
        </p:nvSpPr>
        <p:spPr>
          <a:xfrm flipV="1">
            <a:off x="9077005" y="2837076"/>
            <a:ext cx="1238599" cy="0"/>
          </a:xfrm>
          <a:prstGeom prst="line">
            <a:avLst/>
          </a:prstGeom>
          <a:ln w="38100" cap="flat">
            <a:solidFill>
              <a:srgbClr val="3DAA73"/>
            </a:solidFill>
            <a:prstDash val="solid"/>
            <a:headEnd type="none" w="sm" len="sm"/>
            <a:tailEnd type="none" w="sm" len="sm"/>
          </a:ln>
        </p:spPr>
        <p:txBody>
          <a:bodyPr/>
          <a:lstStyle/>
          <a:p>
            <a:endParaRPr lang="en-AU"/>
          </a:p>
        </p:txBody>
      </p:sp>
      <p:sp>
        <p:nvSpPr>
          <p:cNvPr id="8" name="AutoShape 8"/>
          <p:cNvSpPr/>
          <p:nvPr/>
        </p:nvSpPr>
        <p:spPr>
          <a:xfrm rot="-10800000">
            <a:off x="7786938" y="4687963"/>
            <a:ext cx="1310759" cy="0"/>
          </a:xfrm>
          <a:prstGeom prst="line">
            <a:avLst/>
          </a:prstGeom>
          <a:ln w="38100" cap="flat">
            <a:solidFill>
              <a:srgbClr val="3DAA73"/>
            </a:solidFill>
            <a:prstDash val="solid"/>
            <a:headEnd type="none" w="sm" len="sm"/>
            <a:tailEnd type="triangle" w="lg" len="med"/>
          </a:ln>
        </p:spPr>
        <p:txBody>
          <a:bodyPr/>
          <a:lstStyle/>
          <a:p>
            <a:endParaRPr lang="en-AU"/>
          </a:p>
        </p:txBody>
      </p:sp>
      <p:sp>
        <p:nvSpPr>
          <p:cNvPr id="9" name="TextBox 9"/>
          <p:cNvSpPr txBox="1"/>
          <p:nvPr/>
        </p:nvSpPr>
        <p:spPr>
          <a:xfrm>
            <a:off x="-440256" y="449796"/>
            <a:ext cx="13851455" cy="927433"/>
          </a:xfrm>
          <a:prstGeom prst="rect">
            <a:avLst/>
          </a:prstGeom>
        </p:spPr>
        <p:txBody>
          <a:bodyPr wrap="square" lIns="0" tIns="0" rIns="0" bIns="0" rtlCol="0" anchor="t">
            <a:spAutoFit/>
          </a:bodyPr>
          <a:lstStyle/>
          <a:p>
            <a:pPr marL="0" lvl="0" indent="0" algn="ctr">
              <a:lnSpc>
                <a:spcPts val="7679"/>
              </a:lnSpc>
              <a:spcBef>
                <a:spcPct val="0"/>
              </a:spcBef>
            </a:pPr>
            <a:r>
              <a:rPr lang="en-US" sz="6400" b="1">
                <a:solidFill>
                  <a:srgbClr val="3DAA73"/>
                </a:solidFill>
                <a:latin typeface="Arial"/>
                <a:ea typeface="Arial"/>
                <a:cs typeface="Arial"/>
                <a:sym typeface="Arial"/>
              </a:rPr>
              <a:t>Public Health and Wellbeing Act</a:t>
            </a:r>
            <a:endParaRPr lang="en-US" sz="6400" b="1">
              <a:solidFill>
                <a:srgbClr val="3DAA73"/>
              </a:solidFill>
              <a:latin typeface="Arial"/>
              <a:ea typeface="Arial"/>
              <a:cs typeface="Arial"/>
            </a:endParaRPr>
          </a:p>
        </p:txBody>
      </p:sp>
      <p:grpSp>
        <p:nvGrpSpPr>
          <p:cNvPr id="10" name="Group 10"/>
          <p:cNvGrpSpPr/>
          <p:nvPr/>
        </p:nvGrpSpPr>
        <p:grpSpPr>
          <a:xfrm>
            <a:off x="0" y="9034145"/>
            <a:ext cx="18288000" cy="1410703"/>
            <a:chOff x="0" y="0"/>
            <a:chExt cx="24384000" cy="1880938"/>
          </a:xfrm>
        </p:grpSpPr>
        <p:grpSp>
          <p:nvGrpSpPr>
            <p:cNvPr id="11" name="Group 11"/>
            <p:cNvGrpSpPr/>
            <p:nvPr/>
          </p:nvGrpSpPr>
          <p:grpSpPr>
            <a:xfrm>
              <a:off x="0" y="0"/>
              <a:ext cx="24384000" cy="1763919"/>
              <a:chOff x="0" y="0"/>
              <a:chExt cx="4816593" cy="34842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6"/>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04</a:t>
              </a:r>
            </a:p>
          </p:txBody>
        </p:sp>
        <p:sp>
          <p:nvSpPr>
            <p:cNvPr id="17" name="TextBox 17"/>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Freeform 3"/>
          <p:cNvSpPr/>
          <p:nvPr/>
        </p:nvSpPr>
        <p:spPr>
          <a:xfrm>
            <a:off x="1770922" y="2741441"/>
            <a:ext cx="440552" cy="563007"/>
          </a:xfrm>
          <a:custGeom>
            <a:avLst/>
            <a:gdLst/>
            <a:ahLst/>
            <a:cxnLst/>
            <a:rect l="l" t="t" r="r" b="b"/>
            <a:pathLst>
              <a:path w="595786" h="789596">
                <a:moveTo>
                  <a:pt x="0" y="0"/>
                </a:moveTo>
                <a:lnTo>
                  <a:pt x="595786" y="0"/>
                </a:lnTo>
                <a:lnTo>
                  <a:pt x="595786" y="789596"/>
                </a:lnTo>
                <a:lnTo>
                  <a:pt x="0" y="789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 name="Freeform 4"/>
          <p:cNvSpPr/>
          <p:nvPr/>
        </p:nvSpPr>
        <p:spPr>
          <a:xfrm>
            <a:off x="1665875" y="4270272"/>
            <a:ext cx="650646" cy="656739"/>
          </a:xfrm>
          <a:custGeom>
            <a:avLst/>
            <a:gdLst/>
            <a:ahLst/>
            <a:cxnLst/>
            <a:rect l="l" t="t" r="r" b="b"/>
            <a:pathLst>
              <a:path w="871748" h="892852">
                <a:moveTo>
                  <a:pt x="0" y="0"/>
                </a:moveTo>
                <a:lnTo>
                  <a:pt x="871749" y="0"/>
                </a:lnTo>
                <a:lnTo>
                  <a:pt x="871749" y="892852"/>
                </a:lnTo>
                <a:lnTo>
                  <a:pt x="0" y="8928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5" name="Freeform 5"/>
          <p:cNvSpPr/>
          <p:nvPr/>
        </p:nvSpPr>
        <p:spPr>
          <a:xfrm>
            <a:off x="1625648" y="5027484"/>
            <a:ext cx="731101" cy="654895"/>
          </a:xfrm>
          <a:custGeom>
            <a:avLst/>
            <a:gdLst/>
            <a:ahLst/>
            <a:cxnLst/>
            <a:rect l="l" t="t" r="r" b="b"/>
            <a:pathLst>
              <a:path w="871748" h="882986">
                <a:moveTo>
                  <a:pt x="0" y="0"/>
                </a:moveTo>
                <a:lnTo>
                  <a:pt x="871749" y="0"/>
                </a:lnTo>
                <a:lnTo>
                  <a:pt x="871749" y="882986"/>
                </a:lnTo>
                <a:lnTo>
                  <a:pt x="0" y="8829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6" name="Freeform 6"/>
          <p:cNvSpPr/>
          <p:nvPr/>
        </p:nvSpPr>
        <p:spPr>
          <a:xfrm>
            <a:off x="1635413" y="7084400"/>
            <a:ext cx="711571" cy="649942"/>
          </a:xfrm>
          <a:custGeom>
            <a:avLst/>
            <a:gdLst/>
            <a:ahLst/>
            <a:cxnLst/>
            <a:rect l="l" t="t" r="r" b="b"/>
            <a:pathLst>
              <a:path w="864538" h="864538">
                <a:moveTo>
                  <a:pt x="0" y="0"/>
                </a:moveTo>
                <a:lnTo>
                  <a:pt x="864538" y="0"/>
                </a:lnTo>
                <a:lnTo>
                  <a:pt x="864538" y="864538"/>
                </a:lnTo>
                <a:lnTo>
                  <a:pt x="0" y="864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7" name="Freeform 7"/>
          <p:cNvSpPr/>
          <p:nvPr/>
        </p:nvSpPr>
        <p:spPr>
          <a:xfrm>
            <a:off x="1665875" y="3469781"/>
            <a:ext cx="650646" cy="527760"/>
          </a:xfrm>
          <a:custGeom>
            <a:avLst/>
            <a:gdLst/>
            <a:ahLst/>
            <a:cxnLst/>
            <a:rect l="l" t="t" r="r" b="b"/>
            <a:pathLst>
              <a:path w="871748" h="904644">
                <a:moveTo>
                  <a:pt x="0" y="0"/>
                </a:moveTo>
                <a:lnTo>
                  <a:pt x="871749" y="0"/>
                </a:lnTo>
                <a:lnTo>
                  <a:pt x="871749" y="904645"/>
                </a:lnTo>
                <a:lnTo>
                  <a:pt x="0" y="904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a:p>
        </p:txBody>
      </p:sp>
      <p:sp>
        <p:nvSpPr>
          <p:cNvPr id="8" name="Freeform 8"/>
          <p:cNvSpPr/>
          <p:nvPr/>
        </p:nvSpPr>
        <p:spPr>
          <a:xfrm>
            <a:off x="1594054" y="7904885"/>
            <a:ext cx="794288" cy="791692"/>
          </a:xfrm>
          <a:custGeom>
            <a:avLst/>
            <a:gdLst/>
            <a:ahLst/>
            <a:cxnLst/>
            <a:rect l="l" t="t" r="r" b="b"/>
            <a:pathLst>
              <a:path w="794288" h="791692">
                <a:moveTo>
                  <a:pt x="0" y="0"/>
                </a:moveTo>
                <a:lnTo>
                  <a:pt x="794289" y="0"/>
                </a:lnTo>
                <a:lnTo>
                  <a:pt x="794289" y="791692"/>
                </a:lnTo>
                <a:lnTo>
                  <a:pt x="0" y="791692"/>
                </a:lnTo>
                <a:lnTo>
                  <a:pt x="0" y="0"/>
                </a:lnTo>
                <a:close/>
              </a:path>
            </a:pathLst>
          </a:custGeom>
          <a:blipFill>
            <a:blip r:embed="rId13"/>
            <a:stretch>
              <a:fillRect/>
            </a:stretch>
          </a:blipFill>
        </p:spPr>
        <p:txBody>
          <a:bodyPr/>
          <a:lstStyle/>
          <a:p>
            <a:endParaRPr lang="en-AU"/>
          </a:p>
        </p:txBody>
      </p:sp>
      <p:sp>
        <p:nvSpPr>
          <p:cNvPr id="9" name="Freeform 9"/>
          <p:cNvSpPr/>
          <p:nvPr/>
        </p:nvSpPr>
        <p:spPr>
          <a:xfrm>
            <a:off x="1625648" y="1806853"/>
            <a:ext cx="731101" cy="738271"/>
          </a:xfrm>
          <a:custGeom>
            <a:avLst/>
            <a:gdLst/>
            <a:ahLst/>
            <a:cxnLst/>
            <a:rect l="l" t="t" r="r" b="b"/>
            <a:pathLst>
              <a:path w="891411" h="834685">
                <a:moveTo>
                  <a:pt x="0" y="0"/>
                </a:moveTo>
                <a:lnTo>
                  <a:pt x="891411" y="0"/>
                </a:lnTo>
                <a:lnTo>
                  <a:pt x="891411" y="834685"/>
                </a:lnTo>
                <a:lnTo>
                  <a:pt x="0" y="8346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a:p>
        </p:txBody>
      </p:sp>
      <p:sp>
        <p:nvSpPr>
          <p:cNvPr id="10" name="TextBox 10"/>
          <p:cNvSpPr txBox="1"/>
          <p:nvPr/>
        </p:nvSpPr>
        <p:spPr>
          <a:xfrm>
            <a:off x="491814" y="90513"/>
            <a:ext cx="17263418" cy="1718419"/>
          </a:xfrm>
          <a:prstGeom prst="rect">
            <a:avLst/>
          </a:prstGeom>
        </p:spPr>
        <p:txBody>
          <a:bodyPr lIns="0" tIns="0" rIns="0" bIns="0" rtlCol="0" anchor="t">
            <a:spAutoFit/>
          </a:bodyPr>
          <a:lstStyle/>
          <a:p>
            <a:pPr marL="0" lvl="0" indent="0" algn="l">
              <a:lnSpc>
                <a:spcPts val="6720"/>
              </a:lnSpc>
              <a:spcBef>
                <a:spcPct val="0"/>
              </a:spcBef>
            </a:pPr>
            <a:r>
              <a:rPr lang="en-US" sz="6400" b="1">
                <a:solidFill>
                  <a:srgbClr val="3DAA73"/>
                </a:solidFill>
                <a:latin typeface="Arial Bold"/>
                <a:ea typeface="Arial Bold"/>
                <a:cs typeface="Arial Bold"/>
                <a:sym typeface="Arial Bold"/>
              </a:rPr>
              <a:t>A municipal public health and wellbeing plan must</a:t>
            </a:r>
            <a:endParaRPr lang="en-US" sz="6400" b="1">
              <a:solidFill>
                <a:srgbClr val="3DAA73"/>
              </a:solidFill>
              <a:latin typeface="Arial Bold"/>
              <a:ea typeface="Arial Bold"/>
              <a:cs typeface="Arial Bold"/>
            </a:endParaRPr>
          </a:p>
        </p:txBody>
      </p:sp>
      <p:grpSp>
        <p:nvGrpSpPr>
          <p:cNvPr id="11" name="Group 11"/>
          <p:cNvGrpSpPr/>
          <p:nvPr/>
        </p:nvGrpSpPr>
        <p:grpSpPr>
          <a:xfrm>
            <a:off x="0" y="9034145"/>
            <a:ext cx="18288000" cy="1410703"/>
            <a:chOff x="0" y="0"/>
            <a:chExt cx="24384000" cy="1880938"/>
          </a:xfrm>
        </p:grpSpPr>
        <p:grpSp>
          <p:nvGrpSpPr>
            <p:cNvPr id="12" name="Group 12"/>
            <p:cNvGrpSpPr/>
            <p:nvPr/>
          </p:nvGrpSpPr>
          <p:grpSpPr>
            <a:xfrm>
              <a:off x="0" y="0"/>
              <a:ext cx="24384000" cy="1763919"/>
              <a:chOff x="0" y="0"/>
              <a:chExt cx="4816593" cy="348428"/>
            </a:xfrm>
          </p:grpSpPr>
          <p:sp>
            <p:nvSpPr>
              <p:cNvPr id="13" name="Freeform 13"/>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4" name="TextBox 14"/>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5" name="Freeform 15"/>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16"/>
              <a:stretch>
                <a:fillRect/>
              </a:stretch>
            </a:blipFill>
          </p:spPr>
          <p:txBody>
            <a:bodyPr/>
            <a:lstStyle/>
            <a:p>
              <a:endParaRPr lang="en-AU"/>
            </a:p>
          </p:txBody>
        </p:sp>
        <p:sp>
          <p:nvSpPr>
            <p:cNvPr id="16" name="AutoShape 16"/>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7" name="TextBox 17"/>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05</a:t>
              </a:r>
            </a:p>
          </p:txBody>
        </p:sp>
        <p:sp>
          <p:nvSpPr>
            <p:cNvPr id="18" name="TextBox 18"/>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
        <p:nvSpPr>
          <p:cNvPr id="19" name="TextBox 18">
            <a:extLst>
              <a:ext uri="{FF2B5EF4-FFF2-40B4-BE49-F238E27FC236}">
                <a16:creationId xmlns:a16="http://schemas.microsoft.com/office/drawing/2014/main" id="{2CF54F89-1D42-9998-B929-4DD99084E12E}"/>
              </a:ext>
            </a:extLst>
          </p:cNvPr>
          <p:cNvSpPr txBox="1"/>
          <p:nvPr/>
        </p:nvSpPr>
        <p:spPr>
          <a:xfrm>
            <a:off x="3109108" y="2029586"/>
            <a:ext cx="13292942" cy="6401753"/>
          </a:xfrm>
          <a:prstGeom prst="rect">
            <a:avLst/>
          </a:prstGeom>
          <a:noFill/>
        </p:spPr>
        <p:txBody>
          <a:bodyPr wrap="square" rtlCol="0">
            <a:spAutoFit/>
          </a:bodyPr>
          <a:lstStyle/>
          <a:p>
            <a:pPr>
              <a:spcAft>
                <a:spcPts val="2400"/>
              </a:spcAft>
            </a:pPr>
            <a:r>
              <a:rPr lang="en-US" sz="3000" b="1"/>
              <a:t>Be prepared within 12 months of the council election</a:t>
            </a:r>
          </a:p>
          <a:p>
            <a:pPr>
              <a:spcAft>
                <a:spcPts val="2400"/>
              </a:spcAft>
            </a:pPr>
            <a:r>
              <a:rPr lang="en-US" sz="3000" b="1"/>
              <a:t>Examine data about local health status and health definitions</a:t>
            </a:r>
          </a:p>
          <a:p>
            <a:pPr>
              <a:spcAft>
                <a:spcPts val="2400"/>
              </a:spcAft>
            </a:pPr>
            <a:r>
              <a:rPr lang="en-US" sz="3000" b="1"/>
              <a:t>Identify strategies based on evidence for creating maximum health and wellbeing</a:t>
            </a:r>
          </a:p>
          <a:p>
            <a:pPr>
              <a:spcAft>
                <a:spcPts val="2400"/>
              </a:spcAft>
            </a:pPr>
            <a:r>
              <a:rPr lang="en-US" sz="3000" b="1"/>
              <a:t>Involve local community in the development and evaluation of the plan</a:t>
            </a:r>
          </a:p>
          <a:p>
            <a:pPr>
              <a:spcAft>
                <a:spcPts val="2400"/>
              </a:spcAft>
            </a:pPr>
            <a:r>
              <a:rPr lang="en-US" sz="3000" b="1"/>
              <a:t>Specify how council will work with the Department of Health and other agencies</a:t>
            </a:r>
          </a:p>
          <a:p>
            <a:pPr>
              <a:spcAft>
                <a:spcPts val="2400"/>
              </a:spcAft>
            </a:pPr>
            <a:r>
              <a:rPr lang="en-US" sz="3000" b="1"/>
              <a:t>Specify measures to prevent family violence and respond to the needs of victims of family violence in the community</a:t>
            </a:r>
          </a:p>
          <a:p>
            <a:pPr>
              <a:spcAft>
                <a:spcPts val="2400"/>
              </a:spcAft>
            </a:pPr>
            <a:r>
              <a:rPr lang="en-US" sz="3000" b="1"/>
              <a:t>Be consistent with Council Plan and the Municipal Strategic Statement</a:t>
            </a:r>
          </a:p>
          <a:p>
            <a:pPr>
              <a:spcAft>
                <a:spcPts val="2400"/>
              </a:spcAft>
            </a:pPr>
            <a:r>
              <a:rPr lang="en-US" sz="3000" b="1"/>
              <a:t>Have regard to the Victorian Health and Wellbeing Plan</a:t>
            </a:r>
            <a:endParaRPr lang="en-AU" sz="3000" b="1"/>
          </a:p>
        </p:txBody>
      </p:sp>
      <p:sp>
        <p:nvSpPr>
          <p:cNvPr id="20" name="Rectangle 1">
            <a:extLst>
              <a:ext uri="{FF2B5EF4-FFF2-40B4-BE49-F238E27FC236}">
                <a16:creationId xmlns:a16="http://schemas.microsoft.com/office/drawing/2014/main" id="{2C9A07D6-E75A-A7D6-B533-B0D5681F91BB}"/>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3" name="Picture 22">
            <a:extLst>
              <a:ext uri="{FF2B5EF4-FFF2-40B4-BE49-F238E27FC236}">
                <a16:creationId xmlns:a16="http://schemas.microsoft.com/office/drawing/2014/main" id="{8C95A444-4259-2D95-D860-CA8E8DE9B50D}"/>
              </a:ext>
            </a:extLst>
          </p:cNvPr>
          <p:cNvPicPr>
            <a:picLocks noChangeAspect="1"/>
          </p:cNvPicPr>
          <p:nvPr/>
        </p:nvPicPr>
        <p:blipFill>
          <a:blip r:embed="rId17"/>
          <a:stretch>
            <a:fillRect/>
          </a:stretch>
        </p:blipFill>
        <p:spPr>
          <a:xfrm>
            <a:off x="1516287" y="5968193"/>
            <a:ext cx="907805" cy="7937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2" name="AutoShape 2"/>
          <p:cNvSpPr/>
          <p:nvPr/>
        </p:nvSpPr>
        <p:spPr>
          <a:xfrm flipH="1">
            <a:off x="8229038" y="0"/>
            <a:ext cx="0" cy="9034145"/>
          </a:xfrm>
          <a:prstGeom prst="line">
            <a:avLst/>
          </a:prstGeom>
          <a:ln w="38100" cap="flat">
            <a:solidFill>
              <a:srgbClr val="3DAA73"/>
            </a:solidFill>
            <a:prstDash val="solid"/>
            <a:headEnd type="none" w="sm" len="sm"/>
            <a:tailEnd type="none" w="sm" len="sm"/>
          </a:ln>
        </p:spPr>
        <p:txBody>
          <a:bodyPr/>
          <a:lstStyle/>
          <a:p>
            <a:endParaRPr lang="en-AU"/>
          </a:p>
        </p:txBody>
      </p:sp>
      <p:sp>
        <p:nvSpPr>
          <p:cNvPr id="3" name="Freeform 3"/>
          <p:cNvSpPr/>
          <p:nvPr/>
        </p:nvSpPr>
        <p:spPr>
          <a:xfrm>
            <a:off x="780917" y="7154433"/>
            <a:ext cx="1567568" cy="1529041"/>
          </a:xfrm>
          <a:custGeom>
            <a:avLst/>
            <a:gdLst/>
            <a:ahLst/>
            <a:cxnLst/>
            <a:rect l="l" t="t" r="r" b="b"/>
            <a:pathLst>
              <a:path w="1567568" h="1529041">
                <a:moveTo>
                  <a:pt x="0" y="0"/>
                </a:moveTo>
                <a:lnTo>
                  <a:pt x="1567568" y="0"/>
                </a:lnTo>
                <a:lnTo>
                  <a:pt x="1567568" y="1529041"/>
                </a:lnTo>
                <a:lnTo>
                  <a:pt x="0" y="15290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 name="Freeform 4"/>
          <p:cNvSpPr/>
          <p:nvPr/>
        </p:nvSpPr>
        <p:spPr>
          <a:xfrm rot="-690670">
            <a:off x="1837775" y="1163864"/>
            <a:ext cx="5139067" cy="7269692"/>
          </a:xfrm>
          <a:custGeom>
            <a:avLst/>
            <a:gdLst/>
            <a:ahLst/>
            <a:cxnLst/>
            <a:rect l="l" t="t" r="r" b="b"/>
            <a:pathLst>
              <a:path w="5139067" h="7269692">
                <a:moveTo>
                  <a:pt x="0" y="0"/>
                </a:moveTo>
                <a:lnTo>
                  <a:pt x="5139067" y="0"/>
                </a:lnTo>
                <a:lnTo>
                  <a:pt x="5139067" y="7269692"/>
                </a:lnTo>
                <a:lnTo>
                  <a:pt x="0" y="7269692"/>
                </a:lnTo>
                <a:lnTo>
                  <a:pt x="0" y="0"/>
                </a:lnTo>
                <a:close/>
              </a:path>
            </a:pathLst>
          </a:custGeom>
          <a:blipFill>
            <a:blip r:embed="rId5"/>
            <a:stretch>
              <a:fillRect/>
            </a:stretch>
          </a:blipFill>
          <a:ln w="38100" cap="sq">
            <a:solidFill>
              <a:srgbClr val="000000"/>
            </a:solidFill>
            <a:prstDash val="solid"/>
            <a:miter/>
          </a:ln>
        </p:spPr>
        <p:txBody>
          <a:bodyPr/>
          <a:lstStyle/>
          <a:p>
            <a:endParaRPr lang="en-AU"/>
          </a:p>
        </p:txBody>
      </p:sp>
      <p:sp>
        <p:nvSpPr>
          <p:cNvPr id="5" name="TextBox 5"/>
          <p:cNvSpPr txBox="1"/>
          <p:nvPr/>
        </p:nvSpPr>
        <p:spPr>
          <a:xfrm>
            <a:off x="9535428" y="1800225"/>
            <a:ext cx="6976215" cy="3149195"/>
          </a:xfrm>
          <a:prstGeom prst="rect">
            <a:avLst/>
          </a:prstGeom>
        </p:spPr>
        <p:txBody>
          <a:bodyPr lIns="0" tIns="0" rIns="0" bIns="0" rtlCol="0" anchor="t">
            <a:spAutoFit/>
          </a:bodyPr>
          <a:lstStyle/>
          <a:p>
            <a:pPr marL="0" lvl="0" indent="0" algn="l">
              <a:lnSpc>
                <a:spcPts val="8400"/>
              </a:lnSpc>
              <a:spcBef>
                <a:spcPct val="0"/>
              </a:spcBef>
            </a:pPr>
            <a:r>
              <a:rPr lang="en-US" sz="6400" b="1">
                <a:solidFill>
                  <a:srgbClr val="3DAA73"/>
                </a:solidFill>
                <a:latin typeface="Arial Bold"/>
                <a:ea typeface="Arial Bold"/>
                <a:cs typeface="Arial Bold"/>
                <a:sym typeface="Arial Bold"/>
              </a:rPr>
              <a:t>Plans must have regard to State Priorities</a:t>
            </a:r>
            <a:endParaRPr lang="en-US" sz="6400" b="1">
              <a:solidFill>
                <a:srgbClr val="3DAA73"/>
              </a:solidFill>
              <a:latin typeface="Arial Bold"/>
              <a:ea typeface="Arial Bold"/>
              <a:cs typeface="Arial Bold"/>
            </a:endParaRPr>
          </a:p>
        </p:txBody>
      </p:sp>
      <p:grpSp>
        <p:nvGrpSpPr>
          <p:cNvPr id="6" name="Group 6"/>
          <p:cNvGrpSpPr/>
          <p:nvPr/>
        </p:nvGrpSpPr>
        <p:grpSpPr>
          <a:xfrm>
            <a:off x="0" y="9034145"/>
            <a:ext cx="18288000" cy="1410703"/>
            <a:chOff x="0" y="0"/>
            <a:chExt cx="24384000" cy="1880938"/>
          </a:xfrm>
        </p:grpSpPr>
        <p:grpSp>
          <p:nvGrpSpPr>
            <p:cNvPr id="7" name="Group 7"/>
            <p:cNvGrpSpPr/>
            <p:nvPr/>
          </p:nvGrpSpPr>
          <p:grpSpPr>
            <a:xfrm>
              <a:off x="0" y="0"/>
              <a:ext cx="24384000" cy="1763919"/>
              <a:chOff x="0" y="0"/>
              <a:chExt cx="4816593" cy="348428"/>
            </a:xfrm>
          </p:grpSpPr>
          <p:sp>
            <p:nvSpPr>
              <p:cNvPr id="8" name="Freeform 8"/>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9" name="TextBox 9"/>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0" name="Freeform 10"/>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6"/>
              <a:stretch>
                <a:fillRect/>
              </a:stretch>
            </a:blipFill>
          </p:spPr>
          <p:txBody>
            <a:bodyPr/>
            <a:lstStyle/>
            <a:p>
              <a:endParaRPr lang="en-AU"/>
            </a:p>
          </p:txBody>
        </p:sp>
        <p:sp>
          <p:nvSpPr>
            <p:cNvPr id="11" name="AutoShape 11"/>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2" name="TextBox 12"/>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06</a:t>
              </a:r>
            </a:p>
          </p:txBody>
        </p:sp>
        <p:sp>
          <p:nvSpPr>
            <p:cNvPr id="13" name="TextBox 13"/>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grpSp>
        <p:nvGrpSpPr>
          <p:cNvPr id="2" name="Group 2"/>
          <p:cNvGrpSpPr/>
          <p:nvPr/>
        </p:nvGrpSpPr>
        <p:grpSpPr>
          <a:xfrm>
            <a:off x="1351141" y="2386047"/>
            <a:ext cx="15586041" cy="2561013"/>
            <a:chOff x="0" y="0"/>
            <a:chExt cx="20781388" cy="3414684"/>
          </a:xfrm>
        </p:grpSpPr>
        <p:grpSp>
          <p:nvGrpSpPr>
            <p:cNvPr id="3" name="Group 3"/>
            <p:cNvGrpSpPr/>
            <p:nvPr/>
          </p:nvGrpSpPr>
          <p:grpSpPr>
            <a:xfrm>
              <a:off x="0" y="0"/>
              <a:ext cx="3414684" cy="341468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926" r="-2926"/>
                </a:stretch>
              </a:blipFill>
            </p:spPr>
            <p:txBody>
              <a:bodyPr/>
              <a:lstStyle/>
              <a:p>
                <a:endParaRPr lang="en-AU"/>
              </a:p>
            </p:txBody>
          </p:sp>
        </p:grpSp>
        <p:grpSp>
          <p:nvGrpSpPr>
            <p:cNvPr id="5" name="Group 5"/>
            <p:cNvGrpSpPr/>
            <p:nvPr/>
          </p:nvGrpSpPr>
          <p:grpSpPr>
            <a:xfrm>
              <a:off x="13024920" y="0"/>
              <a:ext cx="3414684" cy="341468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3" r="-253"/>
                </a:stretch>
              </a:blipFill>
            </p:spPr>
            <p:txBody>
              <a:bodyPr/>
              <a:lstStyle/>
              <a:p>
                <a:endParaRPr lang="en-AU"/>
              </a:p>
            </p:txBody>
          </p:sp>
        </p:grpSp>
        <p:grpSp>
          <p:nvGrpSpPr>
            <p:cNvPr id="7" name="Group 7"/>
            <p:cNvGrpSpPr/>
            <p:nvPr/>
          </p:nvGrpSpPr>
          <p:grpSpPr>
            <a:xfrm>
              <a:off x="8683136" y="0"/>
              <a:ext cx="3414684" cy="341468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738" b="-738"/>
                </a:stretch>
              </a:blipFill>
            </p:spPr>
            <p:txBody>
              <a:bodyPr/>
              <a:lstStyle/>
              <a:p>
                <a:endParaRPr lang="en-AU"/>
              </a:p>
            </p:txBody>
          </p:sp>
        </p:grpSp>
        <p:grpSp>
          <p:nvGrpSpPr>
            <p:cNvPr id="9" name="Group 9"/>
            <p:cNvGrpSpPr/>
            <p:nvPr/>
          </p:nvGrpSpPr>
          <p:grpSpPr>
            <a:xfrm>
              <a:off x="4341784" y="0"/>
              <a:ext cx="3414684" cy="341468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712" r="-3712"/>
                </a:stretch>
              </a:blipFill>
            </p:spPr>
            <p:txBody>
              <a:bodyPr/>
              <a:lstStyle/>
              <a:p>
                <a:endParaRPr lang="en-AU"/>
              </a:p>
            </p:txBody>
          </p:sp>
        </p:grpSp>
        <p:grpSp>
          <p:nvGrpSpPr>
            <p:cNvPr id="11" name="Group 11"/>
            <p:cNvGrpSpPr/>
            <p:nvPr/>
          </p:nvGrpSpPr>
          <p:grpSpPr>
            <a:xfrm>
              <a:off x="17366704" y="0"/>
              <a:ext cx="3414684" cy="341468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4292" r="-4292"/>
                </a:stretch>
              </a:blipFill>
            </p:spPr>
            <p:txBody>
              <a:bodyPr/>
              <a:lstStyle/>
              <a:p>
                <a:endParaRPr lang="en-AU"/>
              </a:p>
            </p:txBody>
          </p:sp>
        </p:grpSp>
      </p:grpSp>
      <p:grpSp>
        <p:nvGrpSpPr>
          <p:cNvPr id="13" name="Group 13"/>
          <p:cNvGrpSpPr/>
          <p:nvPr/>
        </p:nvGrpSpPr>
        <p:grpSpPr>
          <a:xfrm>
            <a:off x="1350979" y="5985920"/>
            <a:ext cx="15586041" cy="2561013"/>
            <a:chOff x="0" y="0"/>
            <a:chExt cx="20781388" cy="3414684"/>
          </a:xfrm>
        </p:grpSpPr>
        <p:grpSp>
          <p:nvGrpSpPr>
            <p:cNvPr id="14" name="Group 14"/>
            <p:cNvGrpSpPr/>
            <p:nvPr/>
          </p:nvGrpSpPr>
          <p:grpSpPr>
            <a:xfrm>
              <a:off x="0" y="0"/>
              <a:ext cx="3414684" cy="341468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738" r="-738"/>
                </a:stretch>
              </a:blipFill>
            </p:spPr>
            <p:txBody>
              <a:bodyPr/>
              <a:lstStyle/>
              <a:p>
                <a:endParaRPr lang="en-AU"/>
              </a:p>
            </p:txBody>
          </p:sp>
        </p:grpSp>
        <p:grpSp>
          <p:nvGrpSpPr>
            <p:cNvPr id="16" name="Group 16"/>
            <p:cNvGrpSpPr/>
            <p:nvPr/>
          </p:nvGrpSpPr>
          <p:grpSpPr>
            <a:xfrm>
              <a:off x="13024920" y="0"/>
              <a:ext cx="3414684" cy="341468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741" r="-1741"/>
                </a:stretch>
              </a:blipFill>
            </p:spPr>
            <p:txBody>
              <a:bodyPr/>
              <a:lstStyle/>
              <a:p>
                <a:endParaRPr lang="en-AU"/>
              </a:p>
            </p:txBody>
          </p:sp>
        </p:grpSp>
        <p:grpSp>
          <p:nvGrpSpPr>
            <p:cNvPr id="18" name="Group 18"/>
            <p:cNvGrpSpPr/>
            <p:nvPr/>
          </p:nvGrpSpPr>
          <p:grpSpPr>
            <a:xfrm>
              <a:off x="8683136" y="0"/>
              <a:ext cx="3414684" cy="341468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985" b="-985"/>
                </a:stretch>
              </a:blipFill>
            </p:spPr>
            <p:txBody>
              <a:bodyPr/>
              <a:lstStyle/>
              <a:p>
                <a:endParaRPr lang="en-AU"/>
              </a:p>
            </p:txBody>
          </p:sp>
        </p:grpSp>
        <p:grpSp>
          <p:nvGrpSpPr>
            <p:cNvPr id="20" name="Group 20"/>
            <p:cNvGrpSpPr/>
            <p:nvPr/>
          </p:nvGrpSpPr>
          <p:grpSpPr>
            <a:xfrm>
              <a:off x="4341784" y="0"/>
              <a:ext cx="3414684" cy="341468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t="-2415" b="-2415"/>
                </a:stretch>
              </a:blipFill>
            </p:spPr>
            <p:txBody>
              <a:bodyPr/>
              <a:lstStyle/>
              <a:p>
                <a:endParaRPr lang="en-AU"/>
              </a:p>
            </p:txBody>
          </p:sp>
        </p:grpSp>
        <p:grpSp>
          <p:nvGrpSpPr>
            <p:cNvPr id="22" name="Group 22"/>
            <p:cNvGrpSpPr/>
            <p:nvPr/>
          </p:nvGrpSpPr>
          <p:grpSpPr>
            <a:xfrm>
              <a:off x="17366704" y="0"/>
              <a:ext cx="3414684" cy="341468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t="-3365" b="-3365"/>
                </a:stretch>
              </a:blipFill>
            </p:spPr>
            <p:txBody>
              <a:bodyPr/>
              <a:lstStyle/>
              <a:p>
                <a:endParaRPr lang="en-AU"/>
              </a:p>
            </p:txBody>
          </p:sp>
        </p:grpSp>
      </p:grpSp>
      <p:grpSp>
        <p:nvGrpSpPr>
          <p:cNvPr id="24" name="Group 24"/>
          <p:cNvGrpSpPr/>
          <p:nvPr/>
        </p:nvGrpSpPr>
        <p:grpSpPr>
          <a:xfrm>
            <a:off x="11158376" y="2386047"/>
            <a:ext cx="2561013" cy="256101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614" r="-614"/>
              </a:stretch>
            </a:blipFill>
          </p:spPr>
          <p:txBody>
            <a:bodyPr/>
            <a:lstStyle/>
            <a:p>
              <a:endParaRPr lang="en-AU"/>
            </a:p>
          </p:txBody>
        </p:sp>
      </p:grpSp>
      <p:sp>
        <p:nvSpPr>
          <p:cNvPr id="26" name="TextBox 26"/>
          <p:cNvSpPr txBox="1"/>
          <p:nvPr/>
        </p:nvSpPr>
        <p:spPr>
          <a:xfrm>
            <a:off x="1028700" y="357183"/>
            <a:ext cx="9718572" cy="1100558"/>
          </a:xfrm>
          <a:prstGeom prst="rect">
            <a:avLst/>
          </a:prstGeom>
        </p:spPr>
        <p:txBody>
          <a:bodyPr lIns="0" tIns="0" rIns="0" bIns="0" rtlCol="0" anchor="t">
            <a:spAutoFit/>
          </a:bodyPr>
          <a:lstStyle/>
          <a:p>
            <a:pPr marL="0" lvl="0" indent="0" algn="l">
              <a:lnSpc>
                <a:spcPts val="9480"/>
              </a:lnSpc>
              <a:spcBef>
                <a:spcPct val="0"/>
              </a:spcBef>
            </a:pPr>
            <a:r>
              <a:rPr lang="en-US" sz="6400" b="1">
                <a:solidFill>
                  <a:srgbClr val="3DAA73"/>
                </a:solidFill>
                <a:latin typeface="Arial Bold"/>
                <a:ea typeface="Arial Bold"/>
                <a:cs typeface="Arial Bold"/>
                <a:sym typeface="Arial Bold"/>
              </a:rPr>
              <a:t>State Priorities</a:t>
            </a:r>
            <a:endParaRPr lang="en-US" sz="6400" b="1">
              <a:solidFill>
                <a:srgbClr val="3DAA73"/>
              </a:solidFill>
              <a:latin typeface="Arial Bold"/>
              <a:ea typeface="Arial Bold"/>
              <a:cs typeface="Arial Bold"/>
            </a:endParaRPr>
          </a:p>
        </p:txBody>
      </p:sp>
      <p:grpSp>
        <p:nvGrpSpPr>
          <p:cNvPr id="27" name="Group 27"/>
          <p:cNvGrpSpPr/>
          <p:nvPr/>
        </p:nvGrpSpPr>
        <p:grpSpPr>
          <a:xfrm>
            <a:off x="0" y="9108908"/>
            <a:ext cx="18288000" cy="1322939"/>
            <a:chOff x="0" y="0"/>
            <a:chExt cx="4816593" cy="348428"/>
          </a:xfrm>
        </p:grpSpPr>
        <p:sp>
          <p:nvSpPr>
            <p:cNvPr id="28" name="Freeform 28"/>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D7EBEB"/>
            </a:solidFill>
          </p:spPr>
          <p:txBody>
            <a:bodyPr/>
            <a:lstStyle/>
            <a:p>
              <a:endParaRPr lang="en-AU"/>
            </a:p>
          </p:txBody>
        </p:sp>
        <p:sp>
          <p:nvSpPr>
            <p:cNvPr id="29" name="TextBox 29"/>
            <p:cNvSpPr txBox="1"/>
            <p:nvPr/>
          </p:nvSpPr>
          <p:spPr>
            <a:xfrm>
              <a:off x="0" y="-57150"/>
              <a:ext cx="4816593" cy="405578"/>
            </a:xfrm>
            <a:prstGeom prst="rect">
              <a:avLst/>
            </a:prstGeom>
          </p:spPr>
          <p:txBody>
            <a:bodyPr lIns="50800" tIns="50800" rIns="50800" bIns="50800" rtlCol="0" anchor="ctr"/>
            <a:lstStyle/>
            <a:p>
              <a:pPr algn="ctr">
                <a:lnSpc>
                  <a:spcPts val="2469"/>
                </a:lnSpc>
              </a:pPr>
              <a:endParaRPr/>
            </a:p>
          </p:txBody>
        </p:sp>
      </p:grpSp>
      <p:sp>
        <p:nvSpPr>
          <p:cNvPr id="30" name="Freeform 30"/>
          <p:cNvSpPr/>
          <p:nvPr/>
        </p:nvSpPr>
        <p:spPr>
          <a:xfrm>
            <a:off x="15892759" y="252314"/>
            <a:ext cx="2088848" cy="776386"/>
          </a:xfrm>
          <a:custGeom>
            <a:avLst/>
            <a:gdLst/>
            <a:ahLst/>
            <a:cxnLst/>
            <a:rect l="l" t="t" r="r" b="b"/>
            <a:pathLst>
              <a:path w="2088848" h="776386">
                <a:moveTo>
                  <a:pt x="0" y="0"/>
                </a:moveTo>
                <a:lnTo>
                  <a:pt x="2088848" y="0"/>
                </a:lnTo>
                <a:lnTo>
                  <a:pt x="2088848" y="776386"/>
                </a:lnTo>
                <a:lnTo>
                  <a:pt x="0" y="776386"/>
                </a:lnTo>
                <a:lnTo>
                  <a:pt x="0" y="0"/>
                </a:lnTo>
                <a:close/>
              </a:path>
            </a:pathLst>
          </a:custGeom>
          <a:blipFill>
            <a:blip r:embed="rId14"/>
            <a:stretch>
              <a:fillRect/>
            </a:stretch>
          </a:blipFill>
        </p:spPr>
        <p:txBody>
          <a:bodyPr/>
          <a:lstStyle/>
          <a:p>
            <a:endParaRPr lang="en-AU"/>
          </a:p>
        </p:txBody>
      </p:sp>
      <p:grpSp>
        <p:nvGrpSpPr>
          <p:cNvPr id="31" name="Group 31"/>
          <p:cNvGrpSpPr/>
          <p:nvPr/>
        </p:nvGrpSpPr>
        <p:grpSpPr>
          <a:xfrm>
            <a:off x="1351141" y="8729915"/>
            <a:ext cx="15340400" cy="1057910"/>
            <a:chOff x="0" y="0"/>
            <a:chExt cx="20453867" cy="1410547"/>
          </a:xfrm>
        </p:grpSpPr>
        <p:sp>
          <p:nvSpPr>
            <p:cNvPr id="32" name="TextBox 32"/>
            <p:cNvSpPr txBox="1"/>
            <p:nvPr/>
          </p:nvSpPr>
          <p:spPr>
            <a:xfrm>
              <a:off x="18052178" y="-66675"/>
              <a:ext cx="2401689" cy="994622"/>
            </a:xfrm>
            <a:prstGeom prst="rect">
              <a:avLst/>
            </a:prstGeom>
          </p:spPr>
          <p:txBody>
            <a:bodyPr lIns="0" tIns="0" rIns="0" bIns="0" rtlCol="0" anchor="t">
              <a:spAutoFit/>
            </a:bodyPr>
            <a:lstStyle/>
            <a:p>
              <a:pPr algn="ctr">
                <a:lnSpc>
                  <a:spcPts val="2860"/>
                </a:lnSpc>
                <a:spcBef>
                  <a:spcPct val="0"/>
                </a:spcBef>
              </a:pPr>
              <a:r>
                <a:rPr lang="en-US" sz="2200">
                  <a:solidFill>
                    <a:srgbClr val="000000"/>
                  </a:solidFill>
                  <a:latin typeface="Arial"/>
                  <a:ea typeface="Arial"/>
                  <a:cs typeface="Arial"/>
                  <a:sym typeface="Arial"/>
                </a:rPr>
                <a:t>reducing injury</a:t>
              </a:r>
            </a:p>
          </p:txBody>
        </p:sp>
        <p:sp>
          <p:nvSpPr>
            <p:cNvPr id="33" name="TextBox 33"/>
            <p:cNvSpPr txBox="1"/>
            <p:nvPr/>
          </p:nvSpPr>
          <p:spPr>
            <a:xfrm>
              <a:off x="13738551" y="-66675"/>
              <a:ext cx="2177256" cy="1477222"/>
            </a:xfrm>
            <a:prstGeom prst="rect">
              <a:avLst/>
            </a:prstGeom>
          </p:spPr>
          <p:txBody>
            <a:bodyPr lIns="0" tIns="0" rIns="0" bIns="0" rtlCol="0" anchor="t">
              <a:spAutoFit/>
            </a:bodyPr>
            <a:lstStyle/>
            <a:p>
              <a:pPr algn="ctr">
                <a:lnSpc>
                  <a:spcPts val="2860"/>
                </a:lnSpc>
              </a:pPr>
              <a:r>
                <a:rPr lang="en-US" sz="2200">
                  <a:solidFill>
                    <a:srgbClr val="000000"/>
                  </a:solidFill>
                  <a:latin typeface="Arial"/>
                  <a:ea typeface="Arial"/>
                  <a:cs typeface="Arial"/>
                  <a:sym typeface="Arial"/>
                </a:rPr>
                <a:t>decreasing </a:t>
              </a:r>
            </a:p>
            <a:p>
              <a:pPr algn="ctr">
                <a:lnSpc>
                  <a:spcPts val="2860"/>
                </a:lnSpc>
              </a:pPr>
              <a:r>
                <a:rPr lang="en-US" sz="2200">
                  <a:solidFill>
                    <a:srgbClr val="000000"/>
                  </a:solidFill>
                  <a:latin typeface="Arial"/>
                  <a:ea typeface="Arial"/>
                  <a:cs typeface="Arial"/>
                  <a:sym typeface="Arial"/>
                </a:rPr>
                <a:t>antimicrobial </a:t>
              </a:r>
            </a:p>
            <a:p>
              <a:pPr algn="ctr">
                <a:lnSpc>
                  <a:spcPts val="2860"/>
                </a:lnSpc>
                <a:spcBef>
                  <a:spcPct val="0"/>
                </a:spcBef>
              </a:pPr>
              <a:r>
                <a:rPr lang="en-US" sz="2200">
                  <a:solidFill>
                    <a:srgbClr val="000000"/>
                  </a:solidFill>
                  <a:latin typeface="Arial"/>
                  <a:ea typeface="Arial"/>
                  <a:cs typeface="Arial"/>
                  <a:sym typeface="Arial"/>
                </a:rPr>
                <a:t>resistance</a:t>
              </a:r>
            </a:p>
          </p:txBody>
        </p:sp>
        <p:sp>
          <p:nvSpPr>
            <p:cNvPr id="34" name="TextBox 34"/>
            <p:cNvSpPr txBox="1"/>
            <p:nvPr/>
          </p:nvSpPr>
          <p:spPr>
            <a:xfrm>
              <a:off x="8901630" y="-66675"/>
              <a:ext cx="3191272" cy="994622"/>
            </a:xfrm>
            <a:prstGeom prst="rect">
              <a:avLst/>
            </a:prstGeom>
          </p:spPr>
          <p:txBody>
            <a:bodyPr lIns="0" tIns="0" rIns="0" bIns="0" rtlCol="0" anchor="t">
              <a:spAutoFit/>
            </a:bodyPr>
            <a:lstStyle/>
            <a:p>
              <a:pPr algn="ctr">
                <a:lnSpc>
                  <a:spcPts val="2860"/>
                </a:lnSpc>
                <a:spcBef>
                  <a:spcPct val="0"/>
                </a:spcBef>
              </a:pPr>
              <a:r>
                <a:rPr lang="en-US" sz="2200">
                  <a:solidFill>
                    <a:srgbClr val="000000"/>
                  </a:solidFill>
                  <a:latin typeface="Arial"/>
                  <a:ea typeface="Arial"/>
                  <a:cs typeface="Arial"/>
                  <a:sym typeface="Arial"/>
                </a:rPr>
                <a:t>preventing violence</a:t>
              </a:r>
            </a:p>
          </p:txBody>
        </p:sp>
        <p:sp>
          <p:nvSpPr>
            <p:cNvPr id="35" name="TextBox 35"/>
            <p:cNvSpPr txBox="1"/>
            <p:nvPr/>
          </p:nvSpPr>
          <p:spPr>
            <a:xfrm>
              <a:off x="4385308" y="-66675"/>
              <a:ext cx="3327637" cy="994621"/>
            </a:xfrm>
            <a:prstGeom prst="rect">
              <a:avLst/>
            </a:prstGeom>
          </p:spPr>
          <p:txBody>
            <a:bodyPr lIns="0" tIns="0" rIns="0" bIns="0" rtlCol="0" anchor="t">
              <a:spAutoFit/>
            </a:bodyPr>
            <a:lstStyle/>
            <a:p>
              <a:pPr algn="ctr">
                <a:lnSpc>
                  <a:spcPts val="2860"/>
                </a:lnSpc>
              </a:pPr>
              <a:r>
                <a:rPr lang="en-US" sz="2200">
                  <a:solidFill>
                    <a:srgbClr val="000000"/>
                  </a:solidFill>
                  <a:latin typeface="Arial"/>
                  <a:ea typeface="Arial"/>
                  <a:cs typeface="Arial"/>
                  <a:sym typeface="Arial"/>
                </a:rPr>
                <a:t>tackling climate</a:t>
              </a:r>
            </a:p>
            <a:p>
              <a:pPr algn="ctr">
                <a:lnSpc>
                  <a:spcPts val="2860"/>
                </a:lnSpc>
                <a:spcBef>
                  <a:spcPct val="0"/>
                </a:spcBef>
              </a:pPr>
              <a:r>
                <a:rPr lang="en-US" sz="2200">
                  <a:solidFill>
                    <a:srgbClr val="000000"/>
                  </a:solidFill>
                  <a:latin typeface="Arial"/>
                  <a:ea typeface="Arial"/>
                  <a:cs typeface="Arial"/>
                  <a:sym typeface="Arial"/>
                </a:rPr>
                <a:t>change</a:t>
              </a:r>
            </a:p>
          </p:txBody>
        </p:sp>
        <p:sp>
          <p:nvSpPr>
            <p:cNvPr id="36" name="TextBox 36"/>
            <p:cNvSpPr txBox="1"/>
            <p:nvPr/>
          </p:nvSpPr>
          <p:spPr>
            <a:xfrm>
              <a:off x="0" y="-19798"/>
              <a:ext cx="3327637" cy="994621"/>
            </a:xfrm>
            <a:prstGeom prst="rect">
              <a:avLst/>
            </a:prstGeom>
          </p:spPr>
          <p:txBody>
            <a:bodyPr lIns="0" tIns="0" rIns="0" bIns="0" rtlCol="0" anchor="t">
              <a:spAutoFit/>
            </a:bodyPr>
            <a:lstStyle/>
            <a:p>
              <a:pPr algn="ctr">
                <a:lnSpc>
                  <a:spcPts val="2860"/>
                </a:lnSpc>
                <a:spcBef>
                  <a:spcPct val="0"/>
                </a:spcBef>
              </a:pPr>
              <a:r>
                <a:rPr lang="en-US" sz="2200">
                  <a:solidFill>
                    <a:srgbClr val="000000"/>
                  </a:solidFill>
                  <a:latin typeface="Arial"/>
                  <a:ea typeface="Arial"/>
                  <a:cs typeface="Arial"/>
                  <a:sym typeface="Arial"/>
                </a:rPr>
                <a:t>reducing harm from alcohol &amp; drug use</a:t>
              </a:r>
            </a:p>
          </p:txBody>
        </p:sp>
      </p:grpSp>
      <p:sp>
        <p:nvSpPr>
          <p:cNvPr id="37" name="TextBox 37"/>
          <p:cNvSpPr txBox="1"/>
          <p:nvPr/>
        </p:nvSpPr>
        <p:spPr>
          <a:xfrm>
            <a:off x="14508696" y="5076825"/>
            <a:ext cx="2495728" cy="400685"/>
          </a:xfrm>
          <a:prstGeom prst="rect">
            <a:avLst/>
          </a:prstGeom>
        </p:spPr>
        <p:txBody>
          <a:bodyPr lIns="0" tIns="0" rIns="0" bIns="0" rtlCol="0" anchor="t">
            <a:spAutoFit/>
          </a:bodyPr>
          <a:lstStyle/>
          <a:p>
            <a:pPr algn="ctr">
              <a:lnSpc>
                <a:spcPts val="2860"/>
              </a:lnSpc>
              <a:spcBef>
                <a:spcPct val="0"/>
              </a:spcBef>
            </a:pPr>
            <a:r>
              <a:rPr lang="en-US" sz="2200">
                <a:solidFill>
                  <a:srgbClr val="000000"/>
                </a:solidFill>
                <a:latin typeface="Arial"/>
                <a:ea typeface="Arial"/>
                <a:cs typeface="Arial"/>
                <a:sym typeface="Arial"/>
              </a:rPr>
              <a:t>active living</a:t>
            </a:r>
          </a:p>
        </p:txBody>
      </p:sp>
      <p:sp>
        <p:nvSpPr>
          <p:cNvPr id="38" name="TextBox 38"/>
          <p:cNvSpPr txBox="1"/>
          <p:nvPr/>
        </p:nvSpPr>
        <p:spPr>
          <a:xfrm>
            <a:off x="11223662" y="5076825"/>
            <a:ext cx="2495728" cy="400685"/>
          </a:xfrm>
          <a:prstGeom prst="rect">
            <a:avLst/>
          </a:prstGeom>
        </p:spPr>
        <p:txBody>
          <a:bodyPr lIns="0" tIns="0" rIns="0" bIns="0" rtlCol="0" anchor="t">
            <a:spAutoFit/>
          </a:bodyPr>
          <a:lstStyle/>
          <a:p>
            <a:pPr algn="ctr">
              <a:lnSpc>
                <a:spcPts val="2860"/>
              </a:lnSpc>
              <a:spcBef>
                <a:spcPct val="0"/>
              </a:spcBef>
            </a:pPr>
            <a:r>
              <a:rPr lang="en-US" sz="2200">
                <a:solidFill>
                  <a:srgbClr val="000000"/>
                </a:solidFill>
                <a:latin typeface="Arial"/>
                <a:ea typeface="Arial"/>
                <a:cs typeface="Arial"/>
                <a:sym typeface="Arial"/>
              </a:rPr>
              <a:t>healthy eating</a:t>
            </a:r>
          </a:p>
        </p:txBody>
      </p:sp>
      <p:sp>
        <p:nvSpPr>
          <p:cNvPr id="39" name="TextBox 39"/>
          <p:cNvSpPr txBox="1"/>
          <p:nvPr/>
        </p:nvSpPr>
        <p:spPr>
          <a:xfrm>
            <a:off x="7938627" y="5076825"/>
            <a:ext cx="2495728" cy="715004"/>
          </a:xfrm>
          <a:prstGeom prst="rect">
            <a:avLst/>
          </a:prstGeom>
        </p:spPr>
        <p:txBody>
          <a:bodyPr lIns="0" tIns="0" rIns="0" bIns="0" rtlCol="0" anchor="t">
            <a:spAutoFit/>
          </a:bodyPr>
          <a:lstStyle/>
          <a:p>
            <a:pPr algn="ctr">
              <a:lnSpc>
                <a:spcPts val="2860"/>
              </a:lnSpc>
              <a:spcBef>
                <a:spcPct val="0"/>
              </a:spcBef>
            </a:pPr>
            <a:r>
              <a:rPr lang="en-US" sz="2200">
                <a:solidFill>
                  <a:srgbClr val="000000"/>
                </a:solidFill>
                <a:latin typeface="Arial"/>
                <a:ea typeface="Arial"/>
                <a:cs typeface="Arial"/>
                <a:sym typeface="Arial"/>
              </a:rPr>
              <a:t>mental health &amp; wellbeing</a:t>
            </a:r>
          </a:p>
        </p:txBody>
      </p:sp>
      <p:sp>
        <p:nvSpPr>
          <p:cNvPr id="40" name="TextBox 40"/>
          <p:cNvSpPr txBox="1"/>
          <p:nvPr/>
        </p:nvSpPr>
        <p:spPr>
          <a:xfrm>
            <a:off x="4287883" y="5023260"/>
            <a:ext cx="3378060" cy="762635"/>
          </a:xfrm>
          <a:prstGeom prst="rect">
            <a:avLst/>
          </a:prstGeom>
        </p:spPr>
        <p:txBody>
          <a:bodyPr lIns="0" tIns="0" rIns="0" bIns="0" rtlCol="0" anchor="t">
            <a:spAutoFit/>
          </a:bodyPr>
          <a:lstStyle/>
          <a:p>
            <a:pPr algn="ctr">
              <a:lnSpc>
                <a:spcPts val="2860"/>
              </a:lnSpc>
            </a:pPr>
            <a:r>
              <a:rPr lang="en-US" sz="2200">
                <a:solidFill>
                  <a:srgbClr val="000000"/>
                </a:solidFill>
                <a:latin typeface="Arial"/>
                <a:ea typeface="Arial"/>
                <a:cs typeface="Arial"/>
                <a:sym typeface="Arial"/>
              </a:rPr>
              <a:t>reducing tobacco  &amp; </a:t>
            </a:r>
          </a:p>
          <a:p>
            <a:pPr algn="ctr">
              <a:lnSpc>
                <a:spcPts val="2860"/>
              </a:lnSpc>
              <a:spcBef>
                <a:spcPct val="0"/>
              </a:spcBef>
            </a:pPr>
            <a:r>
              <a:rPr lang="en-US" sz="2200">
                <a:solidFill>
                  <a:srgbClr val="000000"/>
                </a:solidFill>
                <a:latin typeface="Arial"/>
                <a:ea typeface="Arial"/>
                <a:cs typeface="Arial"/>
                <a:sym typeface="Arial"/>
              </a:rPr>
              <a:t>e-cigarette harms</a:t>
            </a:r>
          </a:p>
        </p:txBody>
      </p:sp>
      <p:sp>
        <p:nvSpPr>
          <p:cNvPr id="41" name="TextBox 41"/>
          <p:cNvSpPr txBox="1"/>
          <p:nvPr/>
        </p:nvSpPr>
        <p:spPr>
          <a:xfrm>
            <a:off x="909976" y="5023260"/>
            <a:ext cx="3378060" cy="762635"/>
          </a:xfrm>
          <a:prstGeom prst="rect">
            <a:avLst/>
          </a:prstGeom>
        </p:spPr>
        <p:txBody>
          <a:bodyPr lIns="0" tIns="0" rIns="0" bIns="0" rtlCol="0" anchor="t">
            <a:spAutoFit/>
          </a:bodyPr>
          <a:lstStyle/>
          <a:p>
            <a:pPr algn="ctr">
              <a:lnSpc>
                <a:spcPts val="2860"/>
              </a:lnSpc>
              <a:spcBef>
                <a:spcPct val="0"/>
              </a:spcBef>
            </a:pPr>
            <a:r>
              <a:rPr lang="en-US" sz="2200">
                <a:solidFill>
                  <a:srgbClr val="000000"/>
                </a:solidFill>
                <a:latin typeface="Arial"/>
                <a:ea typeface="Arial"/>
                <a:cs typeface="Arial"/>
                <a:sym typeface="Arial"/>
              </a:rPr>
              <a:t>sexual &amp; reproductive health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grpSp>
        <p:nvGrpSpPr>
          <p:cNvPr id="6" name="Group 6"/>
          <p:cNvGrpSpPr/>
          <p:nvPr/>
        </p:nvGrpSpPr>
        <p:grpSpPr>
          <a:xfrm>
            <a:off x="0" y="9421091"/>
            <a:ext cx="18288000" cy="1023757"/>
            <a:chOff x="0" y="0"/>
            <a:chExt cx="24384000" cy="1880938"/>
          </a:xfrm>
        </p:grpSpPr>
        <p:grpSp>
          <p:nvGrpSpPr>
            <p:cNvPr id="7" name="Group 7"/>
            <p:cNvGrpSpPr/>
            <p:nvPr/>
          </p:nvGrpSpPr>
          <p:grpSpPr>
            <a:xfrm>
              <a:off x="0" y="0"/>
              <a:ext cx="24384000" cy="1763919"/>
              <a:chOff x="0" y="0"/>
              <a:chExt cx="4816593" cy="348428"/>
            </a:xfrm>
          </p:grpSpPr>
          <p:sp>
            <p:nvSpPr>
              <p:cNvPr id="8" name="Freeform 8"/>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9" name="TextBox 9"/>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0" name="Freeform 10"/>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1" name="AutoShape 11"/>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2" name="TextBox 12"/>
            <p:cNvSpPr txBox="1"/>
            <p:nvPr/>
          </p:nvSpPr>
          <p:spPr>
            <a:xfrm>
              <a:off x="757567" y="637696"/>
              <a:ext cx="357783" cy="431377"/>
            </a:xfrm>
            <a:prstGeom prst="rect">
              <a:avLst/>
            </a:prstGeom>
          </p:spPr>
          <p:txBody>
            <a:bodyPr lIns="0" tIns="0" rIns="0" bIns="0" rtlCol="0" anchor="t">
              <a:spAutoFit/>
            </a:bodyPr>
            <a:lstStyle/>
            <a:p>
              <a:pPr algn="ctr">
                <a:lnSpc>
                  <a:spcPts val="2469"/>
                </a:lnSpc>
                <a:spcBef>
                  <a:spcPct val="0"/>
                </a:spcBef>
              </a:pPr>
              <a:r>
                <a:rPr lang="en-US" sz="1899">
                  <a:solidFill>
                    <a:srgbClr val="FFFFFF"/>
                  </a:solidFill>
                  <a:latin typeface="Arial"/>
                  <a:ea typeface="Arial"/>
                  <a:cs typeface="Arial"/>
                  <a:sym typeface="Arial"/>
                </a:rPr>
                <a:t>06</a:t>
              </a:r>
            </a:p>
          </p:txBody>
        </p:sp>
        <p:sp>
          <p:nvSpPr>
            <p:cNvPr id="13" name="TextBox 13"/>
            <p:cNvSpPr txBox="1"/>
            <p:nvPr/>
          </p:nvSpPr>
          <p:spPr>
            <a:xfrm>
              <a:off x="2345911" y="637696"/>
              <a:ext cx="12968334" cy="431377"/>
            </a:xfrm>
            <a:prstGeom prst="rect">
              <a:avLst/>
            </a:prstGeom>
          </p:spPr>
          <p:txBody>
            <a:bodyPr lIns="0" tIns="0" rIns="0" bIns="0" rtlCol="0" anchor="t">
              <a:spAutoFit/>
            </a:bodyPr>
            <a:lstStyle/>
            <a:p>
              <a:pPr algn="l">
                <a:lnSpc>
                  <a:spcPts val="2469"/>
                </a:lnSpc>
                <a:spcBef>
                  <a:spcPct val="0"/>
                </a:spcBef>
              </a:pPr>
              <a:r>
                <a:rPr lang="en-US" sz="1899">
                  <a:solidFill>
                    <a:srgbClr val="FFFFFF"/>
                  </a:solidFill>
                  <a:latin typeface="Arial"/>
                  <a:ea typeface="Arial"/>
                  <a:cs typeface="Arial"/>
                  <a:sym typeface="Arial"/>
                </a:rPr>
                <a:t>Local Government Public Health and Wellbeing Planning</a:t>
              </a:r>
            </a:p>
          </p:txBody>
        </p:sp>
      </p:grpSp>
      <p:sp>
        <p:nvSpPr>
          <p:cNvPr id="14" name="TextBox 26">
            <a:extLst>
              <a:ext uri="{FF2B5EF4-FFF2-40B4-BE49-F238E27FC236}">
                <a16:creationId xmlns:a16="http://schemas.microsoft.com/office/drawing/2014/main" id="{E4384B09-C189-0E47-3146-2F3420AF9EAA}"/>
              </a:ext>
            </a:extLst>
          </p:cNvPr>
          <p:cNvSpPr txBox="1"/>
          <p:nvPr/>
        </p:nvSpPr>
        <p:spPr>
          <a:xfrm>
            <a:off x="1114423" y="130480"/>
            <a:ext cx="16059150" cy="2318840"/>
          </a:xfrm>
          <a:prstGeom prst="rect">
            <a:avLst/>
          </a:prstGeom>
        </p:spPr>
        <p:txBody>
          <a:bodyPr wrap="square" lIns="0" tIns="0" rIns="0" bIns="0" rtlCol="0" anchor="t">
            <a:spAutoFit/>
          </a:bodyPr>
          <a:lstStyle/>
          <a:p>
            <a:pPr marL="0" lvl="0" indent="0" algn="l">
              <a:lnSpc>
                <a:spcPts val="9480"/>
              </a:lnSpc>
              <a:spcBef>
                <a:spcPct val="0"/>
              </a:spcBef>
            </a:pPr>
            <a:r>
              <a:rPr lang="en-US" sz="6400" b="1">
                <a:solidFill>
                  <a:srgbClr val="3DAA73"/>
                </a:solidFill>
                <a:latin typeface="Arial Bold"/>
                <a:ea typeface="Arial Bold"/>
                <a:cs typeface="Arial Bold"/>
                <a:sym typeface="Arial Bold"/>
              </a:rPr>
              <a:t>First Nations - Aboriginal and Torres Strait </a:t>
            </a:r>
            <a:r>
              <a:rPr lang="en-US" sz="6400" b="1" dirty="0">
                <a:solidFill>
                  <a:srgbClr val="3DAA73"/>
                </a:solidFill>
                <a:latin typeface="Arial Bold"/>
                <a:ea typeface="Arial Bold"/>
                <a:cs typeface="Arial Bold"/>
                <a:sym typeface="Arial Bold"/>
              </a:rPr>
              <a:t>Islander people living in Victoria</a:t>
            </a:r>
            <a:endParaRPr lang="en-US" sz="6400" b="1">
              <a:solidFill>
                <a:srgbClr val="3DAA73"/>
              </a:solidFill>
              <a:latin typeface="Arial Bold"/>
              <a:ea typeface="Arial Bold"/>
              <a:cs typeface="Arial Bold"/>
            </a:endParaRPr>
          </a:p>
        </p:txBody>
      </p:sp>
      <p:pic>
        <p:nvPicPr>
          <p:cNvPr id="16" name="Picture 15">
            <a:extLst>
              <a:ext uri="{FF2B5EF4-FFF2-40B4-BE49-F238E27FC236}">
                <a16:creationId xmlns:a16="http://schemas.microsoft.com/office/drawing/2014/main" id="{DACB24EE-FF80-D50C-6A4D-E17DD4E2555A}"/>
              </a:ext>
            </a:extLst>
          </p:cNvPr>
          <p:cNvPicPr>
            <a:picLocks noChangeAspect="1"/>
          </p:cNvPicPr>
          <p:nvPr/>
        </p:nvPicPr>
        <p:blipFill>
          <a:blip r:embed="rId4"/>
          <a:stretch>
            <a:fillRect/>
          </a:stretch>
        </p:blipFill>
        <p:spPr>
          <a:xfrm rot="21053939">
            <a:off x="598801" y="5174981"/>
            <a:ext cx="2674205" cy="3679583"/>
          </a:xfrm>
          <a:prstGeom prst="rect">
            <a:avLst/>
          </a:prstGeom>
          <a:ln w="28575">
            <a:solidFill>
              <a:schemeClr val="tx1"/>
            </a:solidFill>
          </a:ln>
        </p:spPr>
      </p:pic>
      <p:sp>
        <p:nvSpPr>
          <p:cNvPr id="17" name="TextBox 16">
            <a:extLst>
              <a:ext uri="{FF2B5EF4-FFF2-40B4-BE49-F238E27FC236}">
                <a16:creationId xmlns:a16="http://schemas.microsoft.com/office/drawing/2014/main" id="{02662E67-F214-F2F0-ABD7-759BF2A76112}"/>
              </a:ext>
            </a:extLst>
          </p:cNvPr>
          <p:cNvSpPr txBox="1"/>
          <p:nvPr/>
        </p:nvSpPr>
        <p:spPr>
          <a:xfrm>
            <a:off x="4422370" y="2796405"/>
            <a:ext cx="13444025" cy="6247864"/>
          </a:xfrm>
          <a:prstGeom prst="rect">
            <a:avLst/>
          </a:prstGeom>
          <a:noFill/>
        </p:spPr>
        <p:txBody>
          <a:bodyPr wrap="square" rtlCol="0">
            <a:spAutoFit/>
          </a:bodyPr>
          <a:lstStyle/>
          <a:p>
            <a:r>
              <a:rPr lang="en-US" sz="2000" b="1" dirty="0"/>
              <a:t>Local Government Act 2020</a:t>
            </a:r>
          </a:p>
          <a:p>
            <a:pPr marL="457200" indent="-457200">
              <a:buFont typeface="Arial" panose="020B0604020202020204" pitchFamily="34" charset="0"/>
              <a:buChar char="•"/>
            </a:pPr>
            <a:r>
              <a:rPr lang="en-US" sz="2000" dirty="0"/>
              <a:t> Traditional owners must be engaged in council strategic planning and decision-making</a:t>
            </a:r>
          </a:p>
          <a:p>
            <a:endParaRPr lang="en-US" sz="2000" b="1" dirty="0"/>
          </a:p>
          <a:p>
            <a:r>
              <a:rPr lang="en-US" sz="2000" b="1" dirty="0"/>
              <a:t>Victorian Aboriginal and Local Government Strategy 2021-2026</a:t>
            </a:r>
          </a:p>
          <a:p>
            <a:pPr marL="457200" indent="-457200">
              <a:buFont typeface="Arial" panose="020B0604020202020204" pitchFamily="34" charset="0"/>
              <a:buChar char="•"/>
            </a:pPr>
            <a:r>
              <a:rPr lang="en-US" sz="2000" dirty="0"/>
              <a:t> Strategic Pillar 6 - Health and Wellbeing – design local Aboriginal health and wellbeing policies and services in partnership with Traditional Owners, Aboriginal Community Controlled sector and the Aboriginal community</a:t>
            </a:r>
          </a:p>
          <a:p>
            <a:endParaRPr lang="en-US" sz="2000" b="1" dirty="0"/>
          </a:p>
          <a:p>
            <a:r>
              <a:rPr lang="en-US" sz="2000" b="1" dirty="0"/>
              <a:t>Public Health and Wellbeing Act 2008 </a:t>
            </a:r>
          </a:p>
          <a:p>
            <a:pPr marL="457200" indent="-457200">
              <a:buFont typeface="Arial" panose="020B0604020202020204" pitchFamily="34" charset="0"/>
              <a:buChar char="•"/>
            </a:pPr>
            <a:r>
              <a:rPr lang="en-US" sz="2000" dirty="0"/>
              <a:t>Includes a Statement of Recognition of Aboriginal people in Victoria as First Nations People of Australia and their enduring connection to Country, kin and culture</a:t>
            </a:r>
          </a:p>
          <a:p>
            <a:endParaRPr lang="en-US" sz="2000" b="1" dirty="0"/>
          </a:p>
          <a:p>
            <a:r>
              <a:rPr lang="en-US" sz="2000" b="1" dirty="0"/>
              <a:t>Victorian Public Health Wellbeing Plan 2023-2027 </a:t>
            </a:r>
          </a:p>
          <a:p>
            <a:pPr marL="457200" indent="-457200">
              <a:buFont typeface="Arial" panose="020B0604020202020204" pitchFamily="34" charset="0"/>
              <a:buChar char="•"/>
            </a:pPr>
            <a:r>
              <a:rPr lang="en-US" sz="2000" dirty="0"/>
              <a:t>Embedding approaches to achieve self-determination in health and wellbeing policies and programs is identified as a key enabler for improved outcomes for Aboriginal and Torres Strait Islander people</a:t>
            </a:r>
          </a:p>
          <a:p>
            <a:pPr marL="457200" indent="-457200">
              <a:buFont typeface="Arial" panose="020B0604020202020204" pitchFamily="34" charset="0"/>
              <a:buChar char="•"/>
            </a:pPr>
            <a:endParaRPr lang="en-US" sz="2000" dirty="0"/>
          </a:p>
          <a:p>
            <a:r>
              <a:rPr lang="en-US" sz="2000" b="1" dirty="0"/>
              <a:t>National Closing the Gap Agreement </a:t>
            </a:r>
          </a:p>
          <a:p>
            <a:pPr marL="342900" indent="-342900">
              <a:buFont typeface="Arial" panose="020B0604020202020204" pitchFamily="34" charset="0"/>
              <a:buChar char="•"/>
            </a:pPr>
            <a:r>
              <a:rPr lang="en-US" sz="2000" dirty="0"/>
              <a:t>Sharing decision-making with Aboriginal and Torres Strait Islander people represented by their community-controlled peak </a:t>
            </a:r>
            <a:r>
              <a:rPr lang="en-US" sz="2000" dirty="0" err="1"/>
              <a:t>organisations</a:t>
            </a:r>
            <a:r>
              <a:rPr lang="en-US" sz="2000" dirty="0"/>
              <a:t>, and helping achieve improvements in early childhood and development, housing, health, disability, workforce, capital infrastructure, service provision and governance  </a:t>
            </a:r>
          </a:p>
          <a:p>
            <a:endParaRPr lang="en-AU" sz="2000" dirty="0"/>
          </a:p>
        </p:txBody>
      </p:sp>
      <p:pic>
        <p:nvPicPr>
          <p:cNvPr id="3" name="Picture 2">
            <a:extLst>
              <a:ext uri="{FF2B5EF4-FFF2-40B4-BE49-F238E27FC236}">
                <a16:creationId xmlns:a16="http://schemas.microsoft.com/office/drawing/2014/main" id="{50EA85CD-E62E-FB60-01D3-B2088B0805B1}"/>
              </a:ext>
            </a:extLst>
          </p:cNvPr>
          <p:cNvPicPr>
            <a:picLocks noChangeAspect="1"/>
          </p:cNvPicPr>
          <p:nvPr/>
        </p:nvPicPr>
        <p:blipFill>
          <a:blip r:embed="rId5"/>
          <a:stretch>
            <a:fillRect/>
          </a:stretch>
        </p:blipFill>
        <p:spPr>
          <a:xfrm>
            <a:off x="1569433" y="2796405"/>
            <a:ext cx="2432919" cy="2918755"/>
          </a:xfrm>
          <a:prstGeom prst="rect">
            <a:avLst/>
          </a:prstGeom>
        </p:spPr>
      </p:pic>
    </p:spTree>
    <p:extLst>
      <p:ext uri="{BB962C8B-B14F-4D97-AF65-F5344CB8AC3E}">
        <p14:creationId xmlns:p14="http://schemas.microsoft.com/office/powerpoint/2010/main" val="1199469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MAVIS Document" ma:contentTypeID="0x010100062F7ABA75EA9549A8EB4786E3FD86990075AFFF3E579D7345906C6D869B0F9D1D" ma:contentTypeVersion="26" ma:contentTypeDescription="" ma:contentTypeScope="" ma:versionID="6fe744717a750597c8422f410e5ffbb4">
  <xsd:schema xmlns:xsd="http://www.w3.org/2001/XMLSchema" xmlns:xs="http://www.w3.org/2001/XMLSchema" xmlns:p="http://schemas.microsoft.com/office/2006/metadata/properties" xmlns:ns2="598c73d0-6bbc-4c43-bf71-bdd6a3679256" xmlns:ns3="da3f5447-cb36-439a-8de1-56d23cff4036" targetNamespace="http://schemas.microsoft.com/office/2006/metadata/properties" ma:root="true" ma:fieldsID="5397262b2bdc70ee1a8896a62a5bfc87" ns2:_="" ns3:_="">
    <xsd:import namespace="598c73d0-6bbc-4c43-bf71-bdd6a3679256"/>
    <xsd:import namespace="da3f5447-cb36-439a-8de1-56d23cff4036"/>
    <xsd:element name="properties">
      <xsd:complexType>
        <xsd:sequence>
          <xsd:element name="documentManagement">
            <xsd:complexType>
              <xsd:all>
                <xsd:element ref="ns2:Document_x0020_Description" minOccurs="0"/>
                <xsd:element ref="ns2:p1c049bc5b364e79bbbec6838ffe8b1b" minOccurs="0"/>
                <xsd:element ref="ns2:TaxCatchAll" minOccurs="0"/>
                <xsd:element ref="ns2:TaxCatchAllLabel" minOccurs="0"/>
                <xsd:element ref="ns2:ide26b782e2f4b1181050010936f71a1" minOccurs="0"/>
                <xsd:element ref="ns2:f527172ba2ca41d1aa313cda81a3fff1" minOccurs="0"/>
                <xsd:element ref="ns2:o841951efade45b38d4cfa5a65642ad6" minOccurs="0"/>
                <xsd:element ref="ns2:h5f457a5927546d89be993fdde62a7d1" minOccurs="0"/>
                <xsd:element ref="ns3:l641c4d62186440a8ad5be96af76d5b8" minOccurs="0"/>
                <xsd:element ref="ns3:fcc429955cad44b986be3ec612fd774a"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8c73d0-6bbc-4c43-bf71-bdd6a3679256" elementFormDefault="qualified">
    <xsd:import namespace="http://schemas.microsoft.com/office/2006/documentManagement/types"/>
    <xsd:import namespace="http://schemas.microsoft.com/office/infopath/2007/PartnerControls"/>
    <xsd:element name="Document_x0020_Description" ma:index="8" nillable="true" ma:displayName="Document Description" ma:description="A textual description of the content and/or purpose of the resource." ma:internalName="Document_x0020_Description" ma:readOnly="false">
      <xsd:simpleType>
        <xsd:restriction base="dms:Note">
          <xsd:maxLength value="255"/>
        </xsd:restriction>
      </xsd:simpleType>
    </xsd:element>
    <xsd:element name="p1c049bc5b364e79bbbec6838ffe8b1b" ma:index="9" ma:taxonomy="true" ma:internalName="p1c049bc5b364e79bbbec6838ffe8b1b" ma:taxonomyFieldName="Doc_x0020_Type" ma:displayName="Doc Type" ma:readOnly="false" ma:fieldId="{91c049bc-5b36-4e79-bbbe-c6838ffe8b1b}" ma:sspId="fde11242-6e73-49c6-980c-6919cde2f27c" ma:termSetId="34f10eaa-5417-4633-8775-0616c2ee193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d21e7bee-2883-4639-99d0-d880a7dba21f}" ma:internalName="TaxCatchAll" ma:readOnly="false" ma:showField="CatchAllData" ma:web="598c73d0-6bbc-4c43-bf71-bdd6a367925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d21e7bee-2883-4639-99d0-d880a7dba21f}" ma:internalName="TaxCatchAllLabel" ma:readOnly="true" ma:showField="CatchAllDataLabel" ma:web="598c73d0-6bbc-4c43-bf71-bdd6a3679256">
      <xsd:complexType>
        <xsd:complexContent>
          <xsd:extension base="dms:MultiChoiceLookup">
            <xsd:sequence>
              <xsd:element name="Value" type="dms:Lookup" maxOccurs="unbounded" minOccurs="0" nillable="true"/>
            </xsd:sequence>
          </xsd:extension>
        </xsd:complexContent>
      </xsd:complexType>
    </xsd:element>
    <xsd:element name="ide26b782e2f4b1181050010936f71a1" ma:index="13" nillable="true" ma:taxonomy="true" ma:internalName="ide26b782e2f4b1181050010936f71a1" ma:taxonomyFieldName="Month" ma:displayName="Month" ma:readOnly="false" ma:fieldId="{2de26b78-2e2f-4b11-8105-0010936f71a1}" ma:sspId="fde11242-6e73-49c6-980c-6919cde2f27c" ma:termSetId="93d674fd-138a-4c5d-b264-c0eb5d48ff27" ma:anchorId="00000000-0000-0000-0000-000000000000" ma:open="false" ma:isKeyword="false">
      <xsd:complexType>
        <xsd:sequence>
          <xsd:element ref="pc:Terms" minOccurs="0" maxOccurs="1"/>
        </xsd:sequence>
      </xsd:complexType>
    </xsd:element>
    <xsd:element name="f527172ba2ca41d1aa313cda81a3fff1" ma:index="15" nillable="true" ma:taxonomy="true" ma:internalName="f527172ba2ca41d1aa313cda81a3fff1" ma:taxonomyFieldName="Year" ma:displayName="Year" ma:readOnly="false" ma:fieldId="{f527172b-a2ca-41d1-aa31-3cda81a3fff1}" ma:sspId="fde11242-6e73-49c6-980c-6919cde2f27c" ma:termSetId="aaffa071-a142-4ca5-b031-c794790264a6" ma:anchorId="00000000-0000-0000-0000-000000000000" ma:open="false" ma:isKeyword="false">
      <xsd:complexType>
        <xsd:sequence>
          <xsd:element ref="pc:Terms" minOccurs="0" maxOccurs="1"/>
        </xsd:sequence>
      </xsd:complexType>
    </xsd:element>
    <xsd:element name="o841951efade45b38d4cfa5a65642ad6" ma:index="17" nillable="true" ma:taxonomy="true" ma:internalName="o841951efade45b38d4cfa5a65642ad6" ma:taxonomyFieldName="Stakeholders" ma:displayName="Stakeholders" ma:readOnly="false" ma:fieldId="{8841951e-fade-45b3-8d4c-fa5a65642ad6}" ma:sspId="fde11242-6e73-49c6-980c-6919cde2f27c" ma:termSetId="876bfadc-2860-426d-8e51-012174624128" ma:anchorId="00000000-0000-0000-0000-000000000000" ma:open="false" ma:isKeyword="false">
      <xsd:complexType>
        <xsd:sequence>
          <xsd:element ref="pc:Terms" minOccurs="0" maxOccurs="1"/>
        </xsd:sequence>
      </xsd:complexType>
    </xsd:element>
    <xsd:element name="h5f457a5927546d89be993fdde62a7d1" ma:index="19" nillable="true" ma:taxonomy="true" ma:internalName="h5f457a5927546d89be993fdde62a7d1" ma:taxonomyFieldName="Topic" ma:displayName="Topic" ma:readOnly="false" ma:fieldId="{15f457a5-9275-46d8-9be9-93fdde62a7d1}" ma:sspId="fde11242-6e73-49c6-980c-6919cde2f27c" ma:termSetId="41c7ede2-9c1a-429f-a2e9-76c737bbbea2" ma:anchorId="00000000-0000-0000-0000-000000000000" ma:open="false" ma:isKeyword="false">
      <xsd:complexType>
        <xsd:sequence>
          <xsd:element ref="pc:Terms" minOccurs="0" maxOccurs="1"/>
        </xsd:sequence>
      </xsd:complexType>
    </xsd:element>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3f5447-cb36-439a-8de1-56d23cff4036" elementFormDefault="qualified">
    <xsd:import namespace="http://schemas.microsoft.com/office/2006/documentManagement/types"/>
    <xsd:import namespace="http://schemas.microsoft.com/office/infopath/2007/PartnerControls"/>
    <xsd:element name="l641c4d62186440a8ad5be96af76d5b8" ma:index="21" nillable="true" ma:taxonomy="true" ma:internalName="l641c4d62186440a8ad5be96af76d5b8" ma:taxonomyFieldName="Project" ma:displayName="Project" ma:readOnly="false" ma:fieldId="{5641c4d6-2186-440a-8ad5-be96af76d5b8}" ma:sspId="fde11242-6e73-49c6-980c-6919cde2f27c" ma:termSetId="71b81676-d9cb-42a6-a823-229fc9cbdf04" ma:anchorId="00000000-0000-0000-0000-000000000000" ma:open="false" ma:isKeyword="false">
      <xsd:complexType>
        <xsd:sequence>
          <xsd:element ref="pc:Terms" minOccurs="0" maxOccurs="1"/>
        </xsd:sequence>
      </xsd:complexType>
    </xsd:element>
    <xsd:element name="fcc429955cad44b986be3ec612fd774a" ma:index="23" nillable="true" ma:taxonomy="true" ma:internalName="fcc429955cad44b986be3ec612fd774a" ma:taxonomyFieldName="Function" ma:displayName="Function" ma:readOnly="false" ma:fieldId="{fcc42995-5cad-44b9-86be-3ec612fd774a}" ma:sspId="fde11242-6e73-49c6-980c-6919cde2f27c" ma:termSetId="1be38e8c-3054-4a1e-9eea-ab3bad4fff97"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31" nillable="true" ma:displayName="MediaServiceDateTaken" ma:hidden="true" ma:internalName="MediaServiceDateTaken" ma:readOnly="true">
      <xsd:simpleType>
        <xsd:restriction base="dms:Text"/>
      </xsd:simpleType>
    </xsd:element>
    <xsd:element name="MediaLengthInSeconds" ma:index="32" nillable="true" ma:displayName="Length (seconds)" ma:internalName="MediaLengthInSeconds" ma:readOnly="true">
      <xsd:simpleType>
        <xsd:restriction base="dms:Unknow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o841951efade45b38d4cfa5a65642ad6 xmlns="598c73d0-6bbc-4c43-bf71-bdd6a3679256">
      <Terms xmlns="http://schemas.microsoft.com/office/infopath/2007/PartnerControls">
        <TermInfo xmlns="http://schemas.microsoft.com/office/infopath/2007/PartnerControls">
          <TermName xmlns="http://schemas.microsoft.com/office/infopath/2007/PartnerControls">Department of Health (Vic.)</TermName>
          <TermId xmlns="http://schemas.microsoft.com/office/infopath/2007/PartnerControls">1a229398-9177-4752-b35b-72d0f257734a</TermId>
        </TermInfo>
      </Terms>
    </o841951efade45b38d4cfa5a65642ad6>
    <Document_x0020_Description xmlns="598c73d0-6bbc-4c43-bf71-bdd6a3679256" xsi:nil="true"/>
    <TaxCatchAll xmlns="598c73d0-6bbc-4c43-bf71-bdd6a3679256">
      <Value>403</Value>
      <Value>39</Value>
      <Value>6</Value>
      <Value>22</Value>
      <Value>55</Value>
      <Value>213</Value>
    </TaxCatchAll>
    <h5f457a5927546d89be993fdde62a7d1 xmlns="598c73d0-6bbc-4c43-bf71-bdd6a3679256">
      <Terms xmlns="http://schemas.microsoft.com/office/infopath/2007/PartnerControls">
        <TermInfo xmlns="http://schemas.microsoft.com/office/infopath/2007/PartnerControls">
          <TermName xmlns="http://schemas.microsoft.com/office/infopath/2007/PartnerControls">Health</TermName>
          <TermId xmlns="http://schemas.microsoft.com/office/infopath/2007/PartnerControls">965053df-e06e-486c-9649-5fb983442e78</TermId>
        </TermInfo>
      </Terms>
    </h5f457a5927546d89be993fdde62a7d1>
    <ide26b782e2f4b1181050010936f71a1 xmlns="598c73d0-6bbc-4c43-bf71-bdd6a3679256">
      <Terms xmlns="http://schemas.microsoft.com/office/infopath/2007/PartnerControls">
        <TermInfo xmlns="http://schemas.microsoft.com/office/infopath/2007/PartnerControls">
          <TermName xmlns="http://schemas.microsoft.com/office/infopath/2007/PartnerControls">07. July</TermName>
          <TermId xmlns="http://schemas.microsoft.com/office/infopath/2007/PartnerControls">b5e5287f-ac43-4ecd-ba6b-6f11cc78cd38</TermId>
        </TermInfo>
      </Terms>
    </ide26b782e2f4b1181050010936f71a1>
    <l641c4d62186440a8ad5be96af76d5b8 xmlns="da3f5447-cb36-439a-8de1-56d23cff4036">
      <Terms xmlns="http://schemas.microsoft.com/office/infopath/2007/PartnerControls">
        <TermInfo xmlns="http://schemas.microsoft.com/office/infopath/2007/PartnerControls">
          <TermName xmlns="http://schemas.microsoft.com/office/infopath/2007/PartnerControls">Municipal Public Health Plans</TermName>
          <TermId xmlns="http://schemas.microsoft.com/office/infopath/2007/PartnerControls">336a7cfe-5a84-4c97-afa7-3daa5f74c898</TermId>
        </TermInfo>
      </Terms>
    </l641c4d62186440a8ad5be96af76d5b8>
    <f527172ba2ca41d1aa313cda81a3fff1 xmlns="598c73d0-6bbc-4c43-bf71-bdd6a3679256">
      <Terms xmlns="http://schemas.microsoft.com/office/infopath/2007/PartnerControls">
        <TermInfo xmlns="http://schemas.microsoft.com/office/infopath/2007/PartnerControls">
          <TermName xmlns="http://schemas.microsoft.com/office/infopath/2007/PartnerControls">2024</TermName>
          <TermId xmlns="http://schemas.microsoft.com/office/infopath/2007/PartnerControls">96859e87-d328-42f3-af57-026ccea5db8b</TermId>
        </TermInfo>
      </Terms>
    </f527172ba2ca41d1aa313cda81a3fff1>
    <fcc429955cad44b986be3ec612fd774a xmlns="da3f5447-cb36-439a-8de1-56d23cff4036">
      <Terms xmlns="http://schemas.microsoft.com/office/infopath/2007/PartnerControls"/>
    </fcc429955cad44b986be3ec612fd774a>
    <p1c049bc5b364e79bbbec6838ffe8b1b xmlns="598c73d0-6bbc-4c43-bf71-bdd6a367925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f2cd3cc0-af78-460c-b246-898f1d181861</TermId>
        </TermInfo>
      </Terms>
    </p1c049bc5b364e79bbbec6838ffe8b1b>
  </documentManagement>
</p:properties>
</file>

<file path=customXml/itemProps1.xml><?xml version="1.0" encoding="utf-8"?>
<ds:datastoreItem xmlns:ds="http://schemas.openxmlformats.org/officeDocument/2006/customXml" ds:itemID="{1C2DAEC1-FBC2-445C-9F0B-83398C4BA250}">
  <ds:schemaRefs>
    <ds:schemaRef ds:uri="http://schemas.microsoft.com/office/2006/metadata/customXsn"/>
  </ds:schemaRefs>
</ds:datastoreItem>
</file>

<file path=customXml/itemProps2.xml><?xml version="1.0" encoding="utf-8"?>
<ds:datastoreItem xmlns:ds="http://schemas.openxmlformats.org/officeDocument/2006/customXml" ds:itemID="{10F43FE5-474A-4115-9753-2D408601D288}">
  <ds:schemaRefs>
    <ds:schemaRef ds:uri="http://schemas.microsoft.com/sharepoint/v3/contenttype/forms"/>
  </ds:schemaRefs>
</ds:datastoreItem>
</file>

<file path=customXml/itemProps3.xml><?xml version="1.0" encoding="utf-8"?>
<ds:datastoreItem xmlns:ds="http://schemas.openxmlformats.org/officeDocument/2006/customXml" ds:itemID="{83701318-E25B-4A1F-A654-A116F3661A8F}">
  <ds:schemaRefs>
    <ds:schemaRef ds:uri="598c73d0-6bbc-4c43-bf71-bdd6a3679256"/>
    <ds:schemaRef ds:uri="da3f5447-cb36-439a-8de1-56d23cff40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7AEE6BCD-ED9F-494D-96BA-144F21BB8132}">
  <ds:schemaRefs>
    <ds:schemaRef ds:uri="http://schemas.microsoft.com/office/2006/metadata/properties"/>
    <ds:schemaRef ds:uri="http://www.w3.org/XML/1998/namespace"/>
    <ds:schemaRef ds:uri="http://purl.org/dc/terms/"/>
    <ds:schemaRef ds:uri="da3f5447-cb36-439a-8de1-56d23cff4036"/>
    <ds:schemaRef ds:uri="http://schemas.microsoft.com/office/2006/documentManagement/types"/>
    <ds:schemaRef ds:uri="http://schemas.microsoft.com/office/infopath/2007/PartnerControls"/>
    <ds:schemaRef ds:uri="http://purl.org/dc/dcmitype/"/>
    <ds:schemaRef ds:uri="598c73d0-6bbc-4c43-bf71-bdd6a3679256"/>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4373</Words>
  <Application>Microsoft Office PowerPoint</Application>
  <PresentationFormat>Custom</PresentationFormat>
  <Paragraphs>373</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 Italics</vt:lpstr>
      <vt:lpstr>Arial Bold</vt:lpstr>
      <vt:lpstr>Times New Roman</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Government Public Health Wellbeing Planning presentation - updated format 25 July 2024</dc:title>
  <dc:creator>Tyler Briggs</dc:creator>
  <cp:lastModifiedBy>Tyler Briggs</cp:lastModifiedBy>
  <cp:revision>2</cp:revision>
  <dcterms:created xsi:type="dcterms:W3CDTF">2006-08-16T00:00:00Z</dcterms:created>
  <dcterms:modified xsi:type="dcterms:W3CDTF">2024-09-24T21:51:12Z</dcterms:modified>
  <dc:identifier>DAGKgIWGt6A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0x010100062F7ABA75EA9549A8EB4786E3FD86990075AFFF3E579D7345906C6D869B0F9D1D</vt:lpwstr>
  </property>
  <property fmtid="{D5CDD505-2E9C-101B-9397-08002B2CF9AE}" pid="3" name="Project">
    <vt:lpwstr>213;#Municipal Public Health Plans|336a7cfe-5a84-4c97-afa7-3daa5f74c898</vt:lpwstr>
  </property>
  <property fmtid="{D5CDD505-2E9C-101B-9397-08002B2CF9AE}" pid="4" name="Topic">
    <vt:lpwstr>39;#Health|965053df-e06e-486c-9649-5fb983442e78</vt:lpwstr>
  </property>
  <property fmtid="{D5CDD505-2E9C-101B-9397-08002B2CF9AE}" pid="5" name="Stakeholders">
    <vt:lpwstr>22;#Department of Health (Vic.)|1a229398-9177-4752-b35b-72d0f257734a</vt:lpwstr>
  </property>
  <property fmtid="{D5CDD505-2E9C-101B-9397-08002B2CF9AE}" pid="6" name="Function">
    <vt:lpwstr/>
  </property>
  <property fmtid="{D5CDD505-2E9C-101B-9397-08002B2CF9AE}" pid="7" name="Doc Type">
    <vt:lpwstr>55;#Presentation|f2cd3cc0-af78-460c-b246-898f1d181861</vt:lpwstr>
  </property>
  <property fmtid="{D5CDD505-2E9C-101B-9397-08002B2CF9AE}" pid="8" name="Year">
    <vt:lpwstr>403;#2024|96859e87-d328-42f3-af57-026ccea5db8b</vt:lpwstr>
  </property>
  <property fmtid="{D5CDD505-2E9C-101B-9397-08002B2CF9AE}" pid="9" name="Month">
    <vt:lpwstr>6;#07. July|b5e5287f-ac43-4ecd-ba6b-6f11cc78cd38</vt:lpwstr>
  </property>
</Properties>
</file>