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9" r:id="rId6"/>
    <p:sldId id="257" r:id="rId7"/>
    <p:sldId id="259" r:id="rId8"/>
    <p:sldId id="261" r:id="rId9"/>
    <p:sldId id="263" r:id="rId10"/>
    <p:sldId id="264" r:id="rId11"/>
    <p:sldId id="267" r:id="rId12"/>
    <p:sldId id="266" r:id="rId13"/>
    <p:sldId id="268" r:id="rId1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44" autoAdjust="0"/>
  </p:normalViewPr>
  <p:slideViewPr>
    <p:cSldViewPr>
      <p:cViewPr varScale="1">
        <p:scale>
          <a:sx n="57" d="100"/>
          <a:sy n="5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7B204-B9E1-4EBE-A3F8-C3F33A98BCBC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D39D-12FC-4D17-A453-A186EBC959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053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B5082-5B65-408D-901C-598823615F79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A4FB5-E7D0-4C1D-B58A-056D735CAD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12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6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89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34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57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79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71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11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38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163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4FB5-E7D0-4C1D-B58A-056D735CAD3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48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352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89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12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72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80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58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19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29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92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11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03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213E2-4FBD-4C4C-9B70-DFF4C5906FB5}" type="datetimeFigureOut">
              <a:rPr lang="en-AU" smtClean="0"/>
              <a:pPr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E64B-577F-4776-B26E-690778A513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06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7200" b="1" dirty="0" smtClean="0">
                <a:solidFill>
                  <a:schemeClr val="tx2"/>
                </a:solidFill>
              </a:rPr>
              <a:t>Building respectful communities</a:t>
            </a:r>
            <a:endParaRPr lang="en-AU" sz="7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99" y="4077072"/>
            <a:ext cx="6400800" cy="1752600"/>
          </a:xfrm>
        </p:spPr>
        <p:txBody>
          <a:bodyPr/>
          <a:lstStyle/>
          <a:p>
            <a:r>
              <a:rPr lang="en-AU" i="1" dirty="0" smtClean="0">
                <a:solidFill>
                  <a:schemeClr val="tx2"/>
                </a:solidFill>
              </a:rPr>
              <a:t>Embedding prevention strategies in the Northern Metropolitan Region</a:t>
            </a:r>
            <a:endParaRPr lang="en-AU" i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51" y="463524"/>
            <a:ext cx="1386331" cy="756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87" y="245179"/>
            <a:ext cx="934672" cy="8075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8" y="245179"/>
            <a:ext cx="974477" cy="9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841"/>
            <a:ext cx="1678748" cy="79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8787"/>
            <a:ext cx="1120471" cy="104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77" y="258787"/>
            <a:ext cx="826293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31" y="5445224"/>
            <a:ext cx="30305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23" y="336051"/>
            <a:ext cx="1468330" cy="71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Contact details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2"/>
          </a:xfrm>
        </p:spPr>
        <p:txBody>
          <a:bodyPr numCol="2">
            <a:normAutofit fontScale="92500" lnSpcReduction="10000"/>
          </a:bodyPr>
          <a:lstStyle/>
          <a:p>
            <a:r>
              <a:rPr lang="en-AU" sz="2400" b="1" dirty="0" smtClean="0">
                <a:solidFill>
                  <a:schemeClr val="tx2"/>
                </a:solidFill>
              </a:rPr>
              <a:t>Banyule City Council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sz="1800" dirty="0">
                <a:solidFill>
                  <a:schemeClr val="tx2"/>
                </a:solidFill>
              </a:rPr>
              <a:t>Sarah </a:t>
            </a:r>
            <a:r>
              <a:rPr lang="en-AU" sz="1800" dirty="0" smtClean="0">
                <a:solidFill>
                  <a:schemeClr val="tx2"/>
                </a:solidFill>
              </a:rPr>
              <a:t>Mulholland 9457 </a:t>
            </a:r>
            <a:r>
              <a:rPr lang="en-AU" sz="1800" dirty="0">
                <a:solidFill>
                  <a:schemeClr val="tx2"/>
                </a:solidFill>
              </a:rPr>
              <a:t>9992</a:t>
            </a:r>
            <a:endParaRPr lang="en-AU" sz="2400" dirty="0" smtClean="0">
              <a:solidFill>
                <a:schemeClr val="tx2"/>
              </a:solidFill>
            </a:endParaRPr>
          </a:p>
          <a:p>
            <a:r>
              <a:rPr lang="en-AU" sz="2400" b="1" dirty="0" smtClean="0">
                <a:solidFill>
                  <a:schemeClr val="tx2"/>
                </a:solidFill>
              </a:rPr>
              <a:t>Darebin City Council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sz="1800" dirty="0" err="1" smtClean="0">
                <a:solidFill>
                  <a:schemeClr val="tx2"/>
                </a:solidFill>
              </a:rPr>
              <a:t>Teneille</a:t>
            </a:r>
            <a:r>
              <a:rPr lang="en-AU" sz="1800" dirty="0" smtClean="0">
                <a:solidFill>
                  <a:schemeClr val="tx2"/>
                </a:solidFill>
              </a:rPr>
              <a:t> Summers 8470 8522 </a:t>
            </a:r>
            <a:endParaRPr lang="en-AU" sz="2400" dirty="0" smtClean="0">
              <a:solidFill>
                <a:schemeClr val="tx2"/>
              </a:solidFill>
            </a:endParaRPr>
          </a:p>
          <a:p>
            <a:r>
              <a:rPr lang="en-AU" sz="2400" b="1" dirty="0" smtClean="0">
                <a:solidFill>
                  <a:schemeClr val="tx2"/>
                </a:solidFill>
              </a:rPr>
              <a:t>Moreland City Council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sz="1800" dirty="0" smtClean="0">
                <a:solidFill>
                  <a:schemeClr val="tx2"/>
                </a:solidFill>
              </a:rPr>
              <a:t>May </a:t>
            </a:r>
            <a:r>
              <a:rPr lang="en-AU" sz="1800" dirty="0" err="1" smtClean="0">
                <a:solidFill>
                  <a:schemeClr val="tx2"/>
                </a:solidFill>
              </a:rPr>
              <a:t>Haeder</a:t>
            </a:r>
            <a:r>
              <a:rPr lang="en-AU" sz="1800" dirty="0" smtClean="0">
                <a:solidFill>
                  <a:schemeClr val="tx2"/>
                </a:solidFill>
              </a:rPr>
              <a:t> 9240 2313 </a:t>
            </a:r>
            <a:endParaRPr lang="en-AU" dirty="0" smtClean="0">
              <a:solidFill>
                <a:schemeClr val="tx2"/>
              </a:solidFill>
            </a:endParaRPr>
          </a:p>
          <a:p>
            <a:r>
              <a:rPr lang="en-AU" sz="2400" b="1" dirty="0">
                <a:solidFill>
                  <a:schemeClr val="tx2"/>
                </a:solidFill>
              </a:rPr>
              <a:t>Nillumbik Shire Council</a:t>
            </a:r>
            <a:r>
              <a:rPr lang="en-AU" dirty="0">
                <a:solidFill>
                  <a:schemeClr val="tx2"/>
                </a:solidFill>
              </a:rPr>
              <a:t/>
            </a:r>
            <a:br>
              <a:rPr lang="en-AU" dirty="0">
                <a:solidFill>
                  <a:schemeClr val="tx2"/>
                </a:solidFill>
              </a:rPr>
            </a:br>
            <a:r>
              <a:rPr lang="en-AU" sz="1800" dirty="0">
                <a:solidFill>
                  <a:schemeClr val="tx2"/>
                </a:solidFill>
              </a:rPr>
              <a:t>Narelle Hart </a:t>
            </a:r>
            <a:r>
              <a:rPr lang="en-AU" sz="1800" dirty="0" smtClean="0">
                <a:solidFill>
                  <a:schemeClr val="tx2"/>
                </a:solidFill>
              </a:rPr>
              <a:t>9433 </a:t>
            </a:r>
            <a:r>
              <a:rPr lang="en-AU" sz="1800" dirty="0">
                <a:solidFill>
                  <a:schemeClr val="tx2"/>
                </a:solidFill>
              </a:rPr>
              <a:t>3135 </a:t>
            </a:r>
            <a:endParaRPr lang="en-AU" dirty="0">
              <a:solidFill>
                <a:schemeClr val="tx2"/>
              </a:solidFill>
            </a:endParaRPr>
          </a:p>
          <a:p>
            <a:endParaRPr lang="en-AU" sz="2400" b="1" dirty="0" smtClean="0">
              <a:solidFill>
                <a:schemeClr val="tx2"/>
              </a:solidFill>
            </a:endParaRPr>
          </a:p>
          <a:p>
            <a:r>
              <a:rPr lang="en-AU" sz="2400" b="1" dirty="0" smtClean="0">
                <a:solidFill>
                  <a:schemeClr val="tx2"/>
                </a:solidFill>
              </a:rPr>
              <a:t>Hume </a:t>
            </a:r>
            <a:r>
              <a:rPr lang="en-AU" sz="2400" b="1" dirty="0">
                <a:solidFill>
                  <a:schemeClr val="tx2"/>
                </a:solidFill>
              </a:rPr>
              <a:t>City Council</a:t>
            </a:r>
            <a:r>
              <a:rPr lang="en-AU" dirty="0">
                <a:solidFill>
                  <a:schemeClr val="tx2"/>
                </a:solidFill>
              </a:rPr>
              <a:t/>
            </a:r>
            <a:br>
              <a:rPr lang="en-AU" dirty="0">
                <a:solidFill>
                  <a:schemeClr val="tx2"/>
                </a:solidFill>
              </a:rPr>
            </a:br>
            <a:r>
              <a:rPr lang="en-AU" sz="1800" dirty="0">
                <a:solidFill>
                  <a:schemeClr val="tx2"/>
                </a:solidFill>
              </a:rPr>
              <a:t>Cara Rose 9205 2869 </a:t>
            </a:r>
            <a:endParaRPr lang="en-AU" dirty="0" smtClean="0">
              <a:solidFill>
                <a:schemeClr val="tx2"/>
              </a:solidFill>
            </a:endParaRPr>
          </a:p>
          <a:p>
            <a:r>
              <a:rPr lang="en-AU" sz="2400" b="1" dirty="0" smtClean="0">
                <a:solidFill>
                  <a:schemeClr val="tx2"/>
                </a:solidFill>
              </a:rPr>
              <a:t>City of Whittlesea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sz="1800" dirty="0" smtClean="0">
                <a:solidFill>
                  <a:schemeClr val="tx2"/>
                </a:solidFill>
              </a:rPr>
              <a:t>Liz Meade 9217 2192</a:t>
            </a:r>
            <a:endParaRPr lang="en-AU" dirty="0" smtClean="0">
              <a:solidFill>
                <a:schemeClr val="tx2"/>
              </a:solidFill>
            </a:endParaRPr>
          </a:p>
          <a:p>
            <a:r>
              <a:rPr lang="en-AU" sz="2400" b="1" dirty="0" smtClean="0">
                <a:solidFill>
                  <a:schemeClr val="tx2"/>
                </a:solidFill>
              </a:rPr>
              <a:t>City of </a:t>
            </a:r>
            <a:r>
              <a:rPr lang="en-AU" sz="2400" b="1" dirty="0">
                <a:solidFill>
                  <a:schemeClr val="tx2"/>
                </a:solidFill>
              </a:rPr>
              <a:t>Yarra </a:t>
            </a:r>
            <a:r>
              <a:rPr lang="en-AU" dirty="0">
                <a:solidFill>
                  <a:schemeClr val="tx2"/>
                </a:solidFill>
              </a:rPr>
              <a:t/>
            </a:r>
            <a:br>
              <a:rPr lang="en-AU" dirty="0">
                <a:solidFill>
                  <a:schemeClr val="tx2"/>
                </a:solidFill>
              </a:rPr>
            </a:br>
            <a:r>
              <a:rPr lang="en-AU" sz="1800" dirty="0">
                <a:solidFill>
                  <a:schemeClr val="tx2"/>
                </a:solidFill>
              </a:rPr>
              <a:t>Maryanne Clarke 9426 </a:t>
            </a:r>
            <a:r>
              <a:rPr lang="en-AU" sz="1800" dirty="0" smtClean="0">
                <a:solidFill>
                  <a:schemeClr val="tx2"/>
                </a:solidFill>
              </a:rPr>
              <a:t>1506</a:t>
            </a:r>
          </a:p>
          <a:p>
            <a:r>
              <a:rPr lang="en-AU" sz="2400" b="1" dirty="0">
                <a:solidFill>
                  <a:schemeClr val="tx2"/>
                </a:solidFill>
              </a:rPr>
              <a:t>Women’s Health In the North</a:t>
            </a:r>
            <a:r>
              <a:rPr lang="en-AU" sz="1800" dirty="0" smtClean="0">
                <a:solidFill>
                  <a:schemeClr val="tx2"/>
                </a:solidFill>
              </a:rPr>
              <a:t/>
            </a:r>
            <a:br>
              <a:rPr lang="en-AU" sz="1800" dirty="0" smtClean="0">
                <a:solidFill>
                  <a:schemeClr val="tx2"/>
                </a:solidFill>
              </a:rPr>
            </a:br>
            <a:r>
              <a:rPr lang="en-AU" sz="1800" dirty="0">
                <a:solidFill>
                  <a:schemeClr val="tx2"/>
                </a:solidFill>
              </a:rPr>
              <a:t>Sandra Morris 9484 1666 </a:t>
            </a:r>
            <a:endParaRPr lang="en-AU" dirty="0" smtClean="0">
              <a:solidFill>
                <a:schemeClr val="tx2"/>
              </a:solidFill>
            </a:endParaRPr>
          </a:p>
          <a:p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tx2"/>
                </a:solidFill>
              </a:rPr>
              <a:t>The Northern Metropolitan Region of Melbourne</a:t>
            </a:r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13850" cy="4494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/>
          <a:stretch/>
        </p:blipFill>
        <p:spPr bwMode="auto">
          <a:xfrm>
            <a:off x="5652120" y="3994194"/>
            <a:ext cx="3183616" cy="2839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02" y="0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Awareness raising</a:t>
            </a:r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G:\MAV PVAW FORUM\20100608JBPhoto_03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6"/>
          <a:stretch/>
        </p:blipFill>
        <p:spPr bwMode="auto">
          <a:xfrm>
            <a:off x="323528" y="4250502"/>
            <a:ext cx="4032448" cy="2273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11245"/>
            <a:ext cx="4267818" cy="221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K:\COMMUNITY\HEALTH\HEALTH PLANNING\COMMUNITY HEALTH PROGRAMS\FAMILY VIOLENCE\PROJECTS\WHITE RIBBON\WRAT\PROJECTS\WR DAY\2012\LEADERS EVENT\Photos\_T8A16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1245"/>
            <a:ext cx="3527988" cy="243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7"/>
          <a:stretch/>
        </p:blipFill>
        <p:spPr bwMode="auto">
          <a:xfrm>
            <a:off x="2627784" y="3035808"/>
            <a:ext cx="3919537" cy="1764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72" y="54828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Embedding</a:t>
            </a:r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223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070454" cy="9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Darebin Womens equity stratg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1" y="1959486"/>
            <a:ext cx="3234150" cy="456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t="12917" r="26576" b="5662"/>
          <a:stretch/>
        </p:blipFill>
        <p:spPr bwMode="auto">
          <a:xfrm>
            <a:off x="5520020" y="1895572"/>
            <a:ext cx="3328460" cy="455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7"/>
          <a:stretch/>
        </p:blipFill>
        <p:spPr bwMode="auto">
          <a:xfrm>
            <a:off x="2739624" y="1199302"/>
            <a:ext cx="3657296" cy="496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53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05" y="12484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Workforce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Whittlesea Family Violence Workplace Support Policy</a:t>
            </a:r>
          </a:p>
          <a:p>
            <a:r>
              <a:rPr lang="en-AU" sz="2400" dirty="0" smtClean="0">
                <a:solidFill>
                  <a:schemeClr val="tx2"/>
                </a:solidFill>
              </a:rPr>
              <a:t>Banyule Enterprise Agreement clause</a:t>
            </a:r>
            <a:endParaRPr lang="en-AU" sz="2400" b="1" dirty="0">
              <a:solidFill>
                <a:schemeClr val="tx2"/>
              </a:solidFill>
            </a:endParaRPr>
          </a:p>
          <a:p>
            <a:r>
              <a:rPr lang="en-AU" sz="2400" dirty="0" smtClean="0">
                <a:solidFill>
                  <a:schemeClr val="tx2"/>
                </a:solidFill>
              </a:rPr>
              <a:t>Moreland White Ribbon </a:t>
            </a:r>
            <a:br>
              <a:rPr lang="en-AU" sz="2400" dirty="0" smtClean="0">
                <a:solidFill>
                  <a:schemeClr val="tx2"/>
                </a:solidFill>
              </a:rPr>
            </a:br>
            <a:r>
              <a:rPr lang="en-AU" sz="2400" dirty="0" smtClean="0">
                <a:solidFill>
                  <a:schemeClr val="tx2"/>
                </a:solidFill>
              </a:rPr>
              <a:t>Workplace Accreditation Pilot</a:t>
            </a:r>
            <a:endParaRPr lang="en-AU" sz="2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04"/>
            <a:ext cx="1979712" cy="93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4427"/>
            <a:ext cx="971153" cy="10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t="33262" r="20069" b="33476"/>
          <a:stretch/>
        </p:blipFill>
        <p:spPr bwMode="auto">
          <a:xfrm>
            <a:off x="989856" y="4507702"/>
            <a:ext cx="2892943" cy="125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3999" r="11747" b="8048"/>
          <a:stretch/>
        </p:blipFill>
        <p:spPr bwMode="auto">
          <a:xfrm>
            <a:off x="5062973" y="1772816"/>
            <a:ext cx="3720540" cy="298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t="24346" r="23209" b="11568"/>
          <a:stretch/>
        </p:blipFill>
        <p:spPr bwMode="auto">
          <a:xfrm>
            <a:off x="4719247" y="3933056"/>
            <a:ext cx="3095861" cy="270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162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3" y="155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tx2"/>
                </a:solidFill>
              </a:rPr>
              <a:t>Children, young </a:t>
            </a:r>
            <a:r>
              <a:rPr lang="en-AU" b="1" dirty="0">
                <a:solidFill>
                  <a:schemeClr val="tx2"/>
                </a:solidFill>
              </a:rPr>
              <a:t>p</a:t>
            </a:r>
            <a:r>
              <a:rPr lang="en-AU" b="1" dirty="0" smtClean="0">
                <a:solidFill>
                  <a:schemeClr val="tx2"/>
                </a:solidFill>
              </a:rPr>
              <a:t>eople </a:t>
            </a:r>
            <a:br>
              <a:rPr lang="en-AU" b="1" dirty="0" smtClean="0">
                <a:solidFill>
                  <a:schemeClr val="tx2"/>
                </a:solidFill>
              </a:rPr>
            </a:br>
            <a:r>
              <a:rPr lang="en-AU" b="1" dirty="0" smtClean="0">
                <a:solidFill>
                  <a:schemeClr val="tx2"/>
                </a:solidFill>
              </a:rPr>
              <a:t>and families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3" y="1340768"/>
            <a:ext cx="8229600" cy="4525963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Hume </a:t>
            </a:r>
            <a:r>
              <a:rPr lang="en-AU" dirty="0" smtClean="0">
                <a:solidFill>
                  <a:schemeClr val="tx2"/>
                </a:solidFill>
              </a:rPr>
              <a:t>Young Leaders Program &amp; Respectful Relationships Program</a:t>
            </a:r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Nillumbik “I’m </a:t>
            </a:r>
            <a:r>
              <a:rPr lang="en-AU" dirty="0">
                <a:solidFill>
                  <a:schemeClr val="tx2"/>
                </a:solidFill>
              </a:rPr>
              <a:t>a </a:t>
            </a:r>
            <a:r>
              <a:rPr lang="en-AU" dirty="0" smtClean="0">
                <a:solidFill>
                  <a:schemeClr val="tx2"/>
                </a:solidFill>
              </a:rPr>
              <a:t>parent” parenting program</a:t>
            </a:r>
          </a:p>
          <a:p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90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91233" cy="8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3" y="3212976"/>
            <a:ext cx="4216029" cy="2810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14293" r="29106" b="7331"/>
          <a:stretch/>
        </p:blipFill>
        <p:spPr bwMode="auto">
          <a:xfrm>
            <a:off x="323528" y="3068959"/>
            <a:ext cx="3224043" cy="338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2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3998" r="12259" b="34392"/>
          <a:stretch/>
        </p:blipFill>
        <p:spPr bwMode="auto">
          <a:xfrm>
            <a:off x="2627784" y="1281567"/>
            <a:ext cx="5920067" cy="323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88" y="0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Sport and leisure</a:t>
            </a:r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223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1746"/>
            <a:ext cx="1066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42024"/>
            <a:ext cx="1066800" cy="117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t="22602" r="12260" b="12157"/>
          <a:stretch/>
        </p:blipFill>
        <p:spPr bwMode="auto">
          <a:xfrm>
            <a:off x="480700" y="3676444"/>
            <a:ext cx="3980236" cy="283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17" y="5682977"/>
            <a:ext cx="19812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6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52" y="27856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Partnerships</a:t>
            </a:r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364116" cy="220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" y="1228008"/>
            <a:ext cx="3242510" cy="227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032760" cy="10393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9634"/>
            <a:ext cx="2479498" cy="350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5" y="4213451"/>
            <a:ext cx="2508721" cy="250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4" t="21371" r="28595" b="15882"/>
          <a:stretch/>
        </p:blipFill>
        <p:spPr bwMode="auto">
          <a:xfrm>
            <a:off x="3140264" y="3812016"/>
            <a:ext cx="2274304" cy="292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88" y="1484784"/>
            <a:ext cx="4788024" cy="22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2" y="0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Where to now?</a:t>
            </a:r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217582" cy="4509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654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TaxHTField1 xmlns="b2999bd9-dba0-46e4-8521-1f182c80fbb9" xsi:nil="true"/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Family violence</TermName>
          <TermId xmlns="http://schemas.microsoft.com/office/infopath/2007/PartnerControls">a925b0ef-05da-49ea-b419-827af8496195</TermId>
        </TermInfo>
      </Terms>
    </AGLSSubjectHTField0>
    <TaxCatchAll xmlns="b2999bd9-dba0-46e4-8521-1f182c80fbb9">
      <Value>165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2C342-5B0C-4BD2-A613-F4F2DDF85C9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9f238dd-bb73-4aef-a7a5-d644ad823e52"/>
    <ds:schemaRef ds:uri="b2999bd9-dba0-46e4-8521-1f182c80fb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4CF5E6-47AB-47D1-9F25-94AD944B54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BA59B-AB2B-42C1-B7A0-8B47DE44B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3411</TotalTime>
  <Words>77</Words>
  <Application>Microsoft Office PowerPoint</Application>
  <PresentationFormat>On-screen Show (4:3)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Building respectful communities</vt:lpstr>
      <vt:lpstr>The Northern Metropolitan Region of Melbourne</vt:lpstr>
      <vt:lpstr>Awareness raising</vt:lpstr>
      <vt:lpstr>Embedding</vt:lpstr>
      <vt:lpstr>Workforce</vt:lpstr>
      <vt:lpstr>Children, young people  and families</vt:lpstr>
      <vt:lpstr>Sport and leisure</vt:lpstr>
      <vt:lpstr>Partnerships</vt:lpstr>
      <vt:lpstr>Where to now?</vt:lpstr>
      <vt:lpstr>Contact details</vt:lpstr>
    </vt:vector>
  </TitlesOfParts>
  <Company>City of Whittlesea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respectful communities</dc:title>
  <dc:creator>Elizabeth Meade</dc:creator>
  <cp:lastModifiedBy>Zachary Tangey</cp:lastModifiedBy>
  <cp:revision>95</cp:revision>
  <cp:lastPrinted>2013-12-16T01:10:57Z</cp:lastPrinted>
  <dcterms:created xsi:type="dcterms:W3CDTF">2013-12-13T05:19:19Z</dcterms:created>
  <dcterms:modified xsi:type="dcterms:W3CDTF">2018-03-19T23:15:06Z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Building respectful communities</vt:lpwstr>
  </property>
  <property fmtid="{D5CDD505-2E9C-101B-9397-08002B2CF9AE}" pid="3" name="Document Description">
    <vt:lpwstr/>
  </property>
  <property fmtid="{D5CDD505-2E9C-101B-9397-08002B2CF9AE}" pid="4" name="Doc Type">
    <vt:lpwstr>Presentation</vt:lpwstr>
  </property>
  <property fmtid="{D5CDD505-2E9C-101B-9397-08002B2CF9AE}" pid="5" name="Month">
    <vt:lpwstr>December</vt:lpwstr>
  </property>
  <property fmtid="{D5CDD505-2E9C-101B-9397-08002B2CF9AE}" pid="6" name="Year">
    <vt:lpwstr>2013</vt:lpwstr>
  </property>
  <property fmtid="{D5CDD505-2E9C-101B-9397-08002B2CF9AE}" pid="7" name="Stakeholders">
    <vt:lpwstr/>
  </property>
  <property fmtid="{D5CDD505-2E9C-101B-9397-08002B2CF9AE}" pid="8" name="Issue (Comms)">
    <vt:lpwstr>Family violence</vt:lpwstr>
  </property>
  <property fmtid="{D5CDD505-2E9C-101B-9397-08002B2CF9AE}" pid="9" name="Projects">
    <vt:lpwstr>PVAW Forum</vt:lpwstr>
  </property>
  <property fmtid="{D5CDD505-2E9C-101B-9397-08002B2CF9AE}" pid="10" name="MAV Function">
    <vt:lpwstr/>
  </property>
  <property fmtid="{D5CDD505-2E9C-101B-9397-08002B2CF9AE}" pid="11" name="ContentTypeId">
    <vt:lpwstr>0x01010079C72B406EC4FF44A494E2EC2B5D0974</vt:lpwstr>
  </property>
  <property fmtid="{D5CDD505-2E9C-101B-9397-08002B2CF9AE}" pid="12" name="AGLSSubject">
    <vt:lpwstr>165;#Family violence|a925b0ef-05da-49ea-b419-827af8496195</vt:lpwstr>
  </property>
  <property fmtid="{D5CDD505-2E9C-101B-9397-08002B2CF9AE}" pid="13" name="Order">
    <vt:r8>300</vt:r8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xd_ProgID">
    <vt:lpwstr/>
  </property>
  <property fmtid="{D5CDD505-2E9C-101B-9397-08002B2CF9AE}" pid="17" name="_SourceUrl">
    <vt:lpwstr/>
  </property>
  <property fmtid="{D5CDD505-2E9C-101B-9397-08002B2CF9AE}" pid="18" name="_SharedFileIndex">
    <vt:lpwstr/>
  </property>
</Properties>
</file>