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5" r:id="rId5"/>
    <p:sldId id="259" r:id="rId6"/>
    <p:sldId id="260" r:id="rId7"/>
    <p:sldId id="261" r:id="rId8"/>
    <p:sldId id="262" r:id="rId9"/>
    <p:sldId id="263" r:id="rId10"/>
    <p:sldId id="266" r:id="rId11"/>
    <p:sldId id="264" r:id="rId12"/>
    <p:sldId id="267" r:id="rId13"/>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143" autoAdjust="0"/>
  </p:normalViewPr>
  <p:slideViewPr>
    <p:cSldViewPr>
      <p:cViewPr varScale="1">
        <p:scale>
          <a:sx n="45" d="100"/>
          <a:sy n="45" d="100"/>
        </p:scale>
        <p:origin x="1830"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946" y="-132"/>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34D67DAB-AEAE-4DE3-AF0C-FE0C2D010084}" type="datetimeFigureOut">
              <a:rPr lang="en-AU" smtClean="0"/>
              <a:pPr/>
              <a:t>22/03/2018</a:t>
            </a:fld>
            <a:endParaRPr lang="en-AU"/>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241C05E8-2A9C-4104-88B8-0E792533F36D}" type="slidenum">
              <a:rPr lang="en-AU" smtClean="0"/>
              <a:pPr/>
              <a:t>‹#›</a:t>
            </a:fld>
            <a:endParaRPr lang="en-AU"/>
          </a:p>
        </p:txBody>
      </p:sp>
    </p:spTree>
    <p:extLst>
      <p:ext uri="{BB962C8B-B14F-4D97-AF65-F5344CB8AC3E}">
        <p14:creationId xmlns:p14="http://schemas.microsoft.com/office/powerpoint/2010/main" val="1139431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1</a:t>
            </a:fld>
            <a:endParaRPr lang="en-AU"/>
          </a:p>
        </p:txBody>
      </p:sp>
    </p:spTree>
    <p:extLst>
      <p:ext uri="{BB962C8B-B14F-4D97-AF65-F5344CB8AC3E}">
        <p14:creationId xmlns:p14="http://schemas.microsoft.com/office/powerpoint/2010/main" val="3041572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We work heavily as a conduit between govt and services, communicating and negotiating needs and issues between the two, commenting and responding to existing or new policy. We also run specific projects including Prevention of Elder Abuse and Media projects. </a:t>
            </a:r>
          </a:p>
          <a:p>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2</a:t>
            </a:fld>
            <a:endParaRPr lang="en-AU"/>
          </a:p>
        </p:txBody>
      </p:sp>
    </p:spTree>
    <p:extLst>
      <p:ext uri="{BB962C8B-B14F-4D97-AF65-F5344CB8AC3E}">
        <p14:creationId xmlns:p14="http://schemas.microsoft.com/office/powerpoint/2010/main" val="188863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 Advisory</a:t>
            </a:r>
            <a:r>
              <a:rPr lang="en-AU" baseline="0" dirty="0" smtClean="0"/>
              <a:t> Committee</a:t>
            </a:r>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3</a:t>
            </a:fld>
            <a:endParaRPr lang="en-AU"/>
          </a:p>
        </p:txBody>
      </p:sp>
    </p:spTree>
    <p:extLst>
      <p:ext uri="{BB962C8B-B14F-4D97-AF65-F5344CB8AC3E}">
        <p14:creationId xmlns:p14="http://schemas.microsoft.com/office/powerpoint/2010/main" val="1929584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dirty="0" smtClean="0"/>
              <a:t>Lauren has already explained why community attitudes are important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dirty="0" smtClean="0"/>
              <a:t>What evidence do we have?</a:t>
            </a:r>
          </a:p>
          <a:p>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4</a:t>
            </a:fld>
            <a:endParaRPr lang="en-AU"/>
          </a:p>
        </p:txBody>
      </p:sp>
    </p:spTree>
    <p:extLst>
      <p:ext uri="{BB962C8B-B14F-4D97-AF65-F5344CB8AC3E}">
        <p14:creationId xmlns:p14="http://schemas.microsoft.com/office/powerpoint/2010/main" val="1479561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These awards were developed </a:t>
            </a:r>
            <a:r>
              <a:rPr lang="en-AU" b="1" dirty="0" smtClean="0"/>
              <a:t>from consultation with media</a:t>
            </a:r>
          </a:p>
          <a:p>
            <a:pPr lvl="1">
              <a:buFont typeface="Arial" pitchFamily="34" charset="0"/>
              <a:buChar char="•"/>
            </a:pPr>
            <a:r>
              <a:rPr lang="en-AU" dirty="0" smtClean="0"/>
              <a:t> in an understanding that this is how the media world functions:</a:t>
            </a:r>
          </a:p>
          <a:p>
            <a:pPr lvl="1">
              <a:buFont typeface="Arial" pitchFamily="34" charset="0"/>
              <a:buChar char="•"/>
            </a:pPr>
            <a:r>
              <a:rPr lang="en-AU" baseline="0" dirty="0" smtClean="0"/>
              <a:t> </a:t>
            </a:r>
            <a:r>
              <a:rPr lang="en-AU" dirty="0" smtClean="0"/>
              <a:t>hierarchy within the media industry </a:t>
            </a:r>
          </a:p>
          <a:p>
            <a:pPr lvl="1">
              <a:buFont typeface="Arial" pitchFamily="34" charset="0"/>
              <a:buChar char="•"/>
            </a:pPr>
            <a:r>
              <a:rPr lang="en-AU" dirty="0" smtClean="0"/>
              <a:t> journalists seek status through adding awards won to their credentials</a:t>
            </a:r>
          </a:p>
          <a:p>
            <a:pPr lvl="1">
              <a:buFont typeface="Arial" pitchFamily="34" charset="0"/>
              <a:buChar char="•"/>
            </a:pPr>
            <a:r>
              <a:rPr lang="en-AU" baseline="0" dirty="0" smtClean="0"/>
              <a:t> </a:t>
            </a:r>
            <a:r>
              <a:rPr lang="en-AU" dirty="0" smtClean="0"/>
              <a:t>media need to be able to access quick and easy information …</a:t>
            </a:r>
          </a:p>
          <a:p>
            <a:pPr lvl="0">
              <a:buFont typeface="Arial" pitchFamily="34" charset="0"/>
              <a:buChar char="•"/>
            </a:pPr>
            <a:endParaRPr lang="en-AU" dirty="0" smtClean="0"/>
          </a:p>
          <a:p>
            <a:pPr lvl="0">
              <a:buFont typeface="Arial" pitchFamily="34" charset="0"/>
              <a:buChar char="•"/>
            </a:pPr>
            <a:r>
              <a:rPr lang="en-AU" dirty="0" smtClean="0"/>
              <a:t>A public profile</a:t>
            </a:r>
          </a:p>
          <a:p>
            <a:pPr lvl="0">
              <a:buFont typeface="Arial" pitchFamily="34" charset="0"/>
              <a:buChar char="•"/>
            </a:pPr>
            <a:r>
              <a:rPr lang="en-AU" dirty="0" smtClean="0"/>
              <a:t>A networking  and relationship building space</a:t>
            </a:r>
          </a:p>
          <a:p>
            <a:pPr lvl="0">
              <a:buFont typeface="Arial" pitchFamily="34" charset="0"/>
              <a:buChar char="•"/>
            </a:pPr>
            <a:r>
              <a:rPr lang="en-AU" dirty="0" smtClean="0"/>
              <a:t>These</a:t>
            </a:r>
            <a:r>
              <a:rPr lang="en-AU" baseline="0" dirty="0" smtClean="0"/>
              <a:t> are really important aspects that go far beyond the “event”</a:t>
            </a:r>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5</a:t>
            </a:fld>
            <a:endParaRPr lang="en-AU"/>
          </a:p>
        </p:txBody>
      </p:sp>
    </p:spTree>
    <p:extLst>
      <p:ext uri="{BB962C8B-B14F-4D97-AF65-F5344CB8AC3E}">
        <p14:creationId xmlns:p14="http://schemas.microsoft.com/office/powerpoint/2010/main" val="3222943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dirty="0" smtClean="0"/>
              <a:t>Media</a:t>
            </a:r>
            <a:r>
              <a:rPr lang="en-AU" baseline="0" dirty="0" smtClean="0"/>
              <a:t> advocates project has been explained already</a:t>
            </a:r>
            <a:br>
              <a:rPr lang="en-AU" baseline="0" dirty="0" smtClean="0"/>
            </a:br>
            <a:endParaRPr lang="en-AU" baseline="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baseline="0" dirty="0" smtClean="0"/>
              <a:t>New project expansion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baseline="0" dirty="0" smtClean="0"/>
              <a:t> </a:t>
            </a:r>
            <a:r>
              <a:rPr lang="en-AU" dirty="0" smtClean="0"/>
              <a:t>Can’t work in isolation</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dirty="0" smtClean="0"/>
              <a:t>Expansion</a:t>
            </a:r>
            <a:r>
              <a:rPr lang="en-AU" baseline="0" dirty="0" smtClean="0"/>
              <a:t> is based on the framework</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baseline="0" dirty="0" smtClean="0"/>
              <a:t>CAFs Ballarat, PACT Ballarat, City of Ballarat, Grampians FV prevention network, whole project, State-wide steering committee to reduce FV</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baseline="0" dirty="0" smtClean="0"/>
              <a:t>Gaps – many not funded, where are the gaps</a:t>
            </a: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6</a:t>
            </a:fld>
            <a:endParaRPr lang="en-AU"/>
          </a:p>
        </p:txBody>
      </p:sp>
    </p:spTree>
    <p:extLst>
      <p:ext uri="{BB962C8B-B14F-4D97-AF65-F5344CB8AC3E}">
        <p14:creationId xmlns:p14="http://schemas.microsoft.com/office/powerpoint/2010/main" val="2230663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 Media – media work on newsworthiness;</a:t>
            </a:r>
            <a:r>
              <a:rPr lang="en-AU" baseline="0" dirty="0" smtClean="0"/>
              <a:t> to a great degree they copy </a:t>
            </a:r>
            <a:r>
              <a:rPr lang="en-AU" baseline="0" dirty="0" err="1" smtClean="0"/>
              <a:t>eachother</a:t>
            </a:r>
            <a:r>
              <a:rPr lang="en-AU" baseline="0" dirty="0" smtClean="0"/>
              <a:t>; they don’t want to get things wrong; when mixed messages are sent it runs the risk of media distrusting info and not publishing it. Newsworthiness can also be built through community understanding and interest</a:t>
            </a:r>
            <a:br>
              <a:rPr lang="en-AU" baseline="0" dirty="0" smtClean="0"/>
            </a:br>
            <a:endParaRPr lang="en-AU" baseline="0" dirty="0" smtClean="0"/>
          </a:p>
          <a:p>
            <a:pPr>
              <a:buFont typeface="Arial" pitchFamily="34" charset="0"/>
              <a:buChar char="•"/>
            </a:pPr>
            <a:r>
              <a:rPr lang="en-AU" baseline="0" dirty="0" smtClean="0"/>
              <a:t> Prevention </a:t>
            </a:r>
          </a:p>
          <a:p>
            <a:pPr lvl="1">
              <a:buFont typeface="Arial" pitchFamily="34" charset="0"/>
              <a:buChar char="•"/>
            </a:pPr>
            <a:r>
              <a:rPr lang="en-AU" baseline="0" dirty="0" smtClean="0"/>
              <a:t> doesn’t work without consistency. </a:t>
            </a:r>
          </a:p>
          <a:p>
            <a:pPr lvl="1">
              <a:buFont typeface="Arial" pitchFamily="34" charset="0"/>
              <a:buChar char="•"/>
            </a:pPr>
            <a:r>
              <a:rPr lang="en-AU" baseline="0" dirty="0" smtClean="0"/>
              <a:t> To reach a tipping point of attitudinal change, we need efforts </a:t>
            </a:r>
          </a:p>
          <a:p>
            <a:pPr lvl="1">
              <a:buFont typeface="Arial" pitchFamily="34" charset="0"/>
              <a:buChar char="•"/>
            </a:pPr>
            <a:r>
              <a:rPr lang="en-AU" baseline="0" dirty="0" smtClean="0"/>
              <a:t> To be linked, coordinated, </a:t>
            </a:r>
            <a:r>
              <a:rPr lang="en-AU" baseline="0" dirty="0" err="1" smtClean="0"/>
              <a:t>learnings</a:t>
            </a:r>
            <a:r>
              <a:rPr lang="en-AU" baseline="0" dirty="0" smtClean="0"/>
              <a:t> to be shared and built upon. </a:t>
            </a:r>
          </a:p>
          <a:p>
            <a:pPr lvl="1">
              <a:buFont typeface="Arial" pitchFamily="34" charset="0"/>
              <a:buChar char="•"/>
            </a:pPr>
            <a:r>
              <a:rPr lang="en-AU" baseline="0" dirty="0" smtClean="0"/>
              <a:t> UN </a:t>
            </a:r>
            <a:r>
              <a:rPr lang="en-AU" baseline="0" dirty="0" err="1" smtClean="0"/>
              <a:t>Rapporteur</a:t>
            </a:r>
            <a:r>
              <a:rPr lang="en-AU" baseline="0" dirty="0" smtClean="0"/>
              <a:t>, UN’s international research on prevention work, it is largely not being done, this is a new space</a:t>
            </a:r>
          </a:p>
          <a:p>
            <a:pPr lvl="1">
              <a:buFont typeface="Arial" pitchFamily="34" charset="0"/>
              <a:buChar char="•"/>
            </a:pPr>
            <a:endParaRPr lang="en-AU" baseline="0" dirty="0" smtClean="0"/>
          </a:p>
          <a:p>
            <a:pPr lvl="0">
              <a:buFont typeface="Arial" pitchFamily="34" charset="0"/>
              <a:buChar char="•"/>
            </a:pPr>
            <a:r>
              <a:rPr lang="en-AU" baseline="0" dirty="0" smtClean="0"/>
              <a:t>All this previous work and thinking, current space has brought the need for a network to consider and support this work</a:t>
            </a:r>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7</a:t>
            </a:fld>
            <a:endParaRPr lang="en-AU"/>
          </a:p>
        </p:txBody>
      </p:sp>
    </p:spTree>
    <p:extLst>
      <p:ext uri="{BB962C8B-B14F-4D97-AF65-F5344CB8AC3E}">
        <p14:creationId xmlns:p14="http://schemas.microsoft.com/office/powerpoint/2010/main" val="3634315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Many members have</a:t>
            </a:r>
          </a:p>
          <a:p>
            <a:pPr lvl="1">
              <a:buFont typeface="Arial" pitchFamily="34" charset="0"/>
              <a:buChar char="•"/>
            </a:pPr>
            <a:r>
              <a:rPr lang="en-AU" dirty="0" smtClean="0"/>
              <a:t> Involved in</a:t>
            </a:r>
            <a:r>
              <a:rPr lang="en-AU" baseline="0" dirty="0" smtClean="0"/>
              <a:t> this area for years</a:t>
            </a:r>
          </a:p>
          <a:p>
            <a:pPr lvl="1">
              <a:buFont typeface="Arial" pitchFamily="34" charset="0"/>
              <a:buChar char="•"/>
            </a:pPr>
            <a:r>
              <a:rPr lang="en-AU" baseline="0" dirty="0" smtClean="0"/>
              <a:t> Currently working in this area</a:t>
            </a:r>
          </a:p>
          <a:p>
            <a:pPr lvl="1">
              <a:buFont typeface="Arial" pitchFamily="34" charset="0"/>
              <a:buChar char="•"/>
            </a:pPr>
            <a:r>
              <a:rPr lang="en-AU" baseline="0" dirty="0" smtClean="0"/>
              <a:t>Working in similar area in other sector/ have other expertise in the area</a:t>
            </a:r>
          </a:p>
          <a:p>
            <a:pPr lvl="1">
              <a:buFont typeface="Arial" pitchFamily="34" charset="0"/>
              <a:buChar char="•"/>
            </a:pPr>
            <a:r>
              <a:rPr lang="en-AU" baseline="0" dirty="0" smtClean="0"/>
              <a:t> looking at working more in this area</a:t>
            </a:r>
          </a:p>
          <a:p>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8</a:t>
            </a:fld>
            <a:endParaRPr lang="en-AU"/>
          </a:p>
        </p:txBody>
      </p:sp>
    </p:spTree>
    <p:extLst>
      <p:ext uri="{BB962C8B-B14F-4D97-AF65-F5344CB8AC3E}">
        <p14:creationId xmlns:p14="http://schemas.microsoft.com/office/powerpoint/2010/main" val="2290039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AU" dirty="0" smtClean="0"/>
              <a:t>Consistency as a general concept</a:t>
            </a:r>
          </a:p>
          <a:p>
            <a:pPr>
              <a:buFont typeface="Arial" pitchFamily="34" charset="0"/>
              <a:buChar char="•"/>
            </a:pPr>
            <a:endParaRPr lang="en-AU" dirty="0" smtClean="0"/>
          </a:p>
          <a:p>
            <a:pPr>
              <a:buFont typeface="Arial" pitchFamily="34" charset="0"/>
              <a:buChar char="•"/>
            </a:pPr>
            <a:endParaRPr lang="en-AU" dirty="0"/>
          </a:p>
        </p:txBody>
      </p:sp>
      <p:sp>
        <p:nvSpPr>
          <p:cNvPr id="4" name="Slide Number Placeholder 3"/>
          <p:cNvSpPr>
            <a:spLocks noGrp="1"/>
          </p:cNvSpPr>
          <p:nvPr>
            <p:ph type="sldNum" sz="quarter" idx="10"/>
          </p:nvPr>
        </p:nvSpPr>
        <p:spPr/>
        <p:txBody>
          <a:bodyPr/>
          <a:lstStyle/>
          <a:p>
            <a:fld id="{241C05E8-2A9C-4104-88B8-0E792533F36D}" type="slidenum">
              <a:rPr lang="en-AU" smtClean="0"/>
              <a:pPr/>
              <a:t>9</a:t>
            </a:fld>
            <a:endParaRPr lang="en-AU"/>
          </a:p>
        </p:txBody>
      </p:sp>
    </p:spTree>
    <p:extLst>
      <p:ext uri="{BB962C8B-B14F-4D97-AF65-F5344CB8AC3E}">
        <p14:creationId xmlns:p14="http://schemas.microsoft.com/office/powerpoint/2010/main" val="3973215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D0AB4-9A27-4E25-877B-1C80EB0D9A33}" type="datetimeFigureOut">
              <a:rPr lang="en-AU" smtClean="0"/>
              <a:pPr/>
              <a:t>22/03/2018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F599AF3-B847-47AB-86C8-1E9F1D443235}"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D0AB4-9A27-4E25-877B-1C80EB0D9A33}" type="datetimeFigureOut">
              <a:rPr lang="en-AU" smtClean="0"/>
              <a:pPr/>
              <a:t>22/03/2018</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99AF3-B847-47AB-86C8-1E9F1D443235}"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296144"/>
          </a:xfrm>
        </p:spPr>
        <p:txBody>
          <a:bodyPr>
            <a:normAutofit/>
          </a:bodyPr>
          <a:lstStyle/>
          <a:p>
            <a:r>
              <a:rPr lang="en-AU" dirty="0" smtClean="0"/>
              <a:t>Working with the media in PVAW</a:t>
            </a:r>
            <a:endParaRPr lang="en-AU" dirty="0"/>
          </a:p>
        </p:txBody>
      </p:sp>
      <p:sp>
        <p:nvSpPr>
          <p:cNvPr id="3" name="Subtitle 2"/>
          <p:cNvSpPr>
            <a:spLocks noGrp="1"/>
          </p:cNvSpPr>
          <p:nvPr>
            <p:ph type="subTitle" idx="1"/>
          </p:nvPr>
        </p:nvSpPr>
        <p:spPr>
          <a:xfrm>
            <a:off x="1979712" y="1988840"/>
            <a:ext cx="5184576" cy="4032448"/>
          </a:xfrm>
        </p:spPr>
        <p:txBody>
          <a:bodyPr>
            <a:normAutofit fontScale="77500" lnSpcReduction="20000"/>
          </a:bodyPr>
          <a:lstStyle/>
          <a:p>
            <a:pPr algn="l">
              <a:buFont typeface="Wingdings" pitchFamily="2" charset="2"/>
              <a:buChar char="§"/>
            </a:pPr>
            <a:r>
              <a:rPr lang="en-AU" dirty="0" smtClean="0">
                <a:solidFill>
                  <a:schemeClr val="tx1"/>
                </a:solidFill>
              </a:rPr>
              <a:t>   Vanessa Born </a:t>
            </a:r>
            <a:br>
              <a:rPr lang="en-AU" dirty="0" smtClean="0">
                <a:solidFill>
                  <a:schemeClr val="tx1"/>
                </a:solidFill>
              </a:rPr>
            </a:br>
            <a:r>
              <a:rPr lang="en-AU" dirty="0" smtClean="0">
                <a:solidFill>
                  <a:schemeClr val="tx1"/>
                </a:solidFill>
              </a:rPr>
              <a:t>     Media Projects Officer </a:t>
            </a:r>
            <a:br>
              <a:rPr lang="en-AU" dirty="0" smtClean="0">
                <a:solidFill>
                  <a:schemeClr val="tx1"/>
                </a:solidFill>
              </a:rPr>
            </a:br>
            <a:r>
              <a:rPr lang="en-AU" dirty="0" smtClean="0">
                <a:solidFill>
                  <a:schemeClr val="tx1"/>
                </a:solidFill>
              </a:rPr>
              <a:t>     Domestic Violence Victoria</a:t>
            </a:r>
          </a:p>
          <a:p>
            <a:pPr algn="l">
              <a:buFont typeface="Wingdings" pitchFamily="2" charset="2"/>
              <a:buChar char="§"/>
            </a:pPr>
            <a:endParaRPr lang="en-AU" dirty="0" smtClean="0">
              <a:solidFill>
                <a:schemeClr val="tx1"/>
              </a:solidFill>
            </a:endParaRPr>
          </a:p>
          <a:p>
            <a:pPr algn="l">
              <a:buFont typeface="Wingdings" pitchFamily="2" charset="2"/>
              <a:buChar char="§"/>
            </a:pPr>
            <a:r>
              <a:rPr lang="en-AU" dirty="0" smtClean="0">
                <a:solidFill>
                  <a:schemeClr val="tx1"/>
                </a:solidFill>
              </a:rPr>
              <a:t>   Working with Media</a:t>
            </a:r>
          </a:p>
          <a:p>
            <a:pPr algn="l">
              <a:buFont typeface="Wingdings" pitchFamily="2" charset="2"/>
              <a:buChar char="§"/>
            </a:pPr>
            <a:endParaRPr lang="en-AU" dirty="0" smtClean="0">
              <a:solidFill>
                <a:schemeClr val="tx1"/>
              </a:solidFill>
            </a:endParaRPr>
          </a:p>
          <a:p>
            <a:pPr algn="l">
              <a:buFont typeface="Wingdings" pitchFamily="2" charset="2"/>
              <a:buChar char="§"/>
            </a:pPr>
            <a:r>
              <a:rPr lang="en-AU" dirty="0" smtClean="0">
                <a:solidFill>
                  <a:schemeClr val="tx1"/>
                </a:solidFill>
              </a:rPr>
              <a:t>   The EVAs Media Awards</a:t>
            </a:r>
          </a:p>
          <a:p>
            <a:pPr algn="l">
              <a:buFont typeface="Wingdings" pitchFamily="2" charset="2"/>
              <a:buChar char="§"/>
            </a:pPr>
            <a:endParaRPr lang="en-AU" dirty="0" smtClean="0">
              <a:solidFill>
                <a:schemeClr val="tx1"/>
              </a:solidFill>
            </a:endParaRPr>
          </a:p>
          <a:p>
            <a:pPr algn="l">
              <a:buFont typeface="Wingdings" pitchFamily="2" charset="2"/>
              <a:buChar char="§"/>
            </a:pPr>
            <a:r>
              <a:rPr lang="en-AU" dirty="0" smtClean="0">
                <a:solidFill>
                  <a:schemeClr val="tx1"/>
                </a:solidFill>
              </a:rPr>
              <a:t>   Victorian Advisory Committee on Violence Against Women &amp; the Media</a:t>
            </a:r>
          </a:p>
          <a:p>
            <a:pPr algn="l">
              <a:buFont typeface="Wingdings" pitchFamily="2" charset="2"/>
              <a:buChar char="Ø"/>
            </a:pPr>
            <a:endParaRPr lang="en-AU" dirty="0" smtClean="0"/>
          </a:p>
          <a:p>
            <a:endParaRPr lang="en-AU" dirty="0"/>
          </a:p>
        </p:txBody>
      </p:sp>
      <p:pic>
        <p:nvPicPr>
          <p:cNvPr id="5" name="Picture 4"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is DV Vic?</a:t>
            </a:r>
            <a:endParaRPr lang="en-AU" dirty="0"/>
          </a:p>
        </p:txBody>
      </p:sp>
      <p:sp>
        <p:nvSpPr>
          <p:cNvPr id="3" name="Content Placeholder 2"/>
          <p:cNvSpPr>
            <a:spLocks noGrp="1"/>
          </p:cNvSpPr>
          <p:nvPr>
            <p:ph idx="1"/>
          </p:nvPr>
        </p:nvSpPr>
        <p:spPr>
          <a:xfrm>
            <a:off x="457200" y="1916832"/>
            <a:ext cx="8229600" cy="4209331"/>
          </a:xfrm>
        </p:spPr>
        <p:txBody>
          <a:bodyPr>
            <a:normAutofit/>
          </a:bodyPr>
          <a:lstStyle/>
          <a:p>
            <a:r>
              <a:rPr lang="en-AU" b="1" dirty="0" smtClean="0"/>
              <a:t>Domestic </a:t>
            </a:r>
            <a:r>
              <a:rPr lang="en-AU" b="1" dirty="0"/>
              <a:t>Violence </a:t>
            </a:r>
            <a:r>
              <a:rPr lang="en-AU" b="1" dirty="0" smtClean="0"/>
              <a:t>Victoria (DV Vic) </a:t>
            </a:r>
            <a:r>
              <a:rPr lang="en-AU" dirty="0"/>
              <a:t>is the peak organisation representing </a:t>
            </a:r>
            <a:r>
              <a:rPr lang="en-AU" dirty="0" smtClean="0"/>
              <a:t>family violence </a:t>
            </a:r>
            <a:r>
              <a:rPr lang="en-AU" dirty="0"/>
              <a:t>services across Victoria. </a:t>
            </a:r>
            <a:endParaRPr lang="en-AU" dirty="0" smtClean="0"/>
          </a:p>
          <a:p>
            <a:r>
              <a:rPr lang="en-AU" dirty="0" smtClean="0"/>
              <a:t>As </a:t>
            </a:r>
            <a:r>
              <a:rPr lang="en-AU" dirty="0"/>
              <a:t>a peak, our role is to support </a:t>
            </a:r>
            <a:r>
              <a:rPr lang="en-AU" b="1" dirty="0"/>
              <a:t>best outcomes for women and children </a:t>
            </a:r>
            <a:r>
              <a:rPr lang="en-AU" dirty="0" smtClean="0"/>
              <a:t>experiencing or at risk of violence</a:t>
            </a:r>
            <a:endParaRPr lang="en-AU" dirty="0"/>
          </a:p>
          <a:p>
            <a:endParaRPr lang="en-AU" dirty="0"/>
          </a:p>
        </p:txBody>
      </p:sp>
      <p:pic>
        <p:nvPicPr>
          <p:cNvPr id="5" name="Picture 4"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is the EVAs project?</a:t>
            </a:r>
            <a:endParaRPr lang="en-AU" dirty="0"/>
          </a:p>
        </p:txBody>
      </p:sp>
      <p:sp>
        <p:nvSpPr>
          <p:cNvPr id="3" name="Content Placeholder 2"/>
          <p:cNvSpPr>
            <a:spLocks noGrp="1"/>
          </p:cNvSpPr>
          <p:nvPr>
            <p:ph idx="1"/>
          </p:nvPr>
        </p:nvSpPr>
        <p:spPr/>
        <p:txBody>
          <a:bodyPr>
            <a:normAutofit fontScale="85000" lnSpcReduction="20000"/>
          </a:bodyPr>
          <a:lstStyle/>
          <a:p>
            <a:r>
              <a:rPr lang="en-AU" b="1" dirty="0" smtClean="0"/>
              <a:t>The </a:t>
            </a:r>
            <a:r>
              <a:rPr lang="en-AU" b="1" dirty="0"/>
              <a:t>EVAs Media </a:t>
            </a:r>
            <a:r>
              <a:rPr lang="en-AU" b="1" dirty="0" smtClean="0"/>
              <a:t>Awards</a:t>
            </a:r>
            <a:r>
              <a:rPr lang="en-AU" dirty="0" smtClean="0"/>
              <a:t>:</a:t>
            </a:r>
          </a:p>
          <a:p>
            <a:pPr lvl="1"/>
            <a:r>
              <a:rPr lang="en-AU" dirty="0" smtClean="0"/>
              <a:t>Eliminating </a:t>
            </a:r>
            <a:r>
              <a:rPr lang="en-AU" dirty="0"/>
              <a:t>Violence Against Women Media </a:t>
            </a:r>
            <a:r>
              <a:rPr lang="en-AU" dirty="0" smtClean="0"/>
              <a:t>Awards</a:t>
            </a:r>
            <a:endParaRPr lang="en-AU" dirty="0"/>
          </a:p>
          <a:p>
            <a:pPr lvl="1"/>
            <a:r>
              <a:rPr lang="en-AU" dirty="0"/>
              <a:t> </a:t>
            </a:r>
            <a:r>
              <a:rPr lang="en-AU" dirty="0" smtClean="0"/>
              <a:t>Award </a:t>
            </a:r>
            <a:r>
              <a:rPr lang="en-AU" dirty="0"/>
              <a:t>journalists for excellence in the reporting of violence against women, in print, television, radio and online media; </a:t>
            </a:r>
          </a:p>
          <a:p>
            <a:pPr lvl="1"/>
            <a:r>
              <a:rPr lang="en-AU" dirty="0"/>
              <a:t>Create an awards night ceremony that celebrates media contributions to the prevention of violence against women. </a:t>
            </a:r>
          </a:p>
          <a:p>
            <a:r>
              <a:rPr lang="en-AU" sz="2800" dirty="0"/>
              <a:t>Entries are judged on:</a:t>
            </a:r>
          </a:p>
          <a:p>
            <a:pPr lvl="1"/>
            <a:r>
              <a:rPr lang="en-AU" dirty="0"/>
              <a:t> journalistic merit; </a:t>
            </a:r>
          </a:p>
          <a:p>
            <a:pPr lvl="1"/>
            <a:r>
              <a:rPr lang="en-AU" dirty="0"/>
              <a:t>with emphasis on the promotion of community awareness and understanding of violence against women, and in inspiring community interest and action. </a:t>
            </a:r>
          </a:p>
          <a:p>
            <a:endParaRPr lang="en-AU" dirty="0"/>
          </a:p>
        </p:txBody>
      </p:sp>
      <p:pic>
        <p:nvPicPr>
          <p:cNvPr id="5" name="Picture 4"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Why is the media important?</a:t>
            </a:r>
            <a:endParaRPr lang="en-AU" dirty="0"/>
          </a:p>
        </p:txBody>
      </p:sp>
      <p:sp>
        <p:nvSpPr>
          <p:cNvPr id="3" name="Content Placeholder 2"/>
          <p:cNvSpPr>
            <a:spLocks noGrp="1"/>
          </p:cNvSpPr>
          <p:nvPr>
            <p:ph idx="1"/>
          </p:nvPr>
        </p:nvSpPr>
        <p:spPr>
          <a:xfrm>
            <a:off x="457200" y="1412776"/>
            <a:ext cx="8229600" cy="4608511"/>
          </a:xfrm>
        </p:spPr>
        <p:txBody>
          <a:bodyPr>
            <a:normAutofit/>
          </a:bodyPr>
          <a:lstStyle/>
          <a:p>
            <a:r>
              <a:rPr lang="en-AU" dirty="0" smtClean="0"/>
              <a:t>The </a:t>
            </a:r>
            <a:r>
              <a:rPr lang="en-AU" dirty="0"/>
              <a:t>media play a role in community </a:t>
            </a:r>
            <a:r>
              <a:rPr lang="en-AU" dirty="0" smtClean="0"/>
              <a:t>attitudes, they can:</a:t>
            </a:r>
            <a:endParaRPr lang="en-AU" dirty="0"/>
          </a:p>
          <a:p>
            <a:pPr lvl="1"/>
            <a:r>
              <a:rPr lang="en-AU" dirty="0" smtClean="0"/>
              <a:t>bring </a:t>
            </a:r>
            <a:r>
              <a:rPr lang="en-AU" dirty="0"/>
              <a:t>issues to the attention of the public</a:t>
            </a:r>
          </a:p>
          <a:p>
            <a:pPr lvl="1"/>
            <a:r>
              <a:rPr lang="en-AU" dirty="0"/>
              <a:t>shape or reshape how the public may view an issue</a:t>
            </a:r>
          </a:p>
          <a:p>
            <a:pPr lvl="1"/>
            <a:r>
              <a:rPr lang="en-AU" dirty="0"/>
              <a:t>reinforce stereotypes or challenge stereotypes</a:t>
            </a:r>
          </a:p>
          <a:p>
            <a:pPr lvl="1"/>
            <a:r>
              <a:rPr lang="en-AU" dirty="0"/>
              <a:t>provide help information – contact </a:t>
            </a:r>
            <a:r>
              <a:rPr lang="en-AU" dirty="0" smtClean="0"/>
              <a:t>numbers &amp; names etc.</a:t>
            </a:r>
            <a:endParaRPr lang="en-AU" dirty="0"/>
          </a:p>
          <a:p>
            <a:pPr lvl="1"/>
            <a:r>
              <a:rPr lang="en-AU" dirty="0"/>
              <a:t>give the public a license to champion the issue</a:t>
            </a:r>
          </a:p>
        </p:txBody>
      </p:sp>
      <p:pic>
        <p:nvPicPr>
          <p:cNvPr id="5" name="Picture 4"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How does The EVAs contribute to PVAW? </a:t>
            </a:r>
            <a:endParaRPr lang="en-AU" dirty="0"/>
          </a:p>
        </p:txBody>
      </p:sp>
      <p:sp>
        <p:nvSpPr>
          <p:cNvPr id="3" name="Content Placeholder 2"/>
          <p:cNvSpPr>
            <a:spLocks noGrp="1"/>
          </p:cNvSpPr>
          <p:nvPr>
            <p:ph idx="1"/>
          </p:nvPr>
        </p:nvSpPr>
        <p:spPr>
          <a:xfrm>
            <a:off x="457200" y="1700808"/>
            <a:ext cx="8229600" cy="4752528"/>
          </a:xfrm>
        </p:spPr>
        <p:txBody>
          <a:bodyPr>
            <a:normAutofit fontScale="62500" lnSpcReduction="20000"/>
          </a:bodyPr>
          <a:lstStyle/>
          <a:p>
            <a:r>
              <a:rPr lang="en-AU" dirty="0" smtClean="0"/>
              <a:t>An </a:t>
            </a:r>
            <a:r>
              <a:rPr lang="en-AU" dirty="0"/>
              <a:t>awards event </a:t>
            </a:r>
            <a:r>
              <a:rPr lang="en-AU" dirty="0" smtClean="0"/>
              <a:t>aims to provide </a:t>
            </a:r>
            <a:r>
              <a:rPr lang="en-AU" dirty="0"/>
              <a:t>the </a:t>
            </a:r>
            <a:r>
              <a:rPr lang="en-AU" dirty="0" smtClean="0"/>
              <a:t>media with:</a:t>
            </a:r>
            <a:endParaRPr lang="en-AU" dirty="0"/>
          </a:p>
          <a:p>
            <a:pPr lvl="1"/>
            <a:r>
              <a:rPr lang="en-AU" dirty="0"/>
              <a:t>Peer recognition</a:t>
            </a:r>
          </a:p>
          <a:p>
            <a:pPr lvl="1"/>
            <a:r>
              <a:rPr lang="en-AU" dirty="0"/>
              <a:t>Incentives – </a:t>
            </a:r>
            <a:r>
              <a:rPr lang="en-AU" dirty="0" smtClean="0"/>
              <a:t>status </a:t>
            </a:r>
            <a:r>
              <a:rPr lang="en-AU" dirty="0"/>
              <a:t>and </a:t>
            </a:r>
            <a:r>
              <a:rPr lang="en-AU" dirty="0" smtClean="0"/>
              <a:t>financial</a:t>
            </a:r>
            <a:endParaRPr lang="en-AU" dirty="0"/>
          </a:p>
          <a:p>
            <a:pPr lvl="1"/>
            <a:r>
              <a:rPr lang="en-AU" dirty="0"/>
              <a:t>Peer and community support and encouragement</a:t>
            </a:r>
          </a:p>
          <a:p>
            <a:pPr lvl="1"/>
            <a:r>
              <a:rPr lang="en-AU" dirty="0"/>
              <a:t>Guidance on the issue through viewing winners and judges </a:t>
            </a:r>
            <a:r>
              <a:rPr lang="en-AU" dirty="0" smtClean="0"/>
              <a:t>comments</a:t>
            </a:r>
          </a:p>
          <a:p>
            <a:r>
              <a:rPr lang="en-AU" dirty="0" smtClean="0"/>
              <a:t>It also offers</a:t>
            </a:r>
          </a:p>
          <a:p>
            <a:pPr lvl="1"/>
            <a:r>
              <a:rPr lang="en-AU" dirty="0" smtClean="0"/>
              <a:t>A public profile</a:t>
            </a:r>
          </a:p>
          <a:p>
            <a:pPr lvl="1"/>
            <a:r>
              <a:rPr lang="en-AU" dirty="0" smtClean="0"/>
              <a:t>A networking  and relationship building space</a:t>
            </a:r>
            <a:br>
              <a:rPr lang="en-AU" dirty="0" smtClean="0"/>
            </a:br>
            <a:endParaRPr lang="en-AU" dirty="0"/>
          </a:p>
          <a:p>
            <a:r>
              <a:rPr lang="en-AU" dirty="0" smtClean="0"/>
              <a:t>Factsheets/ Guidelines </a:t>
            </a:r>
            <a:r>
              <a:rPr lang="en-AU" dirty="0"/>
              <a:t>on reporting provide</a:t>
            </a:r>
            <a:r>
              <a:rPr lang="en-AU" dirty="0" smtClean="0"/>
              <a:t>:</a:t>
            </a:r>
            <a:endParaRPr lang="en-AU" dirty="0"/>
          </a:p>
          <a:p>
            <a:pPr lvl="1"/>
            <a:r>
              <a:rPr lang="en-AU" dirty="0" smtClean="0"/>
              <a:t>Statistics</a:t>
            </a:r>
          </a:p>
          <a:p>
            <a:pPr lvl="1"/>
            <a:r>
              <a:rPr lang="en-AU" dirty="0" smtClean="0"/>
              <a:t>Networks</a:t>
            </a:r>
            <a:r>
              <a:rPr lang="en-AU" dirty="0"/>
              <a:t>/ contacts for </a:t>
            </a:r>
            <a:r>
              <a:rPr lang="en-AU" dirty="0" smtClean="0"/>
              <a:t>quotes and for further information – advocates, specialists, and workers </a:t>
            </a:r>
            <a:endParaRPr lang="en-AU" dirty="0"/>
          </a:p>
          <a:p>
            <a:pPr lvl="1"/>
            <a:r>
              <a:rPr lang="en-AU" dirty="0" smtClean="0"/>
              <a:t>Topic guidance</a:t>
            </a:r>
            <a:endParaRPr lang="en-AU" dirty="0"/>
          </a:p>
          <a:p>
            <a:pPr lvl="1"/>
            <a:r>
              <a:rPr lang="en-AU" dirty="0"/>
              <a:t>License to write or increase writing on the issue</a:t>
            </a:r>
          </a:p>
          <a:p>
            <a:pPr lvl="1"/>
            <a:r>
              <a:rPr lang="en-AU" dirty="0"/>
              <a:t>Support with </a:t>
            </a:r>
            <a:r>
              <a:rPr lang="en-AU" dirty="0" smtClean="0"/>
              <a:t>editors</a:t>
            </a:r>
            <a:endParaRPr lang="en-AU" dirty="0"/>
          </a:p>
        </p:txBody>
      </p:sp>
      <p:pic>
        <p:nvPicPr>
          <p:cNvPr id="4" name="Picture 3"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t>How does the EVAs fit into other work in this area? </a:t>
            </a:r>
            <a:endParaRPr lang="en-AU" dirty="0"/>
          </a:p>
        </p:txBody>
      </p:sp>
      <p:sp>
        <p:nvSpPr>
          <p:cNvPr id="3" name="Content Placeholder 2"/>
          <p:cNvSpPr>
            <a:spLocks noGrp="1"/>
          </p:cNvSpPr>
          <p:nvPr>
            <p:ph idx="1"/>
          </p:nvPr>
        </p:nvSpPr>
        <p:spPr>
          <a:xfrm>
            <a:off x="457200" y="1916832"/>
            <a:ext cx="8229600" cy="4209331"/>
          </a:xfrm>
        </p:spPr>
        <p:txBody>
          <a:bodyPr>
            <a:normAutofit/>
          </a:bodyPr>
          <a:lstStyle/>
          <a:p>
            <a:pPr marL="342900" lvl="1" indent="-342900">
              <a:buFont typeface="Arial" pitchFamily="34" charset="0"/>
              <a:buChar char="•"/>
            </a:pPr>
            <a:r>
              <a:rPr lang="en-AU" sz="3200" i="1" dirty="0" smtClean="0"/>
              <a:t>Media Advocates </a:t>
            </a:r>
            <a:r>
              <a:rPr lang="en-AU" sz="3200" dirty="0" smtClean="0"/>
              <a:t>project</a:t>
            </a:r>
          </a:p>
          <a:p>
            <a:pPr marL="342900" lvl="1" indent="-342900">
              <a:buFont typeface="Arial" pitchFamily="34" charset="0"/>
              <a:buChar char="•"/>
            </a:pPr>
            <a:r>
              <a:rPr lang="en-AU" sz="3200" i="1" dirty="0" smtClean="0"/>
              <a:t>Working with media to prevent violence against women </a:t>
            </a:r>
            <a:r>
              <a:rPr lang="en-AU" sz="3200" dirty="0" smtClean="0"/>
              <a:t>project - Expansion of the EVAs project</a:t>
            </a:r>
          </a:p>
          <a:p>
            <a:r>
              <a:rPr lang="en-AU" i="1" dirty="0" smtClean="0"/>
              <a:t>Family Violence in the News: Strategic Framework</a:t>
            </a:r>
          </a:p>
          <a:p>
            <a:r>
              <a:rPr lang="en-AU" dirty="0" smtClean="0"/>
              <a:t>Addressing gaps</a:t>
            </a:r>
            <a:endParaRPr lang="en-AU" dirty="0"/>
          </a:p>
        </p:txBody>
      </p:sp>
      <p:pic>
        <p:nvPicPr>
          <p:cNvPr id="6" name="Picture 5"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Consistency</a:t>
            </a:r>
            <a:endParaRPr lang="en-AU" dirty="0"/>
          </a:p>
        </p:txBody>
      </p:sp>
      <p:sp>
        <p:nvSpPr>
          <p:cNvPr id="3" name="Content Placeholder 2"/>
          <p:cNvSpPr>
            <a:spLocks noGrp="1"/>
          </p:cNvSpPr>
          <p:nvPr>
            <p:ph idx="1"/>
          </p:nvPr>
        </p:nvSpPr>
        <p:spPr/>
        <p:txBody>
          <a:bodyPr>
            <a:normAutofit lnSpcReduction="10000"/>
          </a:bodyPr>
          <a:lstStyle/>
          <a:p>
            <a:pPr>
              <a:buNone/>
            </a:pPr>
            <a:r>
              <a:rPr lang="en-AU" dirty="0" smtClean="0"/>
              <a:t>Why is consistency important when working with media, govt and community?</a:t>
            </a:r>
          </a:p>
          <a:p>
            <a:pPr lvl="1"/>
            <a:r>
              <a:rPr lang="en-AU" dirty="0" smtClean="0"/>
              <a:t>Media</a:t>
            </a:r>
          </a:p>
          <a:p>
            <a:pPr lvl="1"/>
            <a:r>
              <a:rPr lang="en-AU" dirty="0" smtClean="0"/>
              <a:t>Community</a:t>
            </a:r>
          </a:p>
          <a:p>
            <a:pPr lvl="1"/>
            <a:r>
              <a:rPr lang="en-AU" dirty="0" smtClean="0"/>
              <a:t>Government</a:t>
            </a:r>
          </a:p>
          <a:p>
            <a:pPr lvl="1"/>
            <a:r>
              <a:rPr lang="en-AU" dirty="0" smtClean="0"/>
              <a:t>Broad lack of community understanding on this issue</a:t>
            </a:r>
          </a:p>
          <a:p>
            <a:pPr lvl="1"/>
            <a:r>
              <a:rPr lang="en-AU" dirty="0" smtClean="0"/>
              <a:t>Gender – the community response</a:t>
            </a:r>
          </a:p>
          <a:p>
            <a:pPr lvl="1"/>
            <a:r>
              <a:rPr lang="en-AU" dirty="0" smtClean="0"/>
              <a:t>Prevention </a:t>
            </a:r>
          </a:p>
          <a:p>
            <a:endParaRPr lang="en-AU" dirty="0"/>
          </a:p>
        </p:txBody>
      </p:sp>
      <p:pic>
        <p:nvPicPr>
          <p:cNvPr id="5" name="Picture 4"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224136"/>
          </a:xfrm>
        </p:spPr>
        <p:txBody>
          <a:bodyPr>
            <a:normAutofit fontScale="90000"/>
          </a:bodyPr>
          <a:lstStyle/>
          <a:p>
            <a:r>
              <a:rPr lang="en-AU" dirty="0" smtClean="0"/>
              <a:t>Victorian Advisory Committee on VAW &amp; the Media</a:t>
            </a:r>
            <a:endParaRPr lang="en-AU" dirty="0"/>
          </a:p>
        </p:txBody>
      </p:sp>
      <p:sp>
        <p:nvSpPr>
          <p:cNvPr id="3" name="Content Placeholder 2"/>
          <p:cNvSpPr>
            <a:spLocks noGrp="1"/>
          </p:cNvSpPr>
          <p:nvPr>
            <p:ph idx="1"/>
          </p:nvPr>
        </p:nvSpPr>
        <p:spPr>
          <a:xfrm>
            <a:off x="457200" y="2132856"/>
            <a:ext cx="8229600" cy="3993307"/>
          </a:xfrm>
        </p:spPr>
        <p:txBody>
          <a:bodyPr>
            <a:normAutofit/>
          </a:bodyPr>
          <a:lstStyle/>
          <a:p>
            <a:r>
              <a:rPr lang="en-AU" dirty="0" smtClean="0"/>
              <a:t>Convened by DV Vic</a:t>
            </a:r>
          </a:p>
          <a:p>
            <a:r>
              <a:rPr lang="en-AU" dirty="0" smtClean="0"/>
              <a:t>Members -</a:t>
            </a:r>
          </a:p>
          <a:p>
            <a:pPr lvl="1"/>
            <a:r>
              <a:rPr lang="en-AU" dirty="0" smtClean="0"/>
              <a:t>Sector</a:t>
            </a:r>
          </a:p>
          <a:p>
            <a:pPr lvl="1"/>
            <a:r>
              <a:rPr lang="en-AU" dirty="0" smtClean="0"/>
              <a:t>Media Organisations</a:t>
            </a:r>
          </a:p>
          <a:p>
            <a:pPr lvl="1"/>
            <a:r>
              <a:rPr lang="en-AU" dirty="0" smtClean="0"/>
              <a:t>Health organisations</a:t>
            </a:r>
          </a:p>
          <a:p>
            <a:pPr lvl="1"/>
            <a:r>
              <a:rPr lang="en-AU" dirty="0" smtClean="0"/>
              <a:t>Academia</a:t>
            </a:r>
          </a:p>
          <a:p>
            <a:pPr lvl="1"/>
            <a:r>
              <a:rPr lang="en-AU" dirty="0" smtClean="0"/>
              <a:t>Councils</a:t>
            </a:r>
          </a:p>
          <a:p>
            <a:endParaRPr lang="en-AU" dirty="0"/>
          </a:p>
          <a:p>
            <a:endParaRPr lang="en-AU" dirty="0" smtClean="0"/>
          </a:p>
          <a:p>
            <a:endParaRPr lang="en-AU" dirty="0"/>
          </a:p>
        </p:txBody>
      </p:sp>
      <p:pic>
        <p:nvPicPr>
          <p:cNvPr id="4" name="Picture 3"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224136"/>
          </a:xfrm>
        </p:spPr>
        <p:txBody>
          <a:bodyPr>
            <a:normAutofit fontScale="90000"/>
          </a:bodyPr>
          <a:lstStyle/>
          <a:p>
            <a:r>
              <a:rPr lang="en-AU" dirty="0" smtClean="0"/>
              <a:t>Victorian Advisory Committee on VAW &amp; the Media</a:t>
            </a:r>
            <a:endParaRPr lang="en-AU" dirty="0"/>
          </a:p>
        </p:txBody>
      </p:sp>
      <p:sp>
        <p:nvSpPr>
          <p:cNvPr id="3" name="Content Placeholder 2"/>
          <p:cNvSpPr>
            <a:spLocks noGrp="1"/>
          </p:cNvSpPr>
          <p:nvPr>
            <p:ph idx="1"/>
          </p:nvPr>
        </p:nvSpPr>
        <p:spPr>
          <a:xfrm>
            <a:off x="457200" y="1916832"/>
            <a:ext cx="8229600" cy="4464496"/>
          </a:xfrm>
        </p:spPr>
        <p:txBody>
          <a:bodyPr/>
          <a:lstStyle/>
          <a:p>
            <a:r>
              <a:rPr lang="en-AU" dirty="0" smtClean="0"/>
              <a:t>The inaugural meeting</a:t>
            </a:r>
          </a:p>
          <a:p>
            <a:pPr lvl="1">
              <a:buFont typeface="Wingdings" pitchFamily="2" charset="2"/>
              <a:buChar char="§"/>
            </a:pPr>
            <a:r>
              <a:rPr lang="en-AU" dirty="0" smtClean="0"/>
              <a:t>What do we think we can achieve in this space? </a:t>
            </a:r>
          </a:p>
          <a:p>
            <a:pPr lvl="1">
              <a:buFont typeface="Wingdings" pitchFamily="2" charset="2"/>
              <a:buChar char="§"/>
            </a:pPr>
            <a:r>
              <a:rPr lang="en-AU" dirty="0" smtClean="0"/>
              <a:t>Consistency</a:t>
            </a:r>
          </a:p>
          <a:p>
            <a:pPr lvl="1">
              <a:buFont typeface="Wingdings" pitchFamily="2" charset="2"/>
              <a:buChar char="§"/>
            </a:pPr>
            <a:r>
              <a:rPr lang="en-AU" dirty="0" smtClean="0"/>
              <a:t>Collaborative work</a:t>
            </a:r>
          </a:p>
          <a:p>
            <a:pPr lvl="1">
              <a:buFont typeface="Wingdings" pitchFamily="2" charset="2"/>
              <a:buChar char="§"/>
            </a:pPr>
            <a:r>
              <a:rPr lang="en-AU" dirty="0" smtClean="0"/>
              <a:t>Newly revised strategy</a:t>
            </a:r>
          </a:p>
          <a:p>
            <a:pPr lvl="1">
              <a:buFont typeface="Wingdings" pitchFamily="2" charset="2"/>
              <a:buChar char="§"/>
            </a:pPr>
            <a:r>
              <a:rPr lang="en-AU" dirty="0" smtClean="0"/>
              <a:t>Consistent language</a:t>
            </a:r>
          </a:p>
          <a:p>
            <a:pPr lvl="1">
              <a:buFont typeface="Wingdings" pitchFamily="2" charset="2"/>
              <a:buChar char="§"/>
            </a:pPr>
            <a:r>
              <a:rPr lang="en-AU" dirty="0" smtClean="0"/>
              <a:t>Resources</a:t>
            </a:r>
          </a:p>
          <a:p>
            <a:pPr lvl="1">
              <a:buFont typeface="Wingdings" pitchFamily="2" charset="2"/>
              <a:buChar char="§"/>
            </a:pPr>
            <a:r>
              <a:rPr lang="en-AU" dirty="0" smtClean="0"/>
              <a:t>How to give the media what they want</a:t>
            </a:r>
            <a:endParaRPr lang="en-AU" dirty="0"/>
          </a:p>
        </p:txBody>
      </p:sp>
      <p:pic>
        <p:nvPicPr>
          <p:cNvPr id="4" name="Picture 3" descr="DVlogo-small.GIF"/>
          <p:cNvPicPr>
            <a:picLocks noChangeAspect="1"/>
          </p:cNvPicPr>
          <p:nvPr/>
        </p:nvPicPr>
        <p:blipFill>
          <a:blip r:embed="rId3" cstate="print"/>
          <a:stretch>
            <a:fillRect/>
          </a:stretch>
        </p:blipFill>
        <p:spPr>
          <a:xfrm>
            <a:off x="7164288" y="6024669"/>
            <a:ext cx="1979712" cy="83333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AGLSSubjectTaxHTField1 xmlns="b2999bd9-dba0-46e4-8521-1f182c80fbb9" xsi:nil="true"/>
    <AGLSSubjectHTField0 xmlns="c9f238dd-bb73-4aef-a7a5-d644ad823e52">
      <Terms xmlns="http://schemas.microsoft.com/office/infopath/2007/PartnerControls">
        <TermInfo xmlns="http://schemas.microsoft.com/office/infopath/2007/PartnerControls">
          <TermName xmlns="http://schemas.microsoft.com/office/infopath/2007/PartnerControls">Family violence</TermName>
          <TermId xmlns="http://schemas.microsoft.com/office/infopath/2007/PartnerControls">a925b0ef-05da-49ea-b419-827af8496195</TermId>
        </TermInfo>
      </Terms>
    </AGLSSubjectHTField0>
    <TaxCatchAll xmlns="b2999bd9-dba0-46e4-8521-1f182c80fbb9">
      <Value>165</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C72B406EC4FF44A494E2EC2B5D0974" ma:contentTypeVersion="3" ma:contentTypeDescription="Create a new document." ma:contentTypeScope="" ma:versionID="f55130897ef6ffcf67a78f26ba36383b">
  <xsd:schema xmlns:xsd="http://www.w3.org/2001/XMLSchema" xmlns:xs="http://www.w3.org/2001/XMLSchema" xmlns:p="http://schemas.microsoft.com/office/2006/metadata/properties" xmlns:ns2="b2999bd9-dba0-46e4-8521-1f182c80fbb9" xmlns:ns4="c9f238dd-bb73-4aef-a7a5-d644ad823e52" targetNamespace="http://schemas.microsoft.com/office/2006/metadata/properties" ma:root="true" ma:fieldsID="afdec5cad4fa6870f71747e3fae521e1" ns2:_="" ns4:_="">
    <xsd:import namespace="b2999bd9-dba0-46e4-8521-1f182c80fbb9"/>
    <xsd:import namespace="c9f238dd-bb73-4aef-a7a5-d644ad823e52"/>
    <xsd:element name="properties">
      <xsd:complexType>
        <xsd:sequence>
          <xsd:element name="documentManagement">
            <xsd:complexType>
              <xsd:all>
                <xsd:element ref="ns2:AGLSSubjectTaxHTField1" minOccurs="0"/>
                <xsd:element ref="ns4:AGLSSubjectHTField0"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999bd9-dba0-46e4-8521-1f182c80fbb9" elementFormDefault="qualified">
    <xsd:import namespace="http://schemas.microsoft.com/office/2006/documentManagement/types"/>
    <xsd:import namespace="http://schemas.microsoft.com/office/infopath/2007/PartnerControls"/>
    <xsd:element name="AGLSSubjectTaxHTField1" ma:index="8" nillable="true" ma:displayName="DC.Subject_1" ma:hidden="true" ma:internalName="AGLSSubjectTaxHTField1">
      <xsd:simpleType>
        <xsd:restriction base="dms:Note"/>
      </xsd:simpleType>
    </xsd:element>
    <xsd:element name="TaxCatchAll" ma:index="11" nillable="true" ma:displayName="Taxonomy Catch All Column" ma:description="" ma:hidden="true" ma:list="{ff9c2cd2-d0e6-477d-a921-5f7152752030}" ma:internalName="TaxCatchAll" ma:showField="CatchAllData" ma:web="b2999bd9-dba0-46e4-8521-1f182c80fbb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AGLSSubjectHTField0" ma:index="10" ma:taxonomy="true" ma:internalName="AGLSSubjectHTField0" ma:taxonomyFieldName="AGLSSubject" ma:displayName="DC.Subject" ma:default="" ma:fieldId="{d8fece8f-c1b1-4f04-a86c-25e52362e650}" ma:sspId="2283e515-f1ad-4c86-85fd-a7bc38926309" ma:termSetId="bd09e9e4-4fd3-4785-8f8f-05e1704e9b3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484FD7-DD42-4823-9147-DAEA6DE2ECFD}">
  <ds:schemaRefs>
    <ds:schemaRef ds:uri="http://schemas.microsoft.com/sharepoint/v3/contenttype/forms"/>
  </ds:schemaRefs>
</ds:datastoreItem>
</file>

<file path=customXml/itemProps2.xml><?xml version="1.0" encoding="utf-8"?>
<ds:datastoreItem xmlns:ds="http://schemas.openxmlformats.org/officeDocument/2006/customXml" ds:itemID="{0E4081B4-F472-4B47-8F0B-2557490E5F1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c9f238dd-bb73-4aef-a7a5-d644ad823e52"/>
    <ds:schemaRef ds:uri="b2999bd9-dba0-46e4-8521-1f182c80fbb9"/>
    <ds:schemaRef ds:uri="http://www.w3.org/XML/1998/namespace"/>
  </ds:schemaRefs>
</ds:datastoreItem>
</file>

<file path=customXml/itemProps3.xml><?xml version="1.0" encoding="utf-8"?>
<ds:datastoreItem xmlns:ds="http://schemas.openxmlformats.org/officeDocument/2006/customXml" ds:itemID="{929C31CE-B18E-4E65-9551-763CB884A2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999bd9-dba0-46e4-8521-1f182c80fbb9"/>
    <ds:schemaRef ds:uri="c9f238dd-bb73-4aef-a7a5-d644ad823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355</TotalTime>
  <Words>603</Words>
  <Application>Microsoft Office PowerPoint</Application>
  <PresentationFormat>On-screen Show (4:3)</PresentationFormat>
  <Paragraphs>116</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Working with the media in PVAW</vt:lpstr>
      <vt:lpstr>What is DV Vic?</vt:lpstr>
      <vt:lpstr>What is the EVAs project?</vt:lpstr>
      <vt:lpstr>Why is the media important?</vt:lpstr>
      <vt:lpstr>How does The EVAs contribute to PVAW? </vt:lpstr>
      <vt:lpstr>How does the EVAs fit into other work in this area? </vt:lpstr>
      <vt:lpstr>Consistency</vt:lpstr>
      <vt:lpstr>Victorian Advisory Committee on VAW &amp; the Media</vt:lpstr>
      <vt:lpstr>Victorian Advisory Committee on VAW &amp; the Media</vt:lpstr>
    </vt:vector>
  </TitlesOfParts>
  <Company>QVWC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the media in preventing violence against women, Domestic Violence Victoria - Jun 2012</dc:title>
  <dc:creator>dv.project</dc:creator>
  <cp:lastModifiedBy>Zachary Tangey</cp:lastModifiedBy>
  <cp:revision>38</cp:revision>
  <dcterms:created xsi:type="dcterms:W3CDTF">2012-06-12T02:11:02Z</dcterms:created>
  <dcterms:modified xsi:type="dcterms:W3CDTF">2018-03-22T04:38:03Z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0x01010079C72B406EC4FF44A494E2EC2B5D0974</vt:lpwstr>
  </property>
  <property fmtid="{D5CDD505-2E9C-101B-9397-08002B2CF9AE}" pid="3" name="AGLSSubject">
    <vt:lpwstr>165;#Family violence|a925b0ef-05da-49ea-b419-827af8496195</vt:lpwstr>
  </property>
  <property fmtid="{D5CDD505-2E9C-101B-9397-08002B2CF9AE}" pid="4" name="Order">
    <vt:r8>1300</vt:r8>
  </property>
  <property fmtid="{D5CDD505-2E9C-101B-9397-08002B2CF9AE}" pid="5" name="TemplateUrl">
    <vt:lpwstr/>
  </property>
  <property fmtid="{D5CDD505-2E9C-101B-9397-08002B2CF9AE}" pid="6" name="_SourceUrl">
    <vt:lpwstr/>
  </property>
  <property fmtid="{D5CDD505-2E9C-101B-9397-08002B2CF9AE}" pid="7" name="_SharedFileIndex">
    <vt:lpwstr/>
  </property>
  <property fmtid="{D5CDD505-2E9C-101B-9397-08002B2CF9AE}" pid="8" name="xd_Signature">
    <vt:bool>false</vt:bool>
  </property>
  <property fmtid="{D5CDD505-2E9C-101B-9397-08002B2CF9AE}" pid="9" name="xd_ProgID">
    <vt:lpwstr/>
  </property>
</Properties>
</file>