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61" r:id="rId5"/>
    <p:sldId id="257" r:id="rId6"/>
    <p:sldId id="265" r:id="rId7"/>
    <p:sldId id="266" r:id="rId8"/>
    <p:sldId id="267" r:id="rId9"/>
    <p:sldId id="269" r:id="rId10"/>
    <p:sldId id="268" r:id="rId11"/>
    <p:sldId id="270" r:id="rId12"/>
    <p:sldId id="271" r:id="rId13"/>
    <p:sldId id="263" r:id="rId14"/>
    <p:sldId id="259" r:id="rId15"/>
    <p:sldId id="272" r:id="rId16"/>
    <p:sldId id="273" r:id="rId17"/>
    <p:sldId id="274" r:id="rId18"/>
    <p:sldId id="262" r:id="rId19"/>
    <p:sldId id="26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7" d="100"/>
          <a:sy n="37" d="100"/>
        </p:scale>
        <p:origin x="845"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05BBF-C57F-460E-8812-92032459B0DF}" type="datetimeFigureOut">
              <a:rPr lang="en-AU" smtClean="0"/>
              <a:pPr/>
              <a:t>21/04/2021</a:t>
            </a:fld>
            <a:endParaRPr lang="en-AU"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2FF475-A8C2-4F45-880A-AEC6B329C1E8}" type="slidenum">
              <a:rPr lang="en-AU" smtClean="0"/>
              <a:pPr/>
              <a:t>‹#›</a:t>
            </a:fld>
            <a:endParaRPr lang="en-AU" dirty="0"/>
          </a:p>
        </p:txBody>
      </p:sp>
    </p:spTree>
    <p:extLst>
      <p:ext uri="{BB962C8B-B14F-4D97-AF65-F5344CB8AC3E}">
        <p14:creationId xmlns:p14="http://schemas.microsoft.com/office/powerpoint/2010/main" val="1445639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8A96CC-861A-48AD-A7B0-E10234FD2FDB}" type="slidenum">
              <a:rPr lang="en-AU" smtClean="0"/>
              <a:pPr/>
              <a:t>2</a:t>
            </a:fld>
            <a:endParaRPr lang="en-AU" dirty="0"/>
          </a:p>
        </p:txBody>
      </p:sp>
    </p:spTree>
    <p:extLst>
      <p:ext uri="{BB962C8B-B14F-4D97-AF65-F5344CB8AC3E}">
        <p14:creationId xmlns:p14="http://schemas.microsoft.com/office/powerpoint/2010/main" val="305151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8A96CC-861A-48AD-A7B0-E10234FD2FDB}" type="slidenum">
              <a:rPr lang="en-AU" smtClean="0"/>
              <a:pPr/>
              <a:t>10</a:t>
            </a:fld>
            <a:endParaRPr lang="en-AU" dirty="0"/>
          </a:p>
        </p:txBody>
      </p:sp>
    </p:spTree>
    <p:extLst>
      <p:ext uri="{BB962C8B-B14F-4D97-AF65-F5344CB8AC3E}">
        <p14:creationId xmlns:p14="http://schemas.microsoft.com/office/powerpoint/2010/main" val="11863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1585606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287934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2274065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581946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125948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2320617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350576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3988314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4106073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1953351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95F3F7-B168-4AA4-9890-56013168C0A3}" type="datetimeFigureOut">
              <a:rPr lang="en-AU" smtClean="0"/>
              <a:pPr/>
              <a:t>21/04/2021</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3988416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5F3F7-B168-4AA4-9890-56013168C0A3}" type="datetimeFigureOut">
              <a:rPr lang="en-AU" smtClean="0"/>
              <a:pPr/>
              <a:t>21/04/2021</a:t>
            </a:fld>
            <a:endParaRPr lang="en-AU"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0708B-C6CB-4286-A55A-57E29C0398D1}" type="slidenum">
              <a:rPr lang="en-AU" smtClean="0"/>
              <a:pPr/>
              <a:t>‹#›</a:t>
            </a:fld>
            <a:endParaRPr lang="en-AU" dirty="0"/>
          </a:p>
        </p:txBody>
      </p:sp>
    </p:spTree>
    <p:extLst>
      <p:ext uri="{BB962C8B-B14F-4D97-AF65-F5344CB8AC3E}">
        <p14:creationId xmlns:p14="http://schemas.microsoft.com/office/powerpoint/2010/main" val="3239525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2.health.vic.gov.au/primary-and-community-health/maternal-child-health/child-development-information-system" TargetMode="External"/><Relationship Id="rId2" Type="http://schemas.openxmlformats.org/officeDocument/2006/relationships/hyperlink" Target="https://www.mav.asn.au/what-we-do/policy-advocacy/social-community/children-youth-family/maternal-and-child-health-children-0-6-years/maternal-and-child-health-resources#cdi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ch@dhhs.vic.gov.au" TargetMode="External"/><Relationship Id="rId2" Type="http://schemas.openxmlformats.org/officeDocument/2006/relationships/hyperlink" Target="mailto:cdisapplicationsupport@dhhs.vic.gov.au"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 of practice change</a:t>
            </a:r>
            <a:endParaRPr lang="en-AU" dirty="0"/>
          </a:p>
        </p:txBody>
      </p:sp>
      <p:sp>
        <p:nvSpPr>
          <p:cNvPr id="3" name="Content Placeholder 2"/>
          <p:cNvSpPr>
            <a:spLocks noGrp="1"/>
          </p:cNvSpPr>
          <p:nvPr>
            <p:ph idx="1"/>
          </p:nvPr>
        </p:nvSpPr>
        <p:spPr/>
        <p:txBody>
          <a:bodyPr>
            <a:normAutofit fontScale="92500" lnSpcReduction="10000"/>
          </a:bodyPr>
          <a:lstStyle/>
          <a:p>
            <a:r>
              <a:rPr lang="en-AU" dirty="0"/>
              <a:t>I’d like to start by thanking you all for your patience, commitment and shear hard work to migrate data and move to a new way of recording for EMCH in CDIS and say goodbye to IRIS. I have been very conscious of this needing to occur off the back of a very difficult year and all whilst continuing to provide service to some of our most vulnerable clients. </a:t>
            </a:r>
            <a:endParaRPr lang="en-US" dirty="0"/>
          </a:p>
          <a:p>
            <a:r>
              <a:rPr lang="en-US" dirty="0"/>
              <a:t>It is acknowledged that it is going to take time for everyone to get used to using the enhancements to CDIS – so I encourage you to use the time from now until 1 July as a period of working through the changes and embedding them in your practice.</a:t>
            </a:r>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8102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3432" y="1229449"/>
            <a:ext cx="10437424" cy="2144687"/>
          </a:xfrm>
        </p:spPr>
        <p:txBody>
          <a:bodyPr>
            <a:normAutofit fontScale="90000"/>
          </a:bodyPr>
          <a:lstStyle/>
          <a:p>
            <a:pPr algn="l"/>
            <a:br>
              <a:rPr lang="en-US" sz="3100" dirty="0"/>
            </a:br>
            <a:br>
              <a:rPr lang="en-US" sz="3100" dirty="0"/>
            </a:br>
            <a:br>
              <a:rPr lang="en-US" sz="3100" dirty="0"/>
            </a:br>
            <a:r>
              <a:rPr lang="en-US" sz="3100" dirty="0"/>
              <a:t>Ensure you add the Enhanced program to every entry for clients in the  Enhanced program when using CNP – to accurately add the hours </a:t>
            </a:r>
            <a:br>
              <a:rPr lang="en-US" sz="3100" dirty="0"/>
            </a:br>
            <a:r>
              <a:rPr lang="en-US" sz="3100" dirty="0"/>
              <a:t>Also available now in CNP is a follow up option in the drop down for use when recording non direct service for an Enhanced client e.g. ‘client not home’ and you need to make follow up phone calls</a:t>
            </a:r>
            <a:br>
              <a:rPr lang="en-US" sz="3100" dirty="0"/>
            </a:br>
            <a:br>
              <a:rPr lang="en-US" dirty="0"/>
            </a:br>
            <a:endParaRPr lang="en-AU"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a:extLst>
              <a:ext uri="{FF2B5EF4-FFF2-40B4-BE49-F238E27FC236}">
                <a16:creationId xmlns:a16="http://schemas.microsoft.com/office/drawing/2014/main" id="{2F04E87C-E6FA-4160-A8AA-F997B7782E3E}"/>
              </a:ext>
            </a:extLst>
          </p:cNvPr>
          <p:cNvSpPr txBox="1"/>
          <p:nvPr/>
        </p:nvSpPr>
        <p:spPr>
          <a:xfrm>
            <a:off x="2423592" y="583118"/>
            <a:ext cx="6696744" cy="646331"/>
          </a:xfrm>
          <a:prstGeom prst="rect">
            <a:avLst/>
          </a:prstGeom>
          <a:noFill/>
        </p:spPr>
        <p:txBody>
          <a:bodyPr wrap="square" rtlCol="0">
            <a:spAutoFit/>
          </a:bodyPr>
          <a:lstStyle/>
          <a:p>
            <a:pPr algn="ctr"/>
            <a:r>
              <a:rPr lang="en-US" sz="3600" dirty="0"/>
              <a:t>Recording – Enhanced Hours</a:t>
            </a:r>
            <a:endParaRPr lang="en-AU" sz="3600" dirty="0"/>
          </a:p>
        </p:txBody>
      </p:sp>
      <p:pic>
        <p:nvPicPr>
          <p:cNvPr id="1027" name="Picture 3">
            <a:extLst>
              <a:ext uri="{FF2B5EF4-FFF2-40B4-BE49-F238E27FC236}">
                <a16:creationId xmlns:a16="http://schemas.microsoft.com/office/drawing/2014/main" id="{97A1DD79-63A6-43DA-9DB3-F844ADA24F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3632" y="3379849"/>
            <a:ext cx="6336704" cy="286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5948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a:bodyPr>
          <a:lstStyle/>
          <a:p>
            <a:r>
              <a:rPr lang="en-US" dirty="0"/>
              <a:t>Recording in Notes</a:t>
            </a:r>
            <a:endParaRPr lang="en-AU" dirty="0"/>
          </a:p>
        </p:txBody>
      </p:sp>
      <p:sp>
        <p:nvSpPr>
          <p:cNvPr id="3" name="Content Placeholder 2"/>
          <p:cNvSpPr>
            <a:spLocks noGrp="1"/>
          </p:cNvSpPr>
          <p:nvPr>
            <p:ph idx="1"/>
          </p:nvPr>
        </p:nvSpPr>
        <p:spPr/>
        <p:txBody>
          <a:bodyPr>
            <a:normAutofit fontScale="92500"/>
          </a:bodyPr>
          <a:lstStyle/>
          <a:p>
            <a:r>
              <a:rPr lang="en-US" dirty="0"/>
              <a:t>For Client Not Present (CNP) – notes only appear in that client CDIS record</a:t>
            </a:r>
          </a:p>
          <a:p>
            <a:r>
              <a:rPr lang="en-US" dirty="0"/>
              <a:t>If you do a  CNP which, in your clinical judgement, is part of the Enhanced program, you must put Enhanced in the Program field</a:t>
            </a:r>
          </a:p>
          <a:p>
            <a:r>
              <a:rPr lang="en-US" dirty="0"/>
              <a:t>Time for undertaking the CNP will then count against the Enhanced case</a:t>
            </a:r>
          </a:p>
          <a:p>
            <a:r>
              <a:rPr lang="en-US" dirty="0"/>
              <a:t>If you wish the notes to be in each member of the Enhanced case, you will need to copy and paste the notes into each person’s CDIS notes</a:t>
            </a:r>
          </a:p>
          <a:p>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368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br>
              <a:rPr lang="en-US" dirty="0"/>
            </a:br>
            <a:r>
              <a:rPr lang="en-US" dirty="0"/>
              <a:t>Antenatal referrals and recording</a:t>
            </a:r>
            <a:br>
              <a:rPr lang="en-US" dirty="0"/>
            </a:br>
            <a:endParaRPr lang="en-AU" dirty="0"/>
          </a:p>
        </p:txBody>
      </p:sp>
      <p:sp>
        <p:nvSpPr>
          <p:cNvPr id="3" name="Content Placeholder 2"/>
          <p:cNvSpPr>
            <a:spLocks noGrp="1"/>
          </p:cNvSpPr>
          <p:nvPr>
            <p:ph idx="1"/>
          </p:nvPr>
        </p:nvSpPr>
        <p:spPr/>
        <p:txBody>
          <a:bodyPr>
            <a:normAutofit/>
          </a:bodyPr>
          <a:lstStyle/>
          <a:p>
            <a:endParaRPr lang="en-US" dirty="0"/>
          </a:p>
          <a:p>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a16="http://schemas.microsoft.com/office/drawing/2014/main" id="{7EED36A8-8F29-4857-8C9F-29EAB7BF6702}"/>
              </a:ext>
            </a:extLst>
          </p:cNvPr>
          <p:cNvSpPr txBox="1"/>
          <p:nvPr/>
        </p:nvSpPr>
        <p:spPr>
          <a:xfrm>
            <a:off x="983432" y="1144894"/>
            <a:ext cx="10225136" cy="3816429"/>
          </a:xfrm>
          <a:prstGeom prst="rect">
            <a:avLst/>
          </a:prstGeom>
          <a:noFill/>
        </p:spPr>
        <p:txBody>
          <a:bodyPr wrap="square" rtlCol="0">
            <a:spAutoFit/>
          </a:bodyPr>
          <a:lstStyle/>
          <a:p>
            <a:pPr marL="285750" indent="-285750">
              <a:buFont typeface="Arial" panose="020B0604020202020204" pitchFamily="34" charset="0"/>
              <a:buChar char="•"/>
            </a:pPr>
            <a:endParaRPr lang="en-AU" sz="3200" dirty="0"/>
          </a:p>
          <a:p>
            <a:pPr marL="285750" indent="-285750">
              <a:buFont typeface="Arial" panose="020B0604020202020204" pitchFamily="34" charset="0"/>
              <a:buChar char="•"/>
            </a:pPr>
            <a:r>
              <a:rPr lang="en-AU" sz="3200" dirty="0"/>
              <a:t>Only clients who are a carer can be referred and lead a case in Enhanced</a:t>
            </a:r>
          </a:p>
          <a:p>
            <a:pPr marL="285750" indent="-285750">
              <a:buFont typeface="Arial" panose="020B0604020202020204" pitchFamily="34" charset="0"/>
              <a:buChar char="•"/>
            </a:pPr>
            <a:r>
              <a:rPr lang="en-AU" sz="3200" dirty="0"/>
              <a:t>Draft Policy is available as to how to do this – will be circulated shortly after approval</a:t>
            </a:r>
          </a:p>
          <a:p>
            <a:pPr marL="285750" indent="-285750">
              <a:buFont typeface="Arial" panose="020B0604020202020204" pitchFamily="34" charset="0"/>
              <a:buChar char="•"/>
            </a:pPr>
            <a:r>
              <a:rPr lang="en-AU" sz="3200" dirty="0"/>
              <a:t>Remember </a:t>
            </a:r>
            <a:r>
              <a:rPr lang="en-AU" sz="3200" b="1" dirty="0">
                <a:solidFill>
                  <a:srgbClr val="FF0000"/>
                </a:solidFill>
              </a:rPr>
              <a:t>do not </a:t>
            </a:r>
            <a:r>
              <a:rPr lang="en-AU" sz="3200" dirty="0"/>
              <a:t>tick yes to birth notice received if you enter an unborn child into CDIS</a:t>
            </a:r>
          </a:p>
          <a:p>
            <a:pPr marL="285750" indent="-285750">
              <a:buFont typeface="Arial" panose="020B0604020202020204" pitchFamily="34" charset="0"/>
              <a:buChar char="•"/>
            </a:pPr>
            <a:endParaRPr lang="en-AU" dirty="0"/>
          </a:p>
        </p:txBody>
      </p:sp>
    </p:spTree>
    <p:extLst>
      <p:ext uri="{BB962C8B-B14F-4D97-AF65-F5344CB8AC3E}">
        <p14:creationId xmlns:p14="http://schemas.microsoft.com/office/powerpoint/2010/main" val="4160836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br>
              <a:rPr lang="en-US" dirty="0"/>
            </a:br>
            <a:r>
              <a:rPr lang="en-US" dirty="0"/>
              <a:t>Length of time for service/re referral of clients</a:t>
            </a:r>
            <a:br>
              <a:rPr lang="en-US" dirty="0"/>
            </a:br>
            <a:endParaRPr lang="en-AU" dirty="0"/>
          </a:p>
        </p:txBody>
      </p:sp>
      <p:sp>
        <p:nvSpPr>
          <p:cNvPr id="3" name="Content Placeholder 2"/>
          <p:cNvSpPr>
            <a:spLocks noGrp="1"/>
          </p:cNvSpPr>
          <p:nvPr>
            <p:ph idx="1"/>
          </p:nvPr>
        </p:nvSpPr>
        <p:spPr/>
        <p:txBody>
          <a:bodyPr>
            <a:normAutofit fontScale="92500" lnSpcReduction="10000"/>
          </a:bodyPr>
          <a:lstStyle/>
          <a:p>
            <a:r>
              <a:rPr lang="en-AU" dirty="0"/>
              <a:t>There is ongoing discussion re service delivery length of time, in line with the model of care, relating to the process of timing with closure and re referral of clients at 20 hours or 22.67 hours (regional /rural). The important consideration around this currently is to ensure you complete the Plan/Review section accurately – details in the CDIS Enhanced MCH Guide – 4.7 as to how to complete this. </a:t>
            </a:r>
          </a:p>
          <a:p>
            <a:r>
              <a:rPr lang="en-AU" dirty="0"/>
              <a:t>Also being discussed is the issue of recording time in relation to EMCH clients who, as yet, haven’t been processed and accepted into the program</a:t>
            </a:r>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71479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br>
              <a:rPr lang="en-US" dirty="0"/>
            </a:br>
            <a:r>
              <a:rPr lang="en-US" dirty="0"/>
              <a:t>Multidisciplinary teams in EMCH</a:t>
            </a:r>
            <a:br>
              <a:rPr lang="en-US" dirty="0"/>
            </a:br>
            <a:endParaRPr lang="en-AU" dirty="0"/>
          </a:p>
        </p:txBody>
      </p:sp>
      <p:sp>
        <p:nvSpPr>
          <p:cNvPr id="3" name="Content Placeholder 2"/>
          <p:cNvSpPr>
            <a:spLocks noGrp="1"/>
          </p:cNvSpPr>
          <p:nvPr>
            <p:ph idx="1"/>
          </p:nvPr>
        </p:nvSpPr>
        <p:spPr/>
        <p:txBody>
          <a:bodyPr>
            <a:normAutofit/>
          </a:bodyPr>
          <a:lstStyle/>
          <a:p>
            <a:endParaRPr lang="en-US" dirty="0"/>
          </a:p>
          <a:p>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a16="http://schemas.microsoft.com/office/drawing/2014/main" id="{683659CE-FB33-4991-94CB-B4AB0DEAEFBA}"/>
              </a:ext>
            </a:extLst>
          </p:cNvPr>
          <p:cNvSpPr txBox="1"/>
          <p:nvPr/>
        </p:nvSpPr>
        <p:spPr>
          <a:xfrm>
            <a:off x="1127448" y="1600201"/>
            <a:ext cx="10153128" cy="4247317"/>
          </a:xfrm>
          <a:prstGeom prst="rect">
            <a:avLst/>
          </a:prstGeom>
          <a:noFill/>
        </p:spPr>
        <p:txBody>
          <a:bodyPr wrap="square" rtlCol="0">
            <a:spAutoFit/>
          </a:bodyPr>
          <a:lstStyle/>
          <a:p>
            <a:r>
              <a:rPr lang="en-AU" sz="2800" dirty="0"/>
              <a:t>Any member of the multidisciplinary team can undertake the Enhanced MCH Consultations, complete the appropriate assessments and document issues/concerns etc. in their professional capacity within CDIS</a:t>
            </a:r>
          </a:p>
          <a:p>
            <a:endParaRPr lang="en-AU" sz="2800" dirty="0"/>
          </a:p>
          <a:p>
            <a:r>
              <a:rPr lang="en-AU" sz="2800" dirty="0"/>
              <a:t>The process for recording time in relation to two staff members who attend an Enhanced MCH Consultations is under discussion, both staff members are able to document a separate record of their actions/observations during the consultation which is best practice</a:t>
            </a:r>
          </a:p>
          <a:p>
            <a:endParaRPr lang="en-AU" dirty="0"/>
          </a:p>
        </p:txBody>
      </p:sp>
    </p:spTree>
    <p:extLst>
      <p:ext uri="{BB962C8B-B14F-4D97-AF65-F5344CB8AC3E}">
        <p14:creationId xmlns:p14="http://schemas.microsoft.com/office/powerpoint/2010/main" val="3914262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Next</a:t>
            </a:r>
            <a:endParaRPr lang="en-AU" dirty="0"/>
          </a:p>
        </p:txBody>
      </p:sp>
      <p:sp>
        <p:nvSpPr>
          <p:cNvPr id="3" name="Content Placeholder 2"/>
          <p:cNvSpPr>
            <a:spLocks noGrp="1"/>
          </p:cNvSpPr>
          <p:nvPr>
            <p:ph idx="1"/>
          </p:nvPr>
        </p:nvSpPr>
        <p:spPr/>
        <p:txBody>
          <a:bodyPr/>
          <a:lstStyle/>
          <a:p>
            <a:r>
              <a:rPr lang="en-US" dirty="0"/>
              <a:t>The Plan going forward is to develop scenario-based examples of how to record in CDIS and these be presented at the June workshop</a:t>
            </a:r>
          </a:p>
          <a:p>
            <a:r>
              <a:rPr lang="en-AU" dirty="0"/>
              <a:t>We are looking for a few on the ground EMCH volunteers to workshop with us around these scenarios in May.</a:t>
            </a:r>
          </a:p>
          <a:p>
            <a:r>
              <a:rPr lang="en-AU" dirty="0"/>
              <a:t>For example</a:t>
            </a:r>
          </a:p>
          <a:p>
            <a:pPr>
              <a:buFontTx/>
              <a:buChar char="-"/>
            </a:pPr>
            <a:r>
              <a:rPr lang="en-AU" dirty="0"/>
              <a:t>Use of the CFAP</a:t>
            </a:r>
          </a:p>
          <a:p>
            <a:pPr>
              <a:buFontTx/>
              <a:buChar char="-"/>
            </a:pPr>
            <a:r>
              <a:rPr lang="en-AU"/>
              <a:t>Antenatal clients</a:t>
            </a:r>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8801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home messages</a:t>
            </a:r>
            <a:endParaRPr lang="en-AU" dirty="0"/>
          </a:p>
        </p:txBody>
      </p:sp>
      <p:sp>
        <p:nvSpPr>
          <p:cNvPr id="3" name="Content Placeholder 2"/>
          <p:cNvSpPr>
            <a:spLocks noGrp="1"/>
          </p:cNvSpPr>
          <p:nvPr>
            <p:ph idx="1"/>
          </p:nvPr>
        </p:nvSpPr>
        <p:spPr>
          <a:xfrm>
            <a:off x="609600" y="1417639"/>
            <a:ext cx="10972800" cy="4459633"/>
          </a:xfrm>
        </p:spPr>
        <p:txBody>
          <a:bodyPr>
            <a:normAutofit lnSpcReduction="10000"/>
          </a:bodyPr>
          <a:lstStyle/>
          <a:p>
            <a:r>
              <a:rPr lang="en-US" dirty="0"/>
              <a:t>Always check that the client is open for service</a:t>
            </a:r>
          </a:p>
          <a:p>
            <a:r>
              <a:rPr lang="en-US" dirty="0"/>
              <a:t>Always check that they are open to a Universal Centre – not EMCH</a:t>
            </a:r>
          </a:p>
          <a:p>
            <a:r>
              <a:rPr lang="en-US" dirty="0"/>
              <a:t>Always refer the lead client into Enhanced</a:t>
            </a:r>
          </a:p>
          <a:p>
            <a:r>
              <a:rPr lang="en-US" dirty="0"/>
              <a:t>Always check relationships for the family members are correct to ensure they can be included in the Case</a:t>
            </a:r>
          </a:p>
          <a:p>
            <a:r>
              <a:rPr lang="en-US" dirty="0"/>
              <a:t>Always when completing a Client Not Present (CNP) entry for any client who is part of an Enhanced Case – ensure Enhanced Program is entered.</a:t>
            </a:r>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059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Recording in CDIS for EMCH</a:t>
            </a:r>
            <a:endParaRPr lang="en-AU"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262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for practice change</a:t>
            </a:r>
            <a:endParaRPr lang="en-AU" dirty="0"/>
          </a:p>
        </p:txBody>
      </p:sp>
      <p:sp>
        <p:nvSpPr>
          <p:cNvPr id="3" name="Content Placeholder 2"/>
          <p:cNvSpPr>
            <a:spLocks noGrp="1"/>
          </p:cNvSpPr>
          <p:nvPr>
            <p:ph idx="1"/>
          </p:nvPr>
        </p:nvSpPr>
        <p:spPr/>
        <p:txBody>
          <a:bodyPr>
            <a:normAutofit fontScale="70000" lnSpcReduction="20000"/>
          </a:bodyPr>
          <a:lstStyle/>
          <a:p>
            <a:r>
              <a:rPr lang="en-US" dirty="0"/>
              <a:t>On the MAV website:</a:t>
            </a:r>
          </a:p>
          <a:p>
            <a:pPr marL="0" indent="0">
              <a:buNone/>
            </a:pPr>
            <a:r>
              <a:rPr lang="en-US" dirty="0">
                <a:hlinkClick r:id="rId2"/>
              </a:rPr>
              <a:t>https://www.mav.asn.au/what-we-do/policy-advocacy/social-community/children-youth-family/maternal-and-child-health-children-0-6-years/maternal-and-child-health-resources#cdis</a:t>
            </a:r>
            <a:endParaRPr lang="en-US" dirty="0"/>
          </a:p>
          <a:p>
            <a:pPr marL="0" indent="0">
              <a:buNone/>
            </a:pPr>
            <a:endParaRPr lang="en-US" dirty="0"/>
          </a:p>
          <a:p>
            <a:r>
              <a:rPr lang="en-US" dirty="0"/>
              <a:t>Vimeo tutorials – password     </a:t>
            </a:r>
            <a:r>
              <a:rPr lang="en-US" dirty="0" err="1"/>
              <a:t>cdis</a:t>
            </a:r>
            <a:r>
              <a:rPr lang="en-US" dirty="0"/>
              <a:t>  </a:t>
            </a:r>
          </a:p>
          <a:p>
            <a:endParaRPr lang="en-US" dirty="0"/>
          </a:p>
          <a:p>
            <a:r>
              <a:rPr lang="en-US" dirty="0"/>
              <a:t>Link to the department website with updated processes which can also be accessed directly via </a:t>
            </a:r>
          </a:p>
          <a:p>
            <a:pPr marL="0" indent="0">
              <a:buNone/>
            </a:pPr>
            <a:r>
              <a:rPr lang="en-AU" dirty="0">
                <a:hlinkClick r:id="rId3"/>
              </a:rPr>
              <a:t>https://www2.health.vic.gov.au/primary-and-community-health/maternal-child-health/child-development-information-system</a:t>
            </a:r>
            <a:endParaRPr lang="en-AU" dirty="0"/>
          </a:p>
          <a:p>
            <a:pPr marL="0" indent="0">
              <a:buNone/>
            </a:pPr>
            <a:endParaRPr lang="en-US" dirty="0"/>
          </a:p>
          <a:p>
            <a:r>
              <a:rPr lang="en-US" dirty="0"/>
              <a:t>PowerPoint presentation are also available on how to use the EMCH program – and will be sent out to all attendees following this session.</a:t>
            </a:r>
            <a:endParaRPr lang="en-AU" dirty="0"/>
          </a:p>
          <a:p>
            <a:pPr marL="0" indent="0">
              <a:buNone/>
            </a:pPr>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316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a:bodyPr>
          <a:lstStyle/>
          <a:p>
            <a:r>
              <a:rPr lang="en-US" dirty="0"/>
              <a:t>Common Queries Post Education</a:t>
            </a:r>
            <a:endParaRPr lang="en-AU" dirty="0"/>
          </a:p>
        </p:txBody>
      </p:sp>
      <p:sp>
        <p:nvSpPr>
          <p:cNvPr id="3" name="Content Placeholder 2"/>
          <p:cNvSpPr>
            <a:spLocks noGrp="1"/>
          </p:cNvSpPr>
          <p:nvPr>
            <p:ph idx="1"/>
          </p:nvPr>
        </p:nvSpPr>
        <p:spPr>
          <a:xfrm>
            <a:off x="585581" y="1387697"/>
            <a:ext cx="10972800" cy="4525963"/>
          </a:xfrm>
        </p:spPr>
        <p:txBody>
          <a:bodyPr>
            <a:normAutofit fontScale="85000" lnSpcReduction="20000"/>
          </a:bodyPr>
          <a:lstStyle/>
          <a:p>
            <a:r>
              <a:rPr lang="en-US" dirty="0"/>
              <a:t>Where to go when you have a query or issue</a:t>
            </a:r>
          </a:p>
          <a:p>
            <a:r>
              <a:rPr lang="en-US" dirty="0"/>
              <a:t>Bypass referrals</a:t>
            </a:r>
          </a:p>
          <a:p>
            <a:r>
              <a:rPr lang="en-US" dirty="0"/>
              <a:t>Adding Flags</a:t>
            </a:r>
          </a:p>
          <a:p>
            <a:r>
              <a:rPr lang="en-US" dirty="0"/>
              <a:t>Inaccurate/mistake time entries </a:t>
            </a:r>
          </a:p>
          <a:p>
            <a:r>
              <a:rPr lang="en-US" dirty="0"/>
              <a:t>Consultation types and on whom</a:t>
            </a:r>
          </a:p>
          <a:p>
            <a:r>
              <a:rPr lang="en-US" dirty="0"/>
              <a:t>Where to write what – what goes in which client’s notes </a:t>
            </a:r>
          </a:p>
          <a:p>
            <a:r>
              <a:rPr lang="en-US" dirty="0"/>
              <a:t>Recording ‘Client Not Present’ (CNP)</a:t>
            </a:r>
          </a:p>
          <a:p>
            <a:r>
              <a:rPr lang="en-US" dirty="0"/>
              <a:t>Antenatal referrals and recording</a:t>
            </a:r>
          </a:p>
          <a:p>
            <a:r>
              <a:rPr lang="en-US" dirty="0"/>
              <a:t>Length of time for service/re referral of clients after approx. 20/22.67 hours of service</a:t>
            </a:r>
          </a:p>
          <a:p>
            <a:r>
              <a:rPr lang="en-US" dirty="0"/>
              <a:t>Multidisciplinary teams</a:t>
            </a:r>
          </a:p>
          <a:p>
            <a:pPr marL="0" indent="0">
              <a:buNone/>
            </a:pPr>
            <a:endParaRPr lang="en-US" dirty="0"/>
          </a:p>
          <a:p>
            <a:endParaRPr lang="en-US" dirty="0"/>
          </a:p>
          <a:p>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6207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r>
              <a:rPr lang="en-US" dirty="0"/>
              <a:t>Where to go when you have a query or issue</a:t>
            </a:r>
            <a:br>
              <a:rPr lang="en-US" dirty="0"/>
            </a:br>
            <a:endParaRPr lang="en-AU" dirty="0"/>
          </a:p>
        </p:txBody>
      </p:sp>
      <p:sp>
        <p:nvSpPr>
          <p:cNvPr id="3" name="Content Placeholder 2"/>
          <p:cNvSpPr>
            <a:spLocks noGrp="1"/>
          </p:cNvSpPr>
          <p:nvPr>
            <p:ph idx="1"/>
          </p:nvPr>
        </p:nvSpPr>
        <p:spPr>
          <a:xfrm>
            <a:off x="767408" y="1052736"/>
            <a:ext cx="10972800" cy="4525963"/>
          </a:xfrm>
        </p:spPr>
        <p:txBody>
          <a:bodyPr>
            <a:normAutofit fontScale="92500" lnSpcReduction="10000"/>
          </a:bodyPr>
          <a:lstStyle/>
          <a:p>
            <a:pPr marL="0" indent="0">
              <a:buNone/>
            </a:pPr>
            <a:endParaRPr lang="en-AU" b="1" dirty="0"/>
          </a:p>
          <a:p>
            <a:pPr marL="0" indent="0">
              <a:buNone/>
            </a:pPr>
            <a:r>
              <a:rPr lang="en-AU" b="1" dirty="0"/>
              <a:t>All things CDIS your first port of call is:</a:t>
            </a:r>
          </a:p>
          <a:p>
            <a:pPr marL="0" indent="0">
              <a:buNone/>
            </a:pPr>
            <a:r>
              <a:rPr lang="en-AU" dirty="0"/>
              <a:t>	</a:t>
            </a:r>
            <a:r>
              <a:rPr lang="en-AU" dirty="0">
                <a:hlinkClick r:id="rId2"/>
              </a:rPr>
              <a:t>cdisapplicationsupport@dhhs.vic.gov.au</a:t>
            </a:r>
            <a:endParaRPr lang="en-AU" dirty="0"/>
          </a:p>
          <a:p>
            <a:pPr marL="0" indent="0">
              <a:buNone/>
            </a:pPr>
            <a:r>
              <a:rPr lang="en-AU" dirty="0"/>
              <a:t>	1300 856 183</a:t>
            </a:r>
          </a:p>
          <a:p>
            <a:pPr marL="0" indent="0">
              <a:buNone/>
            </a:pPr>
            <a:r>
              <a:rPr lang="en-AU" sz="2800" dirty="0"/>
              <a:t>Example -  I cannot log into CDIS – help….</a:t>
            </a:r>
          </a:p>
          <a:p>
            <a:pPr marL="0" indent="0">
              <a:buNone/>
            </a:pPr>
            <a:endParaRPr lang="en-AU" b="1" dirty="0"/>
          </a:p>
          <a:p>
            <a:pPr marL="0" indent="0">
              <a:buNone/>
            </a:pPr>
            <a:r>
              <a:rPr lang="en-AU" b="1" dirty="0"/>
              <a:t>If you have a point for clarification in relation to MCH Practice:</a:t>
            </a:r>
          </a:p>
          <a:p>
            <a:pPr marL="0" indent="0">
              <a:buNone/>
            </a:pPr>
            <a:r>
              <a:rPr lang="en-AU" dirty="0"/>
              <a:t>	</a:t>
            </a:r>
            <a:r>
              <a:rPr lang="en-AU" dirty="0">
                <a:hlinkClick r:id="rId3"/>
              </a:rPr>
              <a:t>mch@health.vic.gov.au</a:t>
            </a:r>
            <a:endParaRPr lang="en-AU" dirty="0"/>
          </a:p>
          <a:p>
            <a:pPr marL="0" indent="0">
              <a:buNone/>
            </a:pPr>
            <a:r>
              <a:rPr lang="en-AU" sz="2800" dirty="0"/>
              <a:t>Example – what do the guidelines means when they say……</a:t>
            </a:r>
          </a:p>
          <a:p>
            <a:pPr marL="0" indent="0">
              <a:buNone/>
            </a:pPr>
            <a:endParaRPr lang="en-AU" b="1"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6118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br>
              <a:rPr lang="en-US" dirty="0"/>
            </a:br>
            <a:r>
              <a:rPr lang="en-US" dirty="0"/>
              <a:t>Bypass referrals / Adding Flags</a:t>
            </a:r>
            <a:br>
              <a:rPr lang="en-US" dirty="0"/>
            </a:br>
            <a:endParaRPr lang="en-AU" dirty="0"/>
          </a:p>
        </p:txBody>
      </p:sp>
      <p:sp>
        <p:nvSpPr>
          <p:cNvPr id="3" name="Content Placeholder 2"/>
          <p:cNvSpPr>
            <a:spLocks noGrp="1"/>
          </p:cNvSpPr>
          <p:nvPr>
            <p:ph idx="1"/>
          </p:nvPr>
        </p:nvSpPr>
        <p:spPr/>
        <p:txBody>
          <a:bodyPr>
            <a:normAutofit/>
          </a:bodyPr>
          <a:lstStyle/>
          <a:p>
            <a:r>
              <a:rPr lang="en-AU" dirty="0"/>
              <a:t>Please ensure that you use referral rather than bypass for all clients going into Enhanced to ensure accurate referral numbers.</a:t>
            </a:r>
          </a:p>
          <a:p>
            <a:r>
              <a:rPr lang="en-AU" dirty="0"/>
              <a:t>The referral into EMCH needs to be on the Lead client</a:t>
            </a:r>
          </a:p>
          <a:p>
            <a:r>
              <a:rPr lang="en-AU" dirty="0"/>
              <a:t>Remember to add the flags to each client involved in the case and then close these flags when the case is closed.</a:t>
            </a:r>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000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br>
              <a:rPr lang="en-US" dirty="0"/>
            </a:br>
            <a:r>
              <a:rPr lang="en-US" dirty="0"/>
              <a:t>Inaccurate time entries </a:t>
            </a:r>
            <a:br>
              <a:rPr lang="en-US" dirty="0"/>
            </a:br>
            <a:endParaRPr lang="en-AU" dirty="0"/>
          </a:p>
        </p:txBody>
      </p:sp>
      <p:sp>
        <p:nvSpPr>
          <p:cNvPr id="3" name="Content Placeholder 2"/>
          <p:cNvSpPr>
            <a:spLocks noGrp="1"/>
          </p:cNvSpPr>
          <p:nvPr>
            <p:ph idx="1"/>
          </p:nvPr>
        </p:nvSpPr>
        <p:spPr/>
        <p:txBody>
          <a:bodyPr>
            <a:normAutofit/>
          </a:bodyPr>
          <a:lstStyle/>
          <a:p>
            <a:r>
              <a:rPr lang="en-AU" dirty="0"/>
              <a:t>Time entries are required to be entered as hours and minutes in the separate fields</a:t>
            </a:r>
          </a:p>
          <a:p>
            <a:r>
              <a:rPr lang="en-AU" dirty="0"/>
              <a:t>We are aware that mistakes have been made and the department is looking at a solution for correcting these errors</a:t>
            </a:r>
          </a:p>
          <a:p>
            <a:r>
              <a:rPr lang="en-AU" dirty="0"/>
              <a:t>In the meantime please keep track of the CDIS numbers for any clients with these errors.</a:t>
            </a:r>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8779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br>
              <a:rPr lang="en-US" dirty="0"/>
            </a:br>
            <a:r>
              <a:rPr lang="en-US" dirty="0"/>
              <a:t>Consultation types and on whom</a:t>
            </a:r>
            <a:br>
              <a:rPr lang="en-US" dirty="0"/>
            </a:br>
            <a:endParaRPr lang="en-AU" dirty="0"/>
          </a:p>
        </p:txBody>
      </p:sp>
      <p:sp>
        <p:nvSpPr>
          <p:cNvPr id="3" name="Content Placeholder 2"/>
          <p:cNvSpPr>
            <a:spLocks noGrp="1"/>
          </p:cNvSpPr>
          <p:nvPr>
            <p:ph idx="1"/>
          </p:nvPr>
        </p:nvSpPr>
        <p:spPr>
          <a:xfrm>
            <a:off x="609600" y="1268760"/>
            <a:ext cx="10972800" cy="4525963"/>
          </a:xfrm>
        </p:spPr>
        <p:txBody>
          <a:bodyPr>
            <a:normAutofit fontScale="92500"/>
          </a:bodyPr>
          <a:lstStyle/>
          <a:p>
            <a:r>
              <a:rPr lang="en-AU" dirty="0"/>
              <a:t>Enhanced consults – should be used for all Enhanced consults now</a:t>
            </a:r>
          </a:p>
          <a:p>
            <a:r>
              <a:rPr lang="en-AU" dirty="0"/>
              <a:t>Additional consults – should be used for UMCH program  only and therefore against the child  (Universal Flexible Service Capacity)</a:t>
            </a:r>
          </a:p>
          <a:p>
            <a:r>
              <a:rPr lang="en-AU" dirty="0"/>
              <a:t>Family Consults (Additional Family Violence) – should be used against the child (Family Violence Funding) – sensitive notes for family members can be recorded via add note</a:t>
            </a:r>
          </a:p>
          <a:p>
            <a:r>
              <a:rPr lang="en-AU" dirty="0"/>
              <a:t>KAS consults (UMCH) need to be against the child and recorded separately to the Enhanced consultation (covered in the Vimeo and PowerPoint)</a:t>
            </a:r>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1551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5300"/>
            <a:ext cx="10972800" cy="1066130"/>
          </a:xfrm>
        </p:spPr>
        <p:txBody>
          <a:bodyPr>
            <a:normAutofit fontScale="90000"/>
          </a:bodyPr>
          <a:lstStyle/>
          <a:p>
            <a:br>
              <a:rPr lang="en-US" dirty="0"/>
            </a:br>
            <a:r>
              <a:rPr lang="en-US" dirty="0"/>
              <a:t>Where to write what – what goes in which client’s notes </a:t>
            </a:r>
            <a:br>
              <a:rPr lang="en-US" dirty="0"/>
            </a:br>
            <a:endParaRPr lang="en-AU" dirty="0"/>
          </a:p>
        </p:txBody>
      </p:sp>
      <p:sp>
        <p:nvSpPr>
          <p:cNvPr id="3" name="Content Placeholder 2"/>
          <p:cNvSpPr>
            <a:spLocks noGrp="1"/>
          </p:cNvSpPr>
          <p:nvPr>
            <p:ph idx="1"/>
          </p:nvPr>
        </p:nvSpPr>
        <p:spPr/>
        <p:txBody>
          <a:bodyPr>
            <a:normAutofit/>
          </a:bodyPr>
          <a:lstStyle/>
          <a:p>
            <a:r>
              <a:rPr lang="en-US" dirty="0"/>
              <a:t>Enhanced consultation – notes will appear in all case members for that consultation (for sensitive notes pertaining to an adult member of the case either add these via an ‘Assessment’ or as ‘add notes’)</a:t>
            </a:r>
          </a:p>
          <a:p>
            <a:r>
              <a:rPr lang="en-US" dirty="0"/>
              <a:t>Assessments within the Enhanced consultation – you can specify which client record the notes appear in, as part of the assessment</a:t>
            </a:r>
          </a:p>
          <a:p>
            <a:pPr marL="0" indent="0">
              <a:buNone/>
            </a:pPr>
            <a:endParaRPr lang="en-US" dirty="0"/>
          </a:p>
          <a:p>
            <a:endParaRPr lang="en-AU" dirty="0"/>
          </a:p>
        </p:txBody>
      </p:sp>
      <p:pic>
        <p:nvPicPr>
          <p:cNvPr id="5" name="Picture 2">
            <a:extLst>
              <a:ext uri="{FF2B5EF4-FFF2-40B4-BE49-F238E27FC236}">
                <a16:creationId xmlns:a16="http://schemas.microsoft.com/office/drawing/2014/main" id="{FBE88619-AC8F-47E0-8A94-781E8A126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45593"/>
            <a:ext cx="12186098" cy="812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749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FC90B1093BE324BBA717B03EC28AD38" ma:contentTypeVersion="13" ma:contentTypeDescription="Create a new document." ma:contentTypeScope="" ma:versionID="166090752233c38d750d0d5f9572305c">
  <xsd:schema xmlns:xsd="http://www.w3.org/2001/XMLSchema" xmlns:xs="http://www.w3.org/2001/XMLSchema" xmlns:p="http://schemas.microsoft.com/office/2006/metadata/properties" xmlns:ns3="fcff3a13-ee15-43bb-9592-c6275c9ae0de" xmlns:ns4="b4ca01c4-5812-408d-87e9-d6cb6c2ae9d7" targetNamespace="http://schemas.microsoft.com/office/2006/metadata/properties" ma:root="true" ma:fieldsID="dd57289a4801daaf466f617c27479443" ns3:_="" ns4:_="">
    <xsd:import namespace="fcff3a13-ee15-43bb-9592-c6275c9ae0de"/>
    <xsd:import namespace="b4ca01c4-5812-408d-87e9-d6cb6c2ae9d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ff3a13-ee15-43bb-9592-c6275c9ae0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ca01c4-5812-408d-87e9-d6cb6c2ae9d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3E1691-1ED2-43AE-B73E-4F592B28B4CA}">
  <ds:schemaRefs>
    <ds:schemaRef ds:uri="http://schemas.microsoft.com/sharepoint/v3/contenttype/forms"/>
  </ds:schemaRefs>
</ds:datastoreItem>
</file>

<file path=customXml/itemProps2.xml><?xml version="1.0" encoding="utf-8"?>
<ds:datastoreItem xmlns:ds="http://schemas.openxmlformats.org/officeDocument/2006/customXml" ds:itemID="{57802A44-08EE-43A2-9CE3-68F689AB6FF2}">
  <ds:schemaRefs>
    <ds:schemaRef ds:uri="http://schemas.microsoft.com/office/2006/metadata/properties"/>
    <ds:schemaRef ds:uri="http://www.w3.org/XML/1998/namespace"/>
    <ds:schemaRef ds:uri="fcff3a13-ee15-43bb-9592-c6275c9ae0de"/>
    <ds:schemaRef ds:uri="http://purl.org/dc/elements/1.1/"/>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b4ca01c4-5812-408d-87e9-d6cb6c2ae9d7"/>
    <ds:schemaRef ds:uri="http://purl.org/dc/dcmitype/"/>
  </ds:schemaRefs>
</ds:datastoreItem>
</file>

<file path=customXml/itemProps3.xml><?xml version="1.0" encoding="utf-8"?>
<ds:datastoreItem xmlns:ds="http://schemas.openxmlformats.org/officeDocument/2006/customXml" ds:itemID="{B14EC66A-93A8-4D66-815C-A7F55227D6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ff3a13-ee15-43bb-9592-c6275c9ae0de"/>
    <ds:schemaRef ds:uri="b4ca01c4-5812-408d-87e9-d6cb6c2ae9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745</TotalTime>
  <Words>1211</Words>
  <Application>Microsoft Office PowerPoint</Application>
  <PresentationFormat>Widescreen</PresentationFormat>
  <Paragraphs>85</Paragraphs>
  <Slides>16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Acknowledgement of practice change</vt:lpstr>
      <vt:lpstr>Recording in CDIS for EMCH</vt:lpstr>
      <vt:lpstr>Resources for practice change</vt:lpstr>
      <vt:lpstr>Common Queries Post Education</vt:lpstr>
      <vt:lpstr>Where to go when you have a query or issue </vt:lpstr>
      <vt:lpstr> Bypass referrals / Adding Flags </vt:lpstr>
      <vt:lpstr> Inaccurate time entries  </vt:lpstr>
      <vt:lpstr> Consultation types and on whom </vt:lpstr>
      <vt:lpstr> Where to write what – what goes in which client’s notes  </vt:lpstr>
      <vt:lpstr>   Ensure you add the Enhanced program to every entry for clients in the  Enhanced program when using CNP – to accurately add the hours  Also available now in CNP is a follow up option in the drop down for use when recording non direct service for an Enhanced client e.g. ‘client not home’ and you need to make follow up phone calls  </vt:lpstr>
      <vt:lpstr>Recording in Notes</vt:lpstr>
      <vt:lpstr> Antenatal referrals and recording </vt:lpstr>
      <vt:lpstr> Length of time for service/re referral of clients </vt:lpstr>
      <vt:lpstr> Multidisciplinary teams in EMCH </vt:lpstr>
      <vt:lpstr>What Next</vt:lpstr>
      <vt:lpstr>Take home 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Municipal Association of Victoria</dc:title>
  <dc:creator>Jeannie Gill</dc:creator>
  <cp:lastModifiedBy>Helen Lees</cp:lastModifiedBy>
  <cp:revision>34</cp:revision>
  <dcterms:created xsi:type="dcterms:W3CDTF">2020-09-02T05:23:57Z</dcterms:created>
  <dcterms:modified xsi:type="dcterms:W3CDTF">2021-04-21T11:40:29Z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ject">
    <vt:lpwstr/>
  </property>
  <property fmtid="{D5CDD505-2E9C-101B-9397-08002B2CF9AE}" pid="3" name="Media">
    <vt:lpwstr/>
  </property>
  <property fmtid="{D5CDD505-2E9C-101B-9397-08002B2CF9AE}" pid="4" name="Topic">
    <vt:lpwstr/>
  </property>
  <property fmtid="{D5CDD505-2E9C-101B-9397-08002B2CF9AE}" pid="5" name="Year">
    <vt:lpwstr>44;#2013|fa9ab2ba-2245-48ba-89ad-eb41da5073c8</vt:lpwstr>
  </property>
  <property fmtid="{D5CDD505-2E9C-101B-9397-08002B2CF9AE}" pid="6" name="Month">
    <vt:lpwstr>10;#11. November|36c336c7-40e1-4d28-b23a-8570bb8f13c2</vt:lpwstr>
  </property>
  <property fmtid="{D5CDD505-2E9C-101B-9397-08002B2CF9AE}" pid="7" name="Publications">
    <vt:lpwstr/>
  </property>
  <property fmtid="{D5CDD505-2E9C-101B-9397-08002B2CF9AE}" pid="8" name="Stakeholders">
    <vt:lpwstr/>
  </property>
  <property fmtid="{D5CDD505-2E9C-101B-9397-08002B2CF9AE}" pid="9" name="ContentTypeId">
    <vt:lpwstr>0x0101003FC90B1093BE324BBA717B03EC28AD38</vt:lpwstr>
  </property>
  <property fmtid="{D5CDD505-2E9C-101B-9397-08002B2CF9AE}" pid="10" name="Audience">
    <vt:lpwstr/>
  </property>
  <property fmtid="{D5CDD505-2E9C-101B-9397-08002B2CF9AE}" pid="11" name="Doc Type">
    <vt:lpwstr>98;#Template|2e5cb1c1-194c-4789-b222-ee2b38fd35b6</vt:lpwstr>
  </property>
  <property fmtid="{D5CDD505-2E9C-101B-9397-08002B2CF9AE}" pid="12" name="MSIP_Label_3d6aa9fe-4ab7-4a7c-8e39-ccc0b3ffed53_Enabled">
    <vt:lpwstr>true</vt:lpwstr>
  </property>
  <property fmtid="{D5CDD505-2E9C-101B-9397-08002B2CF9AE}" pid="13" name="MSIP_Label_3d6aa9fe-4ab7-4a7c-8e39-ccc0b3ffed53_SetDate">
    <vt:lpwstr>2021-04-21T10:33:33Z</vt:lpwstr>
  </property>
  <property fmtid="{D5CDD505-2E9C-101B-9397-08002B2CF9AE}" pid="14" name="MSIP_Label_3d6aa9fe-4ab7-4a7c-8e39-ccc0b3ffed53_Method">
    <vt:lpwstr>Privileged</vt:lpwstr>
  </property>
  <property fmtid="{D5CDD505-2E9C-101B-9397-08002B2CF9AE}" pid="15" name="MSIP_Label_3d6aa9fe-4ab7-4a7c-8e39-ccc0b3ffed53_Name">
    <vt:lpwstr>3d6aa9fe-4ab7-4a7c-8e39-ccc0b3ffed53</vt:lpwstr>
  </property>
  <property fmtid="{D5CDD505-2E9C-101B-9397-08002B2CF9AE}" pid="16" name="MSIP_Label_3d6aa9fe-4ab7-4a7c-8e39-ccc0b3ffed53_SiteId">
    <vt:lpwstr>c0e0601f-0fac-449c-9c88-a104c4eb9f28</vt:lpwstr>
  </property>
  <property fmtid="{D5CDD505-2E9C-101B-9397-08002B2CF9AE}" pid="17" name="MSIP_Label_3d6aa9fe-4ab7-4a7c-8e39-ccc0b3ffed53_ActionId">
    <vt:lpwstr>779505c2-cdae-4c43-9b03-55ac8db6ba1f</vt:lpwstr>
  </property>
  <property fmtid="{D5CDD505-2E9C-101B-9397-08002B2CF9AE}" pid="18" name="MSIP_Label_3d6aa9fe-4ab7-4a7c-8e39-ccc0b3ffed53_ContentBits">
    <vt:lpwstr>0</vt:lpwstr>
  </property>
</Properties>
</file>