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4"/>
  </p:sldMasterIdLst>
  <p:sldIdLst>
    <p:sldId id="256" r:id="rId5"/>
    <p:sldId id="325" r:id="rId6"/>
    <p:sldId id="326" r:id="rId7"/>
    <p:sldId id="327" r:id="rId8"/>
    <p:sldId id="328" r:id="rId9"/>
    <p:sldId id="329" r:id="rId10"/>
    <p:sldId id="331" r:id="rId11"/>
    <p:sldId id="330" r:id="rId12"/>
    <p:sldId id="334" r:id="rId13"/>
    <p:sldId id="333" r:id="rId14"/>
    <p:sldId id="336" r:id="rId15"/>
    <p:sldId id="338" r:id="rId16"/>
    <p:sldId id="33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183065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2313146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4825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248111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7350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29259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534771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86709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1635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9/05/2023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00359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43B6B9-6BBB-4BA7-A816-280337F9267E}" type="datetimeFigureOut">
              <a:rPr lang="en-AU" smtClean="0"/>
              <a:t>9/05/2023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18286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43B6B9-6BBB-4BA7-A816-280337F9267E}" type="datetimeFigureOut">
              <a:rPr lang="en-AU" smtClean="0"/>
              <a:t>9/05/2023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00938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43B6B9-6BBB-4BA7-A816-280337F9267E}" type="datetimeFigureOut">
              <a:rPr lang="en-AU" smtClean="0"/>
              <a:t>9/05/2023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63252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3B6B9-6BBB-4BA7-A816-280337F9267E}" type="datetimeFigureOut">
              <a:rPr lang="en-AU" smtClean="0"/>
              <a:t>9/05/2023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82236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43B6B9-6BBB-4BA7-A816-280337F9267E}" type="datetimeFigureOut">
              <a:rPr lang="en-AU" smtClean="0"/>
              <a:t>9/05/2023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72168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
        <p:nvSpPr>
          <p:cNvPr id="5" name="Date Placeholder 4"/>
          <p:cNvSpPr>
            <a:spLocks noGrp="1"/>
          </p:cNvSpPr>
          <p:nvPr>
            <p:ph type="dt" sz="half" idx="10"/>
          </p:nvPr>
        </p:nvSpPr>
        <p:spPr/>
        <p:txBody>
          <a:bodyPr/>
          <a:lstStyle/>
          <a:p>
            <a:fld id="{4643B6B9-6BBB-4BA7-A816-280337F9267E}" type="datetimeFigureOut">
              <a:rPr lang="en-AU" smtClean="0"/>
              <a:t>9/05/2023</a:t>
            </a:fld>
            <a:endParaRPr lang="en-AU"/>
          </a:p>
        </p:txBody>
      </p:sp>
    </p:spTree>
    <p:extLst>
      <p:ext uri="{BB962C8B-B14F-4D97-AF65-F5344CB8AC3E}">
        <p14:creationId xmlns:p14="http://schemas.microsoft.com/office/powerpoint/2010/main" val="204147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43B6B9-6BBB-4BA7-A816-280337F9267E}" type="datetimeFigureOut">
              <a:rPr lang="en-AU" smtClean="0"/>
              <a:t>9/05/2023</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E92505-D047-45DB-B337-8AF90DB5BF43}" type="slidenum">
              <a:rPr lang="en-AU" smtClean="0"/>
              <a:t>‹#›</a:t>
            </a:fld>
            <a:endParaRPr lang="en-AU"/>
          </a:p>
        </p:txBody>
      </p:sp>
    </p:spTree>
    <p:extLst>
      <p:ext uri="{BB962C8B-B14F-4D97-AF65-F5344CB8AC3E}">
        <p14:creationId xmlns:p14="http://schemas.microsoft.com/office/powerpoint/2010/main" val="232986605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meo.com/432021138" TargetMode="External"/><Relationship Id="rId2" Type="http://schemas.openxmlformats.org/officeDocument/2006/relationships/hyperlink" Target="https://www.health.vic.gov.au/maternal-child-health/child-development-information-syste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aps.vec.vic.gov.a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0C0C-4431-4DF8-8D2F-F134EADB5357}"/>
              </a:ext>
            </a:extLst>
          </p:cNvPr>
          <p:cNvSpPr>
            <a:spLocks noGrp="1"/>
          </p:cNvSpPr>
          <p:nvPr>
            <p:ph type="ctrTitle"/>
          </p:nvPr>
        </p:nvSpPr>
        <p:spPr>
          <a:xfrm>
            <a:off x="1507067" y="2136087"/>
            <a:ext cx="8131883" cy="1646302"/>
          </a:xfrm>
        </p:spPr>
        <p:txBody>
          <a:bodyPr/>
          <a:lstStyle/>
          <a:p>
            <a:pPr algn="ctr"/>
            <a:r>
              <a:rPr lang="en-AU" sz="3200" dirty="0"/>
              <a:t>What do I do if I receive a Birth Notice in error?</a:t>
            </a:r>
            <a:br>
              <a:rPr lang="en-AU" sz="3200" dirty="0"/>
            </a:br>
            <a:r>
              <a:rPr lang="en-AU" sz="3200" dirty="0"/>
              <a:t>General practice discussion, Q&amp;A</a:t>
            </a:r>
            <a:br>
              <a:rPr lang="en-AU" sz="3200" dirty="0"/>
            </a:br>
            <a:endParaRPr lang="en-AU" sz="3200" dirty="0"/>
          </a:p>
        </p:txBody>
      </p:sp>
      <p:sp>
        <p:nvSpPr>
          <p:cNvPr id="5" name="Subtitle 4">
            <a:extLst>
              <a:ext uri="{FF2B5EF4-FFF2-40B4-BE49-F238E27FC236}">
                <a16:creationId xmlns:a16="http://schemas.microsoft.com/office/drawing/2014/main" id="{BB780EA6-E96D-4734-A63D-BE9FB5A6B361}"/>
              </a:ext>
            </a:extLst>
          </p:cNvPr>
          <p:cNvSpPr>
            <a:spLocks noGrp="1"/>
          </p:cNvSpPr>
          <p:nvPr>
            <p:ph type="subTitle" idx="1"/>
          </p:nvPr>
        </p:nvSpPr>
        <p:spPr>
          <a:xfrm>
            <a:off x="1783904" y="4025666"/>
            <a:ext cx="7766936" cy="1096899"/>
          </a:xfrm>
        </p:spPr>
        <p:txBody>
          <a:bodyPr>
            <a:normAutofit lnSpcReduction="10000"/>
          </a:bodyPr>
          <a:lstStyle/>
          <a:p>
            <a:pPr algn="ctr"/>
            <a:r>
              <a:rPr lang="en-US" sz="1800" dirty="0">
                <a:latin typeface="+mn-lt"/>
                <a:ea typeface="+mn-ea"/>
                <a:cs typeface="+mn-cs"/>
              </a:rPr>
              <a:t>Child Development Information System (CDIS)</a:t>
            </a:r>
          </a:p>
          <a:p>
            <a:pPr algn="ctr"/>
            <a:r>
              <a:rPr lang="en-US" sz="1800" dirty="0"/>
              <a:t>CDIS Users Group  (Admin) </a:t>
            </a:r>
          </a:p>
          <a:p>
            <a:pPr algn="ctr"/>
            <a:r>
              <a:rPr lang="en-US" dirty="0"/>
              <a:t>Tuesd</a:t>
            </a:r>
            <a:r>
              <a:rPr lang="en-US" sz="1800" dirty="0"/>
              <a:t>ay </a:t>
            </a:r>
            <a:r>
              <a:rPr lang="en-US" dirty="0"/>
              <a:t>29/11/2022 </a:t>
            </a:r>
            <a:r>
              <a:rPr lang="en-US" sz="1800" dirty="0"/>
              <a:t>11:00 am – 12:00 pm</a:t>
            </a:r>
          </a:p>
          <a:p>
            <a:pPr algn="ctr"/>
            <a:endParaRPr lang="en-AU" dirty="0"/>
          </a:p>
        </p:txBody>
      </p:sp>
    </p:spTree>
    <p:extLst>
      <p:ext uri="{BB962C8B-B14F-4D97-AF65-F5344CB8AC3E}">
        <p14:creationId xmlns:p14="http://schemas.microsoft.com/office/powerpoint/2010/main" val="195968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B0184-F1FA-F1C5-F201-01EEE846A1DE}"/>
              </a:ext>
            </a:extLst>
          </p:cNvPr>
          <p:cNvSpPr>
            <a:spLocks noGrp="1"/>
          </p:cNvSpPr>
          <p:nvPr>
            <p:ph type="title"/>
          </p:nvPr>
        </p:nvSpPr>
        <p:spPr/>
        <p:txBody>
          <a:bodyPr/>
          <a:lstStyle/>
          <a:p>
            <a:pPr algn="ctr"/>
            <a:r>
              <a:rPr lang="en-AU" dirty="0"/>
              <a:t>Questions and Answers – addressed in the next slides</a:t>
            </a:r>
          </a:p>
        </p:txBody>
      </p:sp>
      <p:sp>
        <p:nvSpPr>
          <p:cNvPr id="3" name="Content Placeholder 2">
            <a:extLst>
              <a:ext uri="{FF2B5EF4-FFF2-40B4-BE49-F238E27FC236}">
                <a16:creationId xmlns:a16="http://schemas.microsoft.com/office/drawing/2014/main" id="{917BC211-CA17-9997-B39B-0A2C7DC041FC}"/>
              </a:ext>
            </a:extLst>
          </p:cNvPr>
          <p:cNvSpPr>
            <a:spLocks noGrp="1"/>
          </p:cNvSpPr>
          <p:nvPr>
            <p:ph idx="1"/>
          </p:nvPr>
        </p:nvSpPr>
        <p:spPr/>
        <p:txBody>
          <a:bodyPr/>
          <a:lstStyle/>
          <a:p>
            <a:r>
              <a:rPr lang="en-AU" dirty="0"/>
              <a:t>Pleased ask any questions you have</a:t>
            </a:r>
          </a:p>
          <a:p>
            <a:r>
              <a:rPr lang="en-AU" dirty="0"/>
              <a:t>Please use chat function to add any comments/queries.</a:t>
            </a:r>
          </a:p>
          <a:p>
            <a:r>
              <a:rPr lang="en-AU" i="1" dirty="0"/>
              <a:t>Questions asked on the day:</a:t>
            </a:r>
          </a:p>
          <a:p>
            <a:pPr marL="0" indent="0">
              <a:buNone/>
            </a:pPr>
            <a:r>
              <a:rPr lang="en-AU" dirty="0"/>
              <a:t>Why do I have to cancel appointments from the calendar?</a:t>
            </a:r>
          </a:p>
          <a:p>
            <a:pPr marL="0" indent="0">
              <a:buNone/>
            </a:pPr>
            <a:r>
              <a:rPr lang="en-AU"/>
              <a:t>Why can't </a:t>
            </a:r>
            <a:r>
              <a:rPr lang="en-AU" dirty="0"/>
              <a:t>I delete from the Consultation page?</a:t>
            </a:r>
          </a:p>
          <a:p>
            <a:pPr marL="0" indent="0">
              <a:buNone/>
            </a:pPr>
            <a:endParaRPr lang="en-AU" dirty="0"/>
          </a:p>
          <a:p>
            <a:pPr marL="0" indent="0" algn="ctr">
              <a:buNone/>
            </a:pPr>
            <a:r>
              <a:rPr lang="en-AU" i="1" dirty="0"/>
              <a:t>This meeting is for you and your MCH team and their practice so please provide feedback for future meetings</a:t>
            </a:r>
          </a:p>
          <a:p>
            <a:endParaRPr lang="en-AU" dirty="0"/>
          </a:p>
          <a:p>
            <a:endParaRPr lang="en-AU" dirty="0"/>
          </a:p>
        </p:txBody>
      </p:sp>
    </p:spTree>
    <p:extLst>
      <p:ext uri="{BB962C8B-B14F-4D97-AF65-F5344CB8AC3E}">
        <p14:creationId xmlns:p14="http://schemas.microsoft.com/office/powerpoint/2010/main" val="3386644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205D-1D6F-8FBE-2A50-74E8827C0B8E}"/>
              </a:ext>
            </a:extLst>
          </p:cNvPr>
          <p:cNvSpPr>
            <a:spLocks noGrp="1"/>
          </p:cNvSpPr>
          <p:nvPr>
            <p:ph type="title"/>
          </p:nvPr>
        </p:nvSpPr>
        <p:spPr/>
        <p:txBody>
          <a:bodyPr/>
          <a:lstStyle/>
          <a:p>
            <a:pPr algn="ctr"/>
            <a:r>
              <a:rPr lang="en-AU" dirty="0"/>
              <a:t>Best practice for cancelling appointments.</a:t>
            </a:r>
          </a:p>
        </p:txBody>
      </p:sp>
      <p:sp>
        <p:nvSpPr>
          <p:cNvPr id="3" name="Content Placeholder 2">
            <a:extLst>
              <a:ext uri="{FF2B5EF4-FFF2-40B4-BE49-F238E27FC236}">
                <a16:creationId xmlns:a16="http://schemas.microsoft.com/office/drawing/2014/main" id="{E04533D4-DB7B-8413-61FD-7EAE0788E30B}"/>
              </a:ext>
            </a:extLst>
          </p:cNvPr>
          <p:cNvSpPr>
            <a:spLocks noGrp="1"/>
          </p:cNvSpPr>
          <p:nvPr>
            <p:ph idx="1"/>
          </p:nvPr>
        </p:nvSpPr>
        <p:spPr/>
        <p:txBody>
          <a:bodyPr/>
          <a:lstStyle/>
          <a:p>
            <a:r>
              <a:rPr lang="en-AU" dirty="0"/>
              <a:t>As per CDIS webinar series on Department of Health MCH website:</a:t>
            </a:r>
          </a:p>
          <a:p>
            <a:r>
              <a:rPr lang="en-AU" dirty="0">
                <a:hlinkClick r:id="rId2"/>
              </a:rPr>
              <a:t>https://www.health.vic.gov.au/maternal-child-health/child-development-information-system</a:t>
            </a:r>
            <a:endParaRPr lang="en-AU" dirty="0"/>
          </a:p>
          <a:p>
            <a:r>
              <a:rPr lang="en-AU" dirty="0"/>
              <a:t>Webinar 7:  </a:t>
            </a:r>
            <a:r>
              <a:rPr lang="en-AU" dirty="0">
                <a:hlinkClick r:id="rId3"/>
              </a:rPr>
              <a:t>https://vimeo.com/432021138</a:t>
            </a:r>
            <a:r>
              <a:rPr lang="en-AU" dirty="0"/>
              <a:t> (password </a:t>
            </a:r>
            <a:r>
              <a:rPr lang="en-AU" dirty="0" err="1"/>
              <a:t>cdis</a:t>
            </a:r>
            <a:r>
              <a:rPr lang="en-AU" dirty="0"/>
              <a:t>)</a:t>
            </a:r>
          </a:p>
          <a:p>
            <a:endParaRPr lang="en-AU" dirty="0"/>
          </a:p>
          <a:p>
            <a:r>
              <a:rPr lang="en-AU" dirty="0"/>
              <a:t>Appointments are to be cancelled from the calendar so that a DNA is recorded in the client CDIS history.</a:t>
            </a:r>
          </a:p>
          <a:p>
            <a:r>
              <a:rPr lang="en-AU" dirty="0"/>
              <a:t>DNA recorded this way will also be reflected in the DNA report function of CDIS.</a:t>
            </a:r>
          </a:p>
          <a:p>
            <a:endParaRPr lang="en-AU" dirty="0"/>
          </a:p>
        </p:txBody>
      </p:sp>
    </p:spTree>
    <p:extLst>
      <p:ext uri="{BB962C8B-B14F-4D97-AF65-F5344CB8AC3E}">
        <p14:creationId xmlns:p14="http://schemas.microsoft.com/office/powerpoint/2010/main" val="360128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640FC-14C0-7527-EEF3-DE01F16A6712}"/>
              </a:ext>
            </a:extLst>
          </p:cNvPr>
          <p:cNvSpPr>
            <a:spLocks noGrp="1"/>
          </p:cNvSpPr>
          <p:nvPr>
            <p:ph type="title"/>
          </p:nvPr>
        </p:nvSpPr>
        <p:spPr>
          <a:xfrm>
            <a:off x="677334" y="214604"/>
            <a:ext cx="8596668" cy="602033"/>
          </a:xfrm>
        </p:spPr>
        <p:txBody>
          <a:bodyPr>
            <a:normAutofit fontScale="90000"/>
          </a:bodyPr>
          <a:lstStyle/>
          <a:p>
            <a:r>
              <a:rPr lang="en-AU" dirty="0"/>
              <a:t>Process:</a:t>
            </a:r>
            <a:br>
              <a:rPr lang="en-AU" dirty="0"/>
            </a:br>
            <a:br>
              <a:rPr lang="en-AU" dirty="0"/>
            </a:br>
            <a:endParaRPr lang="en-AU" dirty="0"/>
          </a:p>
        </p:txBody>
      </p:sp>
      <p:sp>
        <p:nvSpPr>
          <p:cNvPr id="3" name="Content Placeholder 2">
            <a:extLst>
              <a:ext uri="{FF2B5EF4-FFF2-40B4-BE49-F238E27FC236}">
                <a16:creationId xmlns:a16="http://schemas.microsoft.com/office/drawing/2014/main" id="{F796E13E-CF1F-341B-4C61-FA1EA2C6B829}"/>
              </a:ext>
            </a:extLst>
          </p:cNvPr>
          <p:cNvSpPr>
            <a:spLocks noGrp="1"/>
          </p:cNvSpPr>
          <p:nvPr>
            <p:ph idx="1"/>
          </p:nvPr>
        </p:nvSpPr>
        <p:spPr>
          <a:xfrm>
            <a:off x="677334" y="951722"/>
            <a:ext cx="8596668" cy="5691673"/>
          </a:xfrm>
        </p:spPr>
        <p:txBody>
          <a:bodyPr/>
          <a:lstStyle/>
          <a:p>
            <a:pPr marL="0" indent="0">
              <a:buNone/>
            </a:pPr>
            <a:r>
              <a:rPr lang="en-AU" dirty="0"/>
              <a:t>From the calendar screen right click on the clients appointment and select edit:</a:t>
            </a:r>
          </a:p>
          <a:p>
            <a:r>
              <a:rPr lang="en-AU" dirty="0"/>
              <a:t>                                          </a:t>
            </a:r>
          </a:p>
          <a:p>
            <a:endParaRPr lang="en-AU" dirty="0"/>
          </a:p>
          <a:p>
            <a:endParaRPr lang="en-AU" dirty="0"/>
          </a:p>
          <a:p>
            <a:endParaRPr lang="en-AU" dirty="0"/>
          </a:p>
          <a:p>
            <a:r>
              <a:rPr lang="en-AU" dirty="0"/>
              <a:t>Select Cancel appointment and appropriate reason (see snip below)</a:t>
            </a:r>
          </a:p>
          <a:p>
            <a:r>
              <a:rPr lang="en-AU" dirty="0"/>
              <a:t>Complete the fields </a:t>
            </a:r>
          </a:p>
          <a:p>
            <a:endParaRPr lang="en-AU" dirty="0"/>
          </a:p>
          <a:p>
            <a:endParaRPr lang="en-AU" dirty="0"/>
          </a:p>
          <a:p>
            <a:r>
              <a:rPr lang="en-AU" dirty="0"/>
              <a:t>Then save.</a:t>
            </a:r>
          </a:p>
          <a:p>
            <a:r>
              <a:rPr lang="en-AU" dirty="0"/>
              <a:t>Appointment will delete from the calendar</a:t>
            </a:r>
          </a:p>
          <a:p>
            <a:r>
              <a:rPr lang="en-AU" dirty="0"/>
              <a:t>Clients history will look like this:</a:t>
            </a:r>
          </a:p>
          <a:p>
            <a:endParaRPr lang="en-AU" dirty="0">
              <a:highlight>
                <a:srgbClr val="FFFF00"/>
              </a:highlight>
            </a:endParaRPr>
          </a:p>
          <a:p>
            <a:endParaRPr lang="en-AU" dirty="0"/>
          </a:p>
        </p:txBody>
      </p:sp>
      <p:pic>
        <p:nvPicPr>
          <p:cNvPr id="5" name="Picture 4">
            <a:extLst>
              <a:ext uri="{FF2B5EF4-FFF2-40B4-BE49-F238E27FC236}">
                <a16:creationId xmlns:a16="http://schemas.microsoft.com/office/drawing/2014/main" id="{62A66CDD-30AD-E875-ADA8-CB920A5372F4}"/>
              </a:ext>
            </a:extLst>
          </p:cNvPr>
          <p:cNvPicPr>
            <a:picLocks noChangeAspect="1"/>
          </p:cNvPicPr>
          <p:nvPr/>
        </p:nvPicPr>
        <p:blipFill>
          <a:blip r:embed="rId2"/>
          <a:stretch>
            <a:fillRect/>
          </a:stretch>
        </p:blipFill>
        <p:spPr>
          <a:xfrm>
            <a:off x="1513468" y="1265565"/>
            <a:ext cx="2122588" cy="1404000"/>
          </a:xfrm>
          <a:prstGeom prst="rect">
            <a:avLst/>
          </a:prstGeom>
        </p:spPr>
      </p:pic>
      <p:pic>
        <p:nvPicPr>
          <p:cNvPr id="7" name="Picture 6">
            <a:extLst>
              <a:ext uri="{FF2B5EF4-FFF2-40B4-BE49-F238E27FC236}">
                <a16:creationId xmlns:a16="http://schemas.microsoft.com/office/drawing/2014/main" id="{365EE2E1-8C72-B56F-F8CC-E71CBC73408B}"/>
              </a:ext>
            </a:extLst>
          </p:cNvPr>
          <p:cNvPicPr>
            <a:picLocks noChangeAspect="1"/>
          </p:cNvPicPr>
          <p:nvPr/>
        </p:nvPicPr>
        <p:blipFill>
          <a:blip r:embed="rId3"/>
          <a:stretch>
            <a:fillRect/>
          </a:stretch>
        </p:blipFill>
        <p:spPr>
          <a:xfrm>
            <a:off x="3785346" y="3336039"/>
            <a:ext cx="3111049" cy="1332000"/>
          </a:xfrm>
          <a:prstGeom prst="rect">
            <a:avLst/>
          </a:prstGeom>
        </p:spPr>
      </p:pic>
      <p:pic>
        <p:nvPicPr>
          <p:cNvPr id="11" name="Picture 10">
            <a:extLst>
              <a:ext uri="{FF2B5EF4-FFF2-40B4-BE49-F238E27FC236}">
                <a16:creationId xmlns:a16="http://schemas.microsoft.com/office/drawing/2014/main" id="{BFE639B9-2FCD-144F-D22E-16DFF94AE2BF}"/>
              </a:ext>
            </a:extLst>
          </p:cNvPr>
          <p:cNvPicPr>
            <a:picLocks noChangeAspect="1"/>
          </p:cNvPicPr>
          <p:nvPr/>
        </p:nvPicPr>
        <p:blipFill>
          <a:blip r:embed="rId4"/>
          <a:stretch>
            <a:fillRect/>
          </a:stretch>
        </p:blipFill>
        <p:spPr>
          <a:xfrm>
            <a:off x="1090613" y="5835759"/>
            <a:ext cx="8355392" cy="600075"/>
          </a:xfrm>
          <a:prstGeom prst="rect">
            <a:avLst/>
          </a:prstGeom>
        </p:spPr>
      </p:pic>
    </p:spTree>
    <p:extLst>
      <p:ext uri="{BB962C8B-B14F-4D97-AF65-F5344CB8AC3E}">
        <p14:creationId xmlns:p14="http://schemas.microsoft.com/office/powerpoint/2010/main" val="310869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C5677-4C0B-5163-5C42-4876F7A950EE}"/>
              </a:ext>
            </a:extLst>
          </p:cNvPr>
          <p:cNvSpPr>
            <a:spLocks noGrp="1"/>
          </p:cNvSpPr>
          <p:nvPr>
            <p:ph type="title"/>
          </p:nvPr>
        </p:nvSpPr>
        <p:spPr/>
        <p:txBody>
          <a:bodyPr/>
          <a:lstStyle/>
          <a:p>
            <a:pPr algn="ctr"/>
            <a:r>
              <a:rPr lang="en-AU" dirty="0"/>
              <a:t>What to do with old appointments in the consult page.</a:t>
            </a:r>
          </a:p>
        </p:txBody>
      </p:sp>
      <p:sp>
        <p:nvSpPr>
          <p:cNvPr id="3" name="Content Placeholder 2">
            <a:extLst>
              <a:ext uri="{FF2B5EF4-FFF2-40B4-BE49-F238E27FC236}">
                <a16:creationId xmlns:a16="http://schemas.microsoft.com/office/drawing/2014/main" id="{6C9C6A15-92F3-08D0-4C30-CC35F597A4DC}"/>
              </a:ext>
            </a:extLst>
          </p:cNvPr>
          <p:cNvSpPr>
            <a:spLocks noGrp="1"/>
          </p:cNvSpPr>
          <p:nvPr>
            <p:ph idx="1"/>
          </p:nvPr>
        </p:nvSpPr>
        <p:spPr/>
        <p:txBody>
          <a:bodyPr>
            <a:normAutofit lnSpcReduction="10000"/>
          </a:bodyPr>
          <a:lstStyle/>
          <a:p>
            <a:endParaRPr lang="en-AU" dirty="0"/>
          </a:p>
          <a:p>
            <a:endParaRPr lang="en-AU" dirty="0"/>
          </a:p>
          <a:p>
            <a:endParaRPr lang="en-AU" dirty="0"/>
          </a:p>
          <a:p>
            <a:endParaRPr lang="en-AU" dirty="0"/>
          </a:p>
          <a:p>
            <a:endParaRPr lang="en-AU" dirty="0"/>
          </a:p>
          <a:p>
            <a:r>
              <a:rPr lang="en-AU" dirty="0"/>
              <a:t>Deleting from the consultation page will not record the missed appointment in the client record or attribute to DNA data.</a:t>
            </a:r>
          </a:p>
          <a:p>
            <a:endParaRPr lang="en-AU" dirty="0"/>
          </a:p>
          <a:p>
            <a:r>
              <a:rPr lang="en-AU" dirty="0"/>
              <a:t>However, this is a good way to delete appointments from a long time ago or appointments that belong to another MCH service that were not deleted in the transfer.</a:t>
            </a:r>
          </a:p>
          <a:p>
            <a:endParaRPr lang="en-AU" dirty="0"/>
          </a:p>
        </p:txBody>
      </p:sp>
      <p:pic>
        <p:nvPicPr>
          <p:cNvPr id="7" name="Picture 6">
            <a:extLst>
              <a:ext uri="{FF2B5EF4-FFF2-40B4-BE49-F238E27FC236}">
                <a16:creationId xmlns:a16="http://schemas.microsoft.com/office/drawing/2014/main" id="{C0D3A0C1-1602-B0E4-7B72-B18F1AD4D598}"/>
              </a:ext>
            </a:extLst>
          </p:cNvPr>
          <p:cNvPicPr>
            <a:picLocks noChangeAspect="1"/>
          </p:cNvPicPr>
          <p:nvPr/>
        </p:nvPicPr>
        <p:blipFill>
          <a:blip r:embed="rId2"/>
          <a:stretch>
            <a:fillRect/>
          </a:stretch>
        </p:blipFill>
        <p:spPr>
          <a:xfrm>
            <a:off x="288958" y="1860290"/>
            <a:ext cx="9934575" cy="1943100"/>
          </a:xfrm>
          <a:prstGeom prst="rect">
            <a:avLst/>
          </a:prstGeom>
        </p:spPr>
      </p:pic>
    </p:spTree>
    <p:extLst>
      <p:ext uri="{BB962C8B-B14F-4D97-AF65-F5344CB8AC3E}">
        <p14:creationId xmlns:p14="http://schemas.microsoft.com/office/powerpoint/2010/main" val="256999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0C91E66-260D-4952-B4F6-958AF6324999}"/>
              </a:ext>
            </a:extLst>
          </p:cNvPr>
          <p:cNvSpPr/>
          <p:nvPr/>
        </p:nvSpPr>
        <p:spPr>
          <a:xfrm>
            <a:off x="6094855" y="1261331"/>
            <a:ext cx="3497565" cy="3002662"/>
          </a:xfrm>
          <a:prstGeom prst="rect">
            <a:avLst/>
          </a:prstGeom>
        </p:spPr>
        <p:txBody>
          <a:bodyPr vert="horz" lIns="91440" tIns="45720" rIns="91440" bIns="45720" rtlCol="0" anchor="b">
            <a:normAutofit/>
          </a:bodyPr>
          <a:lstStyle/>
          <a:p>
            <a:pPr>
              <a:spcBef>
                <a:spcPct val="0"/>
              </a:spcBef>
              <a:spcAft>
                <a:spcPts val="600"/>
              </a:spcAft>
            </a:pPr>
            <a:endParaRPr lang="en-US" sz="4400" kern="1200" dirty="0">
              <a:solidFill>
                <a:schemeClr val="accent1"/>
              </a:solidFill>
              <a:latin typeface="+mj-lt"/>
              <a:ea typeface="+mj-ea"/>
              <a:cs typeface="+mj-cs"/>
            </a:endParaRPr>
          </a:p>
        </p:txBody>
      </p:sp>
      <p:graphicFrame>
        <p:nvGraphicFramePr>
          <p:cNvPr id="2" name="Table 1">
            <a:extLst>
              <a:ext uri="{FF2B5EF4-FFF2-40B4-BE49-F238E27FC236}">
                <a16:creationId xmlns:a16="http://schemas.microsoft.com/office/drawing/2014/main" id="{801BE9F7-CDDD-4453-AB9B-67075E704610}"/>
              </a:ext>
            </a:extLst>
          </p:cNvPr>
          <p:cNvGraphicFramePr>
            <a:graphicFrameLocks noGrp="1"/>
          </p:cNvGraphicFramePr>
          <p:nvPr>
            <p:extLst>
              <p:ext uri="{D42A27DB-BD31-4B8C-83A1-F6EECF244321}">
                <p14:modId xmlns:p14="http://schemas.microsoft.com/office/powerpoint/2010/main" val="490550436"/>
              </p:ext>
            </p:extLst>
          </p:nvPr>
        </p:nvGraphicFramePr>
        <p:xfrm>
          <a:off x="1124125" y="1261330"/>
          <a:ext cx="4389422" cy="2468424"/>
        </p:xfrm>
        <a:graphic>
          <a:graphicData uri="http://schemas.openxmlformats.org/drawingml/2006/table">
            <a:tbl>
              <a:tblPr firstRow="1" bandRow="1">
                <a:solidFill>
                  <a:schemeClr val="bg1">
                    <a:lumMod val="95000"/>
                  </a:schemeClr>
                </a:solidFill>
                <a:tableStyleId>{8EC20E35-A176-4012-BC5E-935CFFF8708E}</a:tableStyleId>
              </a:tblPr>
              <a:tblGrid>
                <a:gridCol w="4389422">
                  <a:extLst>
                    <a:ext uri="{9D8B030D-6E8A-4147-A177-3AD203B41FA5}">
                      <a16:colId xmlns:a16="http://schemas.microsoft.com/office/drawing/2014/main" val="1087752378"/>
                    </a:ext>
                  </a:extLst>
                </a:gridCol>
              </a:tblGrid>
              <a:tr h="355887">
                <a:tc>
                  <a:txBody>
                    <a:bodyPr/>
                    <a:lstStyle/>
                    <a:p>
                      <a:pPr>
                        <a:spcBef>
                          <a:spcPct val="0"/>
                        </a:spcBef>
                        <a:spcAft>
                          <a:spcPts val="600"/>
                        </a:spcAft>
                      </a:pPr>
                      <a:r>
                        <a:rPr lang="en-US" sz="1600" b="1" kern="1200" dirty="0">
                          <a:solidFill>
                            <a:schemeClr val="accent1"/>
                          </a:solidFill>
                          <a:latin typeface="+mn-lt"/>
                          <a:ea typeface="+mn-ea"/>
                          <a:cs typeface="+mn-cs"/>
                        </a:rPr>
                        <a:t>Contents</a:t>
                      </a:r>
                    </a:p>
                  </a:txBody>
                  <a:tcPr marL="52263" marR="86708" marT="14932" marB="111992" anchor="b">
                    <a:lnL w="12700" cmpd="sng">
                      <a:noFill/>
                    </a:lnL>
                    <a:lnR w="12700" cmpd="sng">
                      <a:noFill/>
                    </a:lnR>
                    <a:lnT w="9525" cap="flat" cmpd="sng" algn="ctr">
                      <a:noFill/>
                      <a:prstDash val="solid"/>
                    </a:lnT>
                    <a:lnB w="38100" cmpd="sng">
                      <a:noFill/>
                    </a:lnB>
                    <a:solidFill>
                      <a:schemeClr val="bg1">
                        <a:lumMod val="95000"/>
                      </a:schemeClr>
                    </a:solidFill>
                  </a:tcPr>
                </a:tc>
                <a:extLst>
                  <a:ext uri="{0D108BD9-81ED-4DB2-BD59-A6C34878D82A}">
                    <a16:rowId xmlns:a16="http://schemas.microsoft.com/office/drawing/2014/main" val="1949789130"/>
                  </a:ext>
                </a:extLst>
              </a:tr>
              <a:tr h="306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cap="none" spc="0" dirty="0">
                          <a:solidFill>
                            <a:schemeClr val="tx1"/>
                          </a:solidFill>
                        </a:rPr>
                        <a:t>What to do if I receive a BN in error?</a:t>
                      </a:r>
                    </a:p>
                  </a:txBody>
                  <a:tcPr marL="52263" marR="86708" marT="14932" marB="111992">
                    <a:lnL w="12700" cap="flat" cmpd="sng" algn="ctr">
                      <a:solidFill>
                        <a:schemeClr val="accent1"/>
                      </a:solidFill>
                      <a:prstDash val="solid"/>
                    </a:lnL>
                    <a:lnR w="12700" cmpd="sng">
                      <a:noFill/>
                      <a:prstDash val="solid"/>
                    </a:lnR>
                    <a:lnT w="38100" cmpd="sng">
                      <a:noFill/>
                    </a:lnT>
                    <a:lnB w="9525" cap="flat" cmpd="sng" algn="ctr">
                      <a:noFill/>
                      <a:prstDash val="solid"/>
                    </a:lnB>
                    <a:solidFill>
                      <a:schemeClr val="bg1">
                        <a:lumMod val="95000"/>
                      </a:schemeClr>
                    </a:solidFill>
                  </a:tcPr>
                </a:tc>
                <a:extLst>
                  <a:ext uri="{0D108BD9-81ED-4DB2-BD59-A6C34878D82A}">
                    <a16:rowId xmlns:a16="http://schemas.microsoft.com/office/drawing/2014/main" val="3801426461"/>
                  </a:ext>
                </a:extLst>
              </a:tr>
              <a:tr h="306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cap="none" spc="0" dirty="0">
                          <a:solidFill>
                            <a:schemeClr val="tx1"/>
                          </a:solidFill>
                        </a:rPr>
                        <a:t>Overdue KAS follow up</a:t>
                      </a:r>
                    </a:p>
                  </a:txBody>
                  <a:tcPr marL="52263" marR="86708" marT="14932" marB="111992">
                    <a:lnL w="12700" cap="flat" cmpd="sng" algn="ctr">
                      <a:solidFill>
                        <a:schemeClr val="accent1"/>
                      </a:solidFill>
                      <a:prstDash val="solid"/>
                    </a:lnL>
                    <a:lnR w="12700" cmpd="sng">
                      <a:noFill/>
                      <a:prstDash val="solid"/>
                    </a:lnR>
                    <a:lnT w="9525" cap="flat" cmpd="sng" algn="ctr">
                      <a:noFill/>
                      <a:prstDash val="solid"/>
                    </a:lnT>
                    <a:lnB w="12700" cmpd="sng">
                      <a:noFill/>
                      <a:prstDash val="solid"/>
                    </a:lnB>
                    <a:solidFill>
                      <a:schemeClr val="bg1">
                        <a:lumMod val="85000"/>
                      </a:schemeClr>
                    </a:solidFill>
                  </a:tcPr>
                </a:tc>
                <a:extLst>
                  <a:ext uri="{0D108BD9-81ED-4DB2-BD59-A6C34878D82A}">
                    <a16:rowId xmlns:a16="http://schemas.microsoft.com/office/drawing/2014/main" val="45266040"/>
                  </a:ext>
                </a:extLst>
              </a:tr>
              <a:tr h="306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cap="none" spc="0" dirty="0">
                          <a:solidFill>
                            <a:schemeClr val="tx1"/>
                          </a:solidFill>
                        </a:rPr>
                        <a:t>General Discussions</a:t>
                      </a:r>
                    </a:p>
                  </a:txBody>
                  <a:tcPr marL="52263" marR="86708" marT="14932" marB="111992">
                    <a:lnL w="12700" cap="flat" cmpd="sng" algn="ctr">
                      <a:solidFill>
                        <a:schemeClr val="accent1"/>
                      </a:solidFill>
                      <a:prstDash val="solid"/>
                    </a:lnL>
                    <a:lnR w="12700" cmpd="sng">
                      <a:noFill/>
                      <a:prstDash val="solid"/>
                    </a:lnR>
                    <a:lnT w="12700" cmpd="sng">
                      <a:noFill/>
                      <a:prstDash val="solid"/>
                    </a:lnT>
                    <a:lnB w="9525" cap="flat" cmpd="sng" algn="ctr">
                      <a:noFill/>
                      <a:prstDash val="solid"/>
                    </a:lnB>
                    <a:solidFill>
                      <a:schemeClr val="bg1">
                        <a:lumMod val="95000"/>
                      </a:schemeClr>
                    </a:solidFill>
                  </a:tcPr>
                </a:tc>
                <a:extLst>
                  <a:ext uri="{0D108BD9-81ED-4DB2-BD59-A6C34878D82A}">
                    <a16:rowId xmlns:a16="http://schemas.microsoft.com/office/drawing/2014/main" val="914043133"/>
                  </a:ext>
                </a:extLst>
              </a:tr>
              <a:tr h="306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cap="none" spc="0" dirty="0">
                          <a:solidFill>
                            <a:schemeClr val="tx1"/>
                          </a:solidFill>
                        </a:rPr>
                        <a:t>Q &amp; 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kern="1200" cap="none" spc="0" dirty="0">
                        <a:solidFill>
                          <a:schemeClr val="tx1"/>
                        </a:solidFill>
                        <a:highlight>
                          <a:srgbClr val="FFFF00"/>
                        </a:highlight>
                        <a:latin typeface="+mn-lt"/>
                        <a:ea typeface="+mn-ea"/>
                        <a:cs typeface="+mn-cs"/>
                      </a:endParaRPr>
                    </a:p>
                  </a:txBody>
                  <a:tcPr marL="52263" marR="86708" marT="14932" marB="111992">
                    <a:lnL w="12700" cap="flat" cmpd="sng" algn="ctr">
                      <a:solidFill>
                        <a:schemeClr val="accent1"/>
                      </a:solidFill>
                      <a:prstDash val="solid"/>
                    </a:lnL>
                    <a:lnR w="12700" cmpd="sng">
                      <a:noFill/>
                      <a:prstDash val="solid"/>
                    </a:lnR>
                    <a:lnT w="9525" cap="flat" cmpd="sng" algn="ctr">
                      <a:noFill/>
                      <a:prstDash val="solid"/>
                    </a:lnT>
                    <a:lnB w="12700" cmpd="sng">
                      <a:noFill/>
                      <a:prstDash val="solid"/>
                    </a:lnB>
                    <a:solidFill>
                      <a:schemeClr val="bg1">
                        <a:lumMod val="85000"/>
                      </a:schemeClr>
                    </a:solidFill>
                  </a:tcPr>
                </a:tc>
                <a:extLst>
                  <a:ext uri="{0D108BD9-81ED-4DB2-BD59-A6C34878D82A}">
                    <a16:rowId xmlns:a16="http://schemas.microsoft.com/office/drawing/2014/main" val="1214255681"/>
                  </a:ext>
                </a:extLst>
              </a:tr>
              <a:tr h="306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cap="none" spc="0" dirty="0">
                        <a:solidFill>
                          <a:schemeClr val="tx1"/>
                        </a:solidFill>
                        <a:highlight>
                          <a:srgbClr val="FFFF00"/>
                        </a:highlight>
                      </a:endParaRPr>
                    </a:p>
                  </a:txBody>
                  <a:tcPr marL="52263" marR="86708" marT="14932" marB="111992">
                    <a:lnL w="12700" cap="flat" cmpd="sng" algn="ctr">
                      <a:solidFill>
                        <a:schemeClr val="accent1"/>
                      </a:solidFill>
                      <a:prstDash val="solid"/>
                    </a:lnL>
                    <a:lnR w="12700" cmpd="sng">
                      <a:noFill/>
                      <a:prstDash val="solid"/>
                    </a:lnR>
                    <a:lnT w="12700" cmpd="sng">
                      <a:noFill/>
                      <a:prstDash val="solid"/>
                    </a:lnT>
                    <a:lnB w="9525" cap="flat" cmpd="sng" algn="ctr">
                      <a:noFill/>
                      <a:prstDash val="solid"/>
                    </a:lnB>
                    <a:solidFill>
                      <a:schemeClr val="bg1">
                        <a:lumMod val="95000"/>
                      </a:schemeClr>
                    </a:solidFill>
                  </a:tcPr>
                </a:tc>
                <a:extLst>
                  <a:ext uri="{0D108BD9-81ED-4DB2-BD59-A6C34878D82A}">
                    <a16:rowId xmlns:a16="http://schemas.microsoft.com/office/drawing/2014/main" val="1909694280"/>
                  </a:ext>
                </a:extLst>
              </a:tr>
            </a:tbl>
          </a:graphicData>
        </a:graphic>
      </p:graphicFrame>
    </p:spTree>
    <p:extLst>
      <p:ext uri="{BB962C8B-B14F-4D97-AF65-F5344CB8AC3E}">
        <p14:creationId xmlns:p14="http://schemas.microsoft.com/office/powerpoint/2010/main" val="25148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875B-3BB7-4030-AA95-126EB558F0EE}"/>
              </a:ext>
            </a:extLst>
          </p:cNvPr>
          <p:cNvSpPr>
            <a:spLocks noGrp="1"/>
          </p:cNvSpPr>
          <p:nvPr>
            <p:ph type="title"/>
          </p:nvPr>
        </p:nvSpPr>
        <p:spPr>
          <a:xfrm>
            <a:off x="677334" y="609600"/>
            <a:ext cx="8596668" cy="1420536"/>
          </a:xfrm>
        </p:spPr>
        <p:txBody>
          <a:bodyPr>
            <a:normAutofit/>
          </a:bodyPr>
          <a:lstStyle/>
          <a:p>
            <a:r>
              <a:rPr lang="en-AU" dirty="0"/>
              <a:t>What to do when I receive a Birth Notice (BN)  in error?</a:t>
            </a:r>
          </a:p>
        </p:txBody>
      </p:sp>
      <p:sp>
        <p:nvSpPr>
          <p:cNvPr id="3" name="Content Placeholder 2">
            <a:extLst>
              <a:ext uri="{FF2B5EF4-FFF2-40B4-BE49-F238E27FC236}">
                <a16:creationId xmlns:a16="http://schemas.microsoft.com/office/drawing/2014/main" id="{E33D108A-2280-4E63-A64D-553E71AF6275}"/>
              </a:ext>
            </a:extLst>
          </p:cNvPr>
          <p:cNvSpPr>
            <a:spLocks noGrp="1"/>
          </p:cNvSpPr>
          <p:nvPr>
            <p:ph idx="1"/>
          </p:nvPr>
        </p:nvSpPr>
        <p:spPr>
          <a:xfrm>
            <a:off x="677334" y="2583809"/>
            <a:ext cx="8596668" cy="3664591"/>
          </a:xfrm>
        </p:spPr>
        <p:txBody>
          <a:bodyPr>
            <a:normAutofit/>
          </a:bodyPr>
          <a:lstStyle/>
          <a:p>
            <a:pPr marL="0" indent="0">
              <a:buNone/>
            </a:pPr>
            <a:endParaRPr lang="en-AU" dirty="0"/>
          </a:p>
          <a:p>
            <a:r>
              <a:rPr lang="en-AU" dirty="0"/>
              <a:t>Scenarios: </a:t>
            </a:r>
          </a:p>
          <a:p>
            <a:r>
              <a:rPr lang="en-AU" dirty="0"/>
              <a:t>1. BN received from Maternity service but family not living in the LGA it was sent to.</a:t>
            </a:r>
          </a:p>
          <a:p>
            <a:r>
              <a:rPr lang="en-AU" dirty="0"/>
              <a:t>2. BN received but baby not residing with birth mother </a:t>
            </a:r>
            <a:r>
              <a:rPr lang="en-AU" dirty="0" err="1"/>
              <a:t>eg</a:t>
            </a:r>
            <a:r>
              <a:rPr lang="en-AU" dirty="0"/>
              <a:t> OOHC, surrogacy or adoption.</a:t>
            </a:r>
          </a:p>
          <a:p>
            <a:r>
              <a:rPr lang="en-AU" dirty="0"/>
              <a:t>3. BN incorrectly entered into CDIS prior to realising not residing in current LGA.</a:t>
            </a:r>
          </a:p>
          <a:p>
            <a:endParaRPr lang="en-AU" dirty="0"/>
          </a:p>
        </p:txBody>
      </p:sp>
    </p:spTree>
    <p:extLst>
      <p:ext uri="{BB962C8B-B14F-4D97-AF65-F5344CB8AC3E}">
        <p14:creationId xmlns:p14="http://schemas.microsoft.com/office/powerpoint/2010/main" val="96339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C5E3C-B33E-427F-8DAF-CCFAAF9D019E}"/>
              </a:ext>
            </a:extLst>
          </p:cNvPr>
          <p:cNvSpPr>
            <a:spLocks noGrp="1"/>
          </p:cNvSpPr>
          <p:nvPr>
            <p:ph type="title"/>
          </p:nvPr>
        </p:nvSpPr>
        <p:spPr/>
        <p:txBody>
          <a:bodyPr/>
          <a:lstStyle/>
          <a:p>
            <a:r>
              <a:rPr lang="en-AU" dirty="0"/>
              <a:t>Legislation regarding Birth Notifications</a:t>
            </a:r>
          </a:p>
        </p:txBody>
      </p:sp>
      <p:sp>
        <p:nvSpPr>
          <p:cNvPr id="3" name="Content Placeholder 2">
            <a:extLst>
              <a:ext uri="{FF2B5EF4-FFF2-40B4-BE49-F238E27FC236}">
                <a16:creationId xmlns:a16="http://schemas.microsoft.com/office/drawing/2014/main" id="{69D4EF02-F2A5-4434-812B-0073DB70B679}"/>
              </a:ext>
            </a:extLst>
          </p:cNvPr>
          <p:cNvSpPr>
            <a:spLocks noGrp="1"/>
          </p:cNvSpPr>
          <p:nvPr>
            <p:ph idx="1"/>
          </p:nvPr>
        </p:nvSpPr>
        <p:spPr/>
        <p:txBody>
          <a:bodyPr/>
          <a:lstStyle/>
          <a:p>
            <a:r>
              <a:rPr lang="en-AU" sz="1800" dirty="0">
                <a:effectLst/>
                <a:latin typeface="Arial" panose="020B0604020202020204" pitchFamily="34" charset="0"/>
                <a:ea typeface="Times" panose="02020603050405020304" pitchFamily="18" charset="0"/>
                <a:cs typeface="Times New Roman" panose="02020603050405020304" pitchFamily="18" charset="0"/>
              </a:rPr>
              <a:t>The </a:t>
            </a:r>
            <a:r>
              <a:rPr lang="en-AU" sz="1800" b="1" dirty="0">
                <a:effectLst/>
                <a:latin typeface="Arial" panose="020B0604020202020204" pitchFamily="34" charset="0"/>
                <a:ea typeface="Times" panose="02020603050405020304" pitchFamily="18" charset="0"/>
                <a:cs typeface="Times New Roman" panose="02020603050405020304" pitchFamily="18" charset="0"/>
              </a:rPr>
              <a:t>Child Wellbeing and Safety Act 2005</a:t>
            </a:r>
            <a:r>
              <a:rPr lang="en-AU" sz="1800" dirty="0">
                <a:effectLst/>
                <a:latin typeface="Arial" panose="020B0604020202020204" pitchFamily="34" charset="0"/>
                <a:ea typeface="Times" panose="02020603050405020304" pitchFamily="18" charset="0"/>
                <a:cs typeface="Times New Roman" panose="02020603050405020304" pitchFamily="18" charset="0"/>
              </a:rPr>
              <a:t> sets out requirements regarding the birth notification process. The Act stipulates that the birth notification is to be forwarded by the hospital or, if the birth did not occur in a hospital, the doctor or midwife that cared for the mother at the birth, to the Chief Executive Officer of the council of the district where the mother resides, within 48 hours of the child being born. It is then the responsibility of the Chief Executive Officer to forward the birth notice to the relevant MCH nurse at the MCH centre within that local government, who contacts the mother and invites her and her family to access the MCH Service. </a:t>
            </a:r>
          </a:p>
          <a:p>
            <a:r>
              <a:rPr lang="en-AU" dirty="0"/>
              <a:t>As per MCH Service Guidelines 2021</a:t>
            </a:r>
          </a:p>
        </p:txBody>
      </p:sp>
    </p:spTree>
    <p:extLst>
      <p:ext uri="{BB962C8B-B14F-4D97-AF65-F5344CB8AC3E}">
        <p14:creationId xmlns:p14="http://schemas.microsoft.com/office/powerpoint/2010/main" val="424749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17459-D9E7-01A2-550B-745270C05DDE}"/>
              </a:ext>
            </a:extLst>
          </p:cNvPr>
          <p:cNvSpPr>
            <a:spLocks noGrp="1"/>
          </p:cNvSpPr>
          <p:nvPr>
            <p:ph type="title"/>
          </p:nvPr>
        </p:nvSpPr>
        <p:spPr/>
        <p:txBody>
          <a:bodyPr/>
          <a:lstStyle/>
          <a:p>
            <a:r>
              <a:rPr lang="en-AU" dirty="0"/>
              <a:t>Tips with entering Birth Notice</a:t>
            </a:r>
          </a:p>
        </p:txBody>
      </p:sp>
      <p:sp>
        <p:nvSpPr>
          <p:cNvPr id="3" name="Content Placeholder 2">
            <a:extLst>
              <a:ext uri="{FF2B5EF4-FFF2-40B4-BE49-F238E27FC236}">
                <a16:creationId xmlns:a16="http://schemas.microsoft.com/office/drawing/2014/main" id="{529119EC-F7B9-A296-3951-9823DD6F34EF}"/>
              </a:ext>
            </a:extLst>
          </p:cNvPr>
          <p:cNvSpPr>
            <a:spLocks noGrp="1"/>
          </p:cNvSpPr>
          <p:nvPr>
            <p:ph idx="1"/>
          </p:nvPr>
        </p:nvSpPr>
        <p:spPr/>
        <p:txBody>
          <a:bodyPr>
            <a:normAutofit lnSpcReduction="10000"/>
          </a:bodyPr>
          <a:lstStyle/>
          <a:p>
            <a:r>
              <a:rPr lang="en-AU" dirty="0"/>
              <a:t>If unsure of address and what LGA the street belongs to please use:</a:t>
            </a:r>
          </a:p>
          <a:p>
            <a:r>
              <a:rPr lang="en-AU" dirty="0">
                <a:hlinkClick r:id="rId2"/>
              </a:rPr>
              <a:t>https://maps.vec.vic.gov.au/</a:t>
            </a:r>
            <a:endParaRPr lang="en-AU" dirty="0"/>
          </a:p>
          <a:p>
            <a:r>
              <a:rPr lang="en-AU" dirty="0"/>
              <a:t>This will help you to confirm what address belongs to which LGA before making any entries into CDIS.</a:t>
            </a:r>
          </a:p>
          <a:p>
            <a:endParaRPr lang="en-AU" dirty="0"/>
          </a:p>
          <a:p>
            <a:r>
              <a:rPr lang="en-AU" b="1" i="1" dirty="0"/>
              <a:t>Please do not enter the birth notice if not your LGA.</a:t>
            </a:r>
          </a:p>
          <a:p>
            <a:r>
              <a:rPr lang="en-AU" b="1" i="1" dirty="0"/>
              <a:t>Contact the hospital and inform them that BN was sent to incorrect LGA.</a:t>
            </a:r>
          </a:p>
          <a:p>
            <a:r>
              <a:rPr lang="en-AU" b="1" i="1" dirty="0"/>
              <a:t>Contact relevant council and advise of BN to come.</a:t>
            </a:r>
          </a:p>
          <a:p>
            <a:endParaRPr lang="en-AU" b="1" i="1" dirty="0"/>
          </a:p>
          <a:p>
            <a:r>
              <a:rPr lang="en-AU" dirty="0"/>
              <a:t>As per Birth Notification Processes located on the MAV Maternal and Child Health Information page. Found via the CDIS Help and Support tab.</a:t>
            </a:r>
          </a:p>
        </p:txBody>
      </p:sp>
    </p:spTree>
    <p:extLst>
      <p:ext uri="{BB962C8B-B14F-4D97-AF65-F5344CB8AC3E}">
        <p14:creationId xmlns:p14="http://schemas.microsoft.com/office/powerpoint/2010/main" val="1689579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68B21-71FC-D27A-BB9D-281602E2184F}"/>
              </a:ext>
            </a:extLst>
          </p:cNvPr>
          <p:cNvSpPr>
            <a:spLocks noGrp="1"/>
          </p:cNvSpPr>
          <p:nvPr>
            <p:ph type="title"/>
          </p:nvPr>
        </p:nvSpPr>
        <p:spPr/>
        <p:txBody>
          <a:bodyPr/>
          <a:lstStyle/>
          <a:p>
            <a:r>
              <a:rPr lang="en-AU" dirty="0"/>
              <a:t>What if the baby is adopted or part of a surrogacy arrangement.</a:t>
            </a:r>
          </a:p>
        </p:txBody>
      </p:sp>
      <p:sp>
        <p:nvSpPr>
          <p:cNvPr id="3" name="Content Placeholder 2">
            <a:extLst>
              <a:ext uri="{FF2B5EF4-FFF2-40B4-BE49-F238E27FC236}">
                <a16:creationId xmlns:a16="http://schemas.microsoft.com/office/drawing/2014/main" id="{7337A6F0-BCCF-7C9F-2B3F-92219C472CFE}"/>
              </a:ext>
            </a:extLst>
          </p:cNvPr>
          <p:cNvSpPr>
            <a:spLocks noGrp="1"/>
          </p:cNvSpPr>
          <p:nvPr>
            <p:ph idx="1"/>
          </p:nvPr>
        </p:nvSpPr>
        <p:spPr/>
        <p:txBody>
          <a:bodyPr/>
          <a:lstStyle/>
          <a:p>
            <a:r>
              <a:rPr lang="en-AU" dirty="0"/>
              <a:t>Please tick adoption box if relevant in demographic data.</a:t>
            </a:r>
          </a:p>
          <a:p>
            <a:r>
              <a:rPr lang="en-AU" dirty="0"/>
              <a:t>When adding relationships add birth mother, she may already be open if she has other children in the service otherwise open her for service as she may require post natal care and then close when she completes the care. </a:t>
            </a:r>
          </a:p>
          <a:p>
            <a:r>
              <a:rPr lang="en-AU" dirty="0"/>
              <a:t>Then when adding the non biological mother and open for service ensure that you have ticked non birth mother but add as mother:</a:t>
            </a:r>
          </a:p>
          <a:p>
            <a:endParaRPr lang="en-AU" dirty="0"/>
          </a:p>
          <a:p>
            <a:endParaRPr lang="en-AU" dirty="0"/>
          </a:p>
        </p:txBody>
      </p:sp>
      <p:pic>
        <p:nvPicPr>
          <p:cNvPr id="5" name="Picture 4">
            <a:extLst>
              <a:ext uri="{FF2B5EF4-FFF2-40B4-BE49-F238E27FC236}">
                <a16:creationId xmlns:a16="http://schemas.microsoft.com/office/drawing/2014/main" id="{3477A38A-4C48-8EF9-6910-D76454D5FADC}"/>
              </a:ext>
            </a:extLst>
          </p:cNvPr>
          <p:cNvPicPr>
            <a:picLocks noChangeAspect="1"/>
          </p:cNvPicPr>
          <p:nvPr/>
        </p:nvPicPr>
        <p:blipFill>
          <a:blip r:embed="rId2"/>
          <a:stretch>
            <a:fillRect/>
          </a:stretch>
        </p:blipFill>
        <p:spPr>
          <a:xfrm>
            <a:off x="1943687" y="4260366"/>
            <a:ext cx="6529366" cy="2306041"/>
          </a:xfrm>
          <a:prstGeom prst="rect">
            <a:avLst/>
          </a:prstGeom>
        </p:spPr>
      </p:pic>
    </p:spTree>
    <p:extLst>
      <p:ext uri="{BB962C8B-B14F-4D97-AF65-F5344CB8AC3E}">
        <p14:creationId xmlns:p14="http://schemas.microsoft.com/office/powerpoint/2010/main" val="3445499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3DF97-7223-5E78-D64E-36388E9B1BBF}"/>
              </a:ext>
            </a:extLst>
          </p:cNvPr>
          <p:cNvSpPr>
            <a:spLocks noGrp="1"/>
          </p:cNvSpPr>
          <p:nvPr>
            <p:ph type="title"/>
          </p:nvPr>
        </p:nvSpPr>
        <p:spPr/>
        <p:txBody>
          <a:bodyPr>
            <a:normAutofit fontScale="90000"/>
          </a:bodyPr>
          <a:lstStyle/>
          <a:p>
            <a:r>
              <a:rPr lang="en-AU" dirty="0"/>
              <a:t>This is how the babies details will look, birth mother should always be attached to the child's history.</a:t>
            </a:r>
          </a:p>
        </p:txBody>
      </p:sp>
      <p:pic>
        <p:nvPicPr>
          <p:cNvPr id="5" name="Content Placeholder 4">
            <a:extLst>
              <a:ext uri="{FF2B5EF4-FFF2-40B4-BE49-F238E27FC236}">
                <a16:creationId xmlns:a16="http://schemas.microsoft.com/office/drawing/2014/main" id="{48073786-1165-E326-434A-4D3A6931E700}"/>
              </a:ext>
            </a:extLst>
          </p:cNvPr>
          <p:cNvPicPr>
            <a:picLocks noGrp="1" noChangeAspect="1"/>
          </p:cNvPicPr>
          <p:nvPr>
            <p:ph idx="1"/>
          </p:nvPr>
        </p:nvPicPr>
        <p:blipFill>
          <a:blip r:embed="rId2"/>
          <a:stretch>
            <a:fillRect/>
          </a:stretch>
        </p:blipFill>
        <p:spPr>
          <a:xfrm>
            <a:off x="677863" y="2906066"/>
            <a:ext cx="8596312" cy="2390481"/>
          </a:xfrm>
        </p:spPr>
      </p:pic>
    </p:spTree>
    <p:extLst>
      <p:ext uri="{BB962C8B-B14F-4D97-AF65-F5344CB8AC3E}">
        <p14:creationId xmlns:p14="http://schemas.microsoft.com/office/powerpoint/2010/main" val="250886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CA9F-E41E-973E-B709-FA1EFC9056C0}"/>
              </a:ext>
            </a:extLst>
          </p:cNvPr>
          <p:cNvSpPr>
            <a:spLocks noGrp="1"/>
          </p:cNvSpPr>
          <p:nvPr>
            <p:ph type="title"/>
          </p:nvPr>
        </p:nvSpPr>
        <p:spPr/>
        <p:txBody>
          <a:bodyPr/>
          <a:lstStyle/>
          <a:p>
            <a:r>
              <a:rPr lang="en-AU" dirty="0"/>
              <a:t>Baby/child should not have a phone number unless migrated data.</a:t>
            </a:r>
          </a:p>
        </p:txBody>
      </p:sp>
      <p:sp>
        <p:nvSpPr>
          <p:cNvPr id="3" name="Content Placeholder 2">
            <a:extLst>
              <a:ext uri="{FF2B5EF4-FFF2-40B4-BE49-F238E27FC236}">
                <a16:creationId xmlns:a16="http://schemas.microsoft.com/office/drawing/2014/main" id="{342D7D04-47CD-7E28-40A7-A682E3765111}"/>
              </a:ext>
            </a:extLst>
          </p:cNvPr>
          <p:cNvSpPr>
            <a:spLocks noGrp="1"/>
          </p:cNvSpPr>
          <p:nvPr>
            <p:ph idx="1"/>
          </p:nvPr>
        </p:nvSpPr>
        <p:spPr>
          <a:xfrm>
            <a:off x="677334" y="1853967"/>
            <a:ext cx="8596668" cy="4714613"/>
          </a:xfrm>
        </p:spPr>
        <p:txBody>
          <a:bodyPr>
            <a:normAutofit lnSpcReduction="10000"/>
          </a:bodyPr>
          <a:lstStyle/>
          <a:p>
            <a:r>
              <a:rPr lang="en-AU" dirty="0"/>
              <a:t>Please ensure that any baby or child added to CDIS does not have a phone number beside their details, we do not call the baby/child.</a:t>
            </a:r>
          </a:p>
          <a:p>
            <a:endParaRPr lang="en-AU" dirty="0"/>
          </a:p>
          <a:p>
            <a:endParaRPr lang="en-AU" dirty="0"/>
          </a:p>
          <a:p>
            <a:endParaRPr lang="en-AU" dirty="0"/>
          </a:p>
          <a:p>
            <a:endParaRPr lang="en-AU" dirty="0"/>
          </a:p>
          <a:p>
            <a:endParaRPr lang="en-AU" dirty="0"/>
          </a:p>
          <a:p>
            <a:endParaRPr lang="en-AU" dirty="0"/>
          </a:p>
          <a:p>
            <a:r>
              <a:rPr lang="en-AU" i="1" dirty="0"/>
              <a:t>Some children will have contact numbers if the history is migrated.</a:t>
            </a:r>
          </a:p>
          <a:p>
            <a:r>
              <a:rPr lang="en-AU" i="1" dirty="0"/>
              <a:t>When you enter a babies DOB there should be no field to enter phone number.</a:t>
            </a:r>
          </a:p>
          <a:p>
            <a:r>
              <a:rPr lang="en-AU" i="1" dirty="0"/>
              <a:t>Please do not enter a phone number as it is unclear which parent or caregiver this number belongs to and is unable to be updated.</a:t>
            </a:r>
          </a:p>
          <a:p>
            <a:endParaRPr lang="en-AU" i="1" dirty="0"/>
          </a:p>
          <a:p>
            <a:endParaRPr lang="en-AU" dirty="0"/>
          </a:p>
          <a:p>
            <a:endParaRPr lang="en-AU" dirty="0"/>
          </a:p>
          <a:p>
            <a:endParaRPr lang="en-AU" dirty="0"/>
          </a:p>
          <a:p>
            <a:endParaRPr lang="en-AU" dirty="0"/>
          </a:p>
        </p:txBody>
      </p:sp>
      <p:pic>
        <p:nvPicPr>
          <p:cNvPr id="5" name="Picture 4">
            <a:extLst>
              <a:ext uri="{FF2B5EF4-FFF2-40B4-BE49-F238E27FC236}">
                <a16:creationId xmlns:a16="http://schemas.microsoft.com/office/drawing/2014/main" id="{CC643619-A4C8-ED2B-6DC5-EC5474DD21A5}"/>
              </a:ext>
            </a:extLst>
          </p:cNvPr>
          <p:cNvPicPr>
            <a:picLocks noChangeAspect="1"/>
          </p:cNvPicPr>
          <p:nvPr/>
        </p:nvPicPr>
        <p:blipFill>
          <a:blip r:embed="rId2"/>
          <a:stretch>
            <a:fillRect/>
          </a:stretch>
        </p:blipFill>
        <p:spPr>
          <a:xfrm>
            <a:off x="303947" y="2423292"/>
            <a:ext cx="9458325" cy="1152525"/>
          </a:xfrm>
          <a:prstGeom prst="rect">
            <a:avLst/>
          </a:prstGeom>
        </p:spPr>
      </p:pic>
      <p:pic>
        <p:nvPicPr>
          <p:cNvPr id="9" name="Picture 8">
            <a:extLst>
              <a:ext uri="{FF2B5EF4-FFF2-40B4-BE49-F238E27FC236}">
                <a16:creationId xmlns:a16="http://schemas.microsoft.com/office/drawing/2014/main" id="{A593B504-3105-8DDD-B835-2C77DDB90FD9}"/>
              </a:ext>
            </a:extLst>
          </p:cNvPr>
          <p:cNvPicPr>
            <a:picLocks noChangeAspect="1"/>
          </p:cNvPicPr>
          <p:nvPr/>
        </p:nvPicPr>
        <p:blipFill>
          <a:blip r:embed="rId3"/>
          <a:stretch>
            <a:fillRect/>
          </a:stretch>
        </p:blipFill>
        <p:spPr>
          <a:xfrm>
            <a:off x="303947" y="3303563"/>
            <a:ext cx="9563100" cy="1295400"/>
          </a:xfrm>
          <a:prstGeom prst="rect">
            <a:avLst/>
          </a:prstGeom>
        </p:spPr>
      </p:pic>
    </p:spTree>
    <p:extLst>
      <p:ext uri="{BB962C8B-B14F-4D97-AF65-F5344CB8AC3E}">
        <p14:creationId xmlns:p14="http://schemas.microsoft.com/office/powerpoint/2010/main" val="2640756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312D0-F558-D0A8-1F19-DA1EBB1C4439}"/>
              </a:ext>
            </a:extLst>
          </p:cNvPr>
          <p:cNvSpPr>
            <a:spLocks noGrp="1"/>
          </p:cNvSpPr>
          <p:nvPr>
            <p:ph type="title"/>
          </p:nvPr>
        </p:nvSpPr>
        <p:spPr>
          <a:xfrm>
            <a:off x="677334" y="609600"/>
            <a:ext cx="8596668" cy="1060580"/>
          </a:xfrm>
        </p:spPr>
        <p:txBody>
          <a:bodyPr/>
          <a:lstStyle/>
          <a:p>
            <a:r>
              <a:rPr lang="en-AU" dirty="0"/>
              <a:t>Can I run a report to check overdue KAS?</a:t>
            </a:r>
          </a:p>
        </p:txBody>
      </p:sp>
      <p:sp>
        <p:nvSpPr>
          <p:cNvPr id="3" name="Content Placeholder 2">
            <a:extLst>
              <a:ext uri="{FF2B5EF4-FFF2-40B4-BE49-F238E27FC236}">
                <a16:creationId xmlns:a16="http://schemas.microsoft.com/office/drawing/2014/main" id="{E1869842-B907-A9B4-D4DB-9976F3E24F00}"/>
              </a:ext>
            </a:extLst>
          </p:cNvPr>
          <p:cNvSpPr>
            <a:spLocks noGrp="1"/>
          </p:cNvSpPr>
          <p:nvPr>
            <p:ph idx="1"/>
          </p:nvPr>
        </p:nvSpPr>
        <p:spPr>
          <a:xfrm>
            <a:off x="677334" y="1530221"/>
            <a:ext cx="8596668" cy="4511142"/>
          </a:xfrm>
        </p:spPr>
        <p:txBody>
          <a:bodyPr>
            <a:normAutofit fontScale="92500" lnSpcReduction="20000"/>
          </a:bodyPr>
          <a:lstStyle/>
          <a:p>
            <a:r>
              <a:rPr lang="en-AU" dirty="0"/>
              <a:t>Yes</a:t>
            </a:r>
          </a:p>
          <a:p>
            <a:r>
              <a:rPr lang="en-AU" dirty="0"/>
              <a:t>General Tab</a:t>
            </a:r>
          </a:p>
          <a:p>
            <a:r>
              <a:rPr lang="en-AU" dirty="0"/>
              <a:t>Universal Active List</a:t>
            </a:r>
          </a:p>
          <a:p>
            <a:r>
              <a:rPr lang="en-AU" dirty="0"/>
              <a:t>Select site</a:t>
            </a:r>
          </a:p>
          <a:p>
            <a:r>
              <a:rPr lang="en-AU" dirty="0"/>
              <a:t>Age selected for overdue KAS</a:t>
            </a:r>
          </a:p>
          <a:p>
            <a:r>
              <a:rPr lang="en-AU" dirty="0"/>
              <a:t>Search</a:t>
            </a:r>
          </a:p>
          <a:p>
            <a:endParaRPr lang="en-AU" dirty="0"/>
          </a:p>
          <a:p>
            <a:endParaRPr lang="en-AU" dirty="0"/>
          </a:p>
          <a:p>
            <a:endParaRPr lang="en-AU" dirty="0"/>
          </a:p>
          <a:p>
            <a:endParaRPr lang="en-AU" dirty="0"/>
          </a:p>
          <a:p>
            <a:endParaRPr lang="en-AU" dirty="0"/>
          </a:p>
          <a:p>
            <a:r>
              <a:rPr lang="en-AU" dirty="0"/>
              <a:t>You can then Print Page and an excel document will populate.</a:t>
            </a:r>
          </a:p>
          <a:p>
            <a:r>
              <a:rPr lang="en-AU" dirty="0"/>
              <a:t>This is recommended practice to rebook missed appointments.</a:t>
            </a:r>
          </a:p>
          <a:p>
            <a:endParaRPr lang="en-AU" dirty="0"/>
          </a:p>
        </p:txBody>
      </p:sp>
      <p:pic>
        <p:nvPicPr>
          <p:cNvPr id="5" name="Picture 4">
            <a:extLst>
              <a:ext uri="{FF2B5EF4-FFF2-40B4-BE49-F238E27FC236}">
                <a16:creationId xmlns:a16="http://schemas.microsoft.com/office/drawing/2014/main" id="{36EAD5A0-2CF6-FFFE-3739-3EF1D9C50567}"/>
              </a:ext>
            </a:extLst>
          </p:cNvPr>
          <p:cNvPicPr>
            <a:picLocks noChangeAspect="1"/>
          </p:cNvPicPr>
          <p:nvPr/>
        </p:nvPicPr>
        <p:blipFill>
          <a:blip r:embed="rId2"/>
          <a:stretch>
            <a:fillRect/>
          </a:stretch>
        </p:blipFill>
        <p:spPr>
          <a:xfrm>
            <a:off x="1091682" y="3505574"/>
            <a:ext cx="7411680" cy="1598271"/>
          </a:xfrm>
          <a:prstGeom prst="rect">
            <a:avLst/>
          </a:prstGeom>
        </p:spPr>
      </p:pic>
    </p:spTree>
    <p:extLst>
      <p:ext uri="{BB962C8B-B14F-4D97-AF65-F5344CB8AC3E}">
        <p14:creationId xmlns:p14="http://schemas.microsoft.com/office/powerpoint/2010/main" val="23808582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35a6475d-fdaf-4e44-ad26-67993a5eb8cb">Active</Status>
    <FolderCategory xmlns="35a6475d-fdaf-4e44-ad26-67993a5eb8cb">2 Program / Project</FolderCategory>
    <TaxCatchAll xmlns="5ce0f2b5-5be5-4508-bce9-d7011ece0659" xsi:nil="true"/>
    <lcf76f155ced4ddcb4097134ff3c332f xmlns="35a6475d-fdaf-4e44-ad26-67993a5eb8c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209C19F1B35A4D851C7AB95CE09F78" ma:contentTypeVersion="20" ma:contentTypeDescription="Create a new document." ma:contentTypeScope="" ma:versionID="f43fb2e382f81e8e646e6b35294e8597">
  <xsd:schema xmlns:xsd="http://www.w3.org/2001/XMLSchema" xmlns:xs="http://www.w3.org/2001/XMLSchema" xmlns:p="http://schemas.microsoft.com/office/2006/metadata/properties" xmlns:ns2="35a6475d-fdaf-4e44-ad26-67993a5eb8cb" xmlns:ns3="809e95fe-ce31-4ae8-bff2-815e252e6c7f" xmlns:ns4="5ce0f2b5-5be5-4508-bce9-d7011ece0659" targetNamespace="http://schemas.microsoft.com/office/2006/metadata/properties" ma:root="true" ma:fieldsID="521a2393841f162e6b2fe953cc326fc8" ns2:_="" ns3:_="" ns4:_="">
    <xsd:import namespace="35a6475d-fdaf-4e44-ad26-67993a5eb8cb"/>
    <xsd:import namespace="809e95fe-ce31-4ae8-bff2-815e252e6c7f"/>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Status" minOccurs="0"/>
                <xsd:element ref="ns2:MediaServiceLocation" minOccurs="0"/>
                <xsd:element ref="ns2:MediaLengthInSeconds" minOccurs="0"/>
                <xsd:element ref="ns2:lcf76f155ced4ddcb4097134ff3c332f" minOccurs="0"/>
                <xsd:element ref="ns4:TaxCatchAll" minOccurs="0"/>
                <xsd:element ref="ns2:Folder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a6475d-fdaf-4e44-ad26-67993a5eb8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Active" ma:description="Current project status" ma:format="Dropdown" ma:indexed="true" ma:internalName="Status">
      <xsd:simpleType>
        <xsd:restriction base="dms:Choice">
          <xsd:enumeration value="Proposed"/>
          <xsd:enumeration value="Active"/>
          <xsd:enumeration value="Completed"/>
          <xsd:enumeration value="Rejected"/>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FolderCategory" ma:index="25" nillable="true" ma:displayName="Folder Category" ma:default="2 Program / Project" ma:format="Dropdown" ma:indexed="true" ma:internalName="FolderCategory">
      <xsd:simpleType>
        <xsd:union memberTypes="dms:Text">
          <xsd:simpleType>
            <xsd:restriction base="dms:Choice">
              <xsd:enumeration value="1 Admin / Governance"/>
              <xsd:enumeration value="2 Program / Project"/>
              <xsd:enumeration value="3 Other"/>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809e95fe-ce31-4ae8-bff2-815e252e6c7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99135944-3a38-469b-b29a-bb0dd89aa16f}" ma:internalName="TaxCatchAll" ma:showField="CatchAllData" ma:web="809e95fe-ce31-4ae8-bff2-815e252e6c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2CA608-6A4B-4708-9DB8-CFC7893EA857}">
  <ds:schemaRefs>
    <ds:schemaRef ds:uri="809e95fe-ce31-4ae8-bff2-815e252e6c7f"/>
    <ds:schemaRef ds:uri="http://schemas.microsoft.com/office/2006/documentManagement/types"/>
    <ds:schemaRef ds:uri="http://schemas.microsoft.com/office/infopath/2007/PartnerControls"/>
    <ds:schemaRef ds:uri="5ce0f2b5-5be5-4508-bce9-d7011ece0659"/>
    <ds:schemaRef ds:uri="http://purl.org/dc/elements/1.1/"/>
    <ds:schemaRef ds:uri="http://schemas.microsoft.com/office/2006/metadata/properties"/>
    <ds:schemaRef ds:uri="http://purl.org/dc/terms/"/>
    <ds:schemaRef ds:uri="http://schemas.openxmlformats.org/package/2006/metadata/core-properties"/>
    <ds:schemaRef ds:uri="35a6475d-fdaf-4e44-ad26-67993a5eb8cb"/>
    <ds:schemaRef ds:uri="http://www.w3.org/XML/1998/namespace"/>
    <ds:schemaRef ds:uri="http://purl.org/dc/dcmitype/"/>
  </ds:schemaRefs>
</ds:datastoreItem>
</file>

<file path=customXml/itemProps2.xml><?xml version="1.0" encoding="utf-8"?>
<ds:datastoreItem xmlns:ds="http://schemas.openxmlformats.org/officeDocument/2006/customXml" ds:itemID="{17BE9991-B665-4D76-B457-0A24F7024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a6475d-fdaf-4e44-ad26-67993a5eb8cb"/>
    <ds:schemaRef ds:uri="809e95fe-ce31-4ae8-bff2-815e252e6c7f"/>
    <ds:schemaRef ds:uri="5ce0f2b5-5be5-4508-bce9-d7011ece0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3C4181-5C9D-4645-9866-87C01BE220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2696</TotalTime>
  <Words>894</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What do I do if I receive a Birth Notice in error? General practice discussion, Q&amp;A </vt:lpstr>
      <vt:lpstr>PowerPoint Presentation</vt:lpstr>
      <vt:lpstr>What to do when I receive a Birth Notice (BN)  in error?</vt:lpstr>
      <vt:lpstr>Legislation regarding Birth Notifications</vt:lpstr>
      <vt:lpstr>Tips with entering Birth Notice</vt:lpstr>
      <vt:lpstr>What if the baby is adopted or part of a surrogacy arrangement.</vt:lpstr>
      <vt:lpstr>This is how the babies details will look, birth mother should always be attached to the child's history.</vt:lpstr>
      <vt:lpstr>Baby/child should not have a phone number unless migrated data.</vt:lpstr>
      <vt:lpstr>Can I run a report to check overdue KAS?</vt:lpstr>
      <vt:lpstr>Questions and Answers – addressed in the next slides</vt:lpstr>
      <vt:lpstr>Best practice for cancelling appointments.</vt:lpstr>
      <vt:lpstr>Process:  </vt:lpstr>
      <vt:lpstr>What to do with old appointments in the consult page.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CDIS Presentation</dc:title>
  <dc:creator>Anthea Standish</dc:creator>
  <cp:lastModifiedBy>Melissa Ryan</cp:lastModifiedBy>
  <cp:revision>8</cp:revision>
  <dcterms:created xsi:type="dcterms:W3CDTF">2022-08-31T00:37:10Z</dcterms:created>
  <dcterms:modified xsi:type="dcterms:W3CDTF">2023-05-09T03:23:18Z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0x0101002F209C19F1B35A4D851C7AB95CE09F78</vt:lpwstr>
  </property>
  <property fmtid="{D5CDD505-2E9C-101B-9397-08002B2CF9AE}" pid="3" name="MSIP_Label_3d6aa9fe-4ab7-4a7c-8e39-ccc0b3ffed53_Enabled">
    <vt:lpwstr>true</vt:lpwstr>
  </property>
  <property fmtid="{D5CDD505-2E9C-101B-9397-08002B2CF9AE}" pid="4" name="MSIP_Label_3d6aa9fe-4ab7-4a7c-8e39-ccc0b3ffed53_SetDate">
    <vt:lpwstr>2022-10-03T04:26:10Z</vt:lpwstr>
  </property>
  <property fmtid="{D5CDD505-2E9C-101B-9397-08002B2CF9AE}" pid="5" name="MSIP_Label_3d6aa9fe-4ab7-4a7c-8e39-ccc0b3ffed53_Method">
    <vt:lpwstr>Privileged</vt:lpwstr>
  </property>
  <property fmtid="{D5CDD505-2E9C-101B-9397-08002B2CF9AE}" pid="6" name="MSIP_Label_3d6aa9fe-4ab7-4a7c-8e39-ccc0b3ffed53_Name">
    <vt:lpwstr>3d6aa9fe-4ab7-4a7c-8e39-ccc0b3ffed53</vt:lpwstr>
  </property>
  <property fmtid="{D5CDD505-2E9C-101B-9397-08002B2CF9AE}" pid="7" name="MSIP_Label_3d6aa9fe-4ab7-4a7c-8e39-ccc0b3ffed53_SiteId">
    <vt:lpwstr>c0e0601f-0fac-449c-9c88-a104c4eb9f28</vt:lpwstr>
  </property>
  <property fmtid="{D5CDD505-2E9C-101B-9397-08002B2CF9AE}" pid="8" name="MSIP_Label_3d6aa9fe-4ab7-4a7c-8e39-ccc0b3ffed53_ActionId">
    <vt:lpwstr>22607413-63aa-485a-9843-ee40220efc15</vt:lpwstr>
  </property>
  <property fmtid="{D5CDD505-2E9C-101B-9397-08002B2CF9AE}" pid="9" name="MSIP_Label_3d6aa9fe-4ab7-4a7c-8e39-ccc0b3ffed53_ContentBits">
    <vt:lpwstr>0</vt:lpwstr>
  </property>
  <property fmtid="{D5CDD505-2E9C-101B-9397-08002B2CF9AE}" pid="10" name="MediaServiceImageTags">
    <vt:lpwstr/>
  </property>
</Properties>
</file>