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13"/>
  </p:notesMasterIdLst>
  <p:sldIdLst>
    <p:sldId id="256" r:id="rId5"/>
    <p:sldId id="307" r:id="rId6"/>
    <p:sldId id="311" r:id="rId7"/>
    <p:sldId id="272" r:id="rId8"/>
    <p:sldId id="317" r:id="rId9"/>
    <p:sldId id="312" r:id="rId10"/>
    <p:sldId id="30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BAF708-72A5-5AA2-2A43-DE127538B3CE}" name="Melinda McPherson (RespectVictoria)" initials="MM(" userId="S::melinda.mcpherson@respectvictoria.vic.gov.au::f1029af7-27e1-47fe-85f9-38b9c2b78d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66E48-0DD1-4AF9-B3C2-E52F9F421CAE}" v="675" dt="2024-03-12T05:20:36.137"/>
    <p1510:client id="{74371A7A-99C6-47E4-BE76-C607E04BF739}" v="3" dt="2024-03-13T01:21:42.552"/>
    <p1510:client id="{A3BD76D2-5CF2-4A41-A868-C5E2A46F3992}" v="3072" dt="2024-03-12T22:39:37.140"/>
    <p1510:client id="{CBE9D811-A2E8-44B2-9AB7-E610F8EEADB3}" v="2" dt="2024-03-12T22:28:31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59" autoAdjust="0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1991E-8F30-4920-9A3B-0293436BBE2F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04160A5E-51F0-4A58-8C80-660F2201792A}">
      <dgm:prSet phldrT="[Text]"/>
      <dgm:spPr/>
      <dgm:t>
        <a:bodyPr/>
        <a:lstStyle/>
        <a:p>
          <a:r>
            <a:rPr lang="en-AU"/>
            <a:t>Impact Framework</a:t>
          </a:r>
        </a:p>
      </dgm:t>
    </dgm:pt>
    <dgm:pt modelId="{F4790444-EA07-4FA5-96ED-99F20DD724CB}" type="parTrans" cxnId="{F0DD8C8A-10A4-4335-8B6F-15DDC933C130}">
      <dgm:prSet/>
      <dgm:spPr/>
      <dgm:t>
        <a:bodyPr/>
        <a:lstStyle/>
        <a:p>
          <a:endParaRPr lang="en-AU"/>
        </a:p>
      </dgm:t>
    </dgm:pt>
    <dgm:pt modelId="{A58FA081-AB4B-46E2-AF33-255184723B82}" type="sibTrans" cxnId="{F0DD8C8A-10A4-4335-8B6F-15DDC933C130}">
      <dgm:prSet/>
      <dgm:spPr/>
      <dgm:t>
        <a:bodyPr/>
        <a:lstStyle/>
        <a:p>
          <a:endParaRPr lang="en-AU"/>
        </a:p>
      </dgm:t>
    </dgm:pt>
    <dgm:pt modelId="{064D4D7F-30B4-4E1C-A04D-4126296354E4}">
      <dgm:prSet phldrT="[Text]"/>
      <dgm:spPr/>
      <dgm:t>
        <a:bodyPr/>
        <a:lstStyle/>
        <a:p>
          <a:r>
            <a:rPr lang="en-AU"/>
            <a:t>MEL Toolkit</a:t>
          </a:r>
        </a:p>
      </dgm:t>
    </dgm:pt>
    <dgm:pt modelId="{EEE8B8AD-A2A7-47D1-881B-90396D521952}" type="parTrans" cxnId="{8C94348E-63A6-4BAE-9148-13529617718F}">
      <dgm:prSet/>
      <dgm:spPr/>
      <dgm:t>
        <a:bodyPr/>
        <a:lstStyle/>
        <a:p>
          <a:endParaRPr lang="en-AU"/>
        </a:p>
      </dgm:t>
    </dgm:pt>
    <dgm:pt modelId="{E341E06A-83BD-4F89-BB11-B641C439C411}" type="sibTrans" cxnId="{8C94348E-63A6-4BAE-9148-13529617718F}">
      <dgm:prSet/>
      <dgm:spPr/>
      <dgm:t>
        <a:bodyPr/>
        <a:lstStyle/>
        <a:p>
          <a:endParaRPr lang="en-AU"/>
        </a:p>
      </dgm:t>
    </dgm:pt>
    <dgm:pt modelId="{38C8C572-1F5C-40E2-A1DF-65D79A342677}">
      <dgm:prSet phldrT="[Text]"/>
      <dgm:spPr/>
      <dgm:t>
        <a:bodyPr/>
        <a:lstStyle/>
        <a:p>
          <a:r>
            <a:rPr lang="en-AU" baseline="0"/>
            <a:t>Data Dashboard</a:t>
          </a:r>
          <a:endParaRPr lang="en-AU"/>
        </a:p>
      </dgm:t>
    </dgm:pt>
    <dgm:pt modelId="{8D8C4FF8-CB62-4B34-B506-2A0296478714}" type="parTrans" cxnId="{04231567-A21F-4A4C-A79D-DC2442886149}">
      <dgm:prSet/>
      <dgm:spPr/>
      <dgm:t>
        <a:bodyPr/>
        <a:lstStyle/>
        <a:p>
          <a:endParaRPr lang="en-AU"/>
        </a:p>
      </dgm:t>
    </dgm:pt>
    <dgm:pt modelId="{E70BACA6-3498-4165-9C30-FB47D907744D}" type="sibTrans" cxnId="{04231567-A21F-4A4C-A79D-DC2442886149}">
      <dgm:prSet/>
      <dgm:spPr/>
      <dgm:t>
        <a:bodyPr/>
        <a:lstStyle/>
        <a:p>
          <a:endParaRPr lang="en-AU"/>
        </a:p>
      </dgm:t>
    </dgm:pt>
    <dgm:pt modelId="{287858AD-D87F-4695-B098-1ADFD74E94ED}">
      <dgm:prSet phldrT="[Text]"/>
      <dgm:spPr/>
      <dgm:t>
        <a:bodyPr/>
        <a:lstStyle/>
        <a:p>
          <a:r>
            <a:rPr lang="en-AU"/>
            <a:t>Regular Insights reporting</a:t>
          </a:r>
        </a:p>
      </dgm:t>
    </dgm:pt>
    <dgm:pt modelId="{164E15FF-0B55-44B0-A537-321FCDB9E5A0}" type="parTrans" cxnId="{CB89BFE6-799D-4FFD-BA0F-F1268AADCCAD}">
      <dgm:prSet/>
      <dgm:spPr/>
      <dgm:t>
        <a:bodyPr/>
        <a:lstStyle/>
        <a:p>
          <a:endParaRPr lang="en-AU"/>
        </a:p>
      </dgm:t>
    </dgm:pt>
    <dgm:pt modelId="{3A348E5A-6A15-4C8C-9D10-B38B62D3E73C}" type="sibTrans" cxnId="{CB89BFE6-799D-4FFD-BA0F-F1268AADCCAD}">
      <dgm:prSet/>
      <dgm:spPr/>
      <dgm:t>
        <a:bodyPr/>
        <a:lstStyle/>
        <a:p>
          <a:endParaRPr lang="en-AU"/>
        </a:p>
      </dgm:t>
    </dgm:pt>
    <dgm:pt modelId="{8AC1041E-DC6D-4CD8-9034-C64178AF6846}">
      <dgm:prSet phldrT="[Text]"/>
      <dgm:spPr/>
      <dgm:t>
        <a:bodyPr/>
        <a:lstStyle/>
        <a:p>
          <a:r>
            <a:rPr lang="en-AU"/>
            <a:t>Periodic Evaluation</a:t>
          </a:r>
        </a:p>
      </dgm:t>
    </dgm:pt>
    <dgm:pt modelId="{AD272A27-0D13-460C-8FDA-35FBDB70980E}" type="parTrans" cxnId="{8FD414EB-5693-4B26-8989-B05E48B2F1DE}">
      <dgm:prSet/>
      <dgm:spPr/>
      <dgm:t>
        <a:bodyPr/>
        <a:lstStyle/>
        <a:p>
          <a:endParaRPr lang="en-AU"/>
        </a:p>
      </dgm:t>
    </dgm:pt>
    <dgm:pt modelId="{238E1BE8-A3E6-4019-8F92-D81538B13EB5}" type="sibTrans" cxnId="{8FD414EB-5693-4B26-8989-B05E48B2F1DE}">
      <dgm:prSet/>
      <dgm:spPr/>
      <dgm:t>
        <a:bodyPr/>
        <a:lstStyle/>
        <a:p>
          <a:endParaRPr lang="en-AU"/>
        </a:p>
      </dgm:t>
    </dgm:pt>
    <dgm:pt modelId="{FEDC4EFF-09DE-4BD4-8EB1-F9A5D67AA1C9}">
      <dgm:prSet phldrT="[Text]"/>
      <dgm:spPr/>
      <dgm:t>
        <a:bodyPr/>
        <a:lstStyle/>
        <a:p>
          <a:r>
            <a:rPr lang="en-AU"/>
            <a:t>Reflection, Learning and integrating</a:t>
          </a:r>
        </a:p>
      </dgm:t>
    </dgm:pt>
    <dgm:pt modelId="{0B2B9966-869B-43E4-AF14-A841A12D49D9}" type="parTrans" cxnId="{7D3517A9-2B06-4415-9704-72A46891AB30}">
      <dgm:prSet/>
      <dgm:spPr/>
      <dgm:t>
        <a:bodyPr/>
        <a:lstStyle/>
        <a:p>
          <a:endParaRPr lang="en-AU"/>
        </a:p>
      </dgm:t>
    </dgm:pt>
    <dgm:pt modelId="{A8D4036B-27AE-4130-8FF4-84247041EE09}" type="sibTrans" cxnId="{7D3517A9-2B06-4415-9704-72A46891AB30}">
      <dgm:prSet/>
      <dgm:spPr/>
      <dgm:t>
        <a:bodyPr/>
        <a:lstStyle/>
        <a:p>
          <a:endParaRPr lang="en-AU"/>
        </a:p>
      </dgm:t>
    </dgm:pt>
    <dgm:pt modelId="{F277129D-94BA-458D-8027-D1C5DD7DA8AB}" type="pres">
      <dgm:prSet presAssocID="{ACB1991E-8F30-4920-9A3B-0293436BBE2F}" presName="compositeShape" presStyleCnt="0">
        <dgm:presLayoutVars>
          <dgm:chMax val="7"/>
          <dgm:dir/>
          <dgm:resizeHandles val="exact"/>
        </dgm:presLayoutVars>
      </dgm:prSet>
      <dgm:spPr/>
    </dgm:pt>
    <dgm:pt modelId="{1E8F8F54-F009-472E-B286-22369DF3C5C8}" type="pres">
      <dgm:prSet presAssocID="{ACB1991E-8F30-4920-9A3B-0293436BBE2F}" presName="wedge1" presStyleLbl="node1" presStyleIdx="0" presStyleCnt="6"/>
      <dgm:spPr/>
    </dgm:pt>
    <dgm:pt modelId="{B2F23F11-89A5-4EFF-BB19-702E683339FB}" type="pres">
      <dgm:prSet presAssocID="{ACB1991E-8F30-4920-9A3B-0293436BBE2F}" presName="dummy1a" presStyleCnt="0"/>
      <dgm:spPr/>
    </dgm:pt>
    <dgm:pt modelId="{36D0AF9B-DE67-48C3-9940-6B2893EE0B4A}" type="pres">
      <dgm:prSet presAssocID="{ACB1991E-8F30-4920-9A3B-0293436BBE2F}" presName="dummy1b" presStyleCnt="0"/>
      <dgm:spPr/>
    </dgm:pt>
    <dgm:pt modelId="{27A125B6-88A6-4967-8A81-3F6C59A1916D}" type="pres">
      <dgm:prSet presAssocID="{ACB1991E-8F30-4920-9A3B-0293436BBE2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23C3FE5-84B6-4DCE-9FC8-A405E8E608EF}" type="pres">
      <dgm:prSet presAssocID="{ACB1991E-8F30-4920-9A3B-0293436BBE2F}" presName="wedge2" presStyleLbl="node1" presStyleIdx="1" presStyleCnt="6"/>
      <dgm:spPr/>
    </dgm:pt>
    <dgm:pt modelId="{4ABC2F14-E36B-465A-AF6B-BBFF69FF21AB}" type="pres">
      <dgm:prSet presAssocID="{ACB1991E-8F30-4920-9A3B-0293436BBE2F}" presName="dummy2a" presStyleCnt="0"/>
      <dgm:spPr/>
    </dgm:pt>
    <dgm:pt modelId="{5A350CB7-3BD0-4957-BFDF-AA9D8184F3D1}" type="pres">
      <dgm:prSet presAssocID="{ACB1991E-8F30-4920-9A3B-0293436BBE2F}" presName="dummy2b" presStyleCnt="0"/>
      <dgm:spPr/>
    </dgm:pt>
    <dgm:pt modelId="{C6238A92-364C-4D00-A14C-6742FF6C7068}" type="pres">
      <dgm:prSet presAssocID="{ACB1991E-8F30-4920-9A3B-0293436BBE2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8CAE0F1-D394-4BD0-975B-8F6C59A7D6EE}" type="pres">
      <dgm:prSet presAssocID="{ACB1991E-8F30-4920-9A3B-0293436BBE2F}" presName="wedge3" presStyleLbl="node1" presStyleIdx="2" presStyleCnt="6"/>
      <dgm:spPr/>
    </dgm:pt>
    <dgm:pt modelId="{66D3B3D8-8DD1-494A-8157-9C8222F9E4B6}" type="pres">
      <dgm:prSet presAssocID="{ACB1991E-8F30-4920-9A3B-0293436BBE2F}" presName="dummy3a" presStyleCnt="0"/>
      <dgm:spPr/>
    </dgm:pt>
    <dgm:pt modelId="{B34CD0DB-8531-4E94-9676-E44759D46129}" type="pres">
      <dgm:prSet presAssocID="{ACB1991E-8F30-4920-9A3B-0293436BBE2F}" presName="dummy3b" presStyleCnt="0"/>
      <dgm:spPr/>
    </dgm:pt>
    <dgm:pt modelId="{803E2BA3-BCB6-4F4A-81B0-83EA5C6DC8A3}" type="pres">
      <dgm:prSet presAssocID="{ACB1991E-8F30-4920-9A3B-0293436BBE2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C38ADCF-8F28-4579-B41C-4F7D6A5291E8}" type="pres">
      <dgm:prSet presAssocID="{ACB1991E-8F30-4920-9A3B-0293436BBE2F}" presName="wedge4" presStyleLbl="node1" presStyleIdx="3" presStyleCnt="6"/>
      <dgm:spPr/>
    </dgm:pt>
    <dgm:pt modelId="{8DE21338-3C8B-469C-9A02-FCA8F3983767}" type="pres">
      <dgm:prSet presAssocID="{ACB1991E-8F30-4920-9A3B-0293436BBE2F}" presName="dummy4a" presStyleCnt="0"/>
      <dgm:spPr/>
    </dgm:pt>
    <dgm:pt modelId="{5CAC4667-638E-4182-8CEC-2E86C28394E1}" type="pres">
      <dgm:prSet presAssocID="{ACB1991E-8F30-4920-9A3B-0293436BBE2F}" presName="dummy4b" presStyleCnt="0"/>
      <dgm:spPr/>
    </dgm:pt>
    <dgm:pt modelId="{8D34C043-9580-410E-B89B-BAA4F04CA4C7}" type="pres">
      <dgm:prSet presAssocID="{ACB1991E-8F30-4920-9A3B-0293436BBE2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99ED2E5-B615-4A73-ABDF-06B2F83749D3}" type="pres">
      <dgm:prSet presAssocID="{ACB1991E-8F30-4920-9A3B-0293436BBE2F}" presName="wedge5" presStyleLbl="node1" presStyleIdx="4" presStyleCnt="6"/>
      <dgm:spPr/>
    </dgm:pt>
    <dgm:pt modelId="{3AF8286D-91BA-438E-BBCC-B66492ECF4A3}" type="pres">
      <dgm:prSet presAssocID="{ACB1991E-8F30-4920-9A3B-0293436BBE2F}" presName="dummy5a" presStyleCnt="0"/>
      <dgm:spPr/>
    </dgm:pt>
    <dgm:pt modelId="{25CD9EDE-208C-4EEE-B126-8D422AD680E9}" type="pres">
      <dgm:prSet presAssocID="{ACB1991E-8F30-4920-9A3B-0293436BBE2F}" presName="dummy5b" presStyleCnt="0"/>
      <dgm:spPr/>
    </dgm:pt>
    <dgm:pt modelId="{A5B81BCC-C84A-42BC-B28D-0171762BF6F4}" type="pres">
      <dgm:prSet presAssocID="{ACB1991E-8F30-4920-9A3B-0293436BBE2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85D5290-B018-4117-83A2-ADB6E73B325C}" type="pres">
      <dgm:prSet presAssocID="{ACB1991E-8F30-4920-9A3B-0293436BBE2F}" presName="wedge6" presStyleLbl="node1" presStyleIdx="5" presStyleCnt="6"/>
      <dgm:spPr/>
    </dgm:pt>
    <dgm:pt modelId="{AEDC394A-4560-4FAE-82D0-C0935100CF0F}" type="pres">
      <dgm:prSet presAssocID="{ACB1991E-8F30-4920-9A3B-0293436BBE2F}" presName="dummy6a" presStyleCnt="0"/>
      <dgm:spPr/>
    </dgm:pt>
    <dgm:pt modelId="{D2109C38-5619-406F-A15E-10D08A558B06}" type="pres">
      <dgm:prSet presAssocID="{ACB1991E-8F30-4920-9A3B-0293436BBE2F}" presName="dummy6b" presStyleCnt="0"/>
      <dgm:spPr/>
    </dgm:pt>
    <dgm:pt modelId="{C3955BDA-44D2-4626-895D-3CBE17820471}" type="pres">
      <dgm:prSet presAssocID="{ACB1991E-8F30-4920-9A3B-0293436BBE2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731E4450-A356-4EF3-8B49-DF2E5143065C}" type="pres">
      <dgm:prSet presAssocID="{A58FA081-AB4B-46E2-AF33-255184723B82}" presName="arrowWedge1" presStyleLbl="fgSibTrans2D1" presStyleIdx="0" presStyleCnt="6"/>
      <dgm:spPr/>
    </dgm:pt>
    <dgm:pt modelId="{B06F79B4-E21C-4DFD-AC4F-45FB8AF21A45}" type="pres">
      <dgm:prSet presAssocID="{E341E06A-83BD-4F89-BB11-B641C439C411}" presName="arrowWedge2" presStyleLbl="fgSibTrans2D1" presStyleIdx="1" presStyleCnt="6"/>
      <dgm:spPr/>
    </dgm:pt>
    <dgm:pt modelId="{9DC56F70-A144-4CFC-806A-20D7DF095DAE}" type="pres">
      <dgm:prSet presAssocID="{E70BACA6-3498-4165-9C30-FB47D907744D}" presName="arrowWedge3" presStyleLbl="fgSibTrans2D1" presStyleIdx="2" presStyleCnt="6"/>
      <dgm:spPr/>
    </dgm:pt>
    <dgm:pt modelId="{6F3C9EA1-3159-4658-A2F7-6FE319A90395}" type="pres">
      <dgm:prSet presAssocID="{3A348E5A-6A15-4C8C-9D10-B38B62D3E73C}" presName="arrowWedge4" presStyleLbl="fgSibTrans2D1" presStyleIdx="3" presStyleCnt="6"/>
      <dgm:spPr/>
    </dgm:pt>
    <dgm:pt modelId="{3D5F27D1-9E32-457A-B1F3-AE4C2C410C6F}" type="pres">
      <dgm:prSet presAssocID="{238E1BE8-A3E6-4019-8F92-D81538B13EB5}" presName="arrowWedge5" presStyleLbl="fgSibTrans2D1" presStyleIdx="4" presStyleCnt="6"/>
      <dgm:spPr/>
    </dgm:pt>
    <dgm:pt modelId="{237565E6-BA5F-44F6-981D-B92B4A487C4F}" type="pres">
      <dgm:prSet presAssocID="{A8D4036B-27AE-4130-8FF4-84247041EE09}" presName="arrowWedge6" presStyleLbl="fgSibTrans2D1" presStyleIdx="5" presStyleCnt="6" custLinFactNeighborX="1056" custLinFactNeighborY="-33"/>
      <dgm:spPr/>
    </dgm:pt>
  </dgm:ptLst>
  <dgm:cxnLst>
    <dgm:cxn modelId="{9012370A-C4C2-47A7-B6CF-37E14246387C}" type="presOf" srcId="{FEDC4EFF-09DE-4BD4-8EB1-F9A5D67AA1C9}" destId="{C3955BDA-44D2-4626-895D-3CBE17820471}" srcOrd="1" destOrd="0" presId="urn:microsoft.com/office/officeart/2005/8/layout/cycle8"/>
    <dgm:cxn modelId="{A965380A-26F9-4772-9C2C-68E538850BE2}" type="presOf" srcId="{8AC1041E-DC6D-4CD8-9034-C64178AF6846}" destId="{C99ED2E5-B615-4A73-ABDF-06B2F83749D3}" srcOrd="0" destOrd="0" presId="urn:microsoft.com/office/officeart/2005/8/layout/cycle8"/>
    <dgm:cxn modelId="{E2825017-7653-4342-AD76-FFF9A78183D5}" type="presOf" srcId="{04160A5E-51F0-4A58-8C80-660F2201792A}" destId="{1E8F8F54-F009-472E-B286-22369DF3C5C8}" srcOrd="0" destOrd="0" presId="urn:microsoft.com/office/officeart/2005/8/layout/cycle8"/>
    <dgm:cxn modelId="{F49FB023-EA23-4FF6-9FB4-2F209A747FB8}" type="presOf" srcId="{FEDC4EFF-09DE-4BD4-8EB1-F9A5D67AA1C9}" destId="{985D5290-B018-4117-83A2-ADB6E73B325C}" srcOrd="0" destOrd="0" presId="urn:microsoft.com/office/officeart/2005/8/layout/cycle8"/>
    <dgm:cxn modelId="{E4688D3F-194E-463F-A0CD-5BC11F5EA4A3}" type="presOf" srcId="{ACB1991E-8F30-4920-9A3B-0293436BBE2F}" destId="{F277129D-94BA-458D-8027-D1C5DD7DA8AB}" srcOrd="0" destOrd="0" presId="urn:microsoft.com/office/officeart/2005/8/layout/cycle8"/>
    <dgm:cxn modelId="{04231567-A21F-4A4C-A79D-DC2442886149}" srcId="{ACB1991E-8F30-4920-9A3B-0293436BBE2F}" destId="{38C8C572-1F5C-40E2-A1DF-65D79A342677}" srcOrd="2" destOrd="0" parTransId="{8D8C4FF8-CB62-4B34-B506-2A0296478714}" sibTransId="{E70BACA6-3498-4165-9C30-FB47D907744D}"/>
    <dgm:cxn modelId="{84C4EF4D-99B9-49F5-BAE4-4C42B2F03272}" type="presOf" srcId="{8AC1041E-DC6D-4CD8-9034-C64178AF6846}" destId="{A5B81BCC-C84A-42BC-B28D-0171762BF6F4}" srcOrd="1" destOrd="0" presId="urn:microsoft.com/office/officeart/2005/8/layout/cycle8"/>
    <dgm:cxn modelId="{B73C2851-8991-4853-81C6-394E99FA91F0}" type="presOf" srcId="{064D4D7F-30B4-4E1C-A04D-4126296354E4}" destId="{C6238A92-364C-4D00-A14C-6742FF6C7068}" srcOrd="1" destOrd="0" presId="urn:microsoft.com/office/officeart/2005/8/layout/cycle8"/>
    <dgm:cxn modelId="{77A14277-A066-4DAE-AC47-DE9DF85305D9}" type="presOf" srcId="{04160A5E-51F0-4A58-8C80-660F2201792A}" destId="{27A125B6-88A6-4967-8A81-3F6C59A1916D}" srcOrd="1" destOrd="0" presId="urn:microsoft.com/office/officeart/2005/8/layout/cycle8"/>
    <dgm:cxn modelId="{7B49E483-9CA3-4015-9B1A-5E176B31A9C6}" type="presOf" srcId="{064D4D7F-30B4-4E1C-A04D-4126296354E4}" destId="{923C3FE5-84B6-4DCE-9FC8-A405E8E608EF}" srcOrd="0" destOrd="0" presId="urn:microsoft.com/office/officeart/2005/8/layout/cycle8"/>
    <dgm:cxn modelId="{ADA75C85-5A75-42B9-8BD8-B321742FE31E}" type="presOf" srcId="{287858AD-D87F-4695-B098-1ADFD74E94ED}" destId="{9C38ADCF-8F28-4579-B41C-4F7D6A5291E8}" srcOrd="0" destOrd="0" presId="urn:microsoft.com/office/officeart/2005/8/layout/cycle8"/>
    <dgm:cxn modelId="{F0DD8C8A-10A4-4335-8B6F-15DDC933C130}" srcId="{ACB1991E-8F30-4920-9A3B-0293436BBE2F}" destId="{04160A5E-51F0-4A58-8C80-660F2201792A}" srcOrd="0" destOrd="0" parTransId="{F4790444-EA07-4FA5-96ED-99F20DD724CB}" sibTransId="{A58FA081-AB4B-46E2-AF33-255184723B82}"/>
    <dgm:cxn modelId="{8C94348E-63A6-4BAE-9148-13529617718F}" srcId="{ACB1991E-8F30-4920-9A3B-0293436BBE2F}" destId="{064D4D7F-30B4-4E1C-A04D-4126296354E4}" srcOrd="1" destOrd="0" parTransId="{EEE8B8AD-A2A7-47D1-881B-90396D521952}" sibTransId="{E341E06A-83BD-4F89-BB11-B641C439C411}"/>
    <dgm:cxn modelId="{71507AA0-7EBD-4818-9946-70091F341305}" type="presOf" srcId="{38C8C572-1F5C-40E2-A1DF-65D79A342677}" destId="{803E2BA3-BCB6-4F4A-81B0-83EA5C6DC8A3}" srcOrd="1" destOrd="0" presId="urn:microsoft.com/office/officeart/2005/8/layout/cycle8"/>
    <dgm:cxn modelId="{7D3517A9-2B06-4415-9704-72A46891AB30}" srcId="{ACB1991E-8F30-4920-9A3B-0293436BBE2F}" destId="{FEDC4EFF-09DE-4BD4-8EB1-F9A5D67AA1C9}" srcOrd="5" destOrd="0" parTransId="{0B2B9966-869B-43E4-AF14-A841A12D49D9}" sibTransId="{A8D4036B-27AE-4130-8FF4-84247041EE09}"/>
    <dgm:cxn modelId="{284C05D0-3634-4A1B-B1E6-5F58E2E51AC5}" type="presOf" srcId="{38C8C572-1F5C-40E2-A1DF-65D79A342677}" destId="{08CAE0F1-D394-4BD0-975B-8F6C59A7D6EE}" srcOrd="0" destOrd="0" presId="urn:microsoft.com/office/officeart/2005/8/layout/cycle8"/>
    <dgm:cxn modelId="{D39112D0-1452-481A-81CD-D47F74CC9EFA}" type="presOf" srcId="{287858AD-D87F-4695-B098-1ADFD74E94ED}" destId="{8D34C043-9580-410E-B89B-BAA4F04CA4C7}" srcOrd="1" destOrd="0" presId="urn:microsoft.com/office/officeart/2005/8/layout/cycle8"/>
    <dgm:cxn modelId="{CB89BFE6-799D-4FFD-BA0F-F1268AADCCAD}" srcId="{ACB1991E-8F30-4920-9A3B-0293436BBE2F}" destId="{287858AD-D87F-4695-B098-1ADFD74E94ED}" srcOrd="3" destOrd="0" parTransId="{164E15FF-0B55-44B0-A537-321FCDB9E5A0}" sibTransId="{3A348E5A-6A15-4C8C-9D10-B38B62D3E73C}"/>
    <dgm:cxn modelId="{8FD414EB-5693-4B26-8989-B05E48B2F1DE}" srcId="{ACB1991E-8F30-4920-9A3B-0293436BBE2F}" destId="{8AC1041E-DC6D-4CD8-9034-C64178AF6846}" srcOrd="4" destOrd="0" parTransId="{AD272A27-0D13-460C-8FDA-35FBDB70980E}" sibTransId="{238E1BE8-A3E6-4019-8F92-D81538B13EB5}"/>
    <dgm:cxn modelId="{82091490-1902-4B3D-B000-A3B2678C520D}" type="presParOf" srcId="{F277129D-94BA-458D-8027-D1C5DD7DA8AB}" destId="{1E8F8F54-F009-472E-B286-22369DF3C5C8}" srcOrd="0" destOrd="0" presId="urn:microsoft.com/office/officeart/2005/8/layout/cycle8"/>
    <dgm:cxn modelId="{A57C2AA3-8334-4CD2-92ED-2C368CF8974F}" type="presParOf" srcId="{F277129D-94BA-458D-8027-D1C5DD7DA8AB}" destId="{B2F23F11-89A5-4EFF-BB19-702E683339FB}" srcOrd="1" destOrd="0" presId="urn:microsoft.com/office/officeart/2005/8/layout/cycle8"/>
    <dgm:cxn modelId="{6642B5A1-2835-4BA9-846B-136BF0DB91D1}" type="presParOf" srcId="{F277129D-94BA-458D-8027-D1C5DD7DA8AB}" destId="{36D0AF9B-DE67-48C3-9940-6B2893EE0B4A}" srcOrd="2" destOrd="0" presId="urn:microsoft.com/office/officeart/2005/8/layout/cycle8"/>
    <dgm:cxn modelId="{72B5AAE4-9AA8-41BA-9412-8AEE967568EF}" type="presParOf" srcId="{F277129D-94BA-458D-8027-D1C5DD7DA8AB}" destId="{27A125B6-88A6-4967-8A81-3F6C59A1916D}" srcOrd="3" destOrd="0" presId="urn:microsoft.com/office/officeart/2005/8/layout/cycle8"/>
    <dgm:cxn modelId="{73544B4D-5A7B-45F0-90FE-800AB66ED102}" type="presParOf" srcId="{F277129D-94BA-458D-8027-D1C5DD7DA8AB}" destId="{923C3FE5-84B6-4DCE-9FC8-A405E8E608EF}" srcOrd="4" destOrd="0" presId="urn:microsoft.com/office/officeart/2005/8/layout/cycle8"/>
    <dgm:cxn modelId="{18B17E3B-FE9C-4C71-8C37-73DA9C292341}" type="presParOf" srcId="{F277129D-94BA-458D-8027-D1C5DD7DA8AB}" destId="{4ABC2F14-E36B-465A-AF6B-BBFF69FF21AB}" srcOrd="5" destOrd="0" presId="urn:microsoft.com/office/officeart/2005/8/layout/cycle8"/>
    <dgm:cxn modelId="{B7F39909-6D9F-4007-96B2-E035106C978E}" type="presParOf" srcId="{F277129D-94BA-458D-8027-D1C5DD7DA8AB}" destId="{5A350CB7-3BD0-4957-BFDF-AA9D8184F3D1}" srcOrd="6" destOrd="0" presId="urn:microsoft.com/office/officeart/2005/8/layout/cycle8"/>
    <dgm:cxn modelId="{9002DA27-A40B-4EDC-925A-83A6701C1542}" type="presParOf" srcId="{F277129D-94BA-458D-8027-D1C5DD7DA8AB}" destId="{C6238A92-364C-4D00-A14C-6742FF6C7068}" srcOrd="7" destOrd="0" presId="urn:microsoft.com/office/officeart/2005/8/layout/cycle8"/>
    <dgm:cxn modelId="{792284FE-1F50-417C-94E4-70CFCAF9D4DA}" type="presParOf" srcId="{F277129D-94BA-458D-8027-D1C5DD7DA8AB}" destId="{08CAE0F1-D394-4BD0-975B-8F6C59A7D6EE}" srcOrd="8" destOrd="0" presId="urn:microsoft.com/office/officeart/2005/8/layout/cycle8"/>
    <dgm:cxn modelId="{DBE26731-4AAB-4A33-B53B-3E795E53EBEB}" type="presParOf" srcId="{F277129D-94BA-458D-8027-D1C5DD7DA8AB}" destId="{66D3B3D8-8DD1-494A-8157-9C8222F9E4B6}" srcOrd="9" destOrd="0" presId="urn:microsoft.com/office/officeart/2005/8/layout/cycle8"/>
    <dgm:cxn modelId="{BC6C449E-34EB-4322-B79A-8F73B5A4500A}" type="presParOf" srcId="{F277129D-94BA-458D-8027-D1C5DD7DA8AB}" destId="{B34CD0DB-8531-4E94-9676-E44759D46129}" srcOrd="10" destOrd="0" presId="urn:microsoft.com/office/officeart/2005/8/layout/cycle8"/>
    <dgm:cxn modelId="{1A405249-5224-4011-B6D7-6C29B0EABA80}" type="presParOf" srcId="{F277129D-94BA-458D-8027-D1C5DD7DA8AB}" destId="{803E2BA3-BCB6-4F4A-81B0-83EA5C6DC8A3}" srcOrd="11" destOrd="0" presId="urn:microsoft.com/office/officeart/2005/8/layout/cycle8"/>
    <dgm:cxn modelId="{8DB011F5-4458-4193-B062-031C70EE6769}" type="presParOf" srcId="{F277129D-94BA-458D-8027-D1C5DD7DA8AB}" destId="{9C38ADCF-8F28-4579-B41C-4F7D6A5291E8}" srcOrd="12" destOrd="0" presId="urn:microsoft.com/office/officeart/2005/8/layout/cycle8"/>
    <dgm:cxn modelId="{BDE99AFB-A97C-4C1E-8E1D-51476E511539}" type="presParOf" srcId="{F277129D-94BA-458D-8027-D1C5DD7DA8AB}" destId="{8DE21338-3C8B-469C-9A02-FCA8F3983767}" srcOrd="13" destOrd="0" presId="urn:microsoft.com/office/officeart/2005/8/layout/cycle8"/>
    <dgm:cxn modelId="{7647A620-9C9F-420E-BFCD-21316C050F26}" type="presParOf" srcId="{F277129D-94BA-458D-8027-D1C5DD7DA8AB}" destId="{5CAC4667-638E-4182-8CEC-2E86C28394E1}" srcOrd="14" destOrd="0" presId="urn:microsoft.com/office/officeart/2005/8/layout/cycle8"/>
    <dgm:cxn modelId="{701A397E-8A8B-456C-BF1C-CD8C345046F4}" type="presParOf" srcId="{F277129D-94BA-458D-8027-D1C5DD7DA8AB}" destId="{8D34C043-9580-410E-B89B-BAA4F04CA4C7}" srcOrd="15" destOrd="0" presId="urn:microsoft.com/office/officeart/2005/8/layout/cycle8"/>
    <dgm:cxn modelId="{23B29ADD-499A-4E55-BCE3-F63DFA214C68}" type="presParOf" srcId="{F277129D-94BA-458D-8027-D1C5DD7DA8AB}" destId="{C99ED2E5-B615-4A73-ABDF-06B2F83749D3}" srcOrd="16" destOrd="0" presId="urn:microsoft.com/office/officeart/2005/8/layout/cycle8"/>
    <dgm:cxn modelId="{9A6158B0-104C-4F66-BEC9-361B0069D7DB}" type="presParOf" srcId="{F277129D-94BA-458D-8027-D1C5DD7DA8AB}" destId="{3AF8286D-91BA-438E-BBCC-B66492ECF4A3}" srcOrd="17" destOrd="0" presId="urn:microsoft.com/office/officeart/2005/8/layout/cycle8"/>
    <dgm:cxn modelId="{C9C3FA65-6EE7-4FC7-8ADF-6E7885B4CBFB}" type="presParOf" srcId="{F277129D-94BA-458D-8027-D1C5DD7DA8AB}" destId="{25CD9EDE-208C-4EEE-B126-8D422AD680E9}" srcOrd="18" destOrd="0" presId="urn:microsoft.com/office/officeart/2005/8/layout/cycle8"/>
    <dgm:cxn modelId="{65786DD7-1121-4ED5-8B62-D270A62E0D77}" type="presParOf" srcId="{F277129D-94BA-458D-8027-D1C5DD7DA8AB}" destId="{A5B81BCC-C84A-42BC-B28D-0171762BF6F4}" srcOrd="19" destOrd="0" presId="urn:microsoft.com/office/officeart/2005/8/layout/cycle8"/>
    <dgm:cxn modelId="{667CBDD7-E7E5-4EEB-8B6B-30202ECA67E5}" type="presParOf" srcId="{F277129D-94BA-458D-8027-D1C5DD7DA8AB}" destId="{985D5290-B018-4117-83A2-ADB6E73B325C}" srcOrd="20" destOrd="0" presId="urn:microsoft.com/office/officeart/2005/8/layout/cycle8"/>
    <dgm:cxn modelId="{F92D1C9E-A230-4033-915F-D02B8212DA7F}" type="presParOf" srcId="{F277129D-94BA-458D-8027-D1C5DD7DA8AB}" destId="{AEDC394A-4560-4FAE-82D0-C0935100CF0F}" srcOrd="21" destOrd="0" presId="urn:microsoft.com/office/officeart/2005/8/layout/cycle8"/>
    <dgm:cxn modelId="{F485A95C-B1A2-4F44-8E3F-1837DF46E205}" type="presParOf" srcId="{F277129D-94BA-458D-8027-D1C5DD7DA8AB}" destId="{D2109C38-5619-406F-A15E-10D08A558B06}" srcOrd="22" destOrd="0" presId="urn:microsoft.com/office/officeart/2005/8/layout/cycle8"/>
    <dgm:cxn modelId="{302CFEC6-2CD4-4EA4-934E-6114EDB16FB5}" type="presParOf" srcId="{F277129D-94BA-458D-8027-D1C5DD7DA8AB}" destId="{C3955BDA-44D2-4626-895D-3CBE17820471}" srcOrd="23" destOrd="0" presId="urn:microsoft.com/office/officeart/2005/8/layout/cycle8"/>
    <dgm:cxn modelId="{A29BADFC-A100-44BA-8CCF-D4A720907E7E}" type="presParOf" srcId="{F277129D-94BA-458D-8027-D1C5DD7DA8AB}" destId="{731E4450-A356-4EF3-8B49-DF2E5143065C}" srcOrd="24" destOrd="0" presId="urn:microsoft.com/office/officeart/2005/8/layout/cycle8"/>
    <dgm:cxn modelId="{C41F8BC7-D3BB-453D-8D9E-6F07B88D0F74}" type="presParOf" srcId="{F277129D-94BA-458D-8027-D1C5DD7DA8AB}" destId="{B06F79B4-E21C-4DFD-AC4F-45FB8AF21A45}" srcOrd="25" destOrd="0" presId="urn:microsoft.com/office/officeart/2005/8/layout/cycle8"/>
    <dgm:cxn modelId="{19AE01E0-D67D-4148-B570-D43468AE098B}" type="presParOf" srcId="{F277129D-94BA-458D-8027-D1C5DD7DA8AB}" destId="{9DC56F70-A144-4CFC-806A-20D7DF095DAE}" srcOrd="26" destOrd="0" presId="urn:microsoft.com/office/officeart/2005/8/layout/cycle8"/>
    <dgm:cxn modelId="{F1E2ABA7-76CE-4B81-A389-51A9FDDED869}" type="presParOf" srcId="{F277129D-94BA-458D-8027-D1C5DD7DA8AB}" destId="{6F3C9EA1-3159-4658-A2F7-6FE319A90395}" srcOrd="27" destOrd="0" presId="urn:microsoft.com/office/officeart/2005/8/layout/cycle8"/>
    <dgm:cxn modelId="{481F2B25-3B17-4818-B3D2-0DAEDCF91925}" type="presParOf" srcId="{F277129D-94BA-458D-8027-D1C5DD7DA8AB}" destId="{3D5F27D1-9E32-457A-B1F3-AE4C2C410C6F}" srcOrd="28" destOrd="0" presId="urn:microsoft.com/office/officeart/2005/8/layout/cycle8"/>
    <dgm:cxn modelId="{52D2B750-4DA4-4B4F-8C8C-6687C21C5F7D}" type="presParOf" srcId="{F277129D-94BA-458D-8027-D1C5DD7DA8AB}" destId="{237565E6-BA5F-44F6-981D-B92B4A487C4F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A9E89-8EBD-46EC-8B4C-7E79E7BB26A2}" type="doc">
      <dgm:prSet loTypeId="urn:microsoft.com/office/officeart/2009/3/layout/SubStep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0245473-AA2A-48DD-8DAE-6FD13CDBA3EC}">
      <dgm:prSet phldrT="[Text]" custT="1"/>
      <dgm:spPr/>
      <dgm:t>
        <a:bodyPr/>
        <a:lstStyle/>
        <a:p>
          <a:r>
            <a:rPr lang="en-AU" sz="1950" b="1">
              <a:latin typeface="Arial"/>
              <a:cs typeface="Arial"/>
            </a:rPr>
            <a:t>Impact Framework</a:t>
          </a:r>
        </a:p>
      </dgm:t>
    </dgm:pt>
    <dgm:pt modelId="{DC591876-416E-4C15-A35B-CF82DCB753D7}" type="parTrans" cxnId="{B51D9E9D-7DAF-4BE2-B85F-70D6A41639BD}">
      <dgm:prSet/>
      <dgm:spPr/>
      <dgm:t>
        <a:bodyPr/>
        <a:lstStyle/>
        <a:p>
          <a:endParaRPr lang="en-AU"/>
        </a:p>
      </dgm:t>
    </dgm:pt>
    <dgm:pt modelId="{6F53845D-69D5-47D1-8D7E-3950ED1D63A2}" type="sibTrans" cxnId="{B51D9E9D-7DAF-4BE2-B85F-70D6A41639BD}">
      <dgm:prSet/>
      <dgm:spPr/>
      <dgm:t>
        <a:bodyPr/>
        <a:lstStyle/>
        <a:p>
          <a:endParaRPr lang="en-AU"/>
        </a:p>
      </dgm:t>
    </dgm:pt>
    <dgm:pt modelId="{5FEC0DB9-229C-4451-9858-9BCBAD4C2565}">
      <dgm:prSet phldrT="[Text]" custT="1"/>
      <dgm:spPr/>
      <dgm:t>
        <a:bodyPr/>
        <a:lstStyle/>
        <a:p>
          <a:pPr rtl="0"/>
          <a:r>
            <a:rPr lang="en-AU" sz="1950" b="1">
              <a:latin typeface="Arial"/>
              <a:cs typeface="Arial"/>
            </a:rPr>
            <a:t>Data audit  </a:t>
          </a:r>
        </a:p>
      </dgm:t>
    </dgm:pt>
    <dgm:pt modelId="{0AD9D2BD-E3B5-4D5A-BB6C-16C6EB339891}" type="parTrans" cxnId="{8434E1FE-9B5B-4D89-B7F8-E1B9FBE46792}">
      <dgm:prSet/>
      <dgm:spPr/>
      <dgm:t>
        <a:bodyPr/>
        <a:lstStyle/>
        <a:p>
          <a:endParaRPr lang="en-AU"/>
        </a:p>
      </dgm:t>
    </dgm:pt>
    <dgm:pt modelId="{DD243784-55A8-46C1-A22E-4393763930F6}" type="sibTrans" cxnId="{8434E1FE-9B5B-4D89-B7F8-E1B9FBE46792}">
      <dgm:prSet/>
      <dgm:spPr/>
      <dgm:t>
        <a:bodyPr/>
        <a:lstStyle/>
        <a:p>
          <a:endParaRPr lang="en-AU"/>
        </a:p>
      </dgm:t>
    </dgm:pt>
    <dgm:pt modelId="{36D5422F-0C5B-4FB1-A303-F57B0DFFF10B}">
      <dgm:prSet phldrT="[Text]" custT="1"/>
      <dgm:spPr/>
      <dgm:t>
        <a:bodyPr/>
        <a:lstStyle/>
        <a:p>
          <a:r>
            <a:rPr lang="en-AU" sz="1950" b="1">
              <a:latin typeface="Arial"/>
              <a:cs typeface="Arial"/>
            </a:rPr>
            <a:t>Pilot – data collection</a:t>
          </a:r>
        </a:p>
      </dgm:t>
    </dgm:pt>
    <dgm:pt modelId="{F590ADD8-0122-47D2-82FB-9F2D3A8477E9}" type="parTrans" cxnId="{BBD5B366-F3F3-4FEA-BE74-E4EB27C98898}">
      <dgm:prSet/>
      <dgm:spPr/>
      <dgm:t>
        <a:bodyPr/>
        <a:lstStyle/>
        <a:p>
          <a:endParaRPr lang="en-AU"/>
        </a:p>
      </dgm:t>
    </dgm:pt>
    <dgm:pt modelId="{A42ABB09-04B1-4C52-87B1-EC2692A9F30B}" type="sibTrans" cxnId="{BBD5B366-F3F3-4FEA-BE74-E4EB27C98898}">
      <dgm:prSet/>
      <dgm:spPr/>
      <dgm:t>
        <a:bodyPr/>
        <a:lstStyle/>
        <a:p>
          <a:endParaRPr lang="en-AU"/>
        </a:p>
      </dgm:t>
    </dgm:pt>
    <dgm:pt modelId="{60E7CFD1-42BE-4E6D-91D8-B0CB92E795B1}">
      <dgm:prSet custT="1"/>
      <dgm:spPr/>
      <dgm:t>
        <a:bodyPr/>
        <a:lstStyle/>
        <a:p>
          <a:r>
            <a:rPr lang="en-AU" sz="1950" b="1">
              <a:latin typeface="Arial"/>
              <a:cs typeface="Arial"/>
            </a:rPr>
            <a:t>Scope technical build</a:t>
          </a:r>
        </a:p>
      </dgm:t>
    </dgm:pt>
    <dgm:pt modelId="{3883E177-409E-4488-AE0D-53D24FB407B6}" type="parTrans" cxnId="{9ACF5283-3E5E-4FAC-8334-37B019BA6D8E}">
      <dgm:prSet/>
      <dgm:spPr/>
      <dgm:t>
        <a:bodyPr/>
        <a:lstStyle/>
        <a:p>
          <a:endParaRPr lang="en-AU"/>
        </a:p>
      </dgm:t>
    </dgm:pt>
    <dgm:pt modelId="{44C6CA95-EB42-49C0-A1A3-8870A1D81576}" type="sibTrans" cxnId="{9ACF5283-3E5E-4FAC-8334-37B019BA6D8E}">
      <dgm:prSet/>
      <dgm:spPr/>
      <dgm:t>
        <a:bodyPr/>
        <a:lstStyle/>
        <a:p>
          <a:endParaRPr lang="en-AU"/>
        </a:p>
      </dgm:t>
    </dgm:pt>
    <dgm:pt modelId="{6C604FF8-A941-4D1E-BA3C-D9BF2D6F43B1}">
      <dgm:prSet custT="1"/>
      <dgm:spPr/>
      <dgm:t>
        <a:bodyPr/>
        <a:lstStyle/>
        <a:p>
          <a:pPr rtl="0"/>
          <a:r>
            <a:rPr lang="en-AU" sz="1950" b="1">
              <a:latin typeface="Arial"/>
              <a:cs typeface="Arial"/>
            </a:rPr>
            <a:t>Sector input </a:t>
          </a:r>
        </a:p>
      </dgm:t>
    </dgm:pt>
    <dgm:pt modelId="{23A39A72-82FC-4BFC-A139-D3DB42B7A59F}" type="parTrans" cxnId="{BBF37281-88EE-41F6-B52E-97EC5422AE68}">
      <dgm:prSet/>
      <dgm:spPr/>
      <dgm:t>
        <a:bodyPr/>
        <a:lstStyle/>
        <a:p>
          <a:endParaRPr lang="en-AU"/>
        </a:p>
      </dgm:t>
    </dgm:pt>
    <dgm:pt modelId="{55319405-BADD-4570-9584-2107AE363605}" type="sibTrans" cxnId="{BBF37281-88EE-41F6-B52E-97EC5422AE68}">
      <dgm:prSet/>
      <dgm:spPr/>
      <dgm:t>
        <a:bodyPr/>
        <a:lstStyle/>
        <a:p>
          <a:endParaRPr lang="en-AU"/>
        </a:p>
      </dgm:t>
    </dgm:pt>
    <dgm:pt modelId="{9BEC6BDE-E940-45DB-BFEF-B478F13BD0A2}">
      <dgm:prSet custT="1"/>
      <dgm:spPr/>
      <dgm:t>
        <a:bodyPr/>
        <a:lstStyle/>
        <a:p>
          <a:r>
            <a:rPr lang="en-AU" sz="1950" b="1">
              <a:latin typeface="Arial"/>
              <a:cs typeface="Arial"/>
            </a:rPr>
            <a:t>Technical design and build</a:t>
          </a:r>
        </a:p>
      </dgm:t>
    </dgm:pt>
    <dgm:pt modelId="{22BD3F24-740E-40B7-936F-E7A0B8418C46}" type="parTrans" cxnId="{A5C7DE3C-32A0-46B0-8BC4-EDF53D4BDBFA}">
      <dgm:prSet/>
      <dgm:spPr/>
      <dgm:t>
        <a:bodyPr/>
        <a:lstStyle/>
        <a:p>
          <a:endParaRPr lang="en-AU"/>
        </a:p>
      </dgm:t>
    </dgm:pt>
    <dgm:pt modelId="{55AC02C0-9117-4038-91FB-77D7AE76E1CD}" type="sibTrans" cxnId="{A5C7DE3C-32A0-46B0-8BC4-EDF53D4BDBFA}">
      <dgm:prSet/>
      <dgm:spPr/>
      <dgm:t>
        <a:bodyPr/>
        <a:lstStyle/>
        <a:p>
          <a:endParaRPr lang="en-AU"/>
        </a:p>
      </dgm:t>
    </dgm:pt>
    <dgm:pt modelId="{D57925FD-8D64-477A-A073-161AF2F21261}" type="pres">
      <dgm:prSet presAssocID="{2B9A9E89-8EBD-46EC-8B4C-7E79E7BB26A2}" presName="Name0" presStyleCnt="0">
        <dgm:presLayoutVars>
          <dgm:chMax val="7"/>
          <dgm:dir/>
          <dgm:animOne val="branch"/>
        </dgm:presLayoutVars>
      </dgm:prSet>
      <dgm:spPr/>
    </dgm:pt>
    <dgm:pt modelId="{98E7B3BF-D5CC-48FB-AFBC-D95630A109AB}" type="pres">
      <dgm:prSet presAssocID="{6C604FF8-A941-4D1E-BA3C-D9BF2D6F43B1}" presName="parTx1" presStyleLbl="node1" presStyleIdx="0" presStyleCnt="6"/>
      <dgm:spPr/>
    </dgm:pt>
    <dgm:pt modelId="{E94D98AE-3DFE-45EA-9A3A-E149B1E3DAC9}" type="pres">
      <dgm:prSet presAssocID="{40245473-AA2A-48DD-8DAE-6FD13CDBA3EC}" presName="parTx2" presStyleLbl="node1" presStyleIdx="1" presStyleCnt="6"/>
      <dgm:spPr/>
    </dgm:pt>
    <dgm:pt modelId="{02CAA5D4-2D2B-47F8-BAEC-847424AD6E23}" type="pres">
      <dgm:prSet presAssocID="{5FEC0DB9-229C-4451-9858-9BCBAD4C2565}" presName="parTx3" presStyleLbl="node1" presStyleIdx="2" presStyleCnt="6"/>
      <dgm:spPr/>
    </dgm:pt>
    <dgm:pt modelId="{F274588A-E360-47A8-841F-E023E8C3847B}" type="pres">
      <dgm:prSet presAssocID="{36D5422F-0C5B-4FB1-A303-F57B0DFFF10B}" presName="parTx4" presStyleLbl="node1" presStyleIdx="3" presStyleCnt="6"/>
      <dgm:spPr/>
    </dgm:pt>
    <dgm:pt modelId="{AB179270-5B58-4939-908B-24F22D4DF5D4}" type="pres">
      <dgm:prSet presAssocID="{60E7CFD1-42BE-4E6D-91D8-B0CB92E795B1}" presName="parTx5" presStyleLbl="node1" presStyleIdx="4" presStyleCnt="6"/>
      <dgm:spPr/>
    </dgm:pt>
    <dgm:pt modelId="{B01981E1-63E4-4FFA-ABB8-81C2229FC3C8}" type="pres">
      <dgm:prSet presAssocID="{9BEC6BDE-E940-45DB-BFEF-B478F13BD0A2}" presName="parTx6" presStyleLbl="node1" presStyleIdx="5" presStyleCnt="6"/>
      <dgm:spPr/>
    </dgm:pt>
  </dgm:ptLst>
  <dgm:cxnLst>
    <dgm:cxn modelId="{3F64AE0C-06DA-495A-9027-99D7B24AF549}" type="presOf" srcId="{36D5422F-0C5B-4FB1-A303-F57B0DFFF10B}" destId="{F274588A-E360-47A8-841F-E023E8C3847B}" srcOrd="0" destOrd="0" presId="urn:microsoft.com/office/officeart/2009/3/layout/SubStepProcess"/>
    <dgm:cxn modelId="{A5C7DE3C-32A0-46B0-8BC4-EDF53D4BDBFA}" srcId="{2B9A9E89-8EBD-46EC-8B4C-7E79E7BB26A2}" destId="{9BEC6BDE-E940-45DB-BFEF-B478F13BD0A2}" srcOrd="5" destOrd="0" parTransId="{22BD3F24-740E-40B7-936F-E7A0B8418C46}" sibTransId="{55AC02C0-9117-4038-91FB-77D7AE76E1CD}"/>
    <dgm:cxn modelId="{936B893D-78D7-4724-B76A-0BB5CB8FEA2F}" type="presOf" srcId="{2B9A9E89-8EBD-46EC-8B4C-7E79E7BB26A2}" destId="{D57925FD-8D64-477A-A073-161AF2F21261}" srcOrd="0" destOrd="0" presId="urn:microsoft.com/office/officeart/2009/3/layout/SubStepProcess"/>
    <dgm:cxn modelId="{EF5D5261-8B65-4D3A-9BE9-818DDEE2FAE8}" type="presOf" srcId="{9BEC6BDE-E940-45DB-BFEF-B478F13BD0A2}" destId="{B01981E1-63E4-4FFA-ABB8-81C2229FC3C8}" srcOrd="0" destOrd="0" presId="urn:microsoft.com/office/officeart/2009/3/layout/SubStepProcess"/>
    <dgm:cxn modelId="{BBD5B366-F3F3-4FEA-BE74-E4EB27C98898}" srcId="{2B9A9E89-8EBD-46EC-8B4C-7E79E7BB26A2}" destId="{36D5422F-0C5B-4FB1-A303-F57B0DFFF10B}" srcOrd="3" destOrd="0" parTransId="{F590ADD8-0122-47D2-82FB-9F2D3A8477E9}" sibTransId="{A42ABB09-04B1-4C52-87B1-EC2692A9F30B}"/>
    <dgm:cxn modelId="{BBF37281-88EE-41F6-B52E-97EC5422AE68}" srcId="{2B9A9E89-8EBD-46EC-8B4C-7E79E7BB26A2}" destId="{6C604FF8-A941-4D1E-BA3C-D9BF2D6F43B1}" srcOrd="0" destOrd="0" parTransId="{23A39A72-82FC-4BFC-A139-D3DB42B7A59F}" sibTransId="{55319405-BADD-4570-9584-2107AE363605}"/>
    <dgm:cxn modelId="{9ACF5283-3E5E-4FAC-8334-37B019BA6D8E}" srcId="{2B9A9E89-8EBD-46EC-8B4C-7E79E7BB26A2}" destId="{60E7CFD1-42BE-4E6D-91D8-B0CB92E795B1}" srcOrd="4" destOrd="0" parTransId="{3883E177-409E-4488-AE0D-53D24FB407B6}" sibTransId="{44C6CA95-EB42-49C0-A1A3-8870A1D81576}"/>
    <dgm:cxn modelId="{3D1C7D9A-0D3E-47DA-9E30-25565A3DB02F}" type="presOf" srcId="{6C604FF8-A941-4D1E-BA3C-D9BF2D6F43B1}" destId="{98E7B3BF-D5CC-48FB-AFBC-D95630A109AB}" srcOrd="0" destOrd="0" presId="urn:microsoft.com/office/officeart/2009/3/layout/SubStepProcess"/>
    <dgm:cxn modelId="{B51D9E9D-7DAF-4BE2-B85F-70D6A41639BD}" srcId="{2B9A9E89-8EBD-46EC-8B4C-7E79E7BB26A2}" destId="{40245473-AA2A-48DD-8DAE-6FD13CDBA3EC}" srcOrd="1" destOrd="0" parTransId="{DC591876-416E-4C15-A35B-CF82DCB753D7}" sibTransId="{6F53845D-69D5-47D1-8D7E-3950ED1D63A2}"/>
    <dgm:cxn modelId="{FAE0849F-056B-4D6C-B37F-8B01D55C86CA}" type="presOf" srcId="{5FEC0DB9-229C-4451-9858-9BCBAD4C2565}" destId="{02CAA5D4-2D2B-47F8-BAEC-847424AD6E23}" srcOrd="0" destOrd="0" presId="urn:microsoft.com/office/officeart/2009/3/layout/SubStepProcess"/>
    <dgm:cxn modelId="{D16D67C5-8ACF-4AD7-9D31-7A16D1CD0910}" type="presOf" srcId="{40245473-AA2A-48DD-8DAE-6FD13CDBA3EC}" destId="{E94D98AE-3DFE-45EA-9A3A-E149B1E3DAC9}" srcOrd="0" destOrd="0" presId="urn:microsoft.com/office/officeart/2009/3/layout/SubStepProcess"/>
    <dgm:cxn modelId="{5CD9F0D7-64BB-437A-8D13-FC7E18C98CCB}" type="presOf" srcId="{60E7CFD1-42BE-4E6D-91D8-B0CB92E795B1}" destId="{AB179270-5B58-4939-908B-24F22D4DF5D4}" srcOrd="0" destOrd="0" presId="urn:microsoft.com/office/officeart/2009/3/layout/SubStepProcess"/>
    <dgm:cxn modelId="{8434E1FE-9B5B-4D89-B7F8-E1B9FBE46792}" srcId="{2B9A9E89-8EBD-46EC-8B4C-7E79E7BB26A2}" destId="{5FEC0DB9-229C-4451-9858-9BCBAD4C2565}" srcOrd="2" destOrd="0" parTransId="{0AD9D2BD-E3B5-4D5A-BB6C-16C6EB339891}" sibTransId="{DD243784-55A8-46C1-A22E-4393763930F6}"/>
    <dgm:cxn modelId="{BCC3B6D4-4750-413F-B233-0F09F03A0CC3}" type="presParOf" srcId="{D57925FD-8D64-477A-A073-161AF2F21261}" destId="{98E7B3BF-D5CC-48FB-AFBC-D95630A109AB}" srcOrd="0" destOrd="0" presId="urn:microsoft.com/office/officeart/2009/3/layout/SubStepProcess"/>
    <dgm:cxn modelId="{7B55C5A1-D171-47CD-AC31-CF3213308902}" type="presParOf" srcId="{D57925FD-8D64-477A-A073-161AF2F21261}" destId="{E94D98AE-3DFE-45EA-9A3A-E149B1E3DAC9}" srcOrd="1" destOrd="0" presId="urn:microsoft.com/office/officeart/2009/3/layout/SubStepProcess"/>
    <dgm:cxn modelId="{EDDC25B8-3F3D-4B71-B45F-D5450B5FE041}" type="presParOf" srcId="{D57925FD-8D64-477A-A073-161AF2F21261}" destId="{02CAA5D4-2D2B-47F8-BAEC-847424AD6E23}" srcOrd="2" destOrd="0" presId="urn:microsoft.com/office/officeart/2009/3/layout/SubStepProcess"/>
    <dgm:cxn modelId="{B300DFA3-C2F8-4FF9-AF34-744CCAB34B83}" type="presParOf" srcId="{D57925FD-8D64-477A-A073-161AF2F21261}" destId="{F274588A-E360-47A8-841F-E023E8C3847B}" srcOrd="3" destOrd="0" presId="urn:microsoft.com/office/officeart/2009/3/layout/SubStepProcess"/>
    <dgm:cxn modelId="{20BF72A1-A2C0-4E37-AB4B-BF6C24A87A83}" type="presParOf" srcId="{D57925FD-8D64-477A-A073-161AF2F21261}" destId="{AB179270-5B58-4939-908B-24F22D4DF5D4}" srcOrd="4" destOrd="0" presId="urn:microsoft.com/office/officeart/2009/3/layout/SubStepProcess"/>
    <dgm:cxn modelId="{C10990D5-2A1C-44B4-9649-B885FF5A7AF7}" type="presParOf" srcId="{D57925FD-8D64-477A-A073-161AF2F21261}" destId="{B01981E1-63E4-4FFA-ABB8-81C2229FC3C8}" srcOrd="5" destOrd="0" presId="urn:microsoft.com/office/officeart/2009/3/layout/SubSte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F8F54-F009-472E-B286-22369DF3C5C8}">
      <dsp:nvSpPr>
        <dsp:cNvPr id="0" name=""/>
        <dsp:cNvSpPr/>
      </dsp:nvSpPr>
      <dsp:spPr>
        <a:xfrm>
          <a:off x="1300701" y="246759"/>
          <a:ext cx="3547011" cy="3547011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Impact Framework</a:t>
          </a:r>
        </a:p>
      </dsp:txBody>
      <dsp:txXfrm>
        <a:off x="3158659" y="699847"/>
        <a:ext cx="928979" cy="717847"/>
      </dsp:txXfrm>
    </dsp:sp>
    <dsp:sp modelId="{923C3FE5-84B6-4DCE-9FC8-A405E8E608EF}">
      <dsp:nvSpPr>
        <dsp:cNvPr id="0" name=""/>
        <dsp:cNvSpPr/>
      </dsp:nvSpPr>
      <dsp:spPr>
        <a:xfrm>
          <a:off x="1342927" y="319810"/>
          <a:ext cx="3547011" cy="3547011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MEL Toolkit</a:t>
          </a:r>
        </a:p>
      </dsp:txBody>
      <dsp:txXfrm>
        <a:off x="3749828" y="1755505"/>
        <a:ext cx="971205" cy="696734"/>
      </dsp:txXfrm>
    </dsp:sp>
    <dsp:sp modelId="{08CAE0F1-D394-4BD0-975B-8F6C59A7D6EE}">
      <dsp:nvSpPr>
        <dsp:cNvPr id="0" name=""/>
        <dsp:cNvSpPr/>
      </dsp:nvSpPr>
      <dsp:spPr>
        <a:xfrm>
          <a:off x="1300701" y="392862"/>
          <a:ext cx="3547011" cy="3547011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baseline="0"/>
            <a:t>Data Dashboard</a:t>
          </a:r>
          <a:endParaRPr lang="en-AU" sz="1300" kern="1200"/>
        </a:p>
      </dsp:txBody>
      <dsp:txXfrm>
        <a:off x="3158659" y="2790050"/>
        <a:ext cx="928979" cy="717847"/>
      </dsp:txXfrm>
    </dsp:sp>
    <dsp:sp modelId="{9C38ADCF-8F28-4579-B41C-4F7D6A5291E8}">
      <dsp:nvSpPr>
        <dsp:cNvPr id="0" name=""/>
        <dsp:cNvSpPr/>
      </dsp:nvSpPr>
      <dsp:spPr>
        <a:xfrm>
          <a:off x="1216248" y="392862"/>
          <a:ext cx="3547011" cy="3547011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Regular Insights reporting</a:t>
          </a:r>
        </a:p>
      </dsp:txBody>
      <dsp:txXfrm>
        <a:off x="1976322" y="2790050"/>
        <a:ext cx="928979" cy="717847"/>
      </dsp:txXfrm>
    </dsp:sp>
    <dsp:sp modelId="{C99ED2E5-B615-4A73-ABDF-06B2F83749D3}">
      <dsp:nvSpPr>
        <dsp:cNvPr id="0" name=""/>
        <dsp:cNvSpPr/>
      </dsp:nvSpPr>
      <dsp:spPr>
        <a:xfrm>
          <a:off x="1174022" y="319810"/>
          <a:ext cx="3547011" cy="3547011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Periodic Evaluation</a:t>
          </a:r>
        </a:p>
      </dsp:txBody>
      <dsp:txXfrm>
        <a:off x="1342927" y="1755505"/>
        <a:ext cx="971205" cy="696734"/>
      </dsp:txXfrm>
    </dsp:sp>
    <dsp:sp modelId="{985D5290-B018-4117-83A2-ADB6E73B325C}">
      <dsp:nvSpPr>
        <dsp:cNvPr id="0" name=""/>
        <dsp:cNvSpPr/>
      </dsp:nvSpPr>
      <dsp:spPr>
        <a:xfrm>
          <a:off x="1216248" y="246759"/>
          <a:ext cx="3547011" cy="3547011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Reflection, Learning and integrating</a:t>
          </a:r>
        </a:p>
      </dsp:txBody>
      <dsp:txXfrm>
        <a:off x="1976322" y="699847"/>
        <a:ext cx="928979" cy="717847"/>
      </dsp:txXfrm>
    </dsp:sp>
    <dsp:sp modelId="{731E4450-A356-4EF3-8B49-DF2E5143065C}">
      <dsp:nvSpPr>
        <dsp:cNvPr id="0" name=""/>
        <dsp:cNvSpPr/>
      </dsp:nvSpPr>
      <dsp:spPr>
        <a:xfrm>
          <a:off x="1080995" y="27182"/>
          <a:ext cx="3986165" cy="3986165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F79B4-E21C-4DFD-AC4F-45FB8AF21A45}">
      <dsp:nvSpPr>
        <dsp:cNvPr id="0" name=""/>
        <dsp:cNvSpPr/>
      </dsp:nvSpPr>
      <dsp:spPr>
        <a:xfrm>
          <a:off x="1123221" y="100233"/>
          <a:ext cx="3986165" cy="3986165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56F70-A144-4CFC-806A-20D7DF095DAE}">
      <dsp:nvSpPr>
        <dsp:cNvPr id="0" name=""/>
        <dsp:cNvSpPr/>
      </dsp:nvSpPr>
      <dsp:spPr>
        <a:xfrm>
          <a:off x="1080995" y="173285"/>
          <a:ext cx="3986165" cy="3986165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C9EA1-3159-4658-A2F7-6FE319A90395}">
      <dsp:nvSpPr>
        <dsp:cNvPr id="0" name=""/>
        <dsp:cNvSpPr/>
      </dsp:nvSpPr>
      <dsp:spPr>
        <a:xfrm>
          <a:off x="996801" y="173285"/>
          <a:ext cx="3986165" cy="3986165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F27D1-9E32-457A-B1F3-AE4C2C410C6F}">
      <dsp:nvSpPr>
        <dsp:cNvPr id="0" name=""/>
        <dsp:cNvSpPr/>
      </dsp:nvSpPr>
      <dsp:spPr>
        <a:xfrm>
          <a:off x="954575" y="100233"/>
          <a:ext cx="3986165" cy="3986165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65E6-BA5F-44F6-981D-B92B4A487C4F}">
      <dsp:nvSpPr>
        <dsp:cNvPr id="0" name=""/>
        <dsp:cNvSpPr/>
      </dsp:nvSpPr>
      <dsp:spPr>
        <a:xfrm>
          <a:off x="1038895" y="25866"/>
          <a:ext cx="3986165" cy="3986165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B3BF-D5CC-48FB-AFBC-D95630A109AB}">
      <dsp:nvSpPr>
        <dsp:cNvPr id="0" name=""/>
        <dsp:cNvSpPr/>
      </dsp:nvSpPr>
      <dsp:spPr>
        <a:xfrm>
          <a:off x="6007" y="1737246"/>
          <a:ext cx="2048713" cy="20487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50" b="1" kern="1200">
              <a:latin typeface="Arial"/>
              <a:cs typeface="Arial"/>
            </a:rPr>
            <a:t>Sector input </a:t>
          </a:r>
        </a:p>
      </dsp:txBody>
      <dsp:txXfrm>
        <a:off x="306034" y="2037273"/>
        <a:ext cx="1448659" cy="1448659"/>
      </dsp:txXfrm>
    </dsp:sp>
    <dsp:sp modelId="{E94D98AE-3DFE-45EA-9A3A-E149B1E3DAC9}">
      <dsp:nvSpPr>
        <dsp:cNvPr id="0" name=""/>
        <dsp:cNvSpPr/>
      </dsp:nvSpPr>
      <dsp:spPr>
        <a:xfrm>
          <a:off x="2054721" y="1737246"/>
          <a:ext cx="2048713" cy="20487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50" b="1" kern="1200">
              <a:latin typeface="Arial"/>
              <a:cs typeface="Arial"/>
            </a:rPr>
            <a:t>Impact Framework</a:t>
          </a:r>
        </a:p>
      </dsp:txBody>
      <dsp:txXfrm>
        <a:off x="2354748" y="2037273"/>
        <a:ext cx="1448659" cy="1448659"/>
      </dsp:txXfrm>
    </dsp:sp>
    <dsp:sp modelId="{02CAA5D4-2D2B-47F8-BAEC-847424AD6E23}">
      <dsp:nvSpPr>
        <dsp:cNvPr id="0" name=""/>
        <dsp:cNvSpPr/>
      </dsp:nvSpPr>
      <dsp:spPr>
        <a:xfrm>
          <a:off x="4103434" y="1737246"/>
          <a:ext cx="2048713" cy="20487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50" b="1" kern="1200">
              <a:latin typeface="Arial"/>
              <a:cs typeface="Arial"/>
            </a:rPr>
            <a:t>Data audit  </a:t>
          </a:r>
        </a:p>
      </dsp:txBody>
      <dsp:txXfrm>
        <a:off x="4403461" y="2037273"/>
        <a:ext cx="1448659" cy="1448659"/>
      </dsp:txXfrm>
    </dsp:sp>
    <dsp:sp modelId="{F274588A-E360-47A8-841F-E023E8C3847B}">
      <dsp:nvSpPr>
        <dsp:cNvPr id="0" name=""/>
        <dsp:cNvSpPr/>
      </dsp:nvSpPr>
      <dsp:spPr>
        <a:xfrm>
          <a:off x="6152147" y="1737246"/>
          <a:ext cx="2048713" cy="20487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50" b="1" kern="1200">
              <a:latin typeface="Arial"/>
              <a:cs typeface="Arial"/>
            </a:rPr>
            <a:t>Pilot – data collection</a:t>
          </a:r>
        </a:p>
      </dsp:txBody>
      <dsp:txXfrm>
        <a:off x="6452174" y="2037273"/>
        <a:ext cx="1448659" cy="1448659"/>
      </dsp:txXfrm>
    </dsp:sp>
    <dsp:sp modelId="{AB179270-5B58-4939-908B-24F22D4DF5D4}">
      <dsp:nvSpPr>
        <dsp:cNvPr id="0" name=""/>
        <dsp:cNvSpPr/>
      </dsp:nvSpPr>
      <dsp:spPr>
        <a:xfrm>
          <a:off x="8200860" y="1737246"/>
          <a:ext cx="2048713" cy="20487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50" b="1" kern="1200">
              <a:latin typeface="Arial"/>
              <a:cs typeface="Arial"/>
            </a:rPr>
            <a:t>Scope technical build</a:t>
          </a:r>
        </a:p>
      </dsp:txBody>
      <dsp:txXfrm>
        <a:off x="8500887" y="2037273"/>
        <a:ext cx="1448659" cy="1448659"/>
      </dsp:txXfrm>
    </dsp:sp>
    <dsp:sp modelId="{B01981E1-63E4-4FFA-ABB8-81C2229FC3C8}">
      <dsp:nvSpPr>
        <dsp:cNvPr id="0" name=""/>
        <dsp:cNvSpPr/>
      </dsp:nvSpPr>
      <dsp:spPr>
        <a:xfrm>
          <a:off x="10249573" y="1737246"/>
          <a:ext cx="2048713" cy="20487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50" b="1" kern="1200">
              <a:latin typeface="Arial"/>
              <a:cs typeface="Arial"/>
            </a:rPr>
            <a:t>Technical design and build</a:t>
          </a:r>
        </a:p>
      </dsp:txBody>
      <dsp:txXfrm>
        <a:off x="10549600" y="2037273"/>
        <a:ext cx="1448659" cy="144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1A5D-B6E4-458A-A1FC-5FE48031281D}" type="datetimeFigureOut">
              <a:rPr lang="en-AU" smtClean="0"/>
              <a:t>14/03/2024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02D43-5A16-4DA0-827F-BC68A778B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53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9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2D43-5A16-4DA0-827F-BC68A778BF3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04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2D43-5A16-4DA0-827F-BC68A778BF3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37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2D43-5A16-4DA0-827F-BC68A778BF3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02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2D43-5A16-4DA0-827F-BC68A778BF3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70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2D43-5A16-4DA0-827F-BC68A778BF3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83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2D43-5A16-4DA0-827F-BC68A778BF3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96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2D43-5A16-4DA0-827F-BC68A778BF3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19" y="6184900"/>
            <a:ext cx="3749040" cy="365125"/>
          </a:xfrm>
        </p:spPr>
        <p:txBody>
          <a:bodyPr lIns="0" tIns="0" rIns="0" bIns="0" rtlCol="0" anchor="b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Respect Victoria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45" y="6196306"/>
            <a:ext cx="630936" cy="365125"/>
          </a:xfrm>
        </p:spPr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95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section blue">
    <p:bg>
      <p:bgPr>
        <a:solidFill>
          <a:srgbClr val="4A3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19" y="6184900"/>
            <a:ext cx="3749040" cy="365125"/>
          </a:xfrm>
        </p:spPr>
        <p:txBody>
          <a:bodyPr lIns="0" tIns="0" rIns="0" bIns="0" rtlCol="0" anchor="b" anchorCtr="0"/>
          <a:lstStyle>
            <a:lvl1pPr>
              <a:defRPr>
                <a:solidFill>
                  <a:srgbClr val="FEDCFF"/>
                </a:solidFill>
              </a:defRPr>
            </a:lvl1pPr>
          </a:lstStyle>
          <a:p>
            <a:r>
              <a:rPr lang="en-GB"/>
              <a:t>Respect Victoria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45" y="6196306"/>
            <a:ext cx="630936" cy="365125"/>
          </a:xfrm>
        </p:spPr>
        <p:txBody>
          <a:bodyPr lIns="0" tIns="0" rIns="0" bIns="0" rtlCol="0" anchor="b" anchorCtr="0"/>
          <a:lstStyle>
            <a:lvl1pPr>
              <a:defRPr>
                <a:solidFill>
                  <a:srgbClr val="FEDCFF"/>
                </a:solidFill>
              </a:defRPr>
            </a:lvl1pPr>
          </a:lstStyle>
          <a:p>
            <a:pPr>
              <a:defRPr/>
            </a:pPr>
            <a:fld id="{244D815C-8BF3-4ECF-A945-A2A7C2983AF9}" type="slidenum">
              <a:rPr lang="en-GB" smtClean="0">
                <a:latin typeface="Avenir Next LT Pro"/>
              </a:rPr>
              <a:pPr>
                <a:defRPr/>
              </a:pPr>
              <a:t>‹#›</a:t>
            </a:fld>
            <a:endParaRPr lang="en-GB">
              <a:latin typeface="Avenir Next LT Pro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CB1DEF-C4F4-A925-F5FD-72B7DF1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9202"/>
            <a:ext cx="11522074" cy="5580092"/>
          </a:xfrm>
        </p:spPr>
        <p:txBody>
          <a:bodyPr lIns="0" tIns="0" rIns="0" bIns="0" anchor="ctr" anchorCtr="0"/>
          <a:lstStyle>
            <a:lvl1pPr algn="ctr">
              <a:defRPr b="0">
                <a:solidFill>
                  <a:srgbClr val="FEDC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10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and image 2"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19" y="6184900"/>
            <a:ext cx="3749040" cy="365125"/>
          </a:xfrm>
        </p:spPr>
        <p:txBody>
          <a:bodyPr lIns="0" tIns="0" rIns="0" bIns="0" rtlCol="0" anchor="b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Respect Victoria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5916" y="1689100"/>
            <a:ext cx="6481122" cy="4495800"/>
          </a:xfrm>
        </p:spPr>
        <p:txBody>
          <a:bodyPr lIns="0" tIns="0" rIns="0" bIns="0" rtlCol="0">
            <a:normAutofit/>
          </a:bodyPr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defRPr sz="2000">
                <a:solidFill>
                  <a:srgbClr val="00363A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45" y="6196306"/>
            <a:ext cx="630936" cy="365125"/>
          </a:xfrm>
        </p:spPr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CB1DEF-C4F4-A925-F5FD-72B7DF1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346" y="369202"/>
            <a:ext cx="6495522" cy="1019560"/>
          </a:xfrm>
        </p:spPr>
        <p:txBody>
          <a:bodyPr lIns="0" tIns="0" rIns="0" bIns="0" anchor="t" anchorCtr="0">
            <a:no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63B9-2200-EBF5-6002-BAE6E3DCA3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465583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07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and image 1"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19" y="6184900"/>
            <a:ext cx="3749040" cy="365125"/>
          </a:xfrm>
        </p:spPr>
        <p:txBody>
          <a:bodyPr lIns="0" tIns="0" rIns="0" bIns="0" rtlCol="0" anchor="b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Respect Victoria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534" y="1689100"/>
            <a:ext cx="6587564" cy="4495800"/>
          </a:xfrm>
        </p:spPr>
        <p:txBody>
          <a:bodyPr lIns="0" tIns="0" rIns="0" bIns="0" rtlCol="0">
            <a:normAutofit/>
          </a:bodyPr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defRPr sz="2000">
                <a:solidFill>
                  <a:srgbClr val="00363A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45" y="6196306"/>
            <a:ext cx="630936" cy="365125"/>
          </a:xfrm>
        </p:spPr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CB1DEF-C4F4-A925-F5FD-72B7DF1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9202"/>
            <a:ext cx="6602201" cy="1019560"/>
          </a:xfrm>
        </p:spPr>
        <p:txBody>
          <a:bodyPr lIns="0" tIns="0" rIns="0" bIns="0" anchor="t" anchorCtr="0">
            <a:no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63B9-2200-EBF5-6002-BAE6E3DCA3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36168" y="0"/>
            <a:ext cx="465583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503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de by side"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19" y="6184900"/>
            <a:ext cx="3749040" cy="365125"/>
          </a:xfrm>
        </p:spPr>
        <p:txBody>
          <a:bodyPr lIns="0" tIns="0" rIns="0" bIns="0" rtlCol="0" anchor="b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Respect Victoria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6649" y="296570"/>
            <a:ext cx="5640387" cy="5841264"/>
          </a:xfrm>
        </p:spPr>
        <p:txBody>
          <a:bodyPr lIns="0" tIns="0" rIns="0" bIns="0" rtlCol="0">
            <a:normAutofit/>
          </a:bodyPr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defRPr sz="2000">
                <a:solidFill>
                  <a:srgbClr val="00363A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445" y="6196306"/>
            <a:ext cx="630936" cy="365125"/>
          </a:xfrm>
        </p:spPr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CB1DEF-C4F4-A925-F5FD-72B7DF1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9202"/>
            <a:ext cx="5624013" cy="5580092"/>
          </a:xfrm>
        </p:spPr>
        <p:txBody>
          <a:bodyPr lIns="0" tIns="0" rIns="0" bIns="0" anchor="t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Heading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49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428650"/>
            <a:ext cx="5640387" cy="2400280"/>
          </a:xfrm>
        </p:spPr>
        <p:txBody>
          <a:bodyPr lIns="0" tIns="0" rIns="0" bIns="0" rtlCol="0" anchor="t">
            <a:normAutofit/>
          </a:bodyPr>
          <a:lstStyle>
            <a:lvl1pPr>
              <a:defRPr sz="4800" b="0" spc="-20" baseline="0">
                <a:solidFill>
                  <a:srgbClr val="FFFEEF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D6551002-7D03-61F5-94B6-E4405EEDAC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6652" y="307975"/>
            <a:ext cx="5640386" cy="6242050"/>
          </a:xfrm>
          <a:prstGeom prst="roundRect">
            <a:avLst>
              <a:gd name="adj" fmla="val 1613"/>
            </a:avLst>
          </a:prstGeom>
          <a:effectLst/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815D1A-1CF4-8112-42E3-3C82DB6AE7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949575"/>
            <a:ext cx="5640387" cy="162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spc="0" baseline="0">
                <a:solidFill>
                  <a:srgbClr val="FFFEEF"/>
                </a:solidFill>
              </a:defRPr>
            </a:lvl1pPr>
            <a:lvl2pPr marL="457200" indent="0">
              <a:buNone/>
              <a:defRPr sz="2000" spc="0" baseline="0">
                <a:solidFill>
                  <a:srgbClr val="FFFEEF"/>
                </a:solidFill>
              </a:defRPr>
            </a:lvl2pPr>
            <a:lvl3pPr marL="914400" indent="0">
              <a:buNone/>
              <a:defRPr sz="2000" spc="0" baseline="0">
                <a:solidFill>
                  <a:srgbClr val="FFFEEF"/>
                </a:solidFill>
              </a:defRPr>
            </a:lvl3pPr>
            <a:lvl4pPr marL="1371600" indent="0">
              <a:buNone/>
              <a:defRPr sz="2000" spc="0" baseline="0">
                <a:solidFill>
                  <a:srgbClr val="FFFEEF"/>
                </a:solidFill>
              </a:defRPr>
            </a:lvl4pPr>
            <a:lvl5pPr marL="1828800" indent="0">
              <a:buNone/>
              <a:defRPr sz="2000" spc="0" baseline="0">
                <a:solidFill>
                  <a:srgbClr val="FFF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80C48-DABA-ACF9-910E-1C7573C80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94" y="5409231"/>
            <a:ext cx="1865608" cy="11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377" y="6193086"/>
            <a:ext cx="483717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102" y="6193086"/>
            <a:ext cx="63093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D4885A8-DDA8-4FCF-AB25-DA8F78EC7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3" r:id="rId2"/>
    <p:sldLayoutId id="2147483698" r:id="rId3"/>
    <p:sldLayoutId id="2147483697" r:id="rId4"/>
    <p:sldLayoutId id="2147483650" r:id="rId5"/>
    <p:sldLayoutId id="2147483687" r:id="rId6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800" b="0" kern="1200" cap="all" spc="-40" baseline="0">
          <a:solidFill>
            <a:srgbClr val="FF490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4">
          <p15:clr>
            <a:srgbClr val="F26B43"/>
          </p15:clr>
        </p15:guide>
        <p15:guide id="3" pos="3764">
          <p15:clr>
            <a:srgbClr val="F26B43"/>
          </p15:clr>
        </p15:guide>
        <p15:guide id="4" orient="horz" pos="2236">
          <p15:clr>
            <a:srgbClr val="F26B43"/>
          </p15:clr>
        </p15:guide>
        <p15:guide id="5" pos="3916">
          <p15:clr>
            <a:srgbClr val="F26B43"/>
          </p15:clr>
        </p15:guide>
        <p15:guide id="11" orient="horz" pos="3105">
          <p15:clr>
            <a:srgbClr val="F26B43"/>
          </p15:clr>
        </p15:guide>
        <p15:guide id="12" orient="horz" pos="3256">
          <p15:clr>
            <a:srgbClr val="F26B43"/>
          </p15:clr>
        </p15:guide>
        <p15:guide id="13" orient="horz" pos="4126">
          <p15:clr>
            <a:srgbClr val="F26B43"/>
          </p15:clr>
        </p15:guide>
        <p15:guide id="16" orient="horz" pos="1215">
          <p15:clr>
            <a:srgbClr val="F26B43"/>
          </p15:clr>
        </p15:guide>
        <p15:guide id="17" orient="horz" pos="1064">
          <p15:clr>
            <a:srgbClr val="F26B43"/>
          </p15:clr>
        </p15:guide>
        <p15:guide id="20" orient="horz" pos="194">
          <p15:clr>
            <a:srgbClr val="F26B43"/>
          </p15:clr>
        </p15:guide>
        <p15:guide id="32" pos="7469">
          <p15:clr>
            <a:srgbClr val="F26B43"/>
          </p15:clr>
        </p15:guide>
        <p15:guide id="34" pos="211">
          <p15:clr>
            <a:srgbClr val="F26B43"/>
          </p15:clr>
        </p15:guide>
        <p15:guide id="36" pos="1912">
          <p15:clr>
            <a:srgbClr val="F26B43"/>
          </p15:clr>
        </p15:guide>
        <p15:guide id="37" pos="2063">
          <p15:clr>
            <a:srgbClr val="F26B43"/>
          </p15:clr>
        </p15:guide>
        <p15:guide id="46" pos="5768">
          <p15:clr>
            <a:srgbClr val="F26B43"/>
          </p15:clr>
        </p15:guide>
        <p15:guide id="47" pos="56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Impact"/>
              </a:rPr>
              <a:t>STATE-WIDE Monitoring, Evaluation and Learning System build</a:t>
            </a:r>
            <a:endParaRPr lang="en-GB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0" r="19840"/>
          <a:stretch/>
        </p:blipFill>
        <p:spPr>
          <a:xfrm>
            <a:off x="6216652" y="307975"/>
            <a:ext cx="5640386" cy="6242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98FBF-0140-03E9-4170-64E26ACDAD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949575"/>
            <a:ext cx="5640387" cy="69027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March 2024</a:t>
            </a:r>
          </a:p>
          <a:p>
            <a:endParaRPr lang="en-US"/>
          </a:p>
          <a:p>
            <a:r>
              <a:rPr lang="en-US"/>
              <a:t>Samantha Adams-</a:t>
            </a:r>
            <a:r>
              <a:rPr lang="en-US" err="1"/>
              <a:t>Akyurek</a:t>
            </a:r>
            <a:r>
              <a:rPr lang="en-US"/>
              <a:t> (she/her), Senior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2EFFCA-FB16-4EA8-5B0A-DF281EA1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Victoria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566B6-F4B8-15D9-F705-1E1D8623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D4B3D6-1387-9D13-CC6D-BA40908A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19" y="321840"/>
            <a:ext cx="11412259" cy="843081"/>
          </a:xfrm>
        </p:spPr>
        <p:txBody>
          <a:bodyPr>
            <a:normAutofit fontScale="90000"/>
          </a:bodyPr>
          <a:lstStyle/>
          <a:p>
            <a:r>
              <a:rPr lang="en-AU"/>
              <a:t>Context </a:t>
            </a:r>
            <a:br>
              <a:rPr lang="en-AU"/>
            </a:br>
            <a:br>
              <a:rPr lang="en-AU"/>
            </a:br>
            <a:endParaRPr lang="en-AU"/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CBBC748E-570D-FB69-7D6B-B5067F0FBD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5" b="7155"/>
          <a:stretch/>
        </p:blipFill>
        <p:spPr>
          <a:xfrm>
            <a:off x="7536168" y="0"/>
            <a:ext cx="465583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F9DC7E-6E4B-9552-A81B-571BCBB73F32}"/>
              </a:ext>
            </a:extLst>
          </p:cNvPr>
          <p:cNvSpPr txBox="1"/>
          <p:nvPr/>
        </p:nvSpPr>
        <p:spPr>
          <a:xfrm>
            <a:off x="140918" y="1334486"/>
            <a:ext cx="6535651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i="0" cap="none">
                <a:solidFill>
                  <a:srgbClr val="000000"/>
                </a:solidFill>
                <a:effectLst/>
              </a:rPr>
              <a:t>Significant progress has been made towards embedding a strong prevention system in Victoria to address gender-based violence and family violence</a:t>
            </a:r>
          </a:p>
          <a:p>
            <a:endParaRPr lang="en-AU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</a:rPr>
              <a:t>Under the Family Violence legislation, one of Respect Victoria’s key functions is to develop a framework for the monitoring of trends in family violence and violence against women and the outcomes of initiatives. </a:t>
            </a:r>
            <a:endParaRPr lang="en-AU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cs typeface="Arial"/>
              </a:rPr>
              <a:t>Respect Victoria is responsible for providing a detailed progress report to the Government every three years. Our next report is due in late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b="0" i="0" cap="none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660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2EFFCA-FB16-4EA8-5B0A-DF281EA1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Victoria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566B6-F4B8-15D9-F705-1E1D8623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D4B3D6-1387-9D13-CC6D-BA40908A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19" y="321840"/>
            <a:ext cx="11412259" cy="229003"/>
          </a:xfrm>
        </p:spPr>
        <p:txBody>
          <a:bodyPr>
            <a:normAutofit fontScale="90000"/>
          </a:bodyPr>
          <a:lstStyle/>
          <a:p>
            <a:r>
              <a:rPr lang="en-AU"/>
              <a:t>What is a Monitoring Evaluation and Learning </a:t>
            </a:r>
            <a:br>
              <a:rPr lang="en-AU"/>
            </a:br>
            <a:r>
              <a:rPr lang="en-AU"/>
              <a:t>System?                                                                </a:t>
            </a: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244027E-254A-ABA6-4143-54DC6F1BF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277773"/>
              </p:ext>
            </p:extLst>
          </p:nvPr>
        </p:nvGraphicFramePr>
        <p:xfrm>
          <a:off x="4274222" y="2407465"/>
          <a:ext cx="6063962" cy="422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B1B93C-33C9-CDC9-2272-F6FF060D54CB}"/>
              </a:ext>
            </a:extLst>
          </p:cNvPr>
          <p:cNvSpPr txBox="1"/>
          <p:nvPr/>
        </p:nvSpPr>
        <p:spPr>
          <a:xfrm>
            <a:off x="347619" y="1404518"/>
            <a:ext cx="114967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/>
              <a:t>Monitoring Evaluation and Learning systems include different elements that support the measurement of progress towards goals and enable continuous improvement.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55CD3-3986-A9AE-9FD5-B6204BDABB21}"/>
              </a:ext>
            </a:extLst>
          </p:cNvPr>
          <p:cNvSpPr txBox="1"/>
          <p:nvPr/>
        </p:nvSpPr>
        <p:spPr>
          <a:xfrm>
            <a:off x="6053748" y="2038133"/>
            <a:ext cx="25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/>
              <a:t>Example MEL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AC7E0-BC93-E8CE-9966-17FCC1CD3F6D}"/>
              </a:ext>
            </a:extLst>
          </p:cNvPr>
          <p:cNvSpPr txBox="1"/>
          <p:nvPr/>
        </p:nvSpPr>
        <p:spPr>
          <a:xfrm>
            <a:off x="8634110" y="2780814"/>
            <a:ext cx="29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1"/>
                </a:solidFill>
              </a:rPr>
              <a:t>Standardised indicators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97FFF-A1CC-23F1-D75D-35F3DDB55247}"/>
              </a:ext>
            </a:extLst>
          </p:cNvPr>
          <p:cNvSpPr txBox="1"/>
          <p:nvPr/>
        </p:nvSpPr>
        <p:spPr>
          <a:xfrm>
            <a:off x="9444625" y="3920647"/>
            <a:ext cx="274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1"/>
                </a:solidFill>
              </a:rPr>
              <a:t>Fit for purpose program logic and outcomes matrix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157AE-B121-81D1-B622-D2D55BDB314B}"/>
              </a:ext>
            </a:extLst>
          </p:cNvPr>
          <p:cNvSpPr txBox="1"/>
          <p:nvPr/>
        </p:nvSpPr>
        <p:spPr>
          <a:xfrm>
            <a:off x="8596287" y="5970753"/>
            <a:ext cx="217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1"/>
                </a:solidFill>
              </a:rPr>
              <a:t>Publicly available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ED8BB-5FC0-B736-1473-F0ADE737BA39}"/>
              </a:ext>
            </a:extLst>
          </p:cNvPr>
          <p:cNvSpPr txBox="1"/>
          <p:nvPr/>
        </p:nvSpPr>
        <p:spPr>
          <a:xfrm>
            <a:off x="2355541" y="2824892"/>
            <a:ext cx="348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1"/>
                </a:solidFill>
              </a:rPr>
              <a:t>Communities of practice and case studies, evaluation reports, practice guides.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60672-A3E0-1C83-F0A2-07AED689CFD4}"/>
              </a:ext>
            </a:extLst>
          </p:cNvPr>
          <p:cNvSpPr txBox="1"/>
          <p:nvPr/>
        </p:nvSpPr>
        <p:spPr>
          <a:xfrm>
            <a:off x="2739390" y="5693754"/>
            <a:ext cx="348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1"/>
                </a:solidFill>
              </a:rPr>
              <a:t>Bi-annual reports reporting on progress across the state</a:t>
            </a:r>
          </a:p>
        </p:txBody>
      </p:sp>
    </p:spTree>
    <p:extLst>
      <p:ext uri="{BB962C8B-B14F-4D97-AF65-F5344CB8AC3E}">
        <p14:creationId xmlns:p14="http://schemas.microsoft.com/office/powerpoint/2010/main" val="416652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7ECE2-3A9D-7663-F6A3-E8551FE6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Victoria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B1358-06E4-9DA7-233A-CF9D0F5A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ED78AF-7116-16EB-576C-22833AF0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4" y="369202"/>
            <a:ext cx="8021946" cy="62008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Impact"/>
              </a:rPr>
              <a:t>Collective benefits of MEL system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5EEF1-63D7-CCC9-0F03-41FC0F278D26}"/>
              </a:ext>
            </a:extLst>
          </p:cNvPr>
          <p:cNvSpPr txBox="1">
            <a:spLocks/>
          </p:cNvSpPr>
          <p:nvPr/>
        </p:nvSpPr>
        <p:spPr bwMode="auto">
          <a:xfrm>
            <a:off x="181044" y="1822305"/>
            <a:ext cx="5735658" cy="437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516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1800">
              <a:cs typeface="Arial"/>
            </a:endParaRPr>
          </a:p>
          <a:p>
            <a:pPr marL="645160" lvl="3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1800">
              <a:cs typeface="Arial"/>
            </a:endParaRPr>
          </a:p>
          <a:p>
            <a:pPr marL="359410" lvl="3">
              <a:spcBef>
                <a:spcPts val="0"/>
              </a:spcBef>
              <a:spcAft>
                <a:spcPts val="1200"/>
              </a:spcAft>
            </a:pPr>
            <a:endParaRPr lang="en-AU" sz="1800">
              <a:cs typeface="Arial"/>
            </a:endParaRPr>
          </a:p>
          <a:p>
            <a:pPr marL="645160" lvl="3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 sz="1800">
              <a:cs typeface="Arial"/>
            </a:endParaRPr>
          </a:p>
          <a:p>
            <a:pPr marL="0" lvl="2" indent="0">
              <a:buNone/>
            </a:pPr>
            <a:endParaRPr lang="en-AU" sz="2000">
              <a:ea typeface="ＭＳ Ｐゴシック"/>
              <a:cs typeface="+mj-lt"/>
            </a:endParaRPr>
          </a:p>
          <a:p>
            <a:pPr marL="0" lvl="2" indent="0">
              <a:buNone/>
            </a:pPr>
            <a:endParaRPr lang="en-AU" sz="2000">
              <a:ea typeface="ＭＳ Ｐゴシック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C5B2F-3679-B62E-8464-F63EF67A4598}"/>
              </a:ext>
            </a:extLst>
          </p:cNvPr>
          <p:cNvSpPr txBox="1"/>
          <p:nvPr/>
        </p:nvSpPr>
        <p:spPr>
          <a:xfrm>
            <a:off x="7653402" y="1169036"/>
            <a:ext cx="43208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/>
              <a:t>purpose of the state-wide MEL system is to facilitate: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overview of th</a:t>
            </a:r>
            <a:r>
              <a:rPr lang="en-US" b="1"/>
              <a:t>e state of prevention </a:t>
            </a:r>
            <a:r>
              <a:rPr lang="en-US"/>
              <a:t>in Victoria: We can gain a better picture of collective impact and reach if it is gathered into one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</a:t>
            </a:r>
            <a:r>
              <a:rPr lang="en-US" b="1"/>
              <a:t>e of continuous improvement </a:t>
            </a:r>
            <a:r>
              <a:rPr lang="en-US"/>
              <a:t>that promotes the development of high-quality interventions, that consider the local context and community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advocacy</a:t>
            </a:r>
            <a:r>
              <a:rPr lang="en-US"/>
              <a:t>: Funding for prevention continues to remain unstable. Advocacy is better enabled when collective impact is visible.</a:t>
            </a:r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Two people sitting on a fence&#10;&#10;Description automatically generated">
            <a:extLst>
              <a:ext uri="{FF2B5EF4-FFF2-40B4-BE49-F238E27FC236}">
                <a16:creationId xmlns:a16="http://schemas.microsoft.com/office/drawing/2014/main" id="{66EF0B23-93E0-7EB6-8C9D-4D23F2023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" y="1169036"/>
            <a:ext cx="7275321" cy="48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0FAF86-8CAF-C7C4-0A97-484C5265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Victoria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694C5-B4ED-ACCD-75EB-D2E9F131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6E2731-B6D3-78A2-C8C6-2D14E73B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9202"/>
            <a:ext cx="11095036" cy="1815198"/>
          </a:xfrm>
        </p:spPr>
        <p:txBody>
          <a:bodyPr/>
          <a:lstStyle/>
          <a:p>
            <a:r>
              <a:rPr lang="en-AU"/>
              <a:t>How is this work different to what is already collected?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E91C76-5B7A-0377-A5EB-3E864370A5D7}"/>
              </a:ext>
            </a:extLst>
          </p:cNvPr>
          <p:cNvGrpSpPr/>
          <p:nvPr/>
        </p:nvGrpSpPr>
        <p:grpSpPr>
          <a:xfrm>
            <a:off x="5269190" y="2710388"/>
            <a:ext cx="4809060" cy="3438169"/>
            <a:chOff x="4866502" y="2949550"/>
            <a:chExt cx="4809060" cy="343816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051A12-9B77-09BF-7887-5CD0F5EBF978}"/>
                </a:ext>
              </a:extLst>
            </p:cNvPr>
            <p:cNvSpPr/>
            <p:nvPr/>
          </p:nvSpPr>
          <p:spPr>
            <a:xfrm>
              <a:off x="9203523" y="5486631"/>
              <a:ext cx="472039" cy="472039"/>
            </a:xfrm>
            <a:custGeom>
              <a:avLst/>
              <a:gdLst>
                <a:gd name="connsiteX0" fmla="*/ 62569 w 472039"/>
                <a:gd name="connsiteY0" fmla="*/ 180508 h 472039"/>
                <a:gd name="connsiteX1" fmla="*/ 180508 w 472039"/>
                <a:gd name="connsiteY1" fmla="*/ 180508 h 472039"/>
                <a:gd name="connsiteX2" fmla="*/ 180508 w 472039"/>
                <a:gd name="connsiteY2" fmla="*/ 62569 h 472039"/>
                <a:gd name="connsiteX3" fmla="*/ 291531 w 472039"/>
                <a:gd name="connsiteY3" fmla="*/ 62569 h 472039"/>
                <a:gd name="connsiteX4" fmla="*/ 291531 w 472039"/>
                <a:gd name="connsiteY4" fmla="*/ 180508 h 472039"/>
                <a:gd name="connsiteX5" fmla="*/ 409470 w 472039"/>
                <a:gd name="connsiteY5" fmla="*/ 180508 h 472039"/>
                <a:gd name="connsiteX6" fmla="*/ 409470 w 472039"/>
                <a:gd name="connsiteY6" fmla="*/ 291531 h 472039"/>
                <a:gd name="connsiteX7" fmla="*/ 291531 w 472039"/>
                <a:gd name="connsiteY7" fmla="*/ 291531 h 472039"/>
                <a:gd name="connsiteX8" fmla="*/ 291531 w 472039"/>
                <a:gd name="connsiteY8" fmla="*/ 409470 h 472039"/>
                <a:gd name="connsiteX9" fmla="*/ 180508 w 472039"/>
                <a:gd name="connsiteY9" fmla="*/ 409470 h 472039"/>
                <a:gd name="connsiteX10" fmla="*/ 180508 w 472039"/>
                <a:gd name="connsiteY10" fmla="*/ 291531 h 472039"/>
                <a:gd name="connsiteX11" fmla="*/ 62569 w 472039"/>
                <a:gd name="connsiteY11" fmla="*/ 291531 h 472039"/>
                <a:gd name="connsiteX12" fmla="*/ 62569 w 472039"/>
                <a:gd name="connsiteY12" fmla="*/ 180508 h 4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039" h="472039">
                  <a:moveTo>
                    <a:pt x="62569" y="180508"/>
                  </a:moveTo>
                  <a:lnTo>
                    <a:pt x="180508" y="180508"/>
                  </a:lnTo>
                  <a:lnTo>
                    <a:pt x="180508" y="62569"/>
                  </a:lnTo>
                  <a:lnTo>
                    <a:pt x="291531" y="62569"/>
                  </a:lnTo>
                  <a:lnTo>
                    <a:pt x="291531" y="180508"/>
                  </a:lnTo>
                  <a:lnTo>
                    <a:pt x="409470" y="180508"/>
                  </a:lnTo>
                  <a:lnTo>
                    <a:pt x="409470" y="291531"/>
                  </a:lnTo>
                  <a:lnTo>
                    <a:pt x="291531" y="291531"/>
                  </a:lnTo>
                  <a:lnTo>
                    <a:pt x="291531" y="409470"/>
                  </a:lnTo>
                  <a:lnTo>
                    <a:pt x="180508" y="409470"/>
                  </a:lnTo>
                  <a:lnTo>
                    <a:pt x="180508" y="291531"/>
                  </a:lnTo>
                  <a:lnTo>
                    <a:pt x="62569" y="291531"/>
                  </a:lnTo>
                  <a:lnTo>
                    <a:pt x="62569" y="180508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9" tIns="180508" rIns="62569" bIns="18050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8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991ABA-B5C4-A225-B9D4-9FFE78271878}"/>
                </a:ext>
              </a:extLst>
            </p:cNvPr>
            <p:cNvSpPr/>
            <p:nvPr/>
          </p:nvSpPr>
          <p:spPr>
            <a:xfrm>
              <a:off x="6682915" y="5471270"/>
              <a:ext cx="472039" cy="472039"/>
            </a:xfrm>
            <a:custGeom>
              <a:avLst/>
              <a:gdLst>
                <a:gd name="connsiteX0" fmla="*/ 62569 w 472039"/>
                <a:gd name="connsiteY0" fmla="*/ 180508 h 472039"/>
                <a:gd name="connsiteX1" fmla="*/ 180508 w 472039"/>
                <a:gd name="connsiteY1" fmla="*/ 180508 h 472039"/>
                <a:gd name="connsiteX2" fmla="*/ 180508 w 472039"/>
                <a:gd name="connsiteY2" fmla="*/ 62569 h 472039"/>
                <a:gd name="connsiteX3" fmla="*/ 291531 w 472039"/>
                <a:gd name="connsiteY3" fmla="*/ 62569 h 472039"/>
                <a:gd name="connsiteX4" fmla="*/ 291531 w 472039"/>
                <a:gd name="connsiteY4" fmla="*/ 180508 h 472039"/>
                <a:gd name="connsiteX5" fmla="*/ 409470 w 472039"/>
                <a:gd name="connsiteY5" fmla="*/ 180508 h 472039"/>
                <a:gd name="connsiteX6" fmla="*/ 409470 w 472039"/>
                <a:gd name="connsiteY6" fmla="*/ 291531 h 472039"/>
                <a:gd name="connsiteX7" fmla="*/ 291531 w 472039"/>
                <a:gd name="connsiteY7" fmla="*/ 291531 h 472039"/>
                <a:gd name="connsiteX8" fmla="*/ 291531 w 472039"/>
                <a:gd name="connsiteY8" fmla="*/ 409470 h 472039"/>
                <a:gd name="connsiteX9" fmla="*/ 180508 w 472039"/>
                <a:gd name="connsiteY9" fmla="*/ 409470 h 472039"/>
                <a:gd name="connsiteX10" fmla="*/ 180508 w 472039"/>
                <a:gd name="connsiteY10" fmla="*/ 291531 h 472039"/>
                <a:gd name="connsiteX11" fmla="*/ 62569 w 472039"/>
                <a:gd name="connsiteY11" fmla="*/ 291531 h 472039"/>
                <a:gd name="connsiteX12" fmla="*/ 62569 w 472039"/>
                <a:gd name="connsiteY12" fmla="*/ 180508 h 4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039" h="472039">
                  <a:moveTo>
                    <a:pt x="62569" y="180508"/>
                  </a:moveTo>
                  <a:lnTo>
                    <a:pt x="180508" y="180508"/>
                  </a:lnTo>
                  <a:lnTo>
                    <a:pt x="180508" y="62569"/>
                  </a:lnTo>
                  <a:lnTo>
                    <a:pt x="291531" y="62569"/>
                  </a:lnTo>
                  <a:lnTo>
                    <a:pt x="291531" y="180508"/>
                  </a:lnTo>
                  <a:lnTo>
                    <a:pt x="409470" y="180508"/>
                  </a:lnTo>
                  <a:lnTo>
                    <a:pt x="409470" y="291531"/>
                  </a:lnTo>
                  <a:lnTo>
                    <a:pt x="291531" y="291531"/>
                  </a:lnTo>
                  <a:lnTo>
                    <a:pt x="291531" y="409470"/>
                  </a:lnTo>
                  <a:lnTo>
                    <a:pt x="180508" y="409470"/>
                  </a:lnTo>
                  <a:lnTo>
                    <a:pt x="180508" y="291531"/>
                  </a:lnTo>
                  <a:lnTo>
                    <a:pt x="62569" y="291531"/>
                  </a:lnTo>
                  <a:lnTo>
                    <a:pt x="62569" y="180508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9" tIns="180508" rIns="62569" bIns="18050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8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C7A649-902D-412E-7AAC-6ACB87728A35}"/>
                </a:ext>
              </a:extLst>
            </p:cNvPr>
            <p:cNvSpPr/>
            <p:nvPr/>
          </p:nvSpPr>
          <p:spPr>
            <a:xfrm>
              <a:off x="4866502" y="4962086"/>
              <a:ext cx="1632777" cy="1425633"/>
            </a:xfrm>
            <a:custGeom>
              <a:avLst/>
              <a:gdLst>
                <a:gd name="connsiteX0" fmla="*/ 0 w 1632777"/>
                <a:gd name="connsiteY0" fmla="*/ 712817 h 1425633"/>
                <a:gd name="connsiteX1" fmla="*/ 816389 w 1632777"/>
                <a:gd name="connsiteY1" fmla="*/ 0 h 1425633"/>
                <a:gd name="connsiteX2" fmla="*/ 1632778 w 1632777"/>
                <a:gd name="connsiteY2" fmla="*/ 712817 h 1425633"/>
                <a:gd name="connsiteX3" fmla="*/ 816389 w 1632777"/>
                <a:gd name="connsiteY3" fmla="*/ 1425634 h 1425633"/>
                <a:gd name="connsiteX4" fmla="*/ 0 w 1632777"/>
                <a:gd name="connsiteY4" fmla="*/ 712817 h 14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777" h="1425633">
                  <a:moveTo>
                    <a:pt x="0" y="712817"/>
                  </a:moveTo>
                  <a:cubicBezTo>
                    <a:pt x="0" y="319139"/>
                    <a:pt x="365510" y="0"/>
                    <a:pt x="816389" y="0"/>
                  </a:cubicBezTo>
                  <a:cubicBezTo>
                    <a:pt x="1267268" y="0"/>
                    <a:pt x="1632778" y="319139"/>
                    <a:pt x="1632778" y="712817"/>
                  </a:cubicBezTo>
                  <a:cubicBezTo>
                    <a:pt x="1632778" y="1106495"/>
                    <a:pt x="1267268" y="1425634"/>
                    <a:pt x="816389" y="1425634"/>
                  </a:cubicBezTo>
                  <a:cubicBezTo>
                    <a:pt x="365510" y="1425634"/>
                    <a:pt x="0" y="1106495"/>
                    <a:pt x="0" y="712817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355" tIns="224019" rIns="254355" bIns="22401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200" kern="1200"/>
                <a:t>Free from violence outcomes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67F0867-B4CD-E8F4-5FB2-F3A085023810}"/>
                </a:ext>
              </a:extLst>
            </p:cNvPr>
            <p:cNvSpPr/>
            <p:nvPr/>
          </p:nvSpPr>
          <p:spPr>
            <a:xfrm>
              <a:off x="7165569" y="2949550"/>
              <a:ext cx="1669507" cy="1364537"/>
            </a:xfrm>
            <a:custGeom>
              <a:avLst/>
              <a:gdLst>
                <a:gd name="connsiteX0" fmla="*/ 0 w 1669507"/>
                <a:gd name="connsiteY0" fmla="*/ 227423 h 1364537"/>
                <a:gd name="connsiteX1" fmla="*/ 227423 w 1669507"/>
                <a:gd name="connsiteY1" fmla="*/ 0 h 1364537"/>
                <a:gd name="connsiteX2" fmla="*/ 1442084 w 1669507"/>
                <a:gd name="connsiteY2" fmla="*/ 0 h 1364537"/>
                <a:gd name="connsiteX3" fmla="*/ 1669507 w 1669507"/>
                <a:gd name="connsiteY3" fmla="*/ 227423 h 1364537"/>
                <a:gd name="connsiteX4" fmla="*/ 1669507 w 1669507"/>
                <a:gd name="connsiteY4" fmla="*/ 1137114 h 1364537"/>
                <a:gd name="connsiteX5" fmla="*/ 1442084 w 1669507"/>
                <a:gd name="connsiteY5" fmla="*/ 1364537 h 1364537"/>
                <a:gd name="connsiteX6" fmla="*/ 227423 w 1669507"/>
                <a:gd name="connsiteY6" fmla="*/ 1364537 h 1364537"/>
                <a:gd name="connsiteX7" fmla="*/ 0 w 1669507"/>
                <a:gd name="connsiteY7" fmla="*/ 1137114 h 1364537"/>
                <a:gd name="connsiteX8" fmla="*/ 0 w 1669507"/>
                <a:gd name="connsiteY8" fmla="*/ 227423 h 136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507" h="1364537">
                  <a:moveTo>
                    <a:pt x="0" y="227423"/>
                  </a:moveTo>
                  <a:cubicBezTo>
                    <a:pt x="0" y="101821"/>
                    <a:pt x="101821" y="0"/>
                    <a:pt x="227423" y="0"/>
                  </a:cubicBezTo>
                  <a:lnTo>
                    <a:pt x="1442084" y="0"/>
                  </a:lnTo>
                  <a:cubicBezTo>
                    <a:pt x="1567686" y="0"/>
                    <a:pt x="1669507" y="101821"/>
                    <a:pt x="1669507" y="227423"/>
                  </a:cubicBezTo>
                  <a:lnTo>
                    <a:pt x="1669507" y="1137114"/>
                  </a:lnTo>
                  <a:cubicBezTo>
                    <a:pt x="1669507" y="1262716"/>
                    <a:pt x="1567686" y="1364537"/>
                    <a:pt x="1442084" y="1364537"/>
                  </a:cubicBezTo>
                  <a:lnTo>
                    <a:pt x="227423" y="1364537"/>
                  </a:lnTo>
                  <a:cubicBezTo>
                    <a:pt x="101821" y="1364537"/>
                    <a:pt x="0" y="1262716"/>
                    <a:pt x="0" y="1137114"/>
                  </a:cubicBezTo>
                  <a:lnTo>
                    <a:pt x="0" y="22742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lt2">
                  <a:hueOff val="0"/>
                  <a:satOff val="0"/>
                  <a:lumOff val="0"/>
                </a:schemeClr>
              </a:solidFill>
            </a:ln>
            <a:effectLst>
              <a:softEdge rad="1270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630" tIns="99630" rIns="99630" bIns="996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600" kern="1200"/>
                <a:t>RV State-wide outcomes 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D55081-9590-805C-7A6D-894D01B66371}"/>
              </a:ext>
            </a:extLst>
          </p:cNvPr>
          <p:cNvSpPr/>
          <p:nvPr/>
        </p:nvSpPr>
        <p:spPr>
          <a:xfrm>
            <a:off x="825205" y="3903199"/>
            <a:ext cx="1751013" cy="22931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organisations delivering prevention work</a:t>
            </a:r>
            <a:br>
              <a:rPr lang="en-AU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(Including but not limited to MCWH, WHS, Rainbow Health, MAV /Local government, Safe and Equal, Women with Disabilities, Our Watch).</a:t>
            </a:r>
            <a:endParaRPr lang="en-AU" sz="12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FB709D-9D18-2E0C-D6BD-58035FBED81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585789" y="5666882"/>
            <a:ext cx="574251" cy="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BB7D92-6150-91D9-AFFD-566EE2783FE7}"/>
              </a:ext>
            </a:extLst>
          </p:cNvPr>
          <p:cNvCxnSpPr>
            <a:cxnSpLocks/>
          </p:cNvCxnSpPr>
          <p:nvPr/>
        </p:nvCxnSpPr>
        <p:spPr>
          <a:xfrm>
            <a:off x="4613856" y="5666881"/>
            <a:ext cx="655334" cy="6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6A390C3-057F-7B8E-282D-72EA695EE341}"/>
              </a:ext>
            </a:extLst>
          </p:cNvPr>
          <p:cNvSpPr txBox="1"/>
          <p:nvPr/>
        </p:nvSpPr>
        <p:spPr>
          <a:xfrm>
            <a:off x="762000" y="1548868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/>
              <a:t>Reporting sources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80FB13-FB21-3FD4-CBB8-99AE73E75C00}"/>
              </a:ext>
            </a:extLst>
          </p:cNvPr>
          <p:cNvSpPr/>
          <p:nvPr/>
        </p:nvSpPr>
        <p:spPr>
          <a:xfrm>
            <a:off x="3160040" y="5320464"/>
            <a:ext cx="1444477" cy="692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 from Violence Grant Programs</a:t>
            </a:r>
            <a:endParaRPr lang="en-AU" sz="12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45FBA8-6E09-ACFE-2F88-DDDFB2FBA487}"/>
              </a:ext>
            </a:extLst>
          </p:cNvPr>
          <p:cNvSpPr/>
          <p:nvPr/>
        </p:nvSpPr>
        <p:spPr>
          <a:xfrm>
            <a:off x="3137508" y="4287812"/>
            <a:ext cx="1444477" cy="6928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evaluation  &amp; data</a:t>
            </a:r>
            <a:endParaRPr lang="en-AU" sz="12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599FA1-D013-3908-8CE7-278B1709A5B9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576217" y="4634230"/>
            <a:ext cx="561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83F6BB9-C523-A8C8-2350-F7506EF8584B}"/>
              </a:ext>
            </a:extLst>
          </p:cNvPr>
          <p:cNvSpPr/>
          <p:nvPr/>
        </p:nvSpPr>
        <p:spPr>
          <a:xfrm>
            <a:off x="825204" y="2410767"/>
            <a:ext cx="1751013" cy="12351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Projects/programs/ organisations not funded under Free from Violence</a:t>
            </a:r>
            <a:endParaRPr lang="en-AU" sz="120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0E798F-B8AA-3731-5C21-D3E415167DBC}"/>
              </a:ext>
            </a:extLst>
          </p:cNvPr>
          <p:cNvCxnSpPr>
            <a:cxnSpLocks/>
          </p:cNvCxnSpPr>
          <p:nvPr/>
        </p:nvCxnSpPr>
        <p:spPr>
          <a:xfrm flipV="1">
            <a:off x="4604517" y="3690496"/>
            <a:ext cx="2896034" cy="94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2E94A6-96DE-10AA-8249-88D7E4C1A879}"/>
              </a:ext>
            </a:extLst>
          </p:cNvPr>
          <p:cNvCxnSpPr>
            <a:cxnSpLocks/>
          </p:cNvCxnSpPr>
          <p:nvPr/>
        </p:nvCxnSpPr>
        <p:spPr>
          <a:xfrm>
            <a:off x="2595395" y="3286015"/>
            <a:ext cx="4917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D7220B2-26C0-71C0-58BD-6D99B5899C66}"/>
              </a:ext>
            </a:extLst>
          </p:cNvPr>
          <p:cNvSpPr/>
          <p:nvPr/>
        </p:nvSpPr>
        <p:spPr>
          <a:xfrm>
            <a:off x="7630494" y="4770673"/>
            <a:ext cx="1632777" cy="1425633"/>
          </a:xfrm>
          <a:custGeom>
            <a:avLst/>
            <a:gdLst>
              <a:gd name="connsiteX0" fmla="*/ 0 w 1632777"/>
              <a:gd name="connsiteY0" fmla="*/ 712817 h 1425633"/>
              <a:gd name="connsiteX1" fmla="*/ 816389 w 1632777"/>
              <a:gd name="connsiteY1" fmla="*/ 0 h 1425633"/>
              <a:gd name="connsiteX2" fmla="*/ 1632778 w 1632777"/>
              <a:gd name="connsiteY2" fmla="*/ 712817 h 1425633"/>
              <a:gd name="connsiteX3" fmla="*/ 816389 w 1632777"/>
              <a:gd name="connsiteY3" fmla="*/ 1425634 h 1425633"/>
              <a:gd name="connsiteX4" fmla="*/ 0 w 1632777"/>
              <a:gd name="connsiteY4" fmla="*/ 712817 h 14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777" h="1425633">
                <a:moveTo>
                  <a:pt x="0" y="712817"/>
                </a:moveTo>
                <a:cubicBezTo>
                  <a:pt x="0" y="319139"/>
                  <a:pt x="365510" y="0"/>
                  <a:pt x="816389" y="0"/>
                </a:cubicBezTo>
                <a:cubicBezTo>
                  <a:pt x="1267268" y="0"/>
                  <a:pt x="1632778" y="319139"/>
                  <a:pt x="1632778" y="712817"/>
                </a:cubicBezTo>
                <a:cubicBezTo>
                  <a:pt x="1632778" y="1106495"/>
                  <a:pt x="1267268" y="1425634"/>
                  <a:pt x="816389" y="1425634"/>
                </a:cubicBezTo>
                <a:cubicBezTo>
                  <a:pt x="365510" y="1425634"/>
                  <a:pt x="0" y="1106495"/>
                  <a:pt x="0" y="712817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355" tIns="224019" rIns="254355" bIns="22401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200"/>
              <a:t>New indicators developed</a:t>
            </a:r>
            <a:endParaRPr lang="en-AU" sz="12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44DD52-52DF-9B45-DB6C-102576864AB1}"/>
              </a:ext>
            </a:extLst>
          </p:cNvPr>
          <p:cNvSpPr/>
          <p:nvPr/>
        </p:nvSpPr>
        <p:spPr>
          <a:xfrm>
            <a:off x="10211604" y="4697483"/>
            <a:ext cx="1632777" cy="1425633"/>
          </a:xfrm>
          <a:custGeom>
            <a:avLst/>
            <a:gdLst>
              <a:gd name="connsiteX0" fmla="*/ 0 w 1632777"/>
              <a:gd name="connsiteY0" fmla="*/ 712817 h 1425633"/>
              <a:gd name="connsiteX1" fmla="*/ 816389 w 1632777"/>
              <a:gd name="connsiteY1" fmla="*/ 0 h 1425633"/>
              <a:gd name="connsiteX2" fmla="*/ 1632778 w 1632777"/>
              <a:gd name="connsiteY2" fmla="*/ 712817 h 1425633"/>
              <a:gd name="connsiteX3" fmla="*/ 816389 w 1632777"/>
              <a:gd name="connsiteY3" fmla="*/ 1425634 h 1425633"/>
              <a:gd name="connsiteX4" fmla="*/ 0 w 1632777"/>
              <a:gd name="connsiteY4" fmla="*/ 712817 h 14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777" h="1425633">
                <a:moveTo>
                  <a:pt x="0" y="712817"/>
                </a:moveTo>
                <a:cubicBezTo>
                  <a:pt x="0" y="319139"/>
                  <a:pt x="365510" y="0"/>
                  <a:pt x="816389" y="0"/>
                </a:cubicBezTo>
                <a:cubicBezTo>
                  <a:pt x="1267268" y="0"/>
                  <a:pt x="1632778" y="319139"/>
                  <a:pt x="1632778" y="712817"/>
                </a:cubicBezTo>
                <a:cubicBezTo>
                  <a:pt x="1632778" y="1106495"/>
                  <a:pt x="1267268" y="1425634"/>
                  <a:pt x="816389" y="1425634"/>
                </a:cubicBezTo>
                <a:cubicBezTo>
                  <a:pt x="365510" y="1425634"/>
                  <a:pt x="0" y="1106495"/>
                  <a:pt x="0" y="712817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355" tIns="224019" rIns="254355" bIns="22401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200" kern="1200"/>
              <a:t>Possible Respectful Relationships Indicators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8ADD64-36E8-37D1-3930-E48DC79A7840}"/>
              </a:ext>
            </a:extLst>
          </p:cNvPr>
          <p:cNvCxnSpPr/>
          <p:nvPr/>
        </p:nvCxnSpPr>
        <p:spPr>
          <a:xfrm flipV="1">
            <a:off x="6524368" y="4201297"/>
            <a:ext cx="1106126" cy="56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27C02D-7434-0F5C-E33E-32026DFF3326}"/>
              </a:ext>
            </a:extLst>
          </p:cNvPr>
          <p:cNvCxnSpPr>
            <a:cxnSpLocks/>
          </p:cNvCxnSpPr>
          <p:nvPr/>
        </p:nvCxnSpPr>
        <p:spPr>
          <a:xfrm flipV="1">
            <a:off x="8446882" y="4201297"/>
            <a:ext cx="0" cy="56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31259A-8179-7423-EF92-FFDB09FBCFA0}"/>
              </a:ext>
            </a:extLst>
          </p:cNvPr>
          <p:cNvCxnSpPr>
            <a:cxnSpLocks/>
          </p:cNvCxnSpPr>
          <p:nvPr/>
        </p:nvCxnSpPr>
        <p:spPr>
          <a:xfrm flipH="1" flipV="1">
            <a:off x="9395215" y="3903199"/>
            <a:ext cx="1320517" cy="867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6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A0D6C5-BE87-8991-D5C8-A23F9B8A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Victoria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DA20E-813E-092C-515B-AC49AF70CA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AU">
              <a:latin typeface="Arial" panose="020B0604020202020204" pitchFamily="34" charset="0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AU" sz="190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1BA2D-0602-4869-1E05-34F8FA16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EE6A814-475F-B3E8-5E74-A0AE4D37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9202"/>
            <a:ext cx="10878482" cy="1019560"/>
          </a:xfrm>
        </p:spPr>
        <p:txBody>
          <a:bodyPr/>
          <a:lstStyle/>
          <a:p>
            <a:r>
              <a:rPr lang="en-AU" dirty="0">
                <a:latin typeface="Impact"/>
              </a:rPr>
              <a:t>Estimated Timeline</a:t>
            </a:r>
            <a:endParaRPr lang="en-AU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21806B8-D8CA-6877-2634-E91C9D081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968478"/>
              </p:ext>
            </p:extLst>
          </p:nvPr>
        </p:nvGraphicFramePr>
        <p:xfrm>
          <a:off x="-55217" y="274482"/>
          <a:ext cx="12304295" cy="552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7">
            <a:extLst>
              <a:ext uri="{FF2B5EF4-FFF2-40B4-BE49-F238E27FC236}">
                <a16:creationId xmlns:a16="http://schemas.microsoft.com/office/drawing/2014/main" id="{09BF0592-420E-47A3-78A9-D5F7C6F562C8}"/>
              </a:ext>
            </a:extLst>
          </p:cNvPr>
          <p:cNvSpPr/>
          <p:nvPr/>
        </p:nvSpPr>
        <p:spPr>
          <a:xfrm>
            <a:off x="529388" y="3802666"/>
            <a:ext cx="11662611" cy="1019560"/>
          </a:xfrm>
          <a:prstGeom prst="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2000">
                <a:srgbClr val="FFA079"/>
              </a:gs>
              <a:gs pos="100000">
                <a:srgbClr val="FF49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575A1-A9C7-F0FF-5037-F2BD7C2F00DD}"/>
              </a:ext>
            </a:extLst>
          </p:cNvPr>
          <p:cNvSpPr txBox="1"/>
          <p:nvPr/>
        </p:nvSpPr>
        <p:spPr>
          <a:xfrm>
            <a:off x="323248" y="4664164"/>
            <a:ext cx="175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solidFill>
                  <a:srgbClr val="FF4900"/>
                </a:solidFill>
              </a:rPr>
              <a:t>March –May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F391F-E8BE-607F-D2F2-0AC1452C8478}"/>
              </a:ext>
            </a:extLst>
          </p:cNvPr>
          <p:cNvSpPr txBox="1"/>
          <p:nvPr/>
        </p:nvSpPr>
        <p:spPr>
          <a:xfrm>
            <a:off x="2334861" y="4765505"/>
            <a:ext cx="175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solidFill>
                  <a:srgbClr val="FF4900"/>
                </a:solidFill>
              </a:rPr>
              <a:t>July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8C41A-FEDA-407C-AF29-38E9E77418FE}"/>
              </a:ext>
            </a:extLst>
          </p:cNvPr>
          <p:cNvSpPr txBox="1"/>
          <p:nvPr/>
        </p:nvSpPr>
        <p:spPr>
          <a:xfrm>
            <a:off x="4142791" y="4739106"/>
            <a:ext cx="189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solidFill>
                  <a:srgbClr val="FF4900"/>
                </a:solidFill>
              </a:rPr>
              <a:t>July – Sept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25D9A-43CE-06E2-732E-09BBB3AAC9F6}"/>
              </a:ext>
            </a:extLst>
          </p:cNvPr>
          <p:cNvSpPr txBox="1"/>
          <p:nvPr/>
        </p:nvSpPr>
        <p:spPr>
          <a:xfrm>
            <a:off x="6428869" y="4765505"/>
            <a:ext cx="189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FF4900"/>
                </a:solidFill>
              </a:rPr>
              <a:t> </a:t>
            </a:r>
            <a:r>
              <a:rPr lang="en-AU" sz="2000" b="1">
                <a:solidFill>
                  <a:srgbClr val="FF4900"/>
                </a:solidFill>
              </a:rPr>
              <a:t>Jan – June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0194C-8925-9E84-255F-EFEBB4D56DE8}"/>
              </a:ext>
            </a:extLst>
          </p:cNvPr>
          <p:cNvSpPr txBox="1"/>
          <p:nvPr/>
        </p:nvSpPr>
        <p:spPr>
          <a:xfrm>
            <a:off x="10207325" y="4850585"/>
            <a:ext cx="175393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b="1">
                <a:solidFill>
                  <a:srgbClr val="FF4900"/>
                </a:solidFill>
              </a:rPr>
              <a:t>July 2025 – March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DA682-06E1-A17F-9BE6-A3E8E1B9125E}"/>
              </a:ext>
            </a:extLst>
          </p:cNvPr>
          <p:cNvSpPr txBox="1"/>
          <p:nvPr/>
        </p:nvSpPr>
        <p:spPr>
          <a:xfrm>
            <a:off x="8416803" y="4811672"/>
            <a:ext cx="189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solidFill>
                  <a:srgbClr val="FF4900"/>
                </a:solidFill>
              </a:rPr>
              <a:t> Jan – June 2025</a:t>
            </a:r>
          </a:p>
        </p:txBody>
      </p:sp>
    </p:spTree>
    <p:extLst>
      <p:ext uri="{BB962C8B-B14F-4D97-AF65-F5344CB8AC3E}">
        <p14:creationId xmlns:p14="http://schemas.microsoft.com/office/powerpoint/2010/main" val="189130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B644E-D054-4CF3-DA7A-D46CCD57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Victoria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A7D1-4395-8A6E-B766-435394AD6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2272" y="1076542"/>
            <a:ext cx="5640387" cy="5650764"/>
          </a:xfrm>
        </p:spPr>
        <p:txBody>
          <a:bodyPr vert="horz" lIns="0" tIns="0" rIns="0" bIns="0" rtlCol="0" anchor="t">
            <a:normAutofit/>
          </a:bodyPr>
          <a:lstStyle/>
          <a:p>
            <a:pPr marL="816610" lvl="4" indent="0">
              <a:spcBef>
                <a:spcPts val="0"/>
              </a:spcBef>
              <a:spcAft>
                <a:spcPts val="1200"/>
              </a:spcAft>
              <a:buNone/>
            </a:pPr>
            <a:endParaRPr lang="en-AU">
              <a:latin typeface="Arial"/>
              <a:ea typeface="ＭＳ Ｐゴシック"/>
              <a:cs typeface="Arial"/>
            </a:endParaRPr>
          </a:p>
          <a:p>
            <a:pPr marL="896620" lvl="4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>
              <a:latin typeface="Arial"/>
              <a:ea typeface="ＭＳ Ｐゴシック"/>
              <a:cs typeface="Arial"/>
            </a:endParaRPr>
          </a:p>
          <a:p>
            <a:pPr marL="645160" lvl="3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AU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E1E5-DA74-7664-AAB1-375A5A63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7611A4-2D6D-5628-B203-7DDAF2E5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483502"/>
            <a:ext cx="9875957" cy="752631"/>
          </a:xfrm>
        </p:spPr>
        <p:txBody>
          <a:bodyPr>
            <a:normAutofit fontScale="90000"/>
          </a:bodyPr>
          <a:lstStyle/>
          <a:p>
            <a:r>
              <a:rPr lang="en-US"/>
              <a:t>What does it Mean for you?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1611AAF0-D81B-8A3C-225E-9BF227FDE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48" y="2931495"/>
            <a:ext cx="5412833" cy="362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26905-8D17-285E-1C87-6882341868F9}"/>
              </a:ext>
            </a:extLst>
          </p:cNvPr>
          <p:cNvSpPr txBox="1"/>
          <p:nvPr/>
        </p:nvSpPr>
        <p:spPr>
          <a:xfrm>
            <a:off x="412844" y="1391316"/>
            <a:ext cx="10244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/>
              <a:t>The MEL system will be a one-stop evidence and data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/>
              <a:t>It should simplify data collection in the future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/>
              <a:t>Minimal extra data collection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15734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2EFFCA-FB16-4EA8-5B0A-DF281EA1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Respect Victoria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566B6-F4B8-15D9-F705-1E1D8623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D4B3D6-1387-9D13-CC6D-BA40908A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42" y="184925"/>
            <a:ext cx="5624013" cy="545198"/>
          </a:xfrm>
        </p:spPr>
        <p:txBody>
          <a:bodyPr>
            <a:normAutofit fontScale="90000"/>
          </a:bodyPr>
          <a:lstStyle/>
          <a:p>
            <a:r>
              <a:rPr lang="en-AU"/>
              <a:t>Have your Say</a:t>
            </a: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243AC26A-FF9E-B917-B6E1-5006A00031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90" r="26890"/>
          <a:stretch/>
        </p:blipFill>
        <p:spPr>
          <a:xfrm>
            <a:off x="412722" y="924813"/>
            <a:ext cx="3749040" cy="5406237"/>
          </a:xfrm>
          <a:prstGeom prst="roundRect">
            <a:avLst>
              <a:gd name="adj" fmla="val 1613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CF51C-CB7C-3FCB-5963-9D7DAAD81948}"/>
              </a:ext>
            </a:extLst>
          </p:cNvPr>
          <p:cNvSpPr txBox="1"/>
          <p:nvPr/>
        </p:nvSpPr>
        <p:spPr>
          <a:xfrm>
            <a:off x="4881624" y="440464"/>
            <a:ext cx="612879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/>
              <a:t>Keep a look out for our survey!</a:t>
            </a:r>
          </a:p>
          <a:p>
            <a:endParaRPr lang="en-AU" sz="2000"/>
          </a:p>
          <a:p>
            <a:r>
              <a:rPr lang="en-AU" sz="2000"/>
              <a:t>To inform the development of the state-wide MEL system we want to understand: </a:t>
            </a:r>
          </a:p>
          <a:p>
            <a:endParaRPr lang="en-AU" sz="2000"/>
          </a:p>
          <a:p>
            <a:r>
              <a:rPr lang="en-AU" sz="2000" b="1"/>
              <a:t>Current work </a:t>
            </a:r>
            <a:r>
              <a:rPr lang="en-AU" sz="2000"/>
              <a:t>- how outcomes are currently being measured in prevention  </a:t>
            </a:r>
          </a:p>
          <a:p>
            <a:endParaRPr lang="en-AU" sz="2000"/>
          </a:p>
          <a:p>
            <a:r>
              <a:rPr lang="en-AU" sz="2000" b="1"/>
              <a:t>Data and evidence </a:t>
            </a:r>
            <a:r>
              <a:rPr lang="en-AU" sz="2000"/>
              <a:t>– what data and evidence you might use in your job </a:t>
            </a:r>
          </a:p>
          <a:p>
            <a:endParaRPr lang="en-AU" sz="2000"/>
          </a:p>
          <a:p>
            <a:r>
              <a:rPr lang="en-AU" sz="2000" b="1"/>
              <a:t>Information gaps </a:t>
            </a:r>
            <a:r>
              <a:rPr lang="en-AU" sz="2000"/>
              <a:t>- Possible gaps in what is being collected </a:t>
            </a:r>
          </a:p>
          <a:p>
            <a:endParaRPr lang="en-AU" sz="2000" b="1"/>
          </a:p>
          <a:p>
            <a:r>
              <a:rPr lang="en-AU" sz="2000" b="1"/>
              <a:t>Enablers and barriers </a:t>
            </a:r>
            <a:r>
              <a:rPr lang="en-AU" sz="2000"/>
              <a:t>– The supports people have in MEL work and challenges they face</a:t>
            </a:r>
          </a:p>
          <a:p>
            <a:endParaRPr lang="en-AU" sz="2000"/>
          </a:p>
          <a:p>
            <a:r>
              <a:rPr lang="en-AU" sz="2000" b="1"/>
              <a:t>Aspirations and opportunities </a:t>
            </a:r>
            <a:r>
              <a:rPr lang="en-AU" sz="2000"/>
              <a:t>– What you would like to see in the future </a:t>
            </a:r>
          </a:p>
        </p:txBody>
      </p:sp>
    </p:spTree>
    <p:extLst>
      <p:ext uri="{BB962C8B-B14F-4D97-AF65-F5344CB8AC3E}">
        <p14:creationId xmlns:p14="http://schemas.microsoft.com/office/powerpoint/2010/main" val="1480838610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Respect Victoria">
      <a:dk1>
        <a:srgbClr val="003639"/>
      </a:dk1>
      <a:lt1>
        <a:srgbClr val="FFFDEE"/>
      </a:lt1>
      <a:dk2>
        <a:srgbClr val="003639"/>
      </a:dk2>
      <a:lt2>
        <a:srgbClr val="FFFDEE"/>
      </a:lt2>
      <a:accent1>
        <a:srgbClr val="FF4900"/>
      </a:accent1>
      <a:accent2>
        <a:srgbClr val="4A3BFF"/>
      </a:accent2>
      <a:accent3>
        <a:srgbClr val="FDDBFF"/>
      </a:accent3>
      <a:accent4>
        <a:srgbClr val="58FCBA"/>
      </a:accent4>
      <a:accent5>
        <a:srgbClr val="E3E2D4"/>
      </a:accent5>
      <a:accent6>
        <a:srgbClr val="3429BB"/>
      </a:accent6>
      <a:hlink>
        <a:srgbClr val="DCBEDF"/>
      </a:hlink>
      <a:folHlink>
        <a:srgbClr val="43BE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" id="{BBC043E5-3827-9F4B-BD87-C4D26C00AD99}" vid="{AB25AEB1-48EE-2B41-AD9E-2DAE5CDDDF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B2C789839C643A1DA77160F1D4F9B" ma:contentTypeVersion="6" ma:contentTypeDescription="Create a new document." ma:contentTypeScope="" ma:versionID="3586592d0f00f9b015becf71cb42a6ea">
  <xsd:schema xmlns:xsd="http://www.w3.org/2001/XMLSchema" xmlns:xs="http://www.w3.org/2001/XMLSchema" xmlns:p="http://schemas.microsoft.com/office/2006/metadata/properties" xmlns:ns2="0948cb30-ac82-4781-8325-de8a9b40d6b4" xmlns:ns3="bc252b30-1f7e-42b2-a60a-5d11a8077814" targetNamespace="http://schemas.microsoft.com/office/2006/metadata/properties" ma:root="true" ma:fieldsID="bb8ab98d8d705f01661aadf0ad60af97" ns2:_="" ns3:_="">
    <xsd:import namespace="0948cb30-ac82-4781-8325-de8a9b40d6b4"/>
    <xsd:import namespace="bc252b30-1f7e-42b2-a60a-5d11a80778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8cb30-ac82-4781-8325-de8a9b40d6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52b30-1f7e-42b2-a60a-5d11a8077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252b30-1f7e-42b2-a60a-5d11a8077814">
      <UserInfo>
        <DisplayName>Melinda McPherson (RespectVictoria)</DisplayName>
        <AccountId>13</AccountId>
        <AccountType/>
      </UserInfo>
      <UserInfo>
        <DisplayName>Kellie Horton (RespectVictoria)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2E9B4-4040-4DB2-ACFE-1C096A2A0534}">
  <ds:schemaRefs>
    <ds:schemaRef ds:uri="0948cb30-ac82-4781-8325-de8a9b40d6b4"/>
    <ds:schemaRef ds:uri="bc252b30-1f7e-42b2-a60a-5d11a80778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9B6EBF-13EA-4028-8F50-3F31C133668D}">
  <ds:schemaRefs>
    <ds:schemaRef ds:uri="0948cb30-ac82-4781-8325-de8a9b40d6b4"/>
    <ds:schemaRef ds:uri="bc252b30-1f7e-42b2-a60a-5d11a80778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4506BB-5B92-4ED6-9E92-E0F817F8A2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Widescreen</PresentationFormat>
  <Paragraphs>99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Impact</vt:lpstr>
      <vt:lpstr>Wingdings</vt:lpstr>
      <vt:lpstr>ColorBlockVTI</vt:lpstr>
      <vt:lpstr>STATE-WIDE Monitoring, Evaluation and Learning System build</vt:lpstr>
      <vt:lpstr>Context   </vt:lpstr>
      <vt:lpstr>What is a Monitoring Evaluation and Learning  System?                                                                   </vt:lpstr>
      <vt:lpstr>Collective benefits of MEL system</vt:lpstr>
      <vt:lpstr>How is this work different to what is already collected?</vt:lpstr>
      <vt:lpstr>Estimated Timeline</vt:lpstr>
      <vt:lpstr>What does it Mean for you?   </vt:lpstr>
      <vt:lpstr>Have your Say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change for the primary prevention of violence against women</dc:title>
  <dc:creator>Samantha Adams-Akyurek (RespectVictoria)</dc:creator>
  <cp:lastModifiedBy>Samantha Adams-Akyurek (RespectVictoria)</cp:lastModifiedBy>
  <cp:revision>5</cp:revision>
  <dcterms:created xsi:type="dcterms:W3CDTF">2023-09-11T06:39:16Z</dcterms:created>
  <dcterms:modified xsi:type="dcterms:W3CDTF">2024-03-14T00:02:22Z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0x010100635B2C789839C643A1DA77160F1D4F9B</vt:lpwstr>
  </property>
  <property fmtid="{D5CDD505-2E9C-101B-9397-08002B2CF9AE}" pid="3" name="MediaServiceImageTags">
    <vt:lpwstr/>
  </property>
  <property fmtid="{D5CDD505-2E9C-101B-9397-08002B2CF9AE}" pid="4" name="Order">
    <vt:r8>612600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