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5"/>
  </p:sldMasterIdLst>
  <p:notesMasterIdLst>
    <p:notesMasterId r:id="rId32"/>
  </p:notesMasterIdLst>
  <p:sldIdLst>
    <p:sldId id="256" r:id="rId6"/>
    <p:sldId id="257" r:id="rId7"/>
    <p:sldId id="258" r:id="rId8"/>
    <p:sldId id="259" r:id="rId9"/>
    <p:sldId id="263" r:id="rId10"/>
    <p:sldId id="264" r:id="rId11"/>
    <p:sldId id="265" r:id="rId12"/>
    <p:sldId id="260" r:id="rId13"/>
    <p:sldId id="261" r:id="rId14"/>
    <p:sldId id="262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8" r:id="rId27"/>
    <p:sldId id="279" r:id="rId28"/>
    <p:sldId id="280" r:id="rId29"/>
    <p:sldId id="281" r:id="rId30"/>
    <p:sldId id="277" r:id="rId31"/>
  </p:sldIdLst>
  <p:sldSz cx="9144000" cy="6858000" type="screen4x3"/>
  <p:notesSz cx="6858000" cy="9144000"/>
  <p:defaultTextStyle>
    <a:defPPr>
      <a:defRPr lang="en-A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9300"/>
    <a:srgbClr val="00528B"/>
    <a:srgbClr val="004C36"/>
    <a:srgbClr val="9AA71D"/>
    <a:srgbClr val="3BA1E3"/>
    <a:srgbClr val="695C4B"/>
    <a:srgbClr val="653579"/>
    <a:srgbClr val="DF8E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508" autoAdjust="0"/>
  </p:normalViewPr>
  <p:slideViewPr>
    <p:cSldViewPr>
      <p:cViewPr varScale="1">
        <p:scale>
          <a:sx n="92" d="100"/>
          <a:sy n="92" d="100"/>
        </p:scale>
        <p:origin x="540" y="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2970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E29A6F2-BF25-46E1-A534-5C466A3BE81C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3206398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0" y="2636838"/>
            <a:ext cx="8515350" cy="3744912"/>
            <a:chOff x="0" y="768"/>
            <a:chExt cx="5528" cy="3312"/>
          </a:xfrm>
        </p:grpSpPr>
        <p:sp>
          <p:nvSpPr>
            <p:cNvPr id="5" name="Rectangle 10"/>
            <p:cNvSpPr>
              <a:spLocks noChangeArrowheads="1"/>
            </p:cNvSpPr>
            <p:nvPr/>
          </p:nvSpPr>
          <p:spPr bwMode="auto">
            <a:xfrm>
              <a:off x="0" y="768"/>
              <a:ext cx="5528" cy="2832"/>
            </a:xfrm>
            <a:prstGeom prst="rect">
              <a:avLst/>
            </a:prstGeom>
            <a:solidFill>
              <a:srgbClr val="0052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6" name="AutoShape 11"/>
            <p:cNvSpPr>
              <a:spLocks noChangeArrowheads="1"/>
            </p:cNvSpPr>
            <p:nvPr/>
          </p:nvSpPr>
          <p:spPr bwMode="auto">
            <a:xfrm>
              <a:off x="1976" y="2832"/>
              <a:ext cx="3552" cy="1248"/>
            </a:xfrm>
            <a:prstGeom prst="roundRect">
              <a:avLst>
                <a:gd name="adj" fmla="val 16667"/>
              </a:avLst>
            </a:prstGeom>
            <a:solidFill>
              <a:srgbClr val="0052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7" name="Rectangle 12"/>
            <p:cNvSpPr>
              <a:spLocks noChangeArrowheads="1"/>
            </p:cNvSpPr>
            <p:nvPr/>
          </p:nvSpPr>
          <p:spPr bwMode="auto">
            <a:xfrm>
              <a:off x="0" y="1584"/>
              <a:ext cx="2456" cy="2496"/>
            </a:xfrm>
            <a:prstGeom prst="rect">
              <a:avLst/>
            </a:prstGeom>
            <a:solidFill>
              <a:srgbClr val="0052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</p:grpSp>
      <p:sp>
        <p:nvSpPr>
          <p:cNvPr id="8" name="Line 65"/>
          <p:cNvSpPr>
            <a:spLocks noChangeShapeType="1"/>
          </p:cNvSpPr>
          <p:nvPr/>
        </p:nvSpPr>
        <p:spPr bwMode="auto">
          <a:xfrm>
            <a:off x="0" y="2454275"/>
            <a:ext cx="8515350" cy="0"/>
          </a:xfrm>
          <a:prstGeom prst="line">
            <a:avLst/>
          </a:prstGeom>
          <a:noFill/>
          <a:ln w="101600">
            <a:solidFill>
              <a:srgbClr val="3BA1E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" name="Rectangle 68"/>
          <p:cNvSpPr>
            <a:spLocks noChangeArrowheads="1"/>
          </p:cNvSpPr>
          <p:nvPr/>
        </p:nvSpPr>
        <p:spPr bwMode="auto">
          <a:xfrm>
            <a:off x="179388" y="6411913"/>
            <a:ext cx="2408237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7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7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7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7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7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7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7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7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7" charset="-128"/>
              </a:defRPr>
            </a:lvl9pPr>
          </a:lstStyle>
          <a:p>
            <a:pPr eaLnBrk="1" hangingPunct="1">
              <a:defRPr/>
            </a:pPr>
            <a:r>
              <a:rPr lang="en-AU" altLang="en-US" sz="1600" smtClean="0"/>
              <a:t>www.med.monash.edu</a:t>
            </a:r>
          </a:p>
        </p:txBody>
      </p:sp>
      <p:pic>
        <p:nvPicPr>
          <p:cNvPr id="10" name="Picture 69" descr="Mon_Medicine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084888" cy="142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490663"/>
            <a:ext cx="7772400" cy="754062"/>
          </a:xfrm>
        </p:spPr>
        <p:txBody>
          <a:bodyPr anchor="t"/>
          <a:lstStyle>
            <a:lvl1pPr>
              <a:defRPr sz="1600"/>
            </a:lvl1pPr>
          </a:lstStyle>
          <a:p>
            <a:r>
              <a:rPr lang="en-AU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9400" y="2982913"/>
            <a:ext cx="7848600" cy="2544762"/>
          </a:xfrm>
        </p:spPr>
        <p:txBody>
          <a:bodyPr anchor="b"/>
          <a:lstStyle>
            <a:lvl1pPr marL="0" indent="0">
              <a:buFontTx/>
              <a:buNone/>
              <a:defRPr sz="4500" b="0"/>
            </a:lvl1pPr>
          </a:lstStyle>
          <a:p>
            <a:r>
              <a:rPr lang="en-AU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16583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424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4788" y="152400"/>
            <a:ext cx="2057400" cy="5561013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021388" cy="5561013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1263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88" y="152400"/>
            <a:ext cx="8229600" cy="1230313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381000" y="1844675"/>
            <a:ext cx="7607300" cy="3868738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89727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294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3280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844675"/>
            <a:ext cx="3727450" cy="3868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0850" y="1844675"/>
            <a:ext cx="3727450" cy="3868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61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065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202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0085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6099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76046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>
            <a:grpSpLocks/>
          </p:cNvGrpSpPr>
          <p:nvPr/>
        </p:nvGrpSpPr>
        <p:grpSpPr bwMode="auto">
          <a:xfrm>
            <a:off x="0" y="1362075"/>
            <a:ext cx="8515350" cy="4659313"/>
            <a:chOff x="0" y="768"/>
            <a:chExt cx="5528" cy="3312"/>
          </a:xfrm>
        </p:grpSpPr>
        <p:sp>
          <p:nvSpPr>
            <p:cNvPr id="1033" name="Rectangle 8"/>
            <p:cNvSpPr>
              <a:spLocks noChangeArrowheads="1"/>
            </p:cNvSpPr>
            <p:nvPr/>
          </p:nvSpPr>
          <p:spPr bwMode="auto">
            <a:xfrm>
              <a:off x="0" y="768"/>
              <a:ext cx="5528" cy="2832"/>
            </a:xfrm>
            <a:prstGeom prst="rect">
              <a:avLst/>
            </a:prstGeom>
            <a:solidFill>
              <a:srgbClr val="0052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4" name="AutoShape 9"/>
            <p:cNvSpPr>
              <a:spLocks noChangeArrowheads="1"/>
            </p:cNvSpPr>
            <p:nvPr/>
          </p:nvSpPr>
          <p:spPr bwMode="auto">
            <a:xfrm>
              <a:off x="1976" y="2832"/>
              <a:ext cx="3552" cy="1248"/>
            </a:xfrm>
            <a:prstGeom prst="roundRect">
              <a:avLst>
                <a:gd name="adj" fmla="val 16667"/>
              </a:avLst>
            </a:prstGeom>
            <a:solidFill>
              <a:srgbClr val="0052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5" name="Rectangle 10"/>
            <p:cNvSpPr>
              <a:spLocks noChangeArrowheads="1"/>
            </p:cNvSpPr>
            <p:nvPr/>
          </p:nvSpPr>
          <p:spPr bwMode="auto">
            <a:xfrm>
              <a:off x="0" y="1584"/>
              <a:ext cx="2456" cy="2496"/>
            </a:xfrm>
            <a:prstGeom prst="rect">
              <a:avLst/>
            </a:prstGeom>
            <a:solidFill>
              <a:srgbClr val="0052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07" charset="-128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2588" y="152400"/>
            <a:ext cx="8229600" cy="123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44675"/>
            <a:ext cx="7607300" cy="386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text styles</a:t>
            </a:r>
          </a:p>
          <a:p>
            <a:pPr lvl="1"/>
            <a:r>
              <a:rPr lang="en-AU" altLang="en-US" smtClean="0"/>
              <a:t>Second level</a:t>
            </a:r>
          </a:p>
          <a:p>
            <a:pPr lvl="2"/>
            <a:r>
              <a:rPr lang="en-AU" altLang="en-US" smtClean="0"/>
              <a:t>Third level</a:t>
            </a:r>
          </a:p>
        </p:txBody>
      </p:sp>
      <p:sp>
        <p:nvSpPr>
          <p:cNvPr id="1029" name="Rectangle 13"/>
          <p:cNvSpPr>
            <a:spLocks noChangeArrowheads="1"/>
          </p:cNvSpPr>
          <p:nvPr/>
        </p:nvSpPr>
        <p:spPr bwMode="auto">
          <a:xfrm>
            <a:off x="6084888" y="6091238"/>
            <a:ext cx="2087562" cy="30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7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7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7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7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7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7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7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7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7" charset="-128"/>
              </a:defRPr>
            </a:lvl9pPr>
          </a:lstStyle>
          <a:p>
            <a:pPr eaLnBrk="1" hangingPunct="1">
              <a:defRPr/>
            </a:pPr>
            <a:r>
              <a:rPr lang="en-AU" altLang="en-US" sz="1400" smtClean="0"/>
              <a:t>www.med.monash.edu</a:t>
            </a:r>
          </a:p>
        </p:txBody>
      </p:sp>
      <p:sp>
        <p:nvSpPr>
          <p:cNvPr id="1030" name="Line 78"/>
          <p:cNvSpPr>
            <a:spLocks noChangeShapeType="1"/>
          </p:cNvSpPr>
          <p:nvPr/>
        </p:nvSpPr>
        <p:spPr bwMode="auto">
          <a:xfrm>
            <a:off x="0" y="1323975"/>
            <a:ext cx="8515350" cy="0"/>
          </a:xfrm>
          <a:prstGeom prst="line">
            <a:avLst/>
          </a:prstGeom>
          <a:noFill/>
          <a:ln w="101600">
            <a:solidFill>
              <a:srgbClr val="3BA1E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pic>
        <p:nvPicPr>
          <p:cNvPr id="1031" name="Picture 81" descr="Monash_Med_C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325" y="6203950"/>
            <a:ext cx="33274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82"/>
          <p:cNvSpPr>
            <a:spLocks noGrp="1" noChangeArrowheads="1"/>
          </p:cNvSpPr>
          <p:nvPr/>
        </p:nvSpPr>
        <p:spPr bwMode="auto">
          <a:xfrm>
            <a:off x="67056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fld id="{2C6113BA-424A-4BB4-9DD0-0A7BD49D1EA5}" type="slidenum">
              <a:rPr lang="en-AU" altLang="en-US" sz="1000"/>
              <a:pPr algn="r"/>
              <a:t>‹#›</a:t>
            </a:fld>
            <a:endParaRPr lang="en-AU" alt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  <p:sldLayoutId id="2147483869" r:id="rId2"/>
    <p:sldLayoutId id="2147483870" r:id="rId3"/>
    <p:sldLayoutId id="2147483871" r:id="rId4"/>
    <p:sldLayoutId id="2147483872" r:id="rId5"/>
    <p:sldLayoutId id="2147483873" r:id="rId6"/>
    <p:sldLayoutId id="2147483874" r:id="rId7"/>
    <p:sldLayoutId id="2147483875" r:id="rId8"/>
    <p:sldLayoutId id="2147483876" r:id="rId9"/>
    <p:sldLayoutId id="2147483877" r:id="rId10"/>
    <p:sldLayoutId id="2147483878" r:id="rId11"/>
    <p:sldLayoutId id="2147483879" r:id="rId12"/>
  </p:sldLayoutIdLst>
  <p:timing>
    <p:tnLst>
      <p:par>
        <p:cTn id="1" dur="indefinite" restart="never" nodeType="tmRoot"/>
      </p:par>
    </p:tnLst>
  </p:timing>
  <p:txStyles>
    <p:titleStyle>
      <a:lvl1pPr marL="80963" indent="-80963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marL="80963" indent="-80963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marL="80963" indent="-80963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marL="80963" indent="-80963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marL="80963" indent="-80963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538163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95363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452563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909763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441325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chemeClr val="bg1"/>
          </a:solidFill>
          <a:latin typeface="+mn-lt"/>
          <a:ea typeface="ＭＳ Ｐゴシック" charset="-128"/>
          <a:cs typeface="ＭＳ Ｐゴシック" charset="-128"/>
        </a:defRPr>
      </a:lvl1pPr>
      <a:lvl2pPr marL="906463" indent="-285750" algn="l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bg1"/>
          </a:solidFill>
          <a:latin typeface="+mn-lt"/>
          <a:ea typeface="ＭＳ Ｐゴシック" charset="-128"/>
        </a:defRPr>
      </a:lvl2pPr>
      <a:lvl3pPr marL="131445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&gt;"/>
        <a:defRPr sz="2400">
          <a:solidFill>
            <a:schemeClr val="bg1"/>
          </a:solidFill>
          <a:latin typeface="+mn-lt"/>
          <a:ea typeface="ＭＳ Ｐゴシック" charset="-128"/>
        </a:defRPr>
      </a:lvl3pPr>
      <a:lvl4pPr marL="1722438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130425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8762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304482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50202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95922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5738" y="1330325"/>
            <a:ext cx="7772400" cy="768350"/>
          </a:xfrm>
          <a:noFill/>
        </p:spPr>
        <p:txBody>
          <a:bodyPr/>
          <a:lstStyle/>
          <a:p>
            <a:pPr marL="0" indent="0" eaLnBrk="1" hangingPunct="1"/>
            <a:r>
              <a:rPr lang="en-AU" altLang="en-US" sz="1400" smtClean="0">
                <a:ea typeface="ＭＳ Ｐゴシック" panose="020B0600070205080204" pitchFamily="34" charset="-128"/>
              </a:rPr>
              <a:t>Charles Livingstone &amp; Louise Francis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9400" y="2982913"/>
            <a:ext cx="7747000" cy="2544762"/>
          </a:xfrm>
        </p:spPr>
        <p:txBody>
          <a:bodyPr/>
          <a:lstStyle/>
          <a:p>
            <a:pPr eaLnBrk="1" hangingPunct="1"/>
            <a:r>
              <a:rPr lang="en-AU" altLang="en-US" smtClean="0">
                <a:ea typeface="ＭＳ Ｐゴシック" panose="020B0600070205080204" pitchFamily="34" charset="-128"/>
              </a:rPr>
              <a:t>Review of VCGLR decisions,</a:t>
            </a:r>
          </a:p>
          <a:p>
            <a:pPr eaLnBrk="1" hangingPunct="1"/>
            <a:r>
              <a:rPr lang="en-AU" altLang="en-US" smtClean="0">
                <a:ea typeface="ＭＳ Ｐゴシック" panose="020B0600070205080204" pitchFamily="34" charset="-128"/>
              </a:rPr>
              <a:t>and other gambling issues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Supportive factors (2)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7607300" cy="3868738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Other mitigating factors: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Responsible gambling practices (84)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EGM density/revenue within acceptable limits (42)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Existing mature EGM market (38)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Management expertise (33)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No overall increase in EGMS (32)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‘Destination’ venue (26)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Population growth forecast (22)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Tourist venue (19)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Detrimental factors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7607300" cy="3868738"/>
          </a:xfrm>
        </p:spPr>
        <p:txBody>
          <a:bodyPr/>
          <a:lstStyle/>
          <a:p>
            <a:r>
              <a:rPr lang="en-US" altLang="en-US" sz="2400" smtClean="0">
                <a:ea typeface="ＭＳ Ｐゴシック" panose="020B0600070205080204" pitchFamily="34" charset="-128"/>
              </a:rPr>
              <a:t>EGM expenditure increase, or already high (54)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Level of disadvantage (35)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EGM density increase, or already high (30)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Proximity to specific population (19)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Community opposition (16)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Loss of non-gambling hotel etc (5)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Residentially dense area (2)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Evidence of problem gambling in community (1)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In summary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7607300" cy="3868738"/>
          </a:xfrm>
        </p:spPr>
        <p:txBody>
          <a:bodyPr/>
          <a:lstStyle/>
          <a:p>
            <a:r>
              <a:rPr lang="en-US" altLang="en-US" sz="2400" smtClean="0">
                <a:ea typeface="ＭＳ Ｐゴシック" panose="020B0600070205080204" pitchFamily="34" charset="-128"/>
              </a:rPr>
              <a:t>‘Bricks and mortar’, expenditure, promised jobs, and community donations outweigh negative impacts of gambling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Easily quantifiable measures are given high priority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Access to EGMs regarded as a community benefit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‘Problem gambling’ and gambling harms poorly understand, not quantifiable, and generally disregarded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Relative disadvantage not consistently considered in determining applications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What evidence supports bet reduction as a harm minimisation measure?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PC 2010 recommended a reduction of max bet to $1 per spin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This has not been implemented in any Australian jurisdiction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The evidence to support this is limited and largely circumstantial, but persuasive.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UK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FOBTs account for 64% of EGM revenue, but 23% of machines – averaging £40,500 per EGM p.a. (note, bets up to £100 per spin!)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Class C &amp; D machines were 65.5% of machines but 12% of revenue (averaging between £2,000 - £3,000 per EGM p.a.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NSW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Gambling industry funded research in 2001 opposing reforms proposed by NSW regulator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Reducing max bet to $1 per spin was the only effective modification trialled, reducing both time and money spent by problem gamblers, without being detrimental to enjoyment of ‘recreational gamblers’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PC data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PC analysed EGM user data to identify that: 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PGs gambled above one dollar per bet about 50% of the time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Non-PGs gambled above $1 about 10% of the time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Tasmania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In 2010 the Tasmanian Parliament inquired into the efficacy of $1 max bets: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Data from Tas industry demonstrated that gamblers bet below $1 in 85% of wagers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However, 37% of revenue was obtained from bets above $1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Estimate of lost revenue was put at 20%, given that not all revenue from $1+ bets would be ‘lost’ to venues 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Victoria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7607300" cy="3868738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In 2009-10 max bet was reduced from $10 to $5 (without any industry complaint and at modest cost)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Real EGM revenue declined 5.7% at this time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Despite lack of evaluation of this measure, it was accompanied by the third largest decline in EGM expenditure after smoking bans and ATM withdrawal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Community benefit claimed by Vic clubs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Victorian clubs are allowed a gambling tax reduction of 8.33% if they furnish annual CBS returns demonstrating community contributions equal to 8.33% of NGR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Hotels contribute 8.33% of NGR to the Community Support Fund, allocated by Government to community purposes (but not well documented or accounted)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Disclosure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The research leading to these reports was funded by the Municipal Association of Victoria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The authors have also received funding from the Australian and New Zealand School of Government for some issues referred to in these reports</a:t>
            </a:r>
          </a:p>
          <a:p>
            <a:pPr>
              <a:buFontTx/>
              <a:buNone/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Allowable claims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7607300" cy="3868738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The Ministerial order for CBS allows claims in three categories:</a:t>
            </a:r>
          </a:p>
          <a:p>
            <a:pPr lvl="1"/>
            <a:r>
              <a:rPr lang="en-US" altLang="en-US" sz="2400" smtClean="0">
                <a:ea typeface="ＭＳ Ｐゴシック" panose="020B0600070205080204" pitchFamily="34" charset="-128"/>
              </a:rPr>
              <a:t>Category A – philanthropic and charitable purposes, including education, sporting purposes, and cultural or artistic activities, etc;</a:t>
            </a:r>
            <a:endParaRPr lang="en-AU" altLang="en-US" sz="2400" smtClean="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sz="2400" smtClean="0">
                <a:ea typeface="ＭＳ Ｐゴシック" panose="020B0600070205080204" pitchFamily="34" charset="-128"/>
              </a:rPr>
              <a:t>Category B – capital expenditure, operating costs and plant and equipment;</a:t>
            </a:r>
            <a:endParaRPr lang="en-AU" altLang="en-US" sz="2400" smtClean="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sz="2400" smtClean="0">
                <a:ea typeface="ＭＳ Ｐゴシック" panose="020B0600070205080204" pitchFamily="34" charset="-128"/>
              </a:rPr>
              <a:t>Category C – provision of responsible gambling measures and activities not required by law, cost of preparation of CBS reports, and reimbursement of volunteer expenses.</a:t>
            </a:r>
            <a:r>
              <a:rPr lang="en-AU" altLang="en-US" sz="2400" smtClean="0">
                <a:ea typeface="ＭＳ Ｐゴシック" panose="020B0600070205080204" pitchFamily="34" charset="-128"/>
              </a:rPr>
              <a:t> </a:t>
            </a:r>
            <a:endParaRPr lang="en-US" altLang="en-US" sz="2400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2013-14 claims by category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7607300" cy="3868738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Category A (philanthropic) : $63.7 million (23%) (of which donations, gifts or sponsorships amounted to $18.5 million). This category includes cost of AFL venues, etc</a:t>
            </a:r>
            <a:endParaRPr lang="en-AU" altLang="en-US" smtClean="0">
              <a:ea typeface="ＭＳ Ｐゴシック" panose="020B0600070205080204" pitchFamily="34" charset="-128"/>
            </a:endParaRP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Category B (operating costs): $209.4 million (76.5%)</a:t>
            </a:r>
            <a:endParaRPr lang="en-AU" altLang="en-US" smtClean="0">
              <a:ea typeface="ＭＳ Ｐゴシック" panose="020B0600070205080204" pitchFamily="34" charset="-128"/>
            </a:endParaRP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Category C (responsible gambling, volunteer expenses, etc) : $536,659 (0.2%)</a:t>
            </a:r>
            <a:endParaRPr lang="en-AU" altLang="en-US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Reform of CBS?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Available categories make it impossible for a club to fail to meet requirements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The current system appears to be a means of ‘legitimating’ club gambling revenue without demonstrating real community benefits.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Reform requires a revised Ministerial order – no legislation or other regulation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The effect of caps on EGM impacts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Regional caps were introduced in stages from 2001 in Victoria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Initial evaluation suggested that the extent of EGM reduction was insufficient to reduce expenditure, and thus harm.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However, this neglected effects of population growth and overall cap (30,000) instituted in 1999.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EGM density relates to PG rate and NGR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pic>
        <p:nvPicPr>
          <p:cNvPr id="2662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0"/>
            <a:ext cx="8342313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9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276600"/>
            <a:ext cx="8208963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Recent research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7607300" cy="3868738"/>
          </a:xfrm>
        </p:spPr>
        <p:txBody>
          <a:bodyPr/>
          <a:lstStyle/>
          <a:p>
            <a:r>
              <a:rPr lang="en-US" altLang="en-US" sz="2400" smtClean="0">
                <a:ea typeface="ＭＳ Ｐゴシック" panose="020B0600070205080204" pitchFamily="34" charset="-128"/>
              </a:rPr>
              <a:t>Young et al have produced a body of research demonstrating clear relationships between the size of EGM venues, EGM accessibility, expenditure and harm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Rintoul et al and others have demonstrated clear relationship between EGM density, disadvantage and expenditure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The argument for a more nuanced capping system is now strong</a:t>
            </a:r>
          </a:p>
          <a:p>
            <a:pPr lvl="1"/>
            <a:r>
              <a:rPr lang="en-US" altLang="en-US" sz="2400" smtClean="0">
                <a:ea typeface="ＭＳ Ｐゴシック" panose="020B0600070205080204" pitchFamily="34" charset="-128"/>
              </a:rPr>
              <a:t>i.e., smaller venues and fewer EGMs</a:t>
            </a:r>
          </a:p>
          <a:p>
            <a:pPr lvl="1"/>
            <a:r>
              <a:rPr lang="en-US" altLang="en-US" sz="2400" smtClean="0">
                <a:ea typeface="ＭＳ Ｐゴシック" panose="020B0600070205080204" pitchFamily="34" charset="-128"/>
              </a:rPr>
              <a:t>esp. in areas of disadvantage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Questions?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altLang="en-US" smtClean="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endParaRPr lang="en-US" altLang="en-US" smtClean="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endParaRPr lang="en-US" altLang="en-US" smtClean="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endParaRPr lang="en-US" altLang="en-US" smtClean="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endParaRPr lang="en-US" altLang="en-US" smtClean="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endParaRPr lang="en-US" altLang="en-US" smtClean="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r>
              <a:rPr lang="en-US" altLang="en-US" smtClean="0">
                <a:ea typeface="ＭＳ Ｐゴシック" panose="020B0600070205080204" pitchFamily="34" charset="-128"/>
              </a:rPr>
              <a:t>And thanks to MAV!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VCGR/VCGLR decisions:</a:t>
            </a:r>
            <a:br>
              <a:rPr lang="en-US" altLang="en-US" smtClean="0">
                <a:ea typeface="ＭＳ Ｐゴシック" panose="020B0600070205080204" pitchFamily="34" charset="-128"/>
              </a:rPr>
            </a:br>
            <a:r>
              <a:rPr lang="en-US" altLang="en-US" sz="2400" smtClean="0">
                <a:ea typeface="ＭＳ Ｐゴシック" panose="020B0600070205080204" pitchFamily="34" charset="-128"/>
              </a:rPr>
              <a:t>July 2007-June 2014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142 decisions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132 approved (94%)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17 approved with conditions imposed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Increased EGM numbers – 101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New venue – 41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2,792 EGMs approved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251 refused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This review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7607300" cy="3868738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Given these data we sought to: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Analyse VCGR/VCGLR decisions to identify themes and issues identified by the Commission as relevant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Identify dominant themes in particular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Provide insight into Commission decision-making processes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Assist local governments to better understand these themes and processes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The Commission’s task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AU" altLang="en-US" sz="2000" smtClean="0">
                <a:ea typeface="ＭＳ Ｐゴシック" panose="020B0600070205080204" pitchFamily="34" charset="-128"/>
              </a:rPr>
              <a:t>(1) The Authority must not grant an application for approval of premises as suitable for gaming unless satisfied that—</a:t>
            </a:r>
          </a:p>
          <a:p>
            <a:pPr lvl="1">
              <a:buFontTx/>
              <a:buNone/>
            </a:pPr>
            <a:r>
              <a:rPr lang="en-AU" altLang="en-US" sz="1800" smtClean="0">
                <a:ea typeface="ＭＳ Ｐゴシック" panose="020B0600070205080204" pitchFamily="34" charset="-128"/>
              </a:rPr>
              <a:t>(a) the applicant has authority to make the application in respect of the premises; and</a:t>
            </a:r>
          </a:p>
          <a:p>
            <a:pPr lvl="1">
              <a:buFontTx/>
              <a:buNone/>
            </a:pPr>
            <a:r>
              <a:rPr lang="en-AU" altLang="en-US" sz="1800" smtClean="0">
                <a:ea typeface="ＭＳ Ｐゴシック" panose="020B0600070205080204" pitchFamily="34" charset="-128"/>
              </a:rPr>
              <a:t>(b) the premises are or, on the completion of building works will be, suitable for the management and operation of gaming machines; and</a:t>
            </a:r>
          </a:p>
          <a:p>
            <a:pPr lvl="1">
              <a:buFontTx/>
              <a:buNone/>
            </a:pPr>
            <a:r>
              <a:rPr lang="en-AU" altLang="en-US" sz="1800" smtClean="0">
                <a:ea typeface="ＭＳ Ｐゴシック" panose="020B0600070205080204" pitchFamily="34" charset="-128"/>
              </a:rPr>
              <a:t>(c) the net economic and social impact of approval will not be detrimental to the well-being of the community of the municipal district in which the premises are located.</a:t>
            </a:r>
          </a:p>
          <a:p>
            <a:pPr>
              <a:buFontTx/>
              <a:buNone/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How this is construed: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3663" indent="4763">
              <a:buFontTx/>
              <a:buNone/>
            </a:pPr>
            <a:r>
              <a:rPr lang="en-AU" altLang="en-US" sz="2400" smtClean="0">
                <a:ea typeface="ＭＳ Ｐゴシック" panose="020B0600070205080204" pitchFamily="34" charset="-128"/>
              </a:rPr>
              <a:t>Furthermore, the Commission does not need to be satisfied that the application provides a positive net social and economic impact; rather it can be satisfied that the outcome is either neutral or positive, so long as it is not negative: </a:t>
            </a:r>
          </a:p>
          <a:p>
            <a:pPr marL="1081088" lvl="2" indent="4763">
              <a:buFont typeface="Arial" panose="020B0604020202020204" pitchFamily="34" charset="0"/>
              <a:buNone/>
            </a:pPr>
            <a:r>
              <a:rPr lang="en-AU" altLang="en-US" sz="2000" smtClean="0">
                <a:ea typeface="ＭＳ Ｐゴシック" panose="020B0600070205080204" pitchFamily="34" charset="-128"/>
              </a:rPr>
              <a:t>Branbeau Pty Ltd vs. Victorian Commission for Gambling Regulation [2005] VCAT 2006</a:t>
            </a:r>
          </a:p>
          <a:p>
            <a:pPr marL="93663" indent="4763"/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Thus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7607300" cy="3868738"/>
          </a:xfrm>
        </p:spPr>
        <p:txBody>
          <a:bodyPr/>
          <a:lstStyle/>
          <a:p>
            <a:r>
              <a:rPr lang="en-US" altLang="en-US" sz="2400" smtClean="0">
                <a:ea typeface="ＭＳ Ｐゴシック" panose="020B0600070205080204" pitchFamily="34" charset="-128"/>
              </a:rPr>
              <a:t>The Act does not provide any benchmark for determination of decisions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The process relies on submissions from applicants and the possibility of submissions from LGAs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There is no definition of social and economic factors, nor of ‘problem gambling’, nor of its associated harms (despite these being incorporated in the Act’s objects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The process is highly subjective and dependent on ‘expert’ evidence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Themes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Themes were classified as: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Dominant factors supporting applications (16), including:</a:t>
            </a:r>
          </a:p>
          <a:p>
            <a:pPr lvl="2"/>
            <a:r>
              <a:rPr lang="en-US" altLang="en-US" smtClean="0">
                <a:ea typeface="ＭＳ Ｐゴシック" panose="020B0600070205080204" pitchFamily="34" charset="-128"/>
              </a:rPr>
              <a:t>Social and economic impacts</a:t>
            </a:r>
          </a:p>
          <a:p>
            <a:pPr lvl="2"/>
            <a:r>
              <a:rPr lang="en-US" altLang="en-US" smtClean="0">
                <a:ea typeface="ＭＳ Ｐゴシック" panose="020B0600070205080204" pitchFamily="34" charset="-128"/>
              </a:rPr>
              <a:t>Other mitigating factors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Detrimental Factors (6)</a:t>
            </a:r>
          </a:p>
          <a:p>
            <a:pPr lvl="2"/>
            <a:endParaRPr lang="en-US" altLang="en-US" smtClean="0">
              <a:ea typeface="ＭＳ Ｐゴシック" panose="020B0600070205080204" pitchFamily="34" charset="-128"/>
            </a:endParaRPr>
          </a:p>
          <a:p>
            <a:pPr lvl="2"/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Supporting factors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7607300" cy="3868738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Social and economic factors: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Capital works (cited in 92 decisions)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Community contributions (88)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‘High quality’ facilities (66)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Employment – ongoing and capital works (63)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Complementary expenditure (45)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Social and welfare contributions (esp. RSL) (41)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Revenue stream for applicant (26)</a:t>
            </a:r>
          </a:p>
          <a:p>
            <a:pPr lvl="1"/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defaul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26CC04B65A8B44E8269447C22695F6B" ma:contentTypeVersion="3" ma:contentTypeDescription="Create a new document." ma:contentTypeScope="" ma:versionID="963cbe15b400ac6de36f6243467bf444">
  <xsd:schema xmlns:xsd="http://www.w3.org/2001/XMLSchema" xmlns:xs="http://www.w3.org/2001/XMLSchema" xmlns:p="http://schemas.microsoft.com/office/2006/metadata/properties" xmlns:ns1="http://schemas.microsoft.com/sharepoint/v3" xmlns:ns2="b2999bd9-dba0-46e4-8521-1f182c80fbb9" xmlns:ns4="c9f238dd-bb73-4aef-a7a5-d644ad823e52" targetNamespace="http://schemas.microsoft.com/office/2006/metadata/properties" ma:root="true" ma:fieldsID="f810256faef978c24186a14ca4b14460" ns1:_="" ns2:_="" ns4:_="">
    <xsd:import namespace="http://schemas.microsoft.com/sharepoint/v3"/>
    <xsd:import namespace="b2999bd9-dba0-46e4-8521-1f182c80fbb9"/>
    <xsd:import namespace="c9f238dd-bb73-4aef-a7a5-d644ad823e52"/>
    <xsd:element name="properties">
      <xsd:complexType>
        <xsd:sequence>
          <xsd:element name="documentManagement">
            <xsd:complexType>
              <xsd:all>
                <xsd:element ref="ns2:AGLSSubjectTaxHTField1" minOccurs="0"/>
                <xsd:element ref="ns4:AGLSSubjectHTField0" minOccurs="0"/>
                <xsd:element ref="ns2:TaxCatchAll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2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13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999bd9-dba0-46e4-8521-1f182c80fbb9" elementFormDefault="qualified">
    <xsd:import namespace="http://schemas.microsoft.com/office/2006/documentManagement/types"/>
    <xsd:import namespace="http://schemas.microsoft.com/office/infopath/2007/PartnerControls"/>
    <xsd:element name="AGLSSubjectTaxHTField1" ma:index="8" nillable="true" ma:displayName="DC.Subject_1" ma:hidden="true" ma:internalName="AGLSSubjectTaxHTField1">
      <xsd:simpleType>
        <xsd:restriction base="dms:Note"/>
      </xsd:simpleType>
    </xsd:element>
    <xsd:element name="TaxCatchAll" ma:index="11" nillable="true" ma:displayName="Taxonomy Catch All Column" ma:description="" ma:hidden="true" ma:list="{ff9c2cd2-d0e6-477d-a921-5f7152752030}" ma:internalName="TaxCatchAll" ma:showField="CatchAllData" ma:web="b2999bd9-dba0-46e4-8521-1f182c80fb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f238dd-bb73-4aef-a7a5-d644ad823e52" elementFormDefault="qualified">
    <xsd:import namespace="http://schemas.microsoft.com/office/2006/documentManagement/types"/>
    <xsd:import namespace="http://schemas.microsoft.com/office/infopath/2007/PartnerControls"/>
    <xsd:element name="AGLSSubjectHTField0" ma:index="10" ma:taxonomy="true" ma:internalName="AGLSSubjectHTField0" ma:taxonomyFieldName="AGLSSubject" ma:displayName="DC.Subject" ma:default="" ma:fieldId="{d8fece8f-c1b1-4f04-a86c-25e52362e650}" ma:sspId="2283e515-f1ad-4c86-85fd-a7bc38926309" ma:termSetId="bd09e9e4-4fd3-4785-8f8f-05e1704e9b31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GLSSubjectTaxHTField1 xmlns="b2999bd9-dba0-46e4-8521-1f182c80fbb9" xsi:nil="true"/>
    <AGLSSubjectHTField0 xmlns="c9f238dd-bb73-4aef-a7a5-d644ad823e52">
      <Terms xmlns="http://schemas.microsoft.com/office/infopath/2007/PartnerControls">
        <TermInfo xmlns="http://schemas.microsoft.com/office/infopath/2007/PartnerControls">
          <TermName xmlns="http://schemas.microsoft.com/office/infopath/2007/PartnerControls">Gaming</TermName>
          <TermId xmlns="http://schemas.microsoft.com/office/infopath/2007/PartnerControls">27235c56-0d2d-4f7a-bce8-3085cca475fc</TermId>
        </TermInfo>
      </Terms>
    </AGLSSubjectHTField0>
    <PublishingExpirationDate xmlns="http://schemas.microsoft.com/sharepoint/v3" xsi:nil="true"/>
    <PublishingStartDate xmlns="http://schemas.microsoft.com/sharepoint/v3" xsi:nil="true"/>
    <TaxCatchAll xmlns="b2999bd9-dba0-46e4-8521-1f182c80fbb9">
      <Value>87</Value>
    </TaxCatchAll>
  </documentManagement>
</p:properties>
</file>

<file path=customXml/itemProps1.xml><?xml version="1.0" encoding="utf-8"?>
<ds:datastoreItem xmlns:ds="http://schemas.openxmlformats.org/officeDocument/2006/customXml" ds:itemID="{9E5E4031-45FD-4E74-B161-6642CCF50BF9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9AAB0096-5EAC-4B9B-8B8D-FDDE8052B5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2999bd9-dba0-46e4-8521-1f182c80fbb9"/>
    <ds:schemaRef ds:uri="c9f238dd-bb73-4aef-a7a5-d644ad823e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EF625B0-A280-47C9-9402-A073BA21B7D2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086CF309-7022-447F-8192-CF3AB7D80120}">
  <ds:schemaRefs>
    <ds:schemaRef ds:uri="c9f238dd-bb73-4aef-a7a5-d644ad823e52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sharepoint/v3"/>
    <ds:schemaRef ds:uri="http://purl.org/dc/terms/"/>
    <ds:schemaRef ds:uri="http://schemas.openxmlformats.org/package/2006/metadata/core-properties"/>
    <ds:schemaRef ds:uri="b2999bd9-dba0-46e4-8521-1f182c80fbb9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0</TotalTime>
  <Words>1338</Words>
  <Application>Microsoft Office PowerPoint</Application>
  <PresentationFormat>On-screen Show (4:3)</PresentationFormat>
  <Paragraphs>131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ＭＳ Ｐゴシック</vt:lpstr>
      <vt:lpstr>default</vt:lpstr>
      <vt:lpstr>Charles Livingstone &amp; Louise Francis</vt:lpstr>
      <vt:lpstr>Disclosure</vt:lpstr>
      <vt:lpstr>VCGR/VCGLR decisions: July 2007-June 2014</vt:lpstr>
      <vt:lpstr>This review</vt:lpstr>
      <vt:lpstr>The Commission’s task</vt:lpstr>
      <vt:lpstr>How this is construed:</vt:lpstr>
      <vt:lpstr>Thus</vt:lpstr>
      <vt:lpstr>Themes</vt:lpstr>
      <vt:lpstr>Supporting factors</vt:lpstr>
      <vt:lpstr>Supportive factors (2)</vt:lpstr>
      <vt:lpstr>Detrimental factors</vt:lpstr>
      <vt:lpstr>In summary</vt:lpstr>
      <vt:lpstr>What evidence supports bet reduction as a harm minimisation measure?</vt:lpstr>
      <vt:lpstr>UK</vt:lpstr>
      <vt:lpstr>NSW</vt:lpstr>
      <vt:lpstr>PC data</vt:lpstr>
      <vt:lpstr>Tasmania</vt:lpstr>
      <vt:lpstr>Victoria</vt:lpstr>
      <vt:lpstr>Community benefit claimed by Vic clubs</vt:lpstr>
      <vt:lpstr>Allowable claims</vt:lpstr>
      <vt:lpstr>2013-14 claims by category</vt:lpstr>
      <vt:lpstr>Reform of CBS?</vt:lpstr>
      <vt:lpstr>The effect of caps on EGM impacts</vt:lpstr>
      <vt:lpstr>EGM density relates to PG rate and NGR</vt:lpstr>
      <vt:lpstr>Recent research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Gambling research 2015 presentation - Monash University</dc:title>
  <dc:creator/>
  <cp:lastModifiedBy/>
  <cp:revision>26</cp:revision>
  <dcterms:created xsi:type="dcterms:W3CDTF">2015-03-24T19:56:14Z</dcterms:created>
  <dcterms:modified xsi:type="dcterms:W3CDTF">2018-03-14T05:34:13Z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 Description">
    <vt:lpwstr/>
  </property>
  <property fmtid="{D5CDD505-2E9C-101B-9397-08002B2CF9AE}" pid="3" name="p1c049bc5b364e79bbbec6838ffe8b1b">
    <vt:lpwstr>Presentation|f2cd3cc0-af78-460c-b246-898f1d181861</vt:lpwstr>
  </property>
  <property fmtid="{D5CDD505-2E9C-101B-9397-08002B2CF9AE}" pid="4" name="Doc Type">
    <vt:lpwstr>78;#Presentation|f2cd3cc0-af78-460c-b246-898f1d181861</vt:lpwstr>
  </property>
  <property fmtid="{D5CDD505-2E9C-101B-9397-08002B2CF9AE}" pid="5" name="ide26b782e2f4b1181050010936f71a1">
    <vt:lpwstr>March|accdaef4-ba65-4d80-94f4-7f301d08453e</vt:lpwstr>
  </property>
  <property fmtid="{D5CDD505-2E9C-101B-9397-08002B2CF9AE}" pid="6" name="Month">
    <vt:lpwstr>41;#March|accdaef4-ba65-4d80-94f4-7f301d08453e</vt:lpwstr>
  </property>
  <property fmtid="{D5CDD505-2E9C-101B-9397-08002B2CF9AE}" pid="7" name="f527172ba2ca41d1aa313cda81a3fff1">
    <vt:lpwstr>2015|ad6819b0-ff8d-40b9-a541-b6bee189b9b4</vt:lpwstr>
  </property>
  <property fmtid="{D5CDD505-2E9C-101B-9397-08002B2CF9AE}" pid="8" name="Year">
    <vt:lpwstr>322;#2015|ad6819b0-ff8d-40b9-a541-b6bee189b9b4</vt:lpwstr>
  </property>
  <property fmtid="{D5CDD505-2E9C-101B-9397-08002B2CF9AE}" pid="9" name="o841951efade45b38d4cfa5a65642ad6">
    <vt:lpwstr/>
  </property>
  <property fmtid="{D5CDD505-2E9C-101B-9397-08002B2CF9AE}" pid="10" name="Stakeholders">
    <vt:lpwstr/>
  </property>
  <property fmtid="{D5CDD505-2E9C-101B-9397-08002B2CF9AE}" pid="11" name="h5f457a5927546d89be993fdde62a7d1">
    <vt:lpwstr/>
  </property>
  <property fmtid="{D5CDD505-2E9C-101B-9397-08002B2CF9AE}" pid="12" name="Topic">
    <vt:lpwstr/>
  </property>
  <property fmtid="{D5CDD505-2E9C-101B-9397-08002B2CF9AE}" pid="13" name="e71c9f93224043e8a5dbe46056c1ca90">
    <vt:lpwstr/>
  </property>
  <property fmtid="{D5CDD505-2E9C-101B-9397-08002B2CF9AE}" pid="14" name="Project">
    <vt:lpwstr/>
  </property>
  <property fmtid="{D5CDD505-2E9C-101B-9397-08002B2CF9AE}" pid="15" name="k8e2e31646114934848f0effa80e39f4">
    <vt:lpwstr/>
  </property>
  <property fmtid="{D5CDD505-2E9C-101B-9397-08002B2CF9AE}" pid="16" name="Function">
    <vt:lpwstr/>
  </property>
  <property fmtid="{D5CDD505-2E9C-101B-9397-08002B2CF9AE}" pid="17" name="ContentTypeId">
    <vt:lpwstr>0x0101005CDD9A944924B740B8D93917528AAC48</vt:lpwstr>
  </property>
  <property fmtid="{D5CDD505-2E9C-101B-9397-08002B2CF9AE}" pid="18" name="AGLSSubject">
    <vt:lpwstr>87;#Gaming|27235c56-0d2d-4f7a-bce8-3085cca475fc</vt:lpwstr>
  </property>
  <property fmtid="{D5CDD505-2E9C-101B-9397-08002B2CF9AE}" pid="19" name="xd_Signature">
    <vt:lpwstr/>
  </property>
  <property fmtid="{D5CDD505-2E9C-101B-9397-08002B2CF9AE}" pid="20" name="Order">
    <vt:lpwstr>1100.00000000000</vt:lpwstr>
  </property>
  <property fmtid="{D5CDD505-2E9C-101B-9397-08002B2CF9AE}" pid="21" name="TemplateUrl">
    <vt:lpwstr/>
  </property>
  <property fmtid="{D5CDD505-2E9C-101B-9397-08002B2CF9AE}" pid="22" name="xd_ProgID">
    <vt:lpwstr/>
  </property>
  <property fmtid="{D5CDD505-2E9C-101B-9397-08002B2CF9AE}" pid="23" name="_SourceUrl">
    <vt:lpwstr/>
  </property>
  <property fmtid="{D5CDD505-2E9C-101B-9397-08002B2CF9AE}" pid="24" name="_SharedFileIndex">
    <vt:lpwstr/>
  </property>
</Properties>
</file>