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1" r:id="rId5"/>
  </p:sldMasterIdLst>
  <p:sldIdLst>
    <p:sldId id="259" r:id="rId6"/>
    <p:sldId id="287" r:id="rId7"/>
    <p:sldId id="290" r:id="rId8"/>
    <p:sldId id="288" r:id="rId9"/>
    <p:sldId id="289" r:id="rId10"/>
    <p:sldId id="291" r:id="rId11"/>
    <p:sldId id="292" r:id="rId12"/>
    <p:sldId id="260" r:id="rId13"/>
    <p:sldId id="261" r:id="rId14"/>
    <p:sldId id="293" r:id="rId15"/>
    <p:sldId id="271" r:id="rId16"/>
    <p:sldId id="272" r:id="rId17"/>
    <p:sldId id="273" r:id="rId18"/>
    <p:sldId id="274" r:id="rId19"/>
    <p:sldId id="282" r:id="rId20"/>
    <p:sldId id="283" r:id="rId21"/>
    <p:sldId id="286" r:id="rId22"/>
    <p:sldId id="276" r:id="rId23"/>
    <p:sldId id="278" r:id="rId24"/>
    <p:sldId id="285" r:id="rId25"/>
    <p:sldId id="279" r:id="rId26"/>
    <p:sldId id="281" r:id="rId27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E4E8EC"/>
    <a:srgbClr val="F0F2F4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sojo\Documents\ICAP%202014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Mental Health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Sheet3!$F$26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Sheet3!$E$27:$E$37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Sheet3!$F$27:$F$37</c:f>
              <c:numCache>
                <c:formatCode>.00</c:formatCode>
                <c:ptCount val="11"/>
                <c:pt idx="0">
                  <c:v>-0.34367785215501911</c:v>
                </c:pt>
                <c:pt idx="1">
                  <c:v>-0.23910884469944674</c:v>
                </c:pt>
                <c:pt idx="2">
                  <c:v>-0.35265311014027378</c:v>
                </c:pt>
                <c:pt idx="3">
                  <c:v>-0.28229143114143423</c:v>
                </c:pt>
                <c:pt idx="5">
                  <c:v>-0.3597259054295987</c:v>
                </c:pt>
                <c:pt idx="6">
                  <c:v>-0.38809469493897991</c:v>
                </c:pt>
                <c:pt idx="8">
                  <c:v>-0.37277865159471746</c:v>
                </c:pt>
                <c:pt idx="9">
                  <c:v>-0.33930519430780193</c:v>
                </c:pt>
                <c:pt idx="10">
                  <c:v>-0.32166871480671849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Sheet3!$G$26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Sheet3!$E$27:$E$37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Sheet3!$G$27:$G$37</c:f>
              <c:numCache>
                <c:formatCode>.00</c:formatCode>
                <c:ptCount val="11"/>
                <c:pt idx="0">
                  <c:v>-0.44251324514867618</c:v>
                </c:pt>
                <c:pt idx="1">
                  <c:v>-0.29425393818126006</c:v>
                </c:pt>
                <c:pt idx="2">
                  <c:v>-0.55286956140980581</c:v>
                </c:pt>
                <c:pt idx="3">
                  <c:v>-0.33507403946132641</c:v>
                </c:pt>
                <c:pt idx="5">
                  <c:v>-0.5103151022245207</c:v>
                </c:pt>
                <c:pt idx="6">
                  <c:v>-0.49894354376131428</c:v>
                </c:pt>
                <c:pt idx="8">
                  <c:v>-0.48468143793842661</c:v>
                </c:pt>
                <c:pt idx="9">
                  <c:v>-0.40560766982570823</c:v>
                </c:pt>
                <c:pt idx="10">
                  <c:v>-0.39389419403977632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Sheet3!$H$26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Sheet3!$E$27:$E$37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Sheet3!$H$27:$H$37</c:f>
              <c:numCache>
                <c:formatCode>.00</c:formatCode>
                <c:ptCount val="11"/>
                <c:pt idx="0">
                  <c:v>-0.23937701187377097</c:v>
                </c:pt>
                <c:pt idx="1">
                  <c:v>-0.1827616272055714</c:v>
                </c:pt>
                <c:pt idx="2">
                  <c:v>-0.12706811595908285</c:v>
                </c:pt>
                <c:pt idx="3">
                  <c:v>-0.22825618434786601</c:v>
                </c:pt>
                <c:pt idx="5">
                  <c:v>-0.19406778340824959</c:v>
                </c:pt>
                <c:pt idx="6">
                  <c:v>-0.26889893057472636</c:v>
                </c:pt>
                <c:pt idx="8">
                  <c:v>-0.25226639986496591</c:v>
                </c:pt>
                <c:pt idx="9">
                  <c:v>-0.27063253002862836</c:v>
                </c:pt>
                <c:pt idx="10">
                  <c:v>-0.2469006253755153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2838544"/>
        <c:axId val="402838152"/>
      </c:stockChart>
      <c:catAx>
        <c:axId val="40283854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2838152"/>
        <c:crosses val="autoZero"/>
        <c:auto val="1"/>
        <c:lblAlgn val="ctr"/>
        <c:lblOffset val="100"/>
        <c:noMultiLvlLbl val="0"/>
      </c:catAx>
      <c:valAx>
        <c:axId val="402838152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2838544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Supervisor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Sheet3!$F$122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Sheet3!$F$123:$F$133</c:f>
              <c:numCache>
                <c:formatCode>.00</c:formatCode>
                <c:ptCount val="11"/>
                <c:pt idx="0">
                  <c:v>-0.35664987478819649</c:v>
                </c:pt>
                <c:pt idx="1">
                  <c:v>-0.3541898192693963</c:v>
                </c:pt>
                <c:pt idx="2">
                  <c:v>-0.32415355689312475</c:v>
                </c:pt>
                <c:pt idx="3">
                  <c:v>-0.35697321335818305</c:v>
                </c:pt>
                <c:pt idx="5">
                  <c:v>-0.28726904756707705</c:v>
                </c:pt>
                <c:pt idx="6">
                  <c:v>-0.36326789569552104</c:v>
                </c:pt>
                <c:pt idx="8">
                  <c:v>-0.44530994368898635</c:v>
                </c:pt>
                <c:pt idx="9">
                  <c:v>-0.33703734413505487</c:v>
                </c:pt>
                <c:pt idx="10">
                  <c:v>-0.20923799583833053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Sheet3!$G$122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Sheet3!$G$123:$G$133</c:f>
              <c:numCache>
                <c:formatCode>.00</c:formatCode>
                <c:ptCount val="11"/>
                <c:pt idx="0">
                  <c:v>-0.45053817770605986</c:v>
                </c:pt>
                <c:pt idx="1">
                  <c:v>-0.44692096823963873</c:v>
                </c:pt>
                <c:pt idx="2">
                  <c:v>-0.53233590535640274</c:v>
                </c:pt>
                <c:pt idx="3">
                  <c:v>-0.48520020848797657</c:v>
                </c:pt>
                <c:pt idx="5">
                  <c:v>-0.465205487887076</c:v>
                </c:pt>
                <c:pt idx="6">
                  <c:v>-0.44003926042690028</c:v>
                </c:pt>
                <c:pt idx="8">
                  <c:v>-0.62167880999181679</c:v>
                </c:pt>
                <c:pt idx="9">
                  <c:v>-0.39171602445103076</c:v>
                </c:pt>
                <c:pt idx="10">
                  <c:v>-0.35546521601880238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Sheet3!$H$122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Sheet3!$H$123:$H$133</c:f>
              <c:numCache>
                <c:formatCode>.00</c:formatCode>
                <c:ptCount val="11"/>
                <c:pt idx="0">
                  <c:v>-0.25652138348699538</c:v>
                </c:pt>
                <c:pt idx="1">
                  <c:v>-0.25574170797330853</c:v>
                </c:pt>
                <c:pt idx="2">
                  <c:v>-9.0449735050611005E-2</c:v>
                </c:pt>
                <c:pt idx="3">
                  <c:v>-0.21176917574184556</c:v>
                </c:pt>
                <c:pt idx="5">
                  <c:v>-9.2769649342735905E-2</c:v>
                </c:pt>
                <c:pt idx="6">
                  <c:v>-0.28278093216404554</c:v>
                </c:pt>
                <c:pt idx="8">
                  <c:v>-0.23864345866680739</c:v>
                </c:pt>
                <c:pt idx="9">
                  <c:v>-0.28071765535892051</c:v>
                </c:pt>
                <c:pt idx="10">
                  <c:v>-5.6248436537276514E-2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69872"/>
        <c:axId val="404071832"/>
      </c:stockChart>
      <c:catAx>
        <c:axId val="40406987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1832"/>
        <c:crosses val="autoZero"/>
        <c:auto val="1"/>
        <c:lblAlgn val="ctr"/>
        <c:lblOffset val="100"/>
        <c:noMultiLvlLbl val="0"/>
      </c:catAx>
      <c:valAx>
        <c:axId val="404071832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6987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dirty="0"/>
              <a:t>Mental Health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Sheet4!$H$13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multiLvlStrRef>
              <c:f>Sheet4!$F$14:$G$19</c:f>
              <c:multiLvlStrCache>
                <c:ptCount val="6"/>
                <c:lvl>
                  <c:pt idx="0">
                    <c:v>Gen</c:v>
                  </c:pt>
                  <c:pt idx="1">
                    <c:v>MD</c:v>
                  </c:pt>
                  <c:pt idx="2">
                    <c:v>Gen</c:v>
                  </c:pt>
                  <c:pt idx="3">
                    <c:v>MD</c:v>
                  </c:pt>
                  <c:pt idx="4">
                    <c:v>Gen</c:v>
                  </c:pt>
                  <c:pt idx="5">
                    <c:v>MD</c:v>
                  </c:pt>
                </c:lvl>
                <c:lvl>
                  <c:pt idx="0">
                    <c:v>General SH</c:v>
                  </c:pt>
                  <c:pt idx="2">
                    <c:v>Gender harassment</c:v>
                  </c:pt>
                  <c:pt idx="4">
                    <c:v>Unwanted sexual attention</c:v>
                  </c:pt>
                </c:lvl>
              </c:multiLvlStrCache>
            </c:multiLvlStrRef>
          </c:cat>
          <c:val>
            <c:numRef>
              <c:f>Sheet4!$H$14:$H$19</c:f>
              <c:numCache>
                <c:formatCode>General</c:formatCode>
                <c:ptCount val="6"/>
                <c:pt idx="0">
                  <c:v>-0.25</c:v>
                </c:pt>
                <c:pt idx="1">
                  <c:v>-0.35</c:v>
                </c:pt>
                <c:pt idx="2">
                  <c:v>-0.25</c:v>
                </c:pt>
                <c:pt idx="3">
                  <c:v>-0.5</c:v>
                </c:pt>
                <c:pt idx="4">
                  <c:v>-0.26</c:v>
                </c:pt>
                <c:pt idx="5">
                  <c:v>-0.56999999999999995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Sheet4!$I$13</c:f>
              <c:strCache>
                <c:ptCount val="1"/>
                <c:pt idx="0">
                  <c:v>L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multiLvlStrRef>
              <c:f>Sheet4!$F$14:$G$19</c:f>
              <c:multiLvlStrCache>
                <c:ptCount val="6"/>
                <c:lvl>
                  <c:pt idx="0">
                    <c:v>Gen</c:v>
                  </c:pt>
                  <c:pt idx="1">
                    <c:v>MD</c:v>
                  </c:pt>
                  <c:pt idx="2">
                    <c:v>Gen</c:v>
                  </c:pt>
                  <c:pt idx="3">
                    <c:v>MD</c:v>
                  </c:pt>
                  <c:pt idx="4">
                    <c:v>Gen</c:v>
                  </c:pt>
                  <c:pt idx="5">
                    <c:v>MD</c:v>
                  </c:pt>
                </c:lvl>
                <c:lvl>
                  <c:pt idx="0">
                    <c:v>General SH</c:v>
                  </c:pt>
                  <c:pt idx="2">
                    <c:v>Gender harassment</c:v>
                  </c:pt>
                  <c:pt idx="4">
                    <c:v>Unwanted sexual attention</c:v>
                  </c:pt>
                </c:lvl>
              </c:multiLvlStrCache>
            </c:multiLvlStrRef>
          </c:cat>
          <c:val>
            <c:numRef>
              <c:f>Sheet4!$I$14:$I$19</c:f>
              <c:numCache>
                <c:formatCode>General</c:formatCode>
                <c:ptCount val="6"/>
                <c:pt idx="0">
                  <c:v>-0.34</c:v>
                </c:pt>
                <c:pt idx="1">
                  <c:v>-0.43</c:v>
                </c:pt>
                <c:pt idx="2">
                  <c:v>-0.37</c:v>
                </c:pt>
                <c:pt idx="3">
                  <c:v>-0.71</c:v>
                </c:pt>
                <c:pt idx="4">
                  <c:v>-0.37</c:v>
                </c:pt>
                <c:pt idx="5">
                  <c:v>-0.82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Sheet4!$J$13</c:f>
              <c:strCache>
                <c:ptCount val="1"/>
                <c:pt idx="0">
                  <c:v>H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multiLvlStrRef>
              <c:f>Sheet4!$F$14:$G$19</c:f>
              <c:multiLvlStrCache>
                <c:ptCount val="6"/>
                <c:lvl>
                  <c:pt idx="0">
                    <c:v>Gen</c:v>
                  </c:pt>
                  <c:pt idx="1">
                    <c:v>MD</c:v>
                  </c:pt>
                  <c:pt idx="2">
                    <c:v>Gen</c:v>
                  </c:pt>
                  <c:pt idx="3">
                    <c:v>MD</c:v>
                  </c:pt>
                  <c:pt idx="4">
                    <c:v>Gen</c:v>
                  </c:pt>
                  <c:pt idx="5">
                    <c:v>MD</c:v>
                  </c:pt>
                </c:lvl>
                <c:lvl>
                  <c:pt idx="0">
                    <c:v>General SH</c:v>
                  </c:pt>
                  <c:pt idx="2">
                    <c:v>Gender harassment</c:v>
                  </c:pt>
                  <c:pt idx="4">
                    <c:v>Unwanted sexual attention</c:v>
                  </c:pt>
                </c:lvl>
              </c:multiLvlStrCache>
            </c:multiLvlStrRef>
          </c:cat>
          <c:val>
            <c:numRef>
              <c:f>Sheet4!$J$14:$J$19</c:f>
              <c:numCache>
                <c:formatCode>General</c:formatCode>
                <c:ptCount val="6"/>
                <c:pt idx="0">
                  <c:v>-0.15</c:v>
                </c:pt>
                <c:pt idx="1">
                  <c:v>-0.26</c:v>
                </c:pt>
                <c:pt idx="2">
                  <c:v>-0.12</c:v>
                </c:pt>
                <c:pt idx="3">
                  <c:v>-0.24</c:v>
                </c:pt>
                <c:pt idx="4">
                  <c:v>-0.15</c:v>
                </c:pt>
                <c:pt idx="5">
                  <c:v>-0.21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406576"/>
        <c:axId val="404406184"/>
      </c:stockChart>
      <c:catAx>
        <c:axId val="4044065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/>
          <a:lstStyle/>
          <a:p>
            <a:pPr>
              <a:defRPr sz="1300" b="1"/>
            </a:pPr>
            <a:endParaRPr lang="en-US"/>
          </a:p>
        </c:txPr>
        <c:crossAx val="404406184"/>
        <c:crosses val="autoZero"/>
        <c:auto val="1"/>
        <c:lblAlgn val="ctr"/>
        <c:lblOffset val="100"/>
        <c:noMultiLvlLbl val="0"/>
      </c:catAx>
      <c:valAx>
        <c:axId val="404406184"/>
        <c:scaling>
          <c:orientation val="minMax"/>
          <c:max val="0.5"/>
          <c:min val="-1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04406576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General Health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Sheet3!$F$7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Sheet3!$E$8:$E$18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Sheet3!$F$8:$F$18</c:f>
              <c:numCache>
                <c:formatCode>.00</c:formatCode>
                <c:ptCount val="11"/>
                <c:pt idx="0">
                  <c:v>-9.3462386008760084E-2</c:v>
                </c:pt>
                <c:pt idx="1">
                  <c:v>-0.19733177428440174</c:v>
                </c:pt>
                <c:pt idx="2">
                  <c:v>-0.22735363265927405</c:v>
                </c:pt>
                <c:pt idx="3">
                  <c:v>-0.21149260178562512</c:v>
                </c:pt>
                <c:pt idx="5">
                  <c:v>-0.13449630684877767</c:v>
                </c:pt>
                <c:pt idx="6">
                  <c:v>-0.15387527976580434</c:v>
                </c:pt>
                <c:pt idx="8">
                  <c:v>-0.15264752158774952</c:v>
                </c:pt>
                <c:pt idx="9">
                  <c:v>-0.30309222679527298</c:v>
                </c:pt>
                <c:pt idx="10">
                  <c:v>-0.52398765161351168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Sheet3!$G$7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Sheet3!$E$8:$E$18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Sheet3!$G$8:$G$18</c:f>
              <c:numCache>
                <c:formatCode>.00</c:formatCode>
                <c:ptCount val="11"/>
                <c:pt idx="0">
                  <c:v>-0.1573952098068247</c:v>
                </c:pt>
                <c:pt idx="1">
                  <c:v>-0.24726689815332253</c:v>
                </c:pt>
                <c:pt idx="2">
                  <c:v>-0.45296976975786268</c:v>
                </c:pt>
                <c:pt idx="3">
                  <c:v>-0.31197737975735262</c:v>
                </c:pt>
                <c:pt idx="5">
                  <c:v>-0.15797199105153109</c:v>
                </c:pt>
                <c:pt idx="6">
                  <c:v>-0.23373629045124664</c:v>
                </c:pt>
                <c:pt idx="8">
                  <c:v>-0.22026059476320245</c:v>
                </c:pt>
                <c:pt idx="9">
                  <c:v>-0.38637554413902492</c:v>
                </c:pt>
                <c:pt idx="10">
                  <c:v>-0.654046639126173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Sheet3!$H$7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Sheet3!$E$8:$E$18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Sheet3!$H$8:$H$18</c:f>
              <c:numCache>
                <c:formatCode>.00</c:formatCode>
                <c:ptCount val="11"/>
                <c:pt idx="0">
                  <c:v>-2.8977623235890478E-2</c:v>
                </c:pt>
                <c:pt idx="1">
                  <c:v>-0.14664965765550239</c:v>
                </c:pt>
                <c:pt idx="2">
                  <c:v>1.5875339756965916E-2</c:v>
                </c:pt>
                <c:pt idx="3">
                  <c:v>-0.10787968422875277</c:v>
                </c:pt>
                <c:pt idx="5">
                  <c:v>-0.11091790150300312</c:v>
                </c:pt>
                <c:pt idx="6">
                  <c:v>-7.2667010171584251E-2</c:v>
                </c:pt>
                <c:pt idx="8">
                  <c:v>-8.3997929549796235E-2</c:v>
                </c:pt>
                <c:pt idx="9">
                  <c:v>-0.21673363252286743</c:v>
                </c:pt>
                <c:pt idx="10">
                  <c:v>-0.37642072347414546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2836976"/>
        <c:axId val="402835408"/>
      </c:stockChart>
      <c:catAx>
        <c:axId val="402836976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2835408"/>
        <c:crosses val="autoZero"/>
        <c:auto val="1"/>
        <c:lblAlgn val="ctr"/>
        <c:lblOffset val="100"/>
        <c:noMultiLvlLbl val="0"/>
      </c:catAx>
      <c:valAx>
        <c:axId val="402835408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2836976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Job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Sheet3!$F$65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Sheet3!$E$66:$E$76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Sheet3!$F$66:$F$76</c:f>
              <c:numCache>
                <c:formatCode>.00</c:formatCode>
                <c:ptCount val="11"/>
                <c:pt idx="0">
                  <c:v>-0.26059334241929893</c:v>
                </c:pt>
                <c:pt idx="1">
                  <c:v>-0.26977032857065925</c:v>
                </c:pt>
                <c:pt idx="2">
                  <c:v>-0.43386258549884649</c:v>
                </c:pt>
                <c:pt idx="3">
                  <c:v>-0.47467058857125288</c:v>
                </c:pt>
                <c:pt idx="5">
                  <c:v>-0.15162530378269731</c:v>
                </c:pt>
                <c:pt idx="6">
                  <c:v>-0.19959596328892557</c:v>
                </c:pt>
                <c:pt idx="8">
                  <c:v>-0.18264388899141829</c:v>
                </c:pt>
                <c:pt idx="9">
                  <c:v>-0.290820040104737</c:v>
                </c:pt>
                <c:pt idx="10">
                  <c:v>-0.18712564645468122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Sheet3!$G$65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Sheet3!$E$66:$E$76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Sheet3!$G$66:$G$76</c:f>
              <c:numCache>
                <c:formatCode>.00</c:formatCode>
                <c:ptCount val="11"/>
                <c:pt idx="0">
                  <c:v>-0.37691266597175083</c:v>
                </c:pt>
                <c:pt idx="1">
                  <c:v>-0.32507017708334773</c:v>
                </c:pt>
                <c:pt idx="2">
                  <c:v>-0.56412582066079175</c:v>
                </c:pt>
                <c:pt idx="3">
                  <c:v>-0.56164390826056609</c:v>
                </c:pt>
                <c:pt idx="5">
                  <c:v>-0.17581459779371464</c:v>
                </c:pt>
                <c:pt idx="6">
                  <c:v>-0.22326287934046934</c:v>
                </c:pt>
                <c:pt idx="8">
                  <c:v>-0.22959976403764074</c:v>
                </c:pt>
                <c:pt idx="9">
                  <c:v>-0.40106875735356495</c:v>
                </c:pt>
                <c:pt idx="10">
                  <c:v>-0.26052878220819836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Sheet3!$H$65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Sheet3!$E$66:$E$76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Sheet3!$H$66:$H$76</c:f>
              <c:numCache>
                <c:formatCode>.00</c:formatCode>
                <c:ptCount val="11"/>
                <c:pt idx="0">
                  <c:v>-0.13790550563135937</c:v>
                </c:pt>
                <c:pt idx="1">
                  <c:v>-0.21313851896699595</c:v>
                </c:pt>
                <c:pt idx="2">
                  <c:v>-0.28979820518181909</c:v>
                </c:pt>
                <c:pt idx="3">
                  <c:v>-0.37189758978615728</c:v>
                </c:pt>
                <c:pt idx="5">
                  <c:v>-0.12705314339345755</c:v>
                </c:pt>
                <c:pt idx="6">
                  <c:v>-0.17543712810048212</c:v>
                </c:pt>
                <c:pt idx="8">
                  <c:v>-0.13476726560559379</c:v>
                </c:pt>
                <c:pt idx="9">
                  <c:v>-0.17473039600303189</c:v>
                </c:pt>
                <c:pt idx="10">
                  <c:v>-0.11203117561519345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2840504"/>
        <c:axId val="402839328"/>
      </c:stockChart>
      <c:catAx>
        <c:axId val="402840504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2839328"/>
        <c:crosses val="autoZero"/>
        <c:auto val="1"/>
        <c:lblAlgn val="ctr"/>
        <c:lblOffset val="100"/>
        <c:noMultiLvlLbl val="0"/>
      </c:catAx>
      <c:valAx>
        <c:axId val="402839328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2840504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Org. Commitment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Sheet3!$F$46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Sheet3!$E$47:$E$57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Sheet3!$F$47:$F$57</c:f>
              <c:numCache>
                <c:formatCode>.00</c:formatCode>
                <c:ptCount val="11"/>
                <c:pt idx="0">
                  <c:v>-0.17351284865339611</c:v>
                </c:pt>
                <c:pt idx="1">
                  <c:v>-0.29225085822128799</c:v>
                </c:pt>
                <c:pt idx="2">
                  <c:v>-0.18443785149067635</c:v>
                </c:pt>
                <c:pt idx="3">
                  <c:v>-0.27770724681976411</c:v>
                </c:pt>
                <c:pt idx="5">
                  <c:v>-0.11547349829147152</c:v>
                </c:pt>
                <c:pt idx="6">
                  <c:v>-0.15046715810511765</c:v>
                </c:pt>
                <c:pt idx="8">
                  <c:v>-0.10754751742270566</c:v>
                </c:pt>
                <c:pt idx="9">
                  <c:v>-0.15574203406840326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Sheet3!$G$46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Sheet3!$E$47:$E$57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Sheet3!$G$47:$G$57</c:f>
              <c:numCache>
                <c:formatCode>.00</c:formatCode>
                <c:ptCount val="11"/>
                <c:pt idx="0">
                  <c:v>-0.24078104875592593</c:v>
                </c:pt>
                <c:pt idx="1">
                  <c:v>-0.39912423407240483</c:v>
                </c:pt>
                <c:pt idx="2">
                  <c:v>-0.34485495299577285</c:v>
                </c:pt>
                <c:pt idx="3">
                  <c:v>-0.38643301719142009</c:v>
                </c:pt>
                <c:pt idx="5">
                  <c:v>-0.13203659223763373</c:v>
                </c:pt>
                <c:pt idx="6">
                  <c:v>-0.1968745855555982</c:v>
                </c:pt>
                <c:pt idx="8">
                  <c:v>-0.18893632874670691</c:v>
                </c:pt>
                <c:pt idx="9">
                  <c:v>-0.28726262309004991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Sheet3!$H$46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Sheet3!$E$47:$E$57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Sheet3!$H$47:$H$57</c:f>
              <c:numCache>
                <c:formatCode>.00</c:formatCode>
                <c:ptCount val="11"/>
                <c:pt idx="0">
                  <c:v>-0.10512344286250355</c:v>
                </c:pt>
                <c:pt idx="1">
                  <c:v>-0.17972667241378867</c:v>
                </c:pt>
                <c:pt idx="2">
                  <c:v>-1.6858512289160684E-2</c:v>
                </c:pt>
                <c:pt idx="3">
                  <c:v>-0.16379415021471433</c:v>
                </c:pt>
                <c:pt idx="5">
                  <c:v>-9.886312594477667E-2</c:v>
                </c:pt>
                <c:pt idx="6">
                  <c:v>-0.10359046880298621</c:v>
                </c:pt>
                <c:pt idx="8">
                  <c:v>-2.5074481192895758E-2</c:v>
                </c:pt>
                <c:pt idx="9">
                  <c:v>-2.035376475100888E-2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2834232"/>
        <c:axId val="402834624"/>
      </c:stockChart>
      <c:catAx>
        <c:axId val="402834232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2834624"/>
        <c:crosses val="autoZero"/>
        <c:auto val="1"/>
        <c:lblAlgn val="ctr"/>
        <c:lblOffset val="100"/>
        <c:noMultiLvlLbl val="0"/>
      </c:catAx>
      <c:valAx>
        <c:axId val="402834624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2834232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Work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Sheet3!$F$84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Sheet3!$F$85:$F$95</c:f>
              <c:numCache>
                <c:formatCode>.00</c:formatCode>
                <c:ptCount val="11"/>
                <c:pt idx="0">
                  <c:v>-0.19154864104471825</c:v>
                </c:pt>
                <c:pt idx="1">
                  <c:v>-0.24943799450336848</c:v>
                </c:pt>
                <c:pt idx="2">
                  <c:v>-0.29315742633351261</c:v>
                </c:pt>
                <c:pt idx="3">
                  <c:v>-0.18141255403813936</c:v>
                </c:pt>
                <c:pt idx="5">
                  <c:v>-0.12487825219769311</c:v>
                </c:pt>
                <c:pt idx="6">
                  <c:v>-0.18119128166163226</c:v>
                </c:pt>
                <c:pt idx="9">
                  <c:v>-0.13929239472976024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Sheet3!$G$84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Sheet3!$G$85:$G$95</c:f>
              <c:numCache>
                <c:formatCode>.00</c:formatCode>
                <c:ptCount val="11"/>
                <c:pt idx="0">
                  <c:v>-0.28244472606573767</c:v>
                </c:pt>
                <c:pt idx="1">
                  <c:v>-0.40145054450411694</c:v>
                </c:pt>
                <c:pt idx="2">
                  <c:v>-0.38712379327778307</c:v>
                </c:pt>
                <c:pt idx="3">
                  <c:v>-0.26130555342496214</c:v>
                </c:pt>
                <c:pt idx="5">
                  <c:v>-0.14711711726406848</c:v>
                </c:pt>
                <c:pt idx="6">
                  <c:v>-0.22100052701864292</c:v>
                </c:pt>
                <c:pt idx="9">
                  <c:v>-0.25914840301024411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Sheet3!$H$84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Sheet3!$H$85:$H$95</c:f>
              <c:numCache>
                <c:formatCode>.00</c:formatCode>
                <c:ptCount val="11"/>
                <c:pt idx="0">
                  <c:v>-9.8286777563555763E-2</c:v>
                </c:pt>
                <c:pt idx="1">
                  <c:v>-8.7405669605962188E-2</c:v>
                </c:pt>
                <c:pt idx="2">
                  <c:v>-0.19499586862700227</c:v>
                </c:pt>
                <c:pt idx="3">
                  <c:v>-9.9735804024964278E-2</c:v>
                </c:pt>
                <c:pt idx="5">
                  <c:v>-0.10254396611731648</c:v>
                </c:pt>
                <c:pt idx="6">
                  <c:v>-0.14094926170477301</c:v>
                </c:pt>
                <c:pt idx="9">
                  <c:v>-1.6495455880727358E-2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73008"/>
        <c:axId val="404071048"/>
      </c:stockChart>
      <c:catAx>
        <c:axId val="40407300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1048"/>
        <c:crosses val="autoZero"/>
        <c:auto val="1"/>
        <c:lblAlgn val="ctr"/>
        <c:lblOffset val="100"/>
        <c:noMultiLvlLbl val="0"/>
      </c:catAx>
      <c:valAx>
        <c:axId val="404071048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73008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Co-worker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Sheet3!$F$103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Sheet3!$F$104:$F$114</c:f>
              <c:numCache>
                <c:formatCode>.00</c:formatCode>
                <c:ptCount val="11"/>
                <c:pt idx="0">
                  <c:v>-0.27958282130932727</c:v>
                </c:pt>
                <c:pt idx="1">
                  <c:v>-0.28925400626203746</c:v>
                </c:pt>
                <c:pt idx="2">
                  <c:v>-0.49121156577204395</c:v>
                </c:pt>
                <c:pt idx="3">
                  <c:v>-0.35109863873449015</c:v>
                </c:pt>
                <c:pt idx="5">
                  <c:v>-0.16316931737822693</c:v>
                </c:pt>
                <c:pt idx="6">
                  <c:v>-0.21205089078671679</c:v>
                </c:pt>
                <c:pt idx="8">
                  <c:v>-0.34176457525148096</c:v>
                </c:pt>
                <c:pt idx="9">
                  <c:v>-0.2724361836431633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Sheet3!$G$103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Sheet3!$G$104:$G$114</c:f>
              <c:numCache>
                <c:formatCode>.00</c:formatCode>
                <c:ptCount val="11"/>
                <c:pt idx="0">
                  <c:v>-0.40419550444178198</c:v>
                </c:pt>
                <c:pt idx="1">
                  <c:v>-0.32355290028520389</c:v>
                </c:pt>
                <c:pt idx="2">
                  <c:v>-0.62752640932805859</c:v>
                </c:pt>
                <c:pt idx="3">
                  <c:v>-0.44215149917487889</c:v>
                </c:pt>
                <c:pt idx="5">
                  <c:v>-0.26768284111771035</c:v>
                </c:pt>
                <c:pt idx="6">
                  <c:v>-0.32337631459116029</c:v>
                </c:pt>
                <c:pt idx="8">
                  <c:v>-0.48061366235880898</c:v>
                </c:pt>
                <c:pt idx="9">
                  <c:v>-0.34852931870186071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Sheet3!$H$103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Sheet3!$H$104:$H$114</c:f>
              <c:numCache>
                <c:formatCode>.00</c:formatCode>
                <c:ptCount val="11"/>
                <c:pt idx="0">
                  <c:v>-0.14819649609660041</c:v>
                </c:pt>
                <c:pt idx="1">
                  <c:v>-0.2526685193039932</c:v>
                </c:pt>
                <c:pt idx="2">
                  <c:v>-0.33699342774423047</c:v>
                </c:pt>
                <c:pt idx="3">
                  <c:v>-0.25516426721144153</c:v>
                </c:pt>
                <c:pt idx="5">
                  <c:v>-5.5857486266451054E-2</c:v>
                </c:pt>
                <c:pt idx="6">
                  <c:v>-9.668817420100223E-2</c:v>
                </c:pt>
                <c:pt idx="8">
                  <c:v>-0.19103362204996827</c:v>
                </c:pt>
                <c:pt idx="9">
                  <c:v>-0.19394981245670789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73400"/>
        <c:axId val="404076144"/>
      </c:stockChart>
      <c:catAx>
        <c:axId val="40407340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6144"/>
        <c:crosses val="autoZero"/>
        <c:auto val="1"/>
        <c:lblAlgn val="ctr"/>
        <c:lblOffset val="100"/>
        <c:noMultiLvlLbl val="0"/>
      </c:catAx>
      <c:valAx>
        <c:axId val="404076144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73400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Supervisor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Sheet3!$F$122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Sheet3!$F$123:$F$133</c:f>
              <c:numCache>
                <c:formatCode>.00</c:formatCode>
                <c:ptCount val="11"/>
                <c:pt idx="0">
                  <c:v>-0.35664987478819649</c:v>
                </c:pt>
                <c:pt idx="1">
                  <c:v>-0.3541898192693963</c:v>
                </c:pt>
                <c:pt idx="2">
                  <c:v>-0.32415355689312475</c:v>
                </c:pt>
                <c:pt idx="3">
                  <c:v>-0.35697321335818305</c:v>
                </c:pt>
                <c:pt idx="5">
                  <c:v>-0.28726904756707705</c:v>
                </c:pt>
                <c:pt idx="6">
                  <c:v>-0.36326789569552104</c:v>
                </c:pt>
                <c:pt idx="8">
                  <c:v>-0.44530994368898635</c:v>
                </c:pt>
                <c:pt idx="9">
                  <c:v>-0.33703734413505487</c:v>
                </c:pt>
                <c:pt idx="10">
                  <c:v>-0.20923799583833053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Sheet3!$G$122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Sheet3!$G$123:$G$133</c:f>
              <c:numCache>
                <c:formatCode>.00</c:formatCode>
                <c:ptCount val="11"/>
                <c:pt idx="0">
                  <c:v>-0.45053817770605986</c:v>
                </c:pt>
                <c:pt idx="1">
                  <c:v>-0.44692096823963873</c:v>
                </c:pt>
                <c:pt idx="2">
                  <c:v>-0.53233590535640274</c:v>
                </c:pt>
                <c:pt idx="3">
                  <c:v>-0.48520020848797657</c:v>
                </c:pt>
                <c:pt idx="5">
                  <c:v>-0.465205487887076</c:v>
                </c:pt>
                <c:pt idx="6">
                  <c:v>-0.44003926042690028</c:v>
                </c:pt>
                <c:pt idx="8">
                  <c:v>-0.62167880999181679</c:v>
                </c:pt>
                <c:pt idx="9">
                  <c:v>-0.39171602445103076</c:v>
                </c:pt>
                <c:pt idx="10">
                  <c:v>-0.35546521601880238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Sheet3!$H$122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Sheet3!$E$123:$E$133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Sheet3!$H$123:$H$133</c:f>
              <c:numCache>
                <c:formatCode>.00</c:formatCode>
                <c:ptCount val="11"/>
                <c:pt idx="0">
                  <c:v>-0.25652138348699538</c:v>
                </c:pt>
                <c:pt idx="1">
                  <c:v>-0.25574170797330853</c:v>
                </c:pt>
                <c:pt idx="2">
                  <c:v>-9.0449735050611005E-2</c:v>
                </c:pt>
                <c:pt idx="3">
                  <c:v>-0.21176917574184556</c:v>
                </c:pt>
                <c:pt idx="5">
                  <c:v>-9.2769649342735905E-2</c:v>
                </c:pt>
                <c:pt idx="6">
                  <c:v>-0.28278093216404554</c:v>
                </c:pt>
                <c:pt idx="8">
                  <c:v>-0.23864345866680739</c:v>
                </c:pt>
                <c:pt idx="9">
                  <c:v>-0.28071765535892051</c:v>
                </c:pt>
                <c:pt idx="10">
                  <c:v>-5.6248436537276514E-2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74968"/>
        <c:axId val="404071440"/>
      </c:stockChart>
      <c:catAx>
        <c:axId val="40407496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1440"/>
        <c:crosses val="autoZero"/>
        <c:auto val="1"/>
        <c:lblAlgn val="ctr"/>
        <c:lblOffset val="100"/>
        <c:noMultiLvlLbl val="0"/>
      </c:catAx>
      <c:valAx>
        <c:axId val="404071440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74968"/>
        <c:crossesAt val="1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Work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Sheet3!$F$84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Sheet3!$F$85:$F$95</c:f>
              <c:numCache>
                <c:formatCode>.00</c:formatCode>
                <c:ptCount val="11"/>
                <c:pt idx="0">
                  <c:v>-0.19154864104471825</c:v>
                </c:pt>
                <c:pt idx="1">
                  <c:v>-0.24943799450336848</c:v>
                </c:pt>
                <c:pt idx="2">
                  <c:v>-0.29315742633351261</c:v>
                </c:pt>
                <c:pt idx="3">
                  <c:v>-0.18141255403813936</c:v>
                </c:pt>
                <c:pt idx="5">
                  <c:v>-0.12487825219769311</c:v>
                </c:pt>
                <c:pt idx="6">
                  <c:v>-0.18119128166163226</c:v>
                </c:pt>
                <c:pt idx="9">
                  <c:v>-0.13929239472976024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Sheet3!$G$84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Sheet3!$G$85:$G$95</c:f>
              <c:numCache>
                <c:formatCode>.00</c:formatCode>
                <c:ptCount val="11"/>
                <c:pt idx="0">
                  <c:v>-0.28244472606573767</c:v>
                </c:pt>
                <c:pt idx="1">
                  <c:v>-0.40145054450411694</c:v>
                </c:pt>
                <c:pt idx="2">
                  <c:v>-0.38712379327778307</c:v>
                </c:pt>
                <c:pt idx="3">
                  <c:v>-0.26130555342496214</c:v>
                </c:pt>
                <c:pt idx="5">
                  <c:v>-0.14711711726406848</c:v>
                </c:pt>
                <c:pt idx="6">
                  <c:v>-0.22100052701864292</c:v>
                </c:pt>
                <c:pt idx="9">
                  <c:v>-0.25914840301024411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Sheet3!$H$84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Sheet3!$E$85:$E$95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Sheet3!$H$85:$H$95</c:f>
              <c:numCache>
                <c:formatCode>.00</c:formatCode>
                <c:ptCount val="11"/>
                <c:pt idx="0">
                  <c:v>-9.8286777563555763E-2</c:v>
                </c:pt>
                <c:pt idx="1">
                  <c:v>-8.7405669605962188E-2</c:v>
                </c:pt>
                <c:pt idx="2">
                  <c:v>-0.19499586862700227</c:v>
                </c:pt>
                <c:pt idx="3">
                  <c:v>-9.9735804024964278E-2</c:v>
                </c:pt>
                <c:pt idx="5">
                  <c:v>-0.10254396611731648</c:v>
                </c:pt>
                <c:pt idx="6">
                  <c:v>-0.14094926170477301</c:v>
                </c:pt>
                <c:pt idx="9">
                  <c:v>-1.6495455880727358E-2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75360"/>
        <c:axId val="404075752"/>
      </c:stockChart>
      <c:catAx>
        <c:axId val="404075360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5752"/>
        <c:crosses val="autoZero"/>
        <c:auto val="1"/>
        <c:lblAlgn val="ctr"/>
        <c:lblOffset val="100"/>
        <c:noMultiLvlLbl val="0"/>
      </c:catAx>
      <c:valAx>
        <c:axId val="404075752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75360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 sz="1500" dirty="0"/>
              <a:t>Co-worker Satisfaction</a:t>
            </a:r>
          </a:p>
        </c:rich>
      </c:tx>
      <c:overlay val="0"/>
    </c:title>
    <c:autoTitleDeleted val="0"/>
    <c:plotArea>
      <c:layout/>
      <c:stockChart>
        <c:ser>
          <c:idx val="0"/>
          <c:order val="0"/>
          <c:tx>
            <c:strRef>
              <c:f>Sheet3!$F$103</c:f>
              <c:strCache>
                <c:ptCount val="1"/>
                <c:pt idx="0">
                  <c:v>rc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Sheet3!$F$104:$F$114</c:f>
              <c:numCache>
                <c:formatCode>.00</c:formatCode>
                <c:ptCount val="11"/>
                <c:pt idx="0">
                  <c:v>-0.27958282130932727</c:v>
                </c:pt>
                <c:pt idx="1">
                  <c:v>-0.28925400626203746</c:v>
                </c:pt>
                <c:pt idx="2">
                  <c:v>-0.49121156577204395</c:v>
                </c:pt>
                <c:pt idx="3">
                  <c:v>-0.35109863873449015</c:v>
                </c:pt>
                <c:pt idx="5">
                  <c:v>-0.16316931737822693</c:v>
                </c:pt>
                <c:pt idx="6">
                  <c:v>-0.21205089078671679</c:v>
                </c:pt>
                <c:pt idx="8">
                  <c:v>-0.34176457525148096</c:v>
                </c:pt>
                <c:pt idx="9">
                  <c:v>-0.2724361836431633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Sheet3!$G$103</c:f>
              <c:strCache>
                <c:ptCount val="1"/>
                <c:pt idx="0">
                  <c:v>Lower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Sheet3!$G$104:$G$114</c:f>
              <c:numCache>
                <c:formatCode>.00</c:formatCode>
                <c:ptCount val="11"/>
                <c:pt idx="0">
                  <c:v>-0.40419550444178198</c:v>
                </c:pt>
                <c:pt idx="1">
                  <c:v>-0.32355290028520389</c:v>
                </c:pt>
                <c:pt idx="2">
                  <c:v>-0.62752640932805859</c:v>
                </c:pt>
                <c:pt idx="3">
                  <c:v>-0.44215149917487889</c:v>
                </c:pt>
                <c:pt idx="5">
                  <c:v>-0.26768284111771035</c:v>
                </c:pt>
                <c:pt idx="6">
                  <c:v>-0.32337631459116029</c:v>
                </c:pt>
                <c:pt idx="8">
                  <c:v>-0.48061366235880898</c:v>
                </c:pt>
                <c:pt idx="9">
                  <c:v>-0.34852931870186071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Sheet3!$H$103</c:f>
              <c:strCache>
                <c:ptCount val="1"/>
                <c:pt idx="0">
                  <c:v>Upper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Sheet3!$E$104:$E$114</c:f>
              <c:strCache>
                <c:ptCount val="11"/>
                <c:pt idx="0">
                  <c:v>Gender harassment</c:v>
                </c:pt>
                <c:pt idx="1">
                  <c:v>OTSH</c:v>
                </c:pt>
                <c:pt idx="2">
                  <c:v>Sexist discrimination</c:v>
                </c:pt>
                <c:pt idx="3">
                  <c:v>Sexist org climate</c:v>
                </c:pt>
                <c:pt idx="5">
                  <c:v>Sexual coercion</c:v>
                </c:pt>
                <c:pt idx="6">
                  <c:v>Unwanted sex attent</c:v>
                </c:pt>
                <c:pt idx="8">
                  <c:v>Work harassment</c:v>
                </c:pt>
                <c:pt idx="9">
                  <c:v>Job stress</c:v>
                </c:pt>
                <c:pt idx="10">
                  <c:v>Family stress</c:v>
                </c:pt>
              </c:strCache>
            </c:strRef>
          </c:cat>
          <c:val>
            <c:numRef>
              <c:f>Sheet3!$H$104:$H$114</c:f>
              <c:numCache>
                <c:formatCode>.00</c:formatCode>
                <c:ptCount val="11"/>
                <c:pt idx="0">
                  <c:v>-0.14819649609660041</c:v>
                </c:pt>
                <c:pt idx="1">
                  <c:v>-0.2526685193039932</c:v>
                </c:pt>
                <c:pt idx="2">
                  <c:v>-0.33699342774423047</c:v>
                </c:pt>
                <c:pt idx="3">
                  <c:v>-0.25516426721144153</c:v>
                </c:pt>
                <c:pt idx="5">
                  <c:v>-5.5857486266451054E-2</c:v>
                </c:pt>
                <c:pt idx="6">
                  <c:v>-9.668817420100223E-2</c:v>
                </c:pt>
                <c:pt idx="8">
                  <c:v>-0.19103362204996827</c:v>
                </c:pt>
                <c:pt idx="9">
                  <c:v>-0.19394981245670789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9050"/>
          </c:spPr>
        </c:hiLowLines>
        <c:axId val="404076928"/>
        <c:axId val="404070656"/>
      </c:stockChart>
      <c:catAx>
        <c:axId val="404076928"/>
        <c:scaling>
          <c:orientation val="minMax"/>
        </c:scaling>
        <c:delete val="0"/>
        <c:axPos val="b"/>
        <c:numFmt formatCode="General" sourceLinked="0"/>
        <c:majorTickMark val="cross"/>
        <c:minorTickMark val="none"/>
        <c:tickLblPos val="low"/>
        <c:txPr>
          <a:bodyPr rot="-5400000" vert="horz" anchor="ctr" anchorCtr="1"/>
          <a:lstStyle/>
          <a:p>
            <a:pPr>
              <a:defRPr sz="1000"/>
            </a:pPr>
            <a:endParaRPr lang="en-US"/>
          </a:p>
        </c:txPr>
        <c:crossAx val="404070656"/>
        <c:crosses val="autoZero"/>
        <c:auto val="1"/>
        <c:lblAlgn val="ctr"/>
        <c:lblOffset val="100"/>
        <c:noMultiLvlLbl val="0"/>
      </c:catAx>
      <c:valAx>
        <c:axId val="404070656"/>
        <c:scaling>
          <c:orientation val="minMax"/>
          <c:max val="0.5"/>
          <c:min val="-1"/>
        </c:scaling>
        <c:delete val="0"/>
        <c:axPos val="l"/>
        <c:majorGridlines/>
        <c:numFmt formatCode=".00" sourceLinked="1"/>
        <c:majorTickMark val="none"/>
        <c:minorTickMark val="none"/>
        <c:tickLblPos val="nextTo"/>
        <c:crossAx val="40407692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7E2A8B-4BA3-42BD-9970-91AC18813229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CD362540-EB6B-47F3-A54D-43EE2E3E7F8D}">
      <dgm:prSet phldrT="[Text]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Harmful workplace experiences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60E81E3A-3BDD-4B83-B80C-95F28B2FBF90}" type="parTrans" cxnId="{9CEB9EAC-A411-481B-B04A-A5147FCA5FF6}">
      <dgm:prSet/>
      <dgm:spPr/>
      <dgm:t>
        <a:bodyPr/>
        <a:lstStyle/>
        <a:p>
          <a:endParaRPr lang="en-AU" noProof="0" dirty="0"/>
        </a:p>
      </dgm:t>
    </dgm:pt>
    <dgm:pt modelId="{4CB34A55-2764-4C68-ACAD-1A1CCF5C8F09}" type="sibTrans" cxnId="{9CEB9EAC-A411-481B-B04A-A5147FCA5FF6}">
      <dgm:prSet/>
      <dgm:spPr/>
      <dgm:t>
        <a:bodyPr/>
        <a:lstStyle/>
        <a:p>
          <a:endParaRPr lang="en-AU" noProof="0" dirty="0"/>
        </a:p>
      </dgm:t>
    </dgm:pt>
    <dgm:pt modelId="{63B5EDC8-71CD-42EC-A8C9-C721EB7432FD}">
      <dgm:prSet phldrT="[Text]"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Non-gender-based Work Harassment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9F627ABF-CFDB-4E78-B57A-BA2BEA94BE8B}" type="parTrans" cxnId="{8DF952B2-80B8-4183-B92B-6F3CAC28B1AA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8648BBDA-9454-4ECE-932E-E027D1C8220B}" type="sibTrans" cxnId="{8DF952B2-80B8-4183-B92B-6F3CAC28B1AA}">
      <dgm:prSet/>
      <dgm:spPr/>
      <dgm:t>
        <a:bodyPr/>
        <a:lstStyle/>
        <a:p>
          <a:endParaRPr lang="en-AU" noProof="0" dirty="0"/>
        </a:p>
      </dgm:t>
    </dgm:pt>
    <dgm:pt modelId="{51FC2CEF-1076-4C68-A33F-EE7E8A703E2F}">
      <dgm:prSet phldrT="[Text]"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Gender-based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297EA9C7-9341-4CC0-9885-41DE232A61F9}" type="parTrans" cxnId="{46A4BDF6-A406-4C56-8D10-4F8303868C01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93CFF626-58C9-4E12-92DC-E7D6EC033A7B}" type="sibTrans" cxnId="{46A4BDF6-A406-4C56-8D10-4F8303868C01}">
      <dgm:prSet/>
      <dgm:spPr/>
      <dgm:t>
        <a:bodyPr/>
        <a:lstStyle/>
        <a:p>
          <a:endParaRPr lang="en-AU" noProof="0" dirty="0"/>
        </a:p>
      </dgm:t>
    </dgm:pt>
    <dgm:pt modelId="{594642FF-0730-458B-9C73-6EBDB2405EFE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Non-Sexual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2D3411FF-8BFD-475E-A090-D56724E3D8E7}" type="parTrans" cxnId="{8022A01C-8E9B-4E15-A56C-799DB2F38226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915C808E-1A0C-425D-967D-276C3B263894}" type="sibTrans" cxnId="{8022A01C-8E9B-4E15-A56C-799DB2F38226}">
      <dgm:prSet/>
      <dgm:spPr/>
      <dgm:t>
        <a:bodyPr/>
        <a:lstStyle/>
        <a:p>
          <a:endParaRPr lang="en-AU" noProof="0" dirty="0"/>
        </a:p>
      </dgm:t>
    </dgm:pt>
    <dgm:pt modelId="{4497386F-3E01-42D3-9A5E-AEAD3E74305D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Sexual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9FA31E2F-5C47-4192-94B4-DA283D1D3E8E}" type="parTrans" cxnId="{9D9242C5-9264-43C7-9621-530AD2F745A2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E307B7ED-EB7A-47C9-A30F-48DB44BDE111}" type="sibTrans" cxnId="{9D9242C5-9264-43C7-9621-530AD2F745A2}">
      <dgm:prSet/>
      <dgm:spPr/>
      <dgm:t>
        <a:bodyPr/>
        <a:lstStyle/>
        <a:p>
          <a:endParaRPr lang="en-AU" noProof="0" dirty="0"/>
        </a:p>
      </dgm:t>
    </dgm:pt>
    <dgm:pt modelId="{5E1B7186-C2E9-4DB7-A08C-B07C2F017576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Organizational climate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8905D241-CD29-4663-BA72-2691A7F8E34B}" type="parTrans" cxnId="{BF331B34-97F9-40BC-9587-E74B605509C6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674008A2-7052-4F9A-B0F3-8C98CBD50A35}" type="sibTrans" cxnId="{BF331B34-97F9-40BC-9587-E74B605509C6}">
      <dgm:prSet/>
      <dgm:spPr/>
      <dgm:t>
        <a:bodyPr/>
        <a:lstStyle/>
        <a:p>
          <a:endParaRPr lang="en-AU" noProof="0" dirty="0"/>
        </a:p>
      </dgm:t>
    </dgm:pt>
    <dgm:pt modelId="{8272809E-D989-44DE-BDFB-A72130909F46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Individual experiences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8A4237BA-2A58-4DDE-98D4-6A8170AA6319}" type="parTrans" cxnId="{341A4A07-2051-4820-A68C-DFC7CC694392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32B22791-70EB-4C47-92D9-F67CAAFC2C73}" type="sibTrans" cxnId="{341A4A07-2051-4820-A68C-DFC7CC694392}">
      <dgm:prSet/>
      <dgm:spPr/>
      <dgm:t>
        <a:bodyPr/>
        <a:lstStyle/>
        <a:p>
          <a:endParaRPr lang="en-AU" noProof="0" dirty="0"/>
        </a:p>
      </dgm:t>
    </dgm:pt>
    <dgm:pt modelId="{3D16E39A-9122-4A73-B9F3-196B9C713A54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Individual experiences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D1B559BE-CE3E-4C3F-BAD1-5ADFD287D927}" type="parTrans" cxnId="{46C7FC3B-538E-465D-B18D-718DD8C07F34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6C1F818A-A4DC-4E80-851F-68DA957E9209}" type="sibTrans" cxnId="{46C7FC3B-538E-465D-B18D-718DD8C07F34}">
      <dgm:prSet/>
      <dgm:spPr/>
      <dgm:t>
        <a:bodyPr/>
        <a:lstStyle/>
        <a:p>
          <a:endParaRPr lang="en-AU" noProof="0" dirty="0"/>
        </a:p>
      </dgm:t>
    </dgm:pt>
    <dgm:pt modelId="{BC507E56-A0AC-4661-A1B4-F754015760C7}">
      <dgm:prSet/>
      <dgm:spPr>
        <a:solidFill>
          <a:schemeClr val="accent5">
            <a:lumMod val="20000"/>
            <a:lumOff val="80000"/>
          </a:schemeClr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b="1" noProof="0" dirty="0" smtClean="0">
              <a:solidFill>
                <a:sysClr val="windowText" lastClr="000000"/>
              </a:solidFill>
            </a:rPr>
            <a:t>Organizational climate</a:t>
          </a:r>
          <a:endParaRPr lang="en-AU" b="1" noProof="0" dirty="0">
            <a:solidFill>
              <a:sysClr val="windowText" lastClr="000000"/>
            </a:solidFill>
          </a:endParaRPr>
        </a:p>
      </dgm:t>
    </dgm:pt>
    <dgm:pt modelId="{8C1BE2D7-97DA-4800-9C72-BDEDE2EBEBA8}" type="parTrans" cxnId="{A42D40A4-BE7D-46F8-8975-905D1FA83415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54FD672D-2A60-49D4-880D-F11BB01428B9}" type="sibTrans" cxnId="{A42D40A4-BE7D-46F8-8975-905D1FA83415}">
      <dgm:prSet/>
      <dgm:spPr/>
      <dgm:t>
        <a:bodyPr/>
        <a:lstStyle/>
        <a:p>
          <a:endParaRPr lang="en-AU" noProof="0" dirty="0"/>
        </a:p>
      </dgm:t>
    </dgm:pt>
    <dgm:pt modelId="{3723ECE1-7CC5-4E6E-974E-AF585BEA6267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Sexist Organizational Climate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1F0A16D7-0967-477F-8DB1-F4B7643DA051}" type="parTrans" cxnId="{77F055B3-7966-4A96-8CE5-5A7D9F587BAD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454DF90D-CD04-4EA0-845B-4FC4985DED97}" type="sibTrans" cxnId="{77F055B3-7966-4A96-8CE5-5A7D9F587BAD}">
      <dgm:prSet/>
      <dgm:spPr/>
      <dgm:t>
        <a:bodyPr/>
        <a:lstStyle/>
        <a:p>
          <a:endParaRPr lang="en-AU" noProof="0" dirty="0"/>
        </a:p>
      </dgm:t>
    </dgm:pt>
    <dgm:pt modelId="{1E2157E0-4B02-4380-AC92-942150376535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Sexist Discrimination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8FE30887-29C9-4068-9C48-6A4509DAB1F2}" type="parTrans" cxnId="{E86C6916-6342-4245-857F-377FAEAF29EC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081B62CB-2873-444E-B460-32F821BBFFA2}" type="sibTrans" cxnId="{E86C6916-6342-4245-857F-377FAEAF29EC}">
      <dgm:prSet/>
      <dgm:spPr/>
      <dgm:t>
        <a:bodyPr/>
        <a:lstStyle/>
        <a:p>
          <a:endParaRPr lang="en-AU" noProof="0" dirty="0"/>
        </a:p>
      </dgm:t>
    </dgm:pt>
    <dgm:pt modelId="{D67DA56F-7B4B-4C34-B03D-D934DB526395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AU" noProof="0" dirty="0" smtClean="0">
              <a:solidFill>
                <a:sysClr val="windowText" lastClr="000000"/>
              </a:solidFill>
            </a:rPr>
            <a:t>Sexual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AU" noProof="0" dirty="0" smtClean="0">
              <a:solidFill>
                <a:sysClr val="windowText" lastClr="000000"/>
              </a:solidFill>
            </a:rPr>
            <a:t>Coercion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E5430011-590A-4D15-8607-69FD35314C7B}" type="parTrans" cxnId="{068DBE27-1D08-404A-BD7B-427D77DCA05D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AF5070B2-346C-4885-ABAA-E24554B4079B}" type="sibTrans" cxnId="{068DBE27-1D08-404A-BD7B-427D77DCA05D}">
      <dgm:prSet/>
      <dgm:spPr/>
      <dgm:t>
        <a:bodyPr/>
        <a:lstStyle/>
        <a:p>
          <a:endParaRPr lang="en-AU" noProof="0" dirty="0"/>
        </a:p>
      </dgm:t>
    </dgm:pt>
    <dgm:pt modelId="{43671D9D-E044-4662-8D87-0B44953F7DC6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Unwanted Sexual Attention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7A800078-5666-4044-A7AB-29DA6BE9477E}" type="parTrans" cxnId="{04593636-4422-48FB-87B0-4C9D04EACE31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C27D1DCC-4CE3-402C-90E0-06395A31728B}" type="sibTrans" cxnId="{04593636-4422-48FB-87B0-4C9D04EACE31}">
      <dgm:prSet/>
      <dgm:spPr/>
      <dgm:t>
        <a:bodyPr/>
        <a:lstStyle/>
        <a:p>
          <a:endParaRPr lang="en-AU" noProof="0" dirty="0"/>
        </a:p>
      </dgm:t>
    </dgm:pt>
    <dgm:pt modelId="{9C213AD6-1A1F-4FB7-8093-7C7EE50AC9A9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Org. Tolerance for Sexual Harassment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6A07A46C-9504-4C33-A99B-45644F632FA6}" type="parTrans" cxnId="{272EC44F-3D31-41DD-A5C3-8437CD6BF4EC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D915CE27-E054-4BF2-9A82-76C2767CC8D6}" type="sibTrans" cxnId="{272EC44F-3D31-41DD-A5C3-8437CD6BF4EC}">
      <dgm:prSet/>
      <dgm:spPr/>
      <dgm:t>
        <a:bodyPr/>
        <a:lstStyle/>
        <a:p>
          <a:endParaRPr lang="en-AU" noProof="0" dirty="0"/>
        </a:p>
      </dgm:t>
    </dgm:pt>
    <dgm:pt modelId="{72E613D2-0526-49A3-8EF8-2EC3EE36E8A9}">
      <dgm:prSet/>
      <dgm:spPr>
        <a:solidFill>
          <a:schemeClr val="bg1"/>
        </a:solidFill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AU" noProof="0" dirty="0" smtClean="0">
              <a:solidFill>
                <a:sysClr val="windowText" lastClr="000000"/>
              </a:solidFill>
            </a:rPr>
            <a:t>Gender Harassment</a:t>
          </a:r>
          <a:endParaRPr lang="en-AU" noProof="0" dirty="0">
            <a:solidFill>
              <a:sysClr val="windowText" lastClr="000000"/>
            </a:solidFill>
          </a:endParaRPr>
        </a:p>
      </dgm:t>
    </dgm:pt>
    <dgm:pt modelId="{71DBBD2D-DB33-458F-84AB-C470189F27E6}" type="parTrans" cxnId="{344531FB-98B8-4BBA-A5DF-598D074549E4}">
      <dgm:prSet/>
      <dgm:spPr>
        <a:ln w="190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AU" noProof="0" dirty="0">
            <a:solidFill>
              <a:sysClr val="windowText" lastClr="000000"/>
            </a:solidFill>
          </a:endParaRPr>
        </a:p>
      </dgm:t>
    </dgm:pt>
    <dgm:pt modelId="{6317344A-DF63-444A-9E8A-314AB7B9E83B}" type="sibTrans" cxnId="{344531FB-98B8-4BBA-A5DF-598D074549E4}">
      <dgm:prSet/>
      <dgm:spPr/>
      <dgm:t>
        <a:bodyPr/>
        <a:lstStyle/>
        <a:p>
          <a:endParaRPr lang="en-AU" noProof="0" dirty="0"/>
        </a:p>
      </dgm:t>
    </dgm:pt>
    <dgm:pt modelId="{056271EB-86DA-4858-AFBF-C9680CD3243C}" type="pres">
      <dgm:prSet presAssocID="{D57E2A8B-4BA3-42BD-9970-91AC1881322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9AEF9AA4-6A9B-4F2D-9C4A-601723F7F9B4}" type="pres">
      <dgm:prSet presAssocID="{D57E2A8B-4BA3-42BD-9970-91AC18813229}" presName="hierFlow" presStyleCnt="0"/>
      <dgm:spPr/>
    </dgm:pt>
    <dgm:pt modelId="{DC4CDAAA-0FBF-4036-9612-13791FAF85ED}" type="pres">
      <dgm:prSet presAssocID="{D57E2A8B-4BA3-42BD-9970-91AC1881322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7DA4020-904E-4627-923D-8573049270AC}" type="pres">
      <dgm:prSet presAssocID="{CD362540-EB6B-47F3-A54D-43EE2E3E7F8D}" presName="Name14" presStyleCnt="0"/>
      <dgm:spPr/>
    </dgm:pt>
    <dgm:pt modelId="{F0CF7F90-796B-420D-8C38-21707FF78A75}" type="pres">
      <dgm:prSet presAssocID="{CD362540-EB6B-47F3-A54D-43EE2E3E7F8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VE"/>
        </a:p>
      </dgm:t>
    </dgm:pt>
    <dgm:pt modelId="{37C18BBC-56B1-42C2-A505-286DFEF07E97}" type="pres">
      <dgm:prSet presAssocID="{CD362540-EB6B-47F3-A54D-43EE2E3E7F8D}" presName="hierChild2" presStyleCnt="0"/>
      <dgm:spPr/>
    </dgm:pt>
    <dgm:pt modelId="{C0D855C6-8A90-42E8-894E-BAAFA724DD3F}" type="pres">
      <dgm:prSet presAssocID="{9F627ABF-CFDB-4E78-B57A-BA2BEA94BE8B}" presName="Name19" presStyleLbl="parChTrans1D2" presStyleIdx="0" presStyleCnt="2"/>
      <dgm:spPr/>
      <dgm:t>
        <a:bodyPr/>
        <a:lstStyle/>
        <a:p>
          <a:endParaRPr lang="es-VE"/>
        </a:p>
      </dgm:t>
    </dgm:pt>
    <dgm:pt modelId="{ECE01293-AA36-46D4-B4F5-3657CA9EA52D}" type="pres">
      <dgm:prSet presAssocID="{63B5EDC8-71CD-42EC-A8C9-C721EB7432FD}" presName="Name21" presStyleCnt="0"/>
      <dgm:spPr/>
    </dgm:pt>
    <dgm:pt modelId="{18D2689C-8FD9-43FF-A18A-89E69D1E5017}" type="pres">
      <dgm:prSet presAssocID="{63B5EDC8-71CD-42EC-A8C9-C721EB7432FD}" presName="level2Shape" presStyleLbl="node2" presStyleIdx="0" presStyleCnt="2"/>
      <dgm:spPr/>
      <dgm:t>
        <a:bodyPr/>
        <a:lstStyle/>
        <a:p>
          <a:endParaRPr lang="es-VE"/>
        </a:p>
      </dgm:t>
    </dgm:pt>
    <dgm:pt modelId="{EF608119-EBC0-4EF3-9A40-9DBE85840F80}" type="pres">
      <dgm:prSet presAssocID="{63B5EDC8-71CD-42EC-A8C9-C721EB7432FD}" presName="hierChild3" presStyleCnt="0"/>
      <dgm:spPr/>
    </dgm:pt>
    <dgm:pt modelId="{9D0F18A8-1E3A-4E93-8E54-C6648E1C8556}" type="pres">
      <dgm:prSet presAssocID="{297EA9C7-9341-4CC0-9885-41DE232A61F9}" presName="Name19" presStyleLbl="parChTrans1D2" presStyleIdx="1" presStyleCnt="2"/>
      <dgm:spPr/>
      <dgm:t>
        <a:bodyPr/>
        <a:lstStyle/>
        <a:p>
          <a:endParaRPr lang="es-VE"/>
        </a:p>
      </dgm:t>
    </dgm:pt>
    <dgm:pt modelId="{D2F7C974-B59F-4088-B6F3-673B2692125D}" type="pres">
      <dgm:prSet presAssocID="{51FC2CEF-1076-4C68-A33F-EE7E8A703E2F}" presName="Name21" presStyleCnt="0"/>
      <dgm:spPr/>
    </dgm:pt>
    <dgm:pt modelId="{E025653E-D93E-4E7A-AE83-8D8A5CB6BF9B}" type="pres">
      <dgm:prSet presAssocID="{51FC2CEF-1076-4C68-A33F-EE7E8A703E2F}" presName="level2Shape" presStyleLbl="node2" presStyleIdx="1" presStyleCnt="2"/>
      <dgm:spPr/>
      <dgm:t>
        <a:bodyPr/>
        <a:lstStyle/>
        <a:p>
          <a:endParaRPr lang="es-VE"/>
        </a:p>
      </dgm:t>
    </dgm:pt>
    <dgm:pt modelId="{A8B6D41D-A858-415B-B49A-AB0183BA6765}" type="pres">
      <dgm:prSet presAssocID="{51FC2CEF-1076-4C68-A33F-EE7E8A703E2F}" presName="hierChild3" presStyleCnt="0"/>
      <dgm:spPr/>
    </dgm:pt>
    <dgm:pt modelId="{E218530E-D407-4106-B535-813247A516C2}" type="pres">
      <dgm:prSet presAssocID="{2D3411FF-8BFD-475E-A090-D56724E3D8E7}" presName="Name19" presStyleLbl="parChTrans1D3" presStyleIdx="0" presStyleCnt="2"/>
      <dgm:spPr/>
      <dgm:t>
        <a:bodyPr/>
        <a:lstStyle/>
        <a:p>
          <a:endParaRPr lang="es-VE"/>
        </a:p>
      </dgm:t>
    </dgm:pt>
    <dgm:pt modelId="{65F77646-CB95-484C-9CC0-B67BF7D39CFB}" type="pres">
      <dgm:prSet presAssocID="{594642FF-0730-458B-9C73-6EBDB2405EFE}" presName="Name21" presStyleCnt="0"/>
      <dgm:spPr/>
    </dgm:pt>
    <dgm:pt modelId="{03386E07-009B-4FED-8128-0A2394E780EA}" type="pres">
      <dgm:prSet presAssocID="{594642FF-0730-458B-9C73-6EBDB2405EFE}" presName="level2Shape" presStyleLbl="node3" presStyleIdx="0" presStyleCnt="2"/>
      <dgm:spPr/>
      <dgm:t>
        <a:bodyPr/>
        <a:lstStyle/>
        <a:p>
          <a:endParaRPr lang="es-VE"/>
        </a:p>
      </dgm:t>
    </dgm:pt>
    <dgm:pt modelId="{01706036-C586-449C-9E65-B2E43FF42277}" type="pres">
      <dgm:prSet presAssocID="{594642FF-0730-458B-9C73-6EBDB2405EFE}" presName="hierChild3" presStyleCnt="0"/>
      <dgm:spPr/>
    </dgm:pt>
    <dgm:pt modelId="{A5D56430-82E7-4B41-A8D6-BEC0BB178386}" type="pres">
      <dgm:prSet presAssocID="{8905D241-CD29-4663-BA72-2691A7F8E34B}" presName="Name19" presStyleLbl="parChTrans1D4" presStyleIdx="0" presStyleCnt="10"/>
      <dgm:spPr/>
      <dgm:t>
        <a:bodyPr/>
        <a:lstStyle/>
        <a:p>
          <a:endParaRPr lang="es-VE"/>
        </a:p>
      </dgm:t>
    </dgm:pt>
    <dgm:pt modelId="{E2779253-5B3E-464B-8B57-CD809D5F1F7D}" type="pres">
      <dgm:prSet presAssocID="{5E1B7186-C2E9-4DB7-A08C-B07C2F017576}" presName="Name21" presStyleCnt="0"/>
      <dgm:spPr/>
    </dgm:pt>
    <dgm:pt modelId="{DFB7AA6E-3411-4B7E-8D09-6BBC7EA87678}" type="pres">
      <dgm:prSet presAssocID="{5E1B7186-C2E9-4DB7-A08C-B07C2F017576}" presName="level2Shape" presStyleLbl="node4" presStyleIdx="0" presStyleCnt="10"/>
      <dgm:spPr/>
      <dgm:t>
        <a:bodyPr/>
        <a:lstStyle/>
        <a:p>
          <a:endParaRPr lang="es-VE"/>
        </a:p>
      </dgm:t>
    </dgm:pt>
    <dgm:pt modelId="{D4F61B58-B670-4498-B714-2FF84A09C4C2}" type="pres">
      <dgm:prSet presAssocID="{5E1B7186-C2E9-4DB7-A08C-B07C2F017576}" presName="hierChild3" presStyleCnt="0"/>
      <dgm:spPr/>
    </dgm:pt>
    <dgm:pt modelId="{74536098-8405-41C5-B773-2E47128379EC}" type="pres">
      <dgm:prSet presAssocID="{1F0A16D7-0967-477F-8DB1-F4B7643DA051}" presName="Name19" presStyleLbl="parChTrans1D4" presStyleIdx="1" presStyleCnt="10"/>
      <dgm:spPr/>
      <dgm:t>
        <a:bodyPr/>
        <a:lstStyle/>
        <a:p>
          <a:endParaRPr lang="es-VE"/>
        </a:p>
      </dgm:t>
    </dgm:pt>
    <dgm:pt modelId="{B014C52B-AE66-4F8D-B378-174350383EA9}" type="pres">
      <dgm:prSet presAssocID="{3723ECE1-7CC5-4E6E-974E-AF585BEA6267}" presName="Name21" presStyleCnt="0"/>
      <dgm:spPr/>
    </dgm:pt>
    <dgm:pt modelId="{9513918E-AC0B-4871-A60C-B27BFF9CC3FD}" type="pres">
      <dgm:prSet presAssocID="{3723ECE1-7CC5-4E6E-974E-AF585BEA6267}" presName="level2Shape" presStyleLbl="node4" presStyleIdx="1" presStyleCnt="10"/>
      <dgm:spPr/>
      <dgm:t>
        <a:bodyPr/>
        <a:lstStyle/>
        <a:p>
          <a:endParaRPr lang="es-VE"/>
        </a:p>
      </dgm:t>
    </dgm:pt>
    <dgm:pt modelId="{9086BFA0-B071-4F2A-B7ED-C28F3588E129}" type="pres">
      <dgm:prSet presAssocID="{3723ECE1-7CC5-4E6E-974E-AF585BEA6267}" presName="hierChild3" presStyleCnt="0"/>
      <dgm:spPr/>
    </dgm:pt>
    <dgm:pt modelId="{4658D61D-096C-4E1A-A234-A7E6B3850652}" type="pres">
      <dgm:prSet presAssocID="{8A4237BA-2A58-4DDE-98D4-6A8170AA6319}" presName="Name19" presStyleLbl="parChTrans1D4" presStyleIdx="2" presStyleCnt="10"/>
      <dgm:spPr/>
      <dgm:t>
        <a:bodyPr/>
        <a:lstStyle/>
        <a:p>
          <a:endParaRPr lang="es-VE"/>
        </a:p>
      </dgm:t>
    </dgm:pt>
    <dgm:pt modelId="{E418DE43-D213-43B6-9280-46ADEAD3CE2C}" type="pres">
      <dgm:prSet presAssocID="{8272809E-D989-44DE-BDFB-A72130909F46}" presName="Name21" presStyleCnt="0"/>
      <dgm:spPr/>
    </dgm:pt>
    <dgm:pt modelId="{B40DDCD4-6A63-4448-B040-363351E92952}" type="pres">
      <dgm:prSet presAssocID="{8272809E-D989-44DE-BDFB-A72130909F46}" presName="level2Shape" presStyleLbl="node4" presStyleIdx="2" presStyleCnt="10"/>
      <dgm:spPr/>
      <dgm:t>
        <a:bodyPr/>
        <a:lstStyle/>
        <a:p>
          <a:endParaRPr lang="es-VE"/>
        </a:p>
      </dgm:t>
    </dgm:pt>
    <dgm:pt modelId="{3243D603-E561-4C15-AC4E-4FB53D0CFDE8}" type="pres">
      <dgm:prSet presAssocID="{8272809E-D989-44DE-BDFB-A72130909F46}" presName="hierChild3" presStyleCnt="0"/>
      <dgm:spPr/>
    </dgm:pt>
    <dgm:pt modelId="{0CF99D42-1973-4AA5-B4E4-66B2B3CD6CFA}" type="pres">
      <dgm:prSet presAssocID="{8FE30887-29C9-4068-9C48-6A4509DAB1F2}" presName="Name19" presStyleLbl="parChTrans1D4" presStyleIdx="3" presStyleCnt="10"/>
      <dgm:spPr/>
      <dgm:t>
        <a:bodyPr/>
        <a:lstStyle/>
        <a:p>
          <a:endParaRPr lang="es-VE"/>
        </a:p>
      </dgm:t>
    </dgm:pt>
    <dgm:pt modelId="{FAEABCBF-4407-4FB5-8EA4-B7085DD6870B}" type="pres">
      <dgm:prSet presAssocID="{1E2157E0-4B02-4380-AC92-942150376535}" presName="Name21" presStyleCnt="0"/>
      <dgm:spPr/>
    </dgm:pt>
    <dgm:pt modelId="{C5A54447-48FE-4CC7-80FA-5ED97699B8D1}" type="pres">
      <dgm:prSet presAssocID="{1E2157E0-4B02-4380-AC92-942150376535}" presName="level2Shape" presStyleLbl="node4" presStyleIdx="3" presStyleCnt="10"/>
      <dgm:spPr/>
      <dgm:t>
        <a:bodyPr/>
        <a:lstStyle/>
        <a:p>
          <a:endParaRPr lang="es-VE"/>
        </a:p>
      </dgm:t>
    </dgm:pt>
    <dgm:pt modelId="{614098E7-24AC-4743-A4B4-FC2E7D6BA331}" type="pres">
      <dgm:prSet presAssocID="{1E2157E0-4B02-4380-AC92-942150376535}" presName="hierChild3" presStyleCnt="0"/>
      <dgm:spPr/>
    </dgm:pt>
    <dgm:pt modelId="{1EA7FA27-DF44-4B6E-B287-6A17BD96B1FB}" type="pres">
      <dgm:prSet presAssocID="{71DBBD2D-DB33-458F-84AB-C470189F27E6}" presName="Name19" presStyleLbl="parChTrans1D4" presStyleIdx="4" presStyleCnt="10"/>
      <dgm:spPr/>
      <dgm:t>
        <a:bodyPr/>
        <a:lstStyle/>
        <a:p>
          <a:endParaRPr lang="es-VE"/>
        </a:p>
      </dgm:t>
    </dgm:pt>
    <dgm:pt modelId="{C768C67A-7AFF-4365-92AA-9655B082E305}" type="pres">
      <dgm:prSet presAssocID="{72E613D2-0526-49A3-8EF8-2EC3EE36E8A9}" presName="Name21" presStyleCnt="0"/>
      <dgm:spPr/>
    </dgm:pt>
    <dgm:pt modelId="{74B71B68-5696-4325-B978-30E2937C1F22}" type="pres">
      <dgm:prSet presAssocID="{72E613D2-0526-49A3-8EF8-2EC3EE36E8A9}" presName="level2Shape" presStyleLbl="node4" presStyleIdx="4" presStyleCnt="10"/>
      <dgm:spPr/>
      <dgm:t>
        <a:bodyPr/>
        <a:lstStyle/>
        <a:p>
          <a:endParaRPr lang="es-VE"/>
        </a:p>
      </dgm:t>
    </dgm:pt>
    <dgm:pt modelId="{64536156-B40C-4B57-A174-EA64E06BC531}" type="pres">
      <dgm:prSet presAssocID="{72E613D2-0526-49A3-8EF8-2EC3EE36E8A9}" presName="hierChild3" presStyleCnt="0"/>
      <dgm:spPr/>
    </dgm:pt>
    <dgm:pt modelId="{5EDE2C9A-E2AF-4EAD-BFF0-0F3F171E98FD}" type="pres">
      <dgm:prSet presAssocID="{9FA31E2F-5C47-4192-94B4-DA283D1D3E8E}" presName="Name19" presStyleLbl="parChTrans1D3" presStyleIdx="1" presStyleCnt="2"/>
      <dgm:spPr/>
      <dgm:t>
        <a:bodyPr/>
        <a:lstStyle/>
        <a:p>
          <a:endParaRPr lang="es-VE"/>
        </a:p>
      </dgm:t>
    </dgm:pt>
    <dgm:pt modelId="{099701FD-0EEB-40DF-8B7E-A4A631BDC39A}" type="pres">
      <dgm:prSet presAssocID="{4497386F-3E01-42D3-9A5E-AEAD3E74305D}" presName="Name21" presStyleCnt="0"/>
      <dgm:spPr/>
    </dgm:pt>
    <dgm:pt modelId="{4CDE3980-E344-4946-82EB-928052689B7A}" type="pres">
      <dgm:prSet presAssocID="{4497386F-3E01-42D3-9A5E-AEAD3E74305D}" presName="level2Shape" presStyleLbl="node3" presStyleIdx="1" presStyleCnt="2"/>
      <dgm:spPr/>
      <dgm:t>
        <a:bodyPr/>
        <a:lstStyle/>
        <a:p>
          <a:endParaRPr lang="es-VE"/>
        </a:p>
      </dgm:t>
    </dgm:pt>
    <dgm:pt modelId="{04EE542F-A22F-4FC6-A829-44C9EF53F756}" type="pres">
      <dgm:prSet presAssocID="{4497386F-3E01-42D3-9A5E-AEAD3E74305D}" presName="hierChild3" presStyleCnt="0"/>
      <dgm:spPr/>
    </dgm:pt>
    <dgm:pt modelId="{4DA1138E-B0F4-4B9F-858F-AD25E008496D}" type="pres">
      <dgm:prSet presAssocID="{D1B559BE-CE3E-4C3F-BAD1-5ADFD287D927}" presName="Name19" presStyleLbl="parChTrans1D4" presStyleIdx="5" presStyleCnt="10"/>
      <dgm:spPr/>
      <dgm:t>
        <a:bodyPr/>
        <a:lstStyle/>
        <a:p>
          <a:endParaRPr lang="es-VE"/>
        </a:p>
      </dgm:t>
    </dgm:pt>
    <dgm:pt modelId="{B8F9476D-ECC4-4108-A815-ADC6A15B0C80}" type="pres">
      <dgm:prSet presAssocID="{3D16E39A-9122-4A73-B9F3-196B9C713A54}" presName="Name21" presStyleCnt="0"/>
      <dgm:spPr/>
    </dgm:pt>
    <dgm:pt modelId="{A7943D96-1F7C-4CA8-B512-1E89204B84F9}" type="pres">
      <dgm:prSet presAssocID="{3D16E39A-9122-4A73-B9F3-196B9C713A54}" presName="level2Shape" presStyleLbl="node4" presStyleIdx="5" presStyleCnt="10"/>
      <dgm:spPr/>
      <dgm:t>
        <a:bodyPr/>
        <a:lstStyle/>
        <a:p>
          <a:endParaRPr lang="es-VE"/>
        </a:p>
      </dgm:t>
    </dgm:pt>
    <dgm:pt modelId="{F1586D9B-F476-4064-A5B7-5B848063DEC1}" type="pres">
      <dgm:prSet presAssocID="{3D16E39A-9122-4A73-B9F3-196B9C713A54}" presName="hierChild3" presStyleCnt="0"/>
      <dgm:spPr/>
    </dgm:pt>
    <dgm:pt modelId="{D0A2FEEF-BC9F-4E95-AEA4-9B39684EDBE6}" type="pres">
      <dgm:prSet presAssocID="{E5430011-590A-4D15-8607-69FD35314C7B}" presName="Name19" presStyleLbl="parChTrans1D4" presStyleIdx="6" presStyleCnt="10"/>
      <dgm:spPr/>
      <dgm:t>
        <a:bodyPr/>
        <a:lstStyle/>
        <a:p>
          <a:endParaRPr lang="es-VE"/>
        </a:p>
      </dgm:t>
    </dgm:pt>
    <dgm:pt modelId="{AB732F40-8E7F-447E-86C8-E0168851D481}" type="pres">
      <dgm:prSet presAssocID="{D67DA56F-7B4B-4C34-B03D-D934DB526395}" presName="Name21" presStyleCnt="0"/>
      <dgm:spPr/>
    </dgm:pt>
    <dgm:pt modelId="{B50BBEFB-2CA7-458C-909C-09D26CBD04ED}" type="pres">
      <dgm:prSet presAssocID="{D67DA56F-7B4B-4C34-B03D-D934DB526395}" presName="level2Shape" presStyleLbl="node4" presStyleIdx="6" presStyleCnt="10"/>
      <dgm:spPr/>
      <dgm:t>
        <a:bodyPr/>
        <a:lstStyle/>
        <a:p>
          <a:endParaRPr lang="es-VE"/>
        </a:p>
      </dgm:t>
    </dgm:pt>
    <dgm:pt modelId="{5B21957B-FF4A-4CB3-877B-388E77593632}" type="pres">
      <dgm:prSet presAssocID="{D67DA56F-7B4B-4C34-B03D-D934DB526395}" presName="hierChild3" presStyleCnt="0"/>
      <dgm:spPr/>
    </dgm:pt>
    <dgm:pt modelId="{428351EE-99ED-4A4F-98BA-345438A3D4D4}" type="pres">
      <dgm:prSet presAssocID="{7A800078-5666-4044-A7AB-29DA6BE9477E}" presName="Name19" presStyleLbl="parChTrans1D4" presStyleIdx="7" presStyleCnt="10"/>
      <dgm:spPr/>
      <dgm:t>
        <a:bodyPr/>
        <a:lstStyle/>
        <a:p>
          <a:endParaRPr lang="es-VE"/>
        </a:p>
      </dgm:t>
    </dgm:pt>
    <dgm:pt modelId="{5CCBDE0E-AE80-4FBA-9993-64FA53CA33C9}" type="pres">
      <dgm:prSet presAssocID="{43671D9D-E044-4662-8D87-0B44953F7DC6}" presName="Name21" presStyleCnt="0"/>
      <dgm:spPr/>
    </dgm:pt>
    <dgm:pt modelId="{1D0FA0BC-A61A-4DF2-8F81-7920AD2C1685}" type="pres">
      <dgm:prSet presAssocID="{43671D9D-E044-4662-8D87-0B44953F7DC6}" presName="level2Shape" presStyleLbl="node4" presStyleIdx="7" presStyleCnt="10"/>
      <dgm:spPr/>
      <dgm:t>
        <a:bodyPr/>
        <a:lstStyle/>
        <a:p>
          <a:endParaRPr lang="es-VE"/>
        </a:p>
      </dgm:t>
    </dgm:pt>
    <dgm:pt modelId="{2553688F-64F0-4889-98D2-28CEB3B717B2}" type="pres">
      <dgm:prSet presAssocID="{43671D9D-E044-4662-8D87-0B44953F7DC6}" presName="hierChild3" presStyleCnt="0"/>
      <dgm:spPr/>
    </dgm:pt>
    <dgm:pt modelId="{7D2CEC9C-9D8D-478F-803C-677F77EAF03D}" type="pres">
      <dgm:prSet presAssocID="{8C1BE2D7-97DA-4800-9C72-BDEDE2EBEBA8}" presName="Name19" presStyleLbl="parChTrans1D4" presStyleIdx="8" presStyleCnt="10"/>
      <dgm:spPr/>
      <dgm:t>
        <a:bodyPr/>
        <a:lstStyle/>
        <a:p>
          <a:endParaRPr lang="es-VE"/>
        </a:p>
      </dgm:t>
    </dgm:pt>
    <dgm:pt modelId="{E86FC611-0C7F-4904-B69A-222B59D2F992}" type="pres">
      <dgm:prSet presAssocID="{BC507E56-A0AC-4661-A1B4-F754015760C7}" presName="Name21" presStyleCnt="0"/>
      <dgm:spPr/>
    </dgm:pt>
    <dgm:pt modelId="{EEE8630E-83F4-4100-AC85-D84E1F5FB874}" type="pres">
      <dgm:prSet presAssocID="{BC507E56-A0AC-4661-A1B4-F754015760C7}" presName="level2Shape" presStyleLbl="node4" presStyleIdx="8" presStyleCnt="10"/>
      <dgm:spPr/>
      <dgm:t>
        <a:bodyPr/>
        <a:lstStyle/>
        <a:p>
          <a:endParaRPr lang="es-VE"/>
        </a:p>
      </dgm:t>
    </dgm:pt>
    <dgm:pt modelId="{03756578-D95B-4714-88D0-4EE51148DCF9}" type="pres">
      <dgm:prSet presAssocID="{BC507E56-A0AC-4661-A1B4-F754015760C7}" presName="hierChild3" presStyleCnt="0"/>
      <dgm:spPr/>
    </dgm:pt>
    <dgm:pt modelId="{B5628A9F-7730-45B7-8617-66C41E125548}" type="pres">
      <dgm:prSet presAssocID="{6A07A46C-9504-4C33-A99B-45644F632FA6}" presName="Name19" presStyleLbl="parChTrans1D4" presStyleIdx="9" presStyleCnt="10"/>
      <dgm:spPr/>
      <dgm:t>
        <a:bodyPr/>
        <a:lstStyle/>
        <a:p>
          <a:endParaRPr lang="es-VE"/>
        </a:p>
      </dgm:t>
    </dgm:pt>
    <dgm:pt modelId="{7CA4D1DF-8F86-4FAE-BF43-132649BF41FF}" type="pres">
      <dgm:prSet presAssocID="{9C213AD6-1A1F-4FB7-8093-7C7EE50AC9A9}" presName="Name21" presStyleCnt="0"/>
      <dgm:spPr/>
    </dgm:pt>
    <dgm:pt modelId="{FBC4B5E6-B1FB-44D3-98EC-99DC621B92AE}" type="pres">
      <dgm:prSet presAssocID="{9C213AD6-1A1F-4FB7-8093-7C7EE50AC9A9}" presName="level2Shape" presStyleLbl="node4" presStyleIdx="9" presStyleCnt="10"/>
      <dgm:spPr/>
      <dgm:t>
        <a:bodyPr/>
        <a:lstStyle/>
        <a:p>
          <a:endParaRPr lang="es-VE"/>
        </a:p>
      </dgm:t>
    </dgm:pt>
    <dgm:pt modelId="{FFEE666F-136D-45F3-98EF-D4B63817F66D}" type="pres">
      <dgm:prSet presAssocID="{9C213AD6-1A1F-4FB7-8093-7C7EE50AC9A9}" presName="hierChild3" presStyleCnt="0"/>
      <dgm:spPr/>
    </dgm:pt>
    <dgm:pt modelId="{9D7AD461-23CB-4B4A-ADEC-D3CB63870648}" type="pres">
      <dgm:prSet presAssocID="{D57E2A8B-4BA3-42BD-9970-91AC18813229}" presName="bgShapesFlow" presStyleCnt="0"/>
      <dgm:spPr/>
    </dgm:pt>
  </dgm:ptLst>
  <dgm:cxnLst>
    <dgm:cxn modelId="{8BCAFF6D-BF57-4376-A2EE-0509EDA1BB41}" type="presOf" srcId="{D1B559BE-CE3E-4C3F-BAD1-5ADFD287D927}" destId="{4DA1138E-B0F4-4B9F-858F-AD25E008496D}" srcOrd="0" destOrd="0" presId="urn:microsoft.com/office/officeart/2005/8/layout/hierarchy6"/>
    <dgm:cxn modelId="{8B032174-F33B-4FBF-8096-671C7B018BEC}" type="presOf" srcId="{297EA9C7-9341-4CC0-9885-41DE232A61F9}" destId="{9D0F18A8-1E3A-4E93-8E54-C6648E1C8556}" srcOrd="0" destOrd="0" presId="urn:microsoft.com/office/officeart/2005/8/layout/hierarchy6"/>
    <dgm:cxn modelId="{9CEB9EAC-A411-481B-B04A-A5147FCA5FF6}" srcId="{D57E2A8B-4BA3-42BD-9970-91AC18813229}" destId="{CD362540-EB6B-47F3-A54D-43EE2E3E7F8D}" srcOrd="0" destOrd="0" parTransId="{60E81E3A-3BDD-4B83-B80C-95F28B2FBF90}" sibTransId="{4CB34A55-2764-4C68-ACAD-1A1CCF5C8F09}"/>
    <dgm:cxn modelId="{6F120DE0-95E4-44DB-B311-F94866361057}" type="presOf" srcId="{51FC2CEF-1076-4C68-A33F-EE7E8A703E2F}" destId="{E025653E-D93E-4E7A-AE83-8D8A5CB6BF9B}" srcOrd="0" destOrd="0" presId="urn:microsoft.com/office/officeart/2005/8/layout/hierarchy6"/>
    <dgm:cxn modelId="{341A4A07-2051-4820-A68C-DFC7CC694392}" srcId="{594642FF-0730-458B-9C73-6EBDB2405EFE}" destId="{8272809E-D989-44DE-BDFB-A72130909F46}" srcOrd="1" destOrd="0" parTransId="{8A4237BA-2A58-4DDE-98D4-6A8170AA6319}" sibTransId="{32B22791-70EB-4C47-92D9-F67CAAFC2C73}"/>
    <dgm:cxn modelId="{63895A10-AB69-4AFE-9CFC-69E18ABBC795}" type="presOf" srcId="{CD362540-EB6B-47F3-A54D-43EE2E3E7F8D}" destId="{F0CF7F90-796B-420D-8C38-21707FF78A75}" srcOrd="0" destOrd="0" presId="urn:microsoft.com/office/officeart/2005/8/layout/hierarchy6"/>
    <dgm:cxn modelId="{E2B5C844-F358-4708-BD33-7A29D63B20B7}" type="presOf" srcId="{4497386F-3E01-42D3-9A5E-AEAD3E74305D}" destId="{4CDE3980-E344-4946-82EB-928052689B7A}" srcOrd="0" destOrd="0" presId="urn:microsoft.com/office/officeart/2005/8/layout/hierarchy6"/>
    <dgm:cxn modelId="{E86C6916-6342-4245-857F-377FAEAF29EC}" srcId="{8272809E-D989-44DE-BDFB-A72130909F46}" destId="{1E2157E0-4B02-4380-AC92-942150376535}" srcOrd="0" destOrd="0" parTransId="{8FE30887-29C9-4068-9C48-6A4509DAB1F2}" sibTransId="{081B62CB-2873-444E-B460-32F821BBFFA2}"/>
    <dgm:cxn modelId="{75D4BEF2-70E1-4F92-AE56-85693FD5802A}" type="presOf" srcId="{9C213AD6-1A1F-4FB7-8093-7C7EE50AC9A9}" destId="{FBC4B5E6-B1FB-44D3-98EC-99DC621B92AE}" srcOrd="0" destOrd="0" presId="urn:microsoft.com/office/officeart/2005/8/layout/hierarchy6"/>
    <dgm:cxn modelId="{6B983D02-837C-409A-A16A-CE269673CFC5}" type="presOf" srcId="{71DBBD2D-DB33-458F-84AB-C470189F27E6}" destId="{1EA7FA27-DF44-4B6E-B287-6A17BD96B1FB}" srcOrd="0" destOrd="0" presId="urn:microsoft.com/office/officeart/2005/8/layout/hierarchy6"/>
    <dgm:cxn modelId="{A42D40A4-BE7D-46F8-8975-905D1FA83415}" srcId="{4497386F-3E01-42D3-9A5E-AEAD3E74305D}" destId="{BC507E56-A0AC-4661-A1B4-F754015760C7}" srcOrd="1" destOrd="0" parTransId="{8C1BE2D7-97DA-4800-9C72-BDEDE2EBEBA8}" sibTransId="{54FD672D-2A60-49D4-880D-F11BB01428B9}"/>
    <dgm:cxn modelId="{04A58F10-635F-4DA6-8C2B-832467AE3B10}" type="presOf" srcId="{3723ECE1-7CC5-4E6E-974E-AF585BEA6267}" destId="{9513918E-AC0B-4871-A60C-B27BFF9CC3FD}" srcOrd="0" destOrd="0" presId="urn:microsoft.com/office/officeart/2005/8/layout/hierarchy6"/>
    <dgm:cxn modelId="{930E6B28-41C9-4B41-8830-F0BB67C8B41D}" type="presOf" srcId="{6A07A46C-9504-4C33-A99B-45644F632FA6}" destId="{B5628A9F-7730-45B7-8617-66C41E125548}" srcOrd="0" destOrd="0" presId="urn:microsoft.com/office/officeart/2005/8/layout/hierarchy6"/>
    <dgm:cxn modelId="{D0EE84B0-015B-48D9-8944-B1B9A81CF33D}" type="presOf" srcId="{8272809E-D989-44DE-BDFB-A72130909F46}" destId="{B40DDCD4-6A63-4448-B040-363351E92952}" srcOrd="0" destOrd="0" presId="urn:microsoft.com/office/officeart/2005/8/layout/hierarchy6"/>
    <dgm:cxn modelId="{D10FB1DE-2FA6-4FA6-ADBD-4BAB1B9AD8EA}" type="presOf" srcId="{43671D9D-E044-4662-8D87-0B44953F7DC6}" destId="{1D0FA0BC-A61A-4DF2-8F81-7920AD2C1685}" srcOrd="0" destOrd="0" presId="urn:microsoft.com/office/officeart/2005/8/layout/hierarchy6"/>
    <dgm:cxn modelId="{014F92DC-AEA9-467B-AD6D-6AF81EF03C43}" type="presOf" srcId="{3D16E39A-9122-4A73-B9F3-196B9C713A54}" destId="{A7943D96-1F7C-4CA8-B512-1E89204B84F9}" srcOrd="0" destOrd="0" presId="urn:microsoft.com/office/officeart/2005/8/layout/hierarchy6"/>
    <dgm:cxn modelId="{BF331B34-97F9-40BC-9587-E74B605509C6}" srcId="{594642FF-0730-458B-9C73-6EBDB2405EFE}" destId="{5E1B7186-C2E9-4DB7-A08C-B07C2F017576}" srcOrd="0" destOrd="0" parTransId="{8905D241-CD29-4663-BA72-2691A7F8E34B}" sibTransId="{674008A2-7052-4F9A-B0F3-8C98CBD50A35}"/>
    <dgm:cxn modelId="{28166FCA-6EBC-4D47-85CD-2225B082EC7D}" type="presOf" srcId="{D57E2A8B-4BA3-42BD-9970-91AC18813229}" destId="{056271EB-86DA-4858-AFBF-C9680CD3243C}" srcOrd="0" destOrd="0" presId="urn:microsoft.com/office/officeart/2005/8/layout/hierarchy6"/>
    <dgm:cxn modelId="{A29067F8-D2DE-4270-A679-BC806C807126}" type="presOf" srcId="{63B5EDC8-71CD-42EC-A8C9-C721EB7432FD}" destId="{18D2689C-8FD9-43FF-A18A-89E69D1E5017}" srcOrd="0" destOrd="0" presId="urn:microsoft.com/office/officeart/2005/8/layout/hierarchy6"/>
    <dgm:cxn modelId="{9D9242C5-9264-43C7-9621-530AD2F745A2}" srcId="{51FC2CEF-1076-4C68-A33F-EE7E8A703E2F}" destId="{4497386F-3E01-42D3-9A5E-AEAD3E74305D}" srcOrd="1" destOrd="0" parTransId="{9FA31E2F-5C47-4192-94B4-DA283D1D3E8E}" sibTransId="{E307B7ED-EB7A-47C9-A30F-48DB44BDE111}"/>
    <dgm:cxn modelId="{898A3A77-B95C-4167-9F60-C8C79AA1C465}" type="presOf" srcId="{594642FF-0730-458B-9C73-6EBDB2405EFE}" destId="{03386E07-009B-4FED-8128-0A2394E780EA}" srcOrd="0" destOrd="0" presId="urn:microsoft.com/office/officeart/2005/8/layout/hierarchy6"/>
    <dgm:cxn modelId="{DD05A117-C150-4694-BCBA-B22190F00F66}" type="presOf" srcId="{5E1B7186-C2E9-4DB7-A08C-B07C2F017576}" destId="{DFB7AA6E-3411-4B7E-8D09-6BBC7EA87678}" srcOrd="0" destOrd="0" presId="urn:microsoft.com/office/officeart/2005/8/layout/hierarchy6"/>
    <dgm:cxn modelId="{2E22489F-63A1-4CF3-AF63-34BDFDC7B204}" type="presOf" srcId="{1F0A16D7-0967-477F-8DB1-F4B7643DA051}" destId="{74536098-8405-41C5-B773-2E47128379EC}" srcOrd="0" destOrd="0" presId="urn:microsoft.com/office/officeart/2005/8/layout/hierarchy6"/>
    <dgm:cxn modelId="{685E10E8-13CD-4952-B429-2C6EEAD4FDBC}" type="presOf" srcId="{8A4237BA-2A58-4DDE-98D4-6A8170AA6319}" destId="{4658D61D-096C-4E1A-A234-A7E6B3850652}" srcOrd="0" destOrd="0" presId="urn:microsoft.com/office/officeart/2005/8/layout/hierarchy6"/>
    <dgm:cxn modelId="{46A4BDF6-A406-4C56-8D10-4F8303868C01}" srcId="{CD362540-EB6B-47F3-A54D-43EE2E3E7F8D}" destId="{51FC2CEF-1076-4C68-A33F-EE7E8A703E2F}" srcOrd="1" destOrd="0" parTransId="{297EA9C7-9341-4CC0-9885-41DE232A61F9}" sibTransId="{93CFF626-58C9-4E12-92DC-E7D6EC033A7B}"/>
    <dgm:cxn modelId="{1DD13D0B-A8A5-42E6-81C4-99CEF0D048F6}" type="presOf" srcId="{8FE30887-29C9-4068-9C48-6A4509DAB1F2}" destId="{0CF99D42-1973-4AA5-B4E4-66B2B3CD6CFA}" srcOrd="0" destOrd="0" presId="urn:microsoft.com/office/officeart/2005/8/layout/hierarchy6"/>
    <dgm:cxn modelId="{068DBE27-1D08-404A-BD7B-427D77DCA05D}" srcId="{3D16E39A-9122-4A73-B9F3-196B9C713A54}" destId="{D67DA56F-7B4B-4C34-B03D-D934DB526395}" srcOrd="0" destOrd="0" parTransId="{E5430011-590A-4D15-8607-69FD35314C7B}" sibTransId="{AF5070B2-346C-4885-ABAA-E24554B4079B}"/>
    <dgm:cxn modelId="{8DF952B2-80B8-4183-B92B-6F3CAC28B1AA}" srcId="{CD362540-EB6B-47F3-A54D-43EE2E3E7F8D}" destId="{63B5EDC8-71CD-42EC-A8C9-C721EB7432FD}" srcOrd="0" destOrd="0" parTransId="{9F627ABF-CFDB-4E78-B57A-BA2BEA94BE8B}" sibTransId="{8648BBDA-9454-4ECE-932E-E027D1C8220B}"/>
    <dgm:cxn modelId="{3BC35C96-AED0-42DA-BEF0-D239F4CD98D2}" type="presOf" srcId="{BC507E56-A0AC-4661-A1B4-F754015760C7}" destId="{EEE8630E-83F4-4100-AC85-D84E1F5FB874}" srcOrd="0" destOrd="0" presId="urn:microsoft.com/office/officeart/2005/8/layout/hierarchy6"/>
    <dgm:cxn modelId="{46C7FC3B-538E-465D-B18D-718DD8C07F34}" srcId="{4497386F-3E01-42D3-9A5E-AEAD3E74305D}" destId="{3D16E39A-9122-4A73-B9F3-196B9C713A54}" srcOrd="0" destOrd="0" parTransId="{D1B559BE-CE3E-4C3F-BAD1-5ADFD287D927}" sibTransId="{6C1F818A-A4DC-4E80-851F-68DA957E9209}"/>
    <dgm:cxn modelId="{8A390CF3-55B5-495E-B00A-BD668C16A890}" type="presOf" srcId="{E5430011-590A-4D15-8607-69FD35314C7B}" destId="{D0A2FEEF-BC9F-4E95-AEA4-9B39684EDBE6}" srcOrd="0" destOrd="0" presId="urn:microsoft.com/office/officeart/2005/8/layout/hierarchy6"/>
    <dgm:cxn modelId="{04593636-4422-48FB-87B0-4C9D04EACE31}" srcId="{3D16E39A-9122-4A73-B9F3-196B9C713A54}" destId="{43671D9D-E044-4662-8D87-0B44953F7DC6}" srcOrd="1" destOrd="0" parTransId="{7A800078-5666-4044-A7AB-29DA6BE9477E}" sibTransId="{C27D1DCC-4CE3-402C-90E0-06395A31728B}"/>
    <dgm:cxn modelId="{272EC44F-3D31-41DD-A5C3-8437CD6BF4EC}" srcId="{BC507E56-A0AC-4661-A1B4-F754015760C7}" destId="{9C213AD6-1A1F-4FB7-8093-7C7EE50AC9A9}" srcOrd="0" destOrd="0" parTransId="{6A07A46C-9504-4C33-A99B-45644F632FA6}" sibTransId="{D915CE27-E054-4BF2-9A82-76C2767CC8D6}"/>
    <dgm:cxn modelId="{C1E3A2F2-45BB-40D9-8C29-0E784763E390}" type="presOf" srcId="{2D3411FF-8BFD-475E-A090-D56724E3D8E7}" destId="{E218530E-D407-4106-B535-813247A516C2}" srcOrd="0" destOrd="0" presId="urn:microsoft.com/office/officeart/2005/8/layout/hierarchy6"/>
    <dgm:cxn modelId="{D289FCEE-3266-4DA4-A972-C66412BB3852}" type="presOf" srcId="{7A800078-5666-4044-A7AB-29DA6BE9477E}" destId="{428351EE-99ED-4A4F-98BA-345438A3D4D4}" srcOrd="0" destOrd="0" presId="urn:microsoft.com/office/officeart/2005/8/layout/hierarchy6"/>
    <dgm:cxn modelId="{1E3EE6B6-2C88-464F-9938-035A6B12D4DA}" type="presOf" srcId="{D67DA56F-7B4B-4C34-B03D-D934DB526395}" destId="{B50BBEFB-2CA7-458C-909C-09D26CBD04ED}" srcOrd="0" destOrd="0" presId="urn:microsoft.com/office/officeart/2005/8/layout/hierarchy6"/>
    <dgm:cxn modelId="{4A9BEC64-F336-4ECE-8EEE-F82CF2DD97D9}" type="presOf" srcId="{8905D241-CD29-4663-BA72-2691A7F8E34B}" destId="{A5D56430-82E7-4B41-A8D6-BEC0BB178386}" srcOrd="0" destOrd="0" presId="urn:microsoft.com/office/officeart/2005/8/layout/hierarchy6"/>
    <dgm:cxn modelId="{214C4DC9-84B9-4AD5-AEF8-3582AAF844A0}" type="presOf" srcId="{9FA31E2F-5C47-4192-94B4-DA283D1D3E8E}" destId="{5EDE2C9A-E2AF-4EAD-BFF0-0F3F171E98FD}" srcOrd="0" destOrd="0" presId="urn:microsoft.com/office/officeart/2005/8/layout/hierarchy6"/>
    <dgm:cxn modelId="{7755C647-EB41-4108-BD69-B80F4A719B5C}" type="presOf" srcId="{72E613D2-0526-49A3-8EF8-2EC3EE36E8A9}" destId="{74B71B68-5696-4325-B978-30E2937C1F22}" srcOrd="0" destOrd="0" presId="urn:microsoft.com/office/officeart/2005/8/layout/hierarchy6"/>
    <dgm:cxn modelId="{12C400BB-F1C5-4FA9-B4EE-C9A65498A881}" type="presOf" srcId="{8C1BE2D7-97DA-4800-9C72-BDEDE2EBEBA8}" destId="{7D2CEC9C-9D8D-478F-803C-677F77EAF03D}" srcOrd="0" destOrd="0" presId="urn:microsoft.com/office/officeart/2005/8/layout/hierarchy6"/>
    <dgm:cxn modelId="{8022A01C-8E9B-4E15-A56C-799DB2F38226}" srcId="{51FC2CEF-1076-4C68-A33F-EE7E8A703E2F}" destId="{594642FF-0730-458B-9C73-6EBDB2405EFE}" srcOrd="0" destOrd="0" parTransId="{2D3411FF-8BFD-475E-A090-D56724E3D8E7}" sibTransId="{915C808E-1A0C-425D-967D-276C3B263894}"/>
    <dgm:cxn modelId="{5BF5588C-01E3-4F40-AD75-F92066240E40}" type="presOf" srcId="{1E2157E0-4B02-4380-AC92-942150376535}" destId="{C5A54447-48FE-4CC7-80FA-5ED97699B8D1}" srcOrd="0" destOrd="0" presId="urn:microsoft.com/office/officeart/2005/8/layout/hierarchy6"/>
    <dgm:cxn modelId="{344531FB-98B8-4BBA-A5DF-598D074549E4}" srcId="{8272809E-D989-44DE-BDFB-A72130909F46}" destId="{72E613D2-0526-49A3-8EF8-2EC3EE36E8A9}" srcOrd="1" destOrd="0" parTransId="{71DBBD2D-DB33-458F-84AB-C470189F27E6}" sibTransId="{6317344A-DF63-444A-9E8A-314AB7B9E83B}"/>
    <dgm:cxn modelId="{77F055B3-7966-4A96-8CE5-5A7D9F587BAD}" srcId="{5E1B7186-C2E9-4DB7-A08C-B07C2F017576}" destId="{3723ECE1-7CC5-4E6E-974E-AF585BEA6267}" srcOrd="0" destOrd="0" parTransId="{1F0A16D7-0967-477F-8DB1-F4B7643DA051}" sibTransId="{454DF90D-CD04-4EA0-845B-4FC4985DED97}"/>
    <dgm:cxn modelId="{F1BFD3EC-DAFF-42D8-ABDA-EA3203B4AAFA}" type="presOf" srcId="{9F627ABF-CFDB-4E78-B57A-BA2BEA94BE8B}" destId="{C0D855C6-8A90-42E8-894E-BAAFA724DD3F}" srcOrd="0" destOrd="0" presId="urn:microsoft.com/office/officeart/2005/8/layout/hierarchy6"/>
    <dgm:cxn modelId="{117BE6D4-87E0-4C84-8139-A223BB76ECFC}" type="presParOf" srcId="{056271EB-86DA-4858-AFBF-C9680CD3243C}" destId="{9AEF9AA4-6A9B-4F2D-9C4A-601723F7F9B4}" srcOrd="0" destOrd="0" presId="urn:microsoft.com/office/officeart/2005/8/layout/hierarchy6"/>
    <dgm:cxn modelId="{1E9DC64D-3829-48DE-9DEF-AB3F7D235AFC}" type="presParOf" srcId="{9AEF9AA4-6A9B-4F2D-9C4A-601723F7F9B4}" destId="{DC4CDAAA-0FBF-4036-9612-13791FAF85ED}" srcOrd="0" destOrd="0" presId="urn:microsoft.com/office/officeart/2005/8/layout/hierarchy6"/>
    <dgm:cxn modelId="{F3826292-AB86-4DD2-A77B-C3EDD7E5220C}" type="presParOf" srcId="{DC4CDAAA-0FBF-4036-9612-13791FAF85ED}" destId="{B7DA4020-904E-4627-923D-8573049270AC}" srcOrd="0" destOrd="0" presId="urn:microsoft.com/office/officeart/2005/8/layout/hierarchy6"/>
    <dgm:cxn modelId="{F5714C29-55ED-4783-AD3D-1F660DB6764F}" type="presParOf" srcId="{B7DA4020-904E-4627-923D-8573049270AC}" destId="{F0CF7F90-796B-420D-8C38-21707FF78A75}" srcOrd="0" destOrd="0" presId="urn:microsoft.com/office/officeart/2005/8/layout/hierarchy6"/>
    <dgm:cxn modelId="{ED0D0D60-EBDD-47CB-A44B-121620FF2DAF}" type="presParOf" srcId="{B7DA4020-904E-4627-923D-8573049270AC}" destId="{37C18BBC-56B1-42C2-A505-286DFEF07E97}" srcOrd="1" destOrd="0" presId="urn:microsoft.com/office/officeart/2005/8/layout/hierarchy6"/>
    <dgm:cxn modelId="{AD77874B-76B6-4814-BF50-53467CF6A5E7}" type="presParOf" srcId="{37C18BBC-56B1-42C2-A505-286DFEF07E97}" destId="{C0D855C6-8A90-42E8-894E-BAAFA724DD3F}" srcOrd="0" destOrd="0" presId="urn:microsoft.com/office/officeart/2005/8/layout/hierarchy6"/>
    <dgm:cxn modelId="{F40736D7-E36B-4265-AED4-685198E4B525}" type="presParOf" srcId="{37C18BBC-56B1-42C2-A505-286DFEF07E97}" destId="{ECE01293-AA36-46D4-B4F5-3657CA9EA52D}" srcOrd="1" destOrd="0" presId="urn:microsoft.com/office/officeart/2005/8/layout/hierarchy6"/>
    <dgm:cxn modelId="{512E37F0-B72E-4FE6-BDD9-796EDEBBE74D}" type="presParOf" srcId="{ECE01293-AA36-46D4-B4F5-3657CA9EA52D}" destId="{18D2689C-8FD9-43FF-A18A-89E69D1E5017}" srcOrd="0" destOrd="0" presId="urn:microsoft.com/office/officeart/2005/8/layout/hierarchy6"/>
    <dgm:cxn modelId="{57C8B13F-1B3B-4286-923F-A615438BF072}" type="presParOf" srcId="{ECE01293-AA36-46D4-B4F5-3657CA9EA52D}" destId="{EF608119-EBC0-4EF3-9A40-9DBE85840F80}" srcOrd="1" destOrd="0" presId="urn:microsoft.com/office/officeart/2005/8/layout/hierarchy6"/>
    <dgm:cxn modelId="{A890A216-A707-419E-ACBF-27DA66DEC614}" type="presParOf" srcId="{37C18BBC-56B1-42C2-A505-286DFEF07E97}" destId="{9D0F18A8-1E3A-4E93-8E54-C6648E1C8556}" srcOrd="2" destOrd="0" presId="urn:microsoft.com/office/officeart/2005/8/layout/hierarchy6"/>
    <dgm:cxn modelId="{2A19F043-E0BB-475A-97C8-ED85DB3B7AC7}" type="presParOf" srcId="{37C18BBC-56B1-42C2-A505-286DFEF07E97}" destId="{D2F7C974-B59F-4088-B6F3-673B2692125D}" srcOrd="3" destOrd="0" presId="urn:microsoft.com/office/officeart/2005/8/layout/hierarchy6"/>
    <dgm:cxn modelId="{E4941319-67FC-4F41-B65D-95E338F050BE}" type="presParOf" srcId="{D2F7C974-B59F-4088-B6F3-673B2692125D}" destId="{E025653E-D93E-4E7A-AE83-8D8A5CB6BF9B}" srcOrd="0" destOrd="0" presId="urn:microsoft.com/office/officeart/2005/8/layout/hierarchy6"/>
    <dgm:cxn modelId="{91FF3B85-695D-424A-A081-C449B88F83A6}" type="presParOf" srcId="{D2F7C974-B59F-4088-B6F3-673B2692125D}" destId="{A8B6D41D-A858-415B-B49A-AB0183BA6765}" srcOrd="1" destOrd="0" presId="urn:microsoft.com/office/officeart/2005/8/layout/hierarchy6"/>
    <dgm:cxn modelId="{0D99DADC-8F03-47B7-B2D2-7D09BA6A4A41}" type="presParOf" srcId="{A8B6D41D-A858-415B-B49A-AB0183BA6765}" destId="{E218530E-D407-4106-B535-813247A516C2}" srcOrd="0" destOrd="0" presId="urn:microsoft.com/office/officeart/2005/8/layout/hierarchy6"/>
    <dgm:cxn modelId="{26F67E79-B01B-4159-8161-0CC5DF821F6A}" type="presParOf" srcId="{A8B6D41D-A858-415B-B49A-AB0183BA6765}" destId="{65F77646-CB95-484C-9CC0-B67BF7D39CFB}" srcOrd="1" destOrd="0" presId="urn:microsoft.com/office/officeart/2005/8/layout/hierarchy6"/>
    <dgm:cxn modelId="{D08AAA70-7B38-4C4D-8A7B-D403A2C06FBD}" type="presParOf" srcId="{65F77646-CB95-484C-9CC0-B67BF7D39CFB}" destId="{03386E07-009B-4FED-8128-0A2394E780EA}" srcOrd="0" destOrd="0" presId="urn:microsoft.com/office/officeart/2005/8/layout/hierarchy6"/>
    <dgm:cxn modelId="{6762785A-0681-4CA6-B216-9D376570066C}" type="presParOf" srcId="{65F77646-CB95-484C-9CC0-B67BF7D39CFB}" destId="{01706036-C586-449C-9E65-B2E43FF42277}" srcOrd="1" destOrd="0" presId="urn:microsoft.com/office/officeart/2005/8/layout/hierarchy6"/>
    <dgm:cxn modelId="{CB6581F5-2071-434C-AD4C-19A4258EF1F8}" type="presParOf" srcId="{01706036-C586-449C-9E65-B2E43FF42277}" destId="{A5D56430-82E7-4B41-A8D6-BEC0BB178386}" srcOrd="0" destOrd="0" presId="urn:microsoft.com/office/officeart/2005/8/layout/hierarchy6"/>
    <dgm:cxn modelId="{1411E285-C8CF-4128-BE3A-727F7034F9BD}" type="presParOf" srcId="{01706036-C586-449C-9E65-B2E43FF42277}" destId="{E2779253-5B3E-464B-8B57-CD809D5F1F7D}" srcOrd="1" destOrd="0" presId="urn:microsoft.com/office/officeart/2005/8/layout/hierarchy6"/>
    <dgm:cxn modelId="{CA646594-F439-4917-9973-936C10E0767D}" type="presParOf" srcId="{E2779253-5B3E-464B-8B57-CD809D5F1F7D}" destId="{DFB7AA6E-3411-4B7E-8D09-6BBC7EA87678}" srcOrd="0" destOrd="0" presId="urn:microsoft.com/office/officeart/2005/8/layout/hierarchy6"/>
    <dgm:cxn modelId="{E7AE5D7E-EB42-418B-804F-81A78B2F7C4F}" type="presParOf" srcId="{E2779253-5B3E-464B-8B57-CD809D5F1F7D}" destId="{D4F61B58-B670-4498-B714-2FF84A09C4C2}" srcOrd="1" destOrd="0" presId="urn:microsoft.com/office/officeart/2005/8/layout/hierarchy6"/>
    <dgm:cxn modelId="{3CDE118E-3C3C-4FB0-ADA9-82D693960CF2}" type="presParOf" srcId="{D4F61B58-B670-4498-B714-2FF84A09C4C2}" destId="{74536098-8405-41C5-B773-2E47128379EC}" srcOrd="0" destOrd="0" presId="urn:microsoft.com/office/officeart/2005/8/layout/hierarchy6"/>
    <dgm:cxn modelId="{92B9DA33-3A85-40CB-8201-0621FB6AB785}" type="presParOf" srcId="{D4F61B58-B670-4498-B714-2FF84A09C4C2}" destId="{B014C52B-AE66-4F8D-B378-174350383EA9}" srcOrd="1" destOrd="0" presId="urn:microsoft.com/office/officeart/2005/8/layout/hierarchy6"/>
    <dgm:cxn modelId="{80EC4C23-B367-45E5-B3BA-B16AB071E1E5}" type="presParOf" srcId="{B014C52B-AE66-4F8D-B378-174350383EA9}" destId="{9513918E-AC0B-4871-A60C-B27BFF9CC3FD}" srcOrd="0" destOrd="0" presId="urn:microsoft.com/office/officeart/2005/8/layout/hierarchy6"/>
    <dgm:cxn modelId="{A4B738D3-829E-4D2F-8E05-0A63DD1AC0A1}" type="presParOf" srcId="{B014C52B-AE66-4F8D-B378-174350383EA9}" destId="{9086BFA0-B071-4F2A-B7ED-C28F3588E129}" srcOrd="1" destOrd="0" presId="urn:microsoft.com/office/officeart/2005/8/layout/hierarchy6"/>
    <dgm:cxn modelId="{F66DEF17-AE78-45F8-AF23-0047CBDED6D0}" type="presParOf" srcId="{01706036-C586-449C-9E65-B2E43FF42277}" destId="{4658D61D-096C-4E1A-A234-A7E6B3850652}" srcOrd="2" destOrd="0" presId="urn:microsoft.com/office/officeart/2005/8/layout/hierarchy6"/>
    <dgm:cxn modelId="{C3DF9003-A1AF-44CB-AD1F-17067B4BA5D9}" type="presParOf" srcId="{01706036-C586-449C-9E65-B2E43FF42277}" destId="{E418DE43-D213-43B6-9280-46ADEAD3CE2C}" srcOrd="3" destOrd="0" presId="urn:microsoft.com/office/officeart/2005/8/layout/hierarchy6"/>
    <dgm:cxn modelId="{8DC7A84B-6A51-4576-8896-FF8CBB94D59F}" type="presParOf" srcId="{E418DE43-D213-43B6-9280-46ADEAD3CE2C}" destId="{B40DDCD4-6A63-4448-B040-363351E92952}" srcOrd="0" destOrd="0" presId="urn:microsoft.com/office/officeart/2005/8/layout/hierarchy6"/>
    <dgm:cxn modelId="{5BFCA035-6DD3-42BF-B44C-9D8507E13442}" type="presParOf" srcId="{E418DE43-D213-43B6-9280-46ADEAD3CE2C}" destId="{3243D603-E561-4C15-AC4E-4FB53D0CFDE8}" srcOrd="1" destOrd="0" presId="urn:microsoft.com/office/officeart/2005/8/layout/hierarchy6"/>
    <dgm:cxn modelId="{27DE6BB1-9046-4007-A711-F3BBEE2B86A3}" type="presParOf" srcId="{3243D603-E561-4C15-AC4E-4FB53D0CFDE8}" destId="{0CF99D42-1973-4AA5-B4E4-66B2B3CD6CFA}" srcOrd="0" destOrd="0" presId="urn:microsoft.com/office/officeart/2005/8/layout/hierarchy6"/>
    <dgm:cxn modelId="{03B48797-DCC3-4894-90ED-9743A0171BAA}" type="presParOf" srcId="{3243D603-E561-4C15-AC4E-4FB53D0CFDE8}" destId="{FAEABCBF-4407-4FB5-8EA4-B7085DD6870B}" srcOrd="1" destOrd="0" presId="urn:microsoft.com/office/officeart/2005/8/layout/hierarchy6"/>
    <dgm:cxn modelId="{7A1ED7E3-0C02-4EFB-97F8-2D51BD14E012}" type="presParOf" srcId="{FAEABCBF-4407-4FB5-8EA4-B7085DD6870B}" destId="{C5A54447-48FE-4CC7-80FA-5ED97699B8D1}" srcOrd="0" destOrd="0" presId="urn:microsoft.com/office/officeart/2005/8/layout/hierarchy6"/>
    <dgm:cxn modelId="{9742C313-05E4-4C88-A615-1345E62BBBC6}" type="presParOf" srcId="{FAEABCBF-4407-4FB5-8EA4-B7085DD6870B}" destId="{614098E7-24AC-4743-A4B4-FC2E7D6BA331}" srcOrd="1" destOrd="0" presId="urn:microsoft.com/office/officeart/2005/8/layout/hierarchy6"/>
    <dgm:cxn modelId="{BEEB2CC4-F5AF-48C6-BD29-E229A0BA6DAA}" type="presParOf" srcId="{3243D603-E561-4C15-AC4E-4FB53D0CFDE8}" destId="{1EA7FA27-DF44-4B6E-B287-6A17BD96B1FB}" srcOrd="2" destOrd="0" presId="urn:microsoft.com/office/officeart/2005/8/layout/hierarchy6"/>
    <dgm:cxn modelId="{A1CA0924-2BE8-4FB8-9116-9E8B83392C03}" type="presParOf" srcId="{3243D603-E561-4C15-AC4E-4FB53D0CFDE8}" destId="{C768C67A-7AFF-4365-92AA-9655B082E305}" srcOrd="3" destOrd="0" presId="urn:microsoft.com/office/officeart/2005/8/layout/hierarchy6"/>
    <dgm:cxn modelId="{83642BEC-B6DF-4FE2-BC22-A052AF4FFA0A}" type="presParOf" srcId="{C768C67A-7AFF-4365-92AA-9655B082E305}" destId="{74B71B68-5696-4325-B978-30E2937C1F22}" srcOrd="0" destOrd="0" presId="urn:microsoft.com/office/officeart/2005/8/layout/hierarchy6"/>
    <dgm:cxn modelId="{F00BEB2D-1319-4010-A51E-86A1BC16FDD0}" type="presParOf" srcId="{C768C67A-7AFF-4365-92AA-9655B082E305}" destId="{64536156-B40C-4B57-A174-EA64E06BC531}" srcOrd="1" destOrd="0" presId="urn:microsoft.com/office/officeart/2005/8/layout/hierarchy6"/>
    <dgm:cxn modelId="{CF964E7A-D3FE-4391-B6BF-E5442BAE0524}" type="presParOf" srcId="{A8B6D41D-A858-415B-B49A-AB0183BA6765}" destId="{5EDE2C9A-E2AF-4EAD-BFF0-0F3F171E98FD}" srcOrd="2" destOrd="0" presId="urn:microsoft.com/office/officeart/2005/8/layout/hierarchy6"/>
    <dgm:cxn modelId="{F00650E1-7E66-4959-AC0C-FBB8725EB258}" type="presParOf" srcId="{A8B6D41D-A858-415B-B49A-AB0183BA6765}" destId="{099701FD-0EEB-40DF-8B7E-A4A631BDC39A}" srcOrd="3" destOrd="0" presId="urn:microsoft.com/office/officeart/2005/8/layout/hierarchy6"/>
    <dgm:cxn modelId="{439DB3E9-A638-495C-B05C-497A799F49EE}" type="presParOf" srcId="{099701FD-0EEB-40DF-8B7E-A4A631BDC39A}" destId="{4CDE3980-E344-4946-82EB-928052689B7A}" srcOrd="0" destOrd="0" presId="urn:microsoft.com/office/officeart/2005/8/layout/hierarchy6"/>
    <dgm:cxn modelId="{A1F65622-DD67-49BB-AA3D-AA8543799438}" type="presParOf" srcId="{099701FD-0EEB-40DF-8B7E-A4A631BDC39A}" destId="{04EE542F-A22F-4FC6-A829-44C9EF53F756}" srcOrd="1" destOrd="0" presId="urn:microsoft.com/office/officeart/2005/8/layout/hierarchy6"/>
    <dgm:cxn modelId="{C9DD9FF3-0F7B-490E-A1BC-FA4F90AE3144}" type="presParOf" srcId="{04EE542F-A22F-4FC6-A829-44C9EF53F756}" destId="{4DA1138E-B0F4-4B9F-858F-AD25E008496D}" srcOrd="0" destOrd="0" presId="urn:microsoft.com/office/officeart/2005/8/layout/hierarchy6"/>
    <dgm:cxn modelId="{94E5FE04-F2D7-46B3-8F96-99244BDDC099}" type="presParOf" srcId="{04EE542F-A22F-4FC6-A829-44C9EF53F756}" destId="{B8F9476D-ECC4-4108-A815-ADC6A15B0C80}" srcOrd="1" destOrd="0" presId="urn:microsoft.com/office/officeart/2005/8/layout/hierarchy6"/>
    <dgm:cxn modelId="{65B94349-7A37-480A-B7BD-07F6701E034D}" type="presParOf" srcId="{B8F9476D-ECC4-4108-A815-ADC6A15B0C80}" destId="{A7943D96-1F7C-4CA8-B512-1E89204B84F9}" srcOrd="0" destOrd="0" presId="urn:microsoft.com/office/officeart/2005/8/layout/hierarchy6"/>
    <dgm:cxn modelId="{189F8FDD-A2EF-4F72-91C5-1A8A71C5601F}" type="presParOf" srcId="{B8F9476D-ECC4-4108-A815-ADC6A15B0C80}" destId="{F1586D9B-F476-4064-A5B7-5B848063DEC1}" srcOrd="1" destOrd="0" presId="urn:microsoft.com/office/officeart/2005/8/layout/hierarchy6"/>
    <dgm:cxn modelId="{A0F46244-1626-4493-BA43-3ADF8DDA7C9B}" type="presParOf" srcId="{F1586D9B-F476-4064-A5B7-5B848063DEC1}" destId="{D0A2FEEF-BC9F-4E95-AEA4-9B39684EDBE6}" srcOrd="0" destOrd="0" presId="urn:microsoft.com/office/officeart/2005/8/layout/hierarchy6"/>
    <dgm:cxn modelId="{1CC47AE1-82F7-48BE-926C-164938B44ABB}" type="presParOf" srcId="{F1586D9B-F476-4064-A5B7-5B848063DEC1}" destId="{AB732F40-8E7F-447E-86C8-E0168851D481}" srcOrd="1" destOrd="0" presId="urn:microsoft.com/office/officeart/2005/8/layout/hierarchy6"/>
    <dgm:cxn modelId="{63FD45A4-4567-4AFA-ADEE-DBC9D4E5E2DD}" type="presParOf" srcId="{AB732F40-8E7F-447E-86C8-E0168851D481}" destId="{B50BBEFB-2CA7-458C-909C-09D26CBD04ED}" srcOrd="0" destOrd="0" presId="urn:microsoft.com/office/officeart/2005/8/layout/hierarchy6"/>
    <dgm:cxn modelId="{F375BFE0-9C2A-4E68-8971-0CDCE05B6364}" type="presParOf" srcId="{AB732F40-8E7F-447E-86C8-E0168851D481}" destId="{5B21957B-FF4A-4CB3-877B-388E77593632}" srcOrd="1" destOrd="0" presId="urn:microsoft.com/office/officeart/2005/8/layout/hierarchy6"/>
    <dgm:cxn modelId="{B7A32444-4414-4AB6-BED3-1DDD842E9942}" type="presParOf" srcId="{F1586D9B-F476-4064-A5B7-5B848063DEC1}" destId="{428351EE-99ED-4A4F-98BA-345438A3D4D4}" srcOrd="2" destOrd="0" presId="urn:microsoft.com/office/officeart/2005/8/layout/hierarchy6"/>
    <dgm:cxn modelId="{DDF3BFAE-0FE5-4E93-97A5-8F043C75F21E}" type="presParOf" srcId="{F1586D9B-F476-4064-A5B7-5B848063DEC1}" destId="{5CCBDE0E-AE80-4FBA-9993-64FA53CA33C9}" srcOrd="3" destOrd="0" presId="urn:microsoft.com/office/officeart/2005/8/layout/hierarchy6"/>
    <dgm:cxn modelId="{5207730A-5537-47DB-A3CC-0FED84042953}" type="presParOf" srcId="{5CCBDE0E-AE80-4FBA-9993-64FA53CA33C9}" destId="{1D0FA0BC-A61A-4DF2-8F81-7920AD2C1685}" srcOrd="0" destOrd="0" presId="urn:microsoft.com/office/officeart/2005/8/layout/hierarchy6"/>
    <dgm:cxn modelId="{84FEBAE1-88E8-40E4-8034-99B816F5D6CE}" type="presParOf" srcId="{5CCBDE0E-AE80-4FBA-9993-64FA53CA33C9}" destId="{2553688F-64F0-4889-98D2-28CEB3B717B2}" srcOrd="1" destOrd="0" presId="urn:microsoft.com/office/officeart/2005/8/layout/hierarchy6"/>
    <dgm:cxn modelId="{9A8A335D-C483-4900-A6BB-9163C1ED35F0}" type="presParOf" srcId="{04EE542F-A22F-4FC6-A829-44C9EF53F756}" destId="{7D2CEC9C-9D8D-478F-803C-677F77EAF03D}" srcOrd="2" destOrd="0" presId="urn:microsoft.com/office/officeart/2005/8/layout/hierarchy6"/>
    <dgm:cxn modelId="{E71E5843-3980-4159-AAD9-A7B26D454191}" type="presParOf" srcId="{04EE542F-A22F-4FC6-A829-44C9EF53F756}" destId="{E86FC611-0C7F-4904-B69A-222B59D2F992}" srcOrd="3" destOrd="0" presId="urn:microsoft.com/office/officeart/2005/8/layout/hierarchy6"/>
    <dgm:cxn modelId="{DE9E4C07-A5AC-4F33-8252-C18FE3D92679}" type="presParOf" srcId="{E86FC611-0C7F-4904-B69A-222B59D2F992}" destId="{EEE8630E-83F4-4100-AC85-D84E1F5FB874}" srcOrd="0" destOrd="0" presId="urn:microsoft.com/office/officeart/2005/8/layout/hierarchy6"/>
    <dgm:cxn modelId="{816CA2EF-9B52-4CF2-B185-6DC44B015831}" type="presParOf" srcId="{E86FC611-0C7F-4904-B69A-222B59D2F992}" destId="{03756578-D95B-4714-88D0-4EE51148DCF9}" srcOrd="1" destOrd="0" presId="urn:microsoft.com/office/officeart/2005/8/layout/hierarchy6"/>
    <dgm:cxn modelId="{101146DF-DFD7-4F8B-AAB9-B59C9939D2DD}" type="presParOf" srcId="{03756578-D95B-4714-88D0-4EE51148DCF9}" destId="{B5628A9F-7730-45B7-8617-66C41E125548}" srcOrd="0" destOrd="0" presId="urn:microsoft.com/office/officeart/2005/8/layout/hierarchy6"/>
    <dgm:cxn modelId="{A13205F6-ABC2-4D02-845B-355477D345AA}" type="presParOf" srcId="{03756578-D95B-4714-88D0-4EE51148DCF9}" destId="{7CA4D1DF-8F86-4FAE-BF43-132649BF41FF}" srcOrd="1" destOrd="0" presId="urn:microsoft.com/office/officeart/2005/8/layout/hierarchy6"/>
    <dgm:cxn modelId="{AB28AEA4-6983-41E0-96BA-63F1E18FCC6B}" type="presParOf" srcId="{7CA4D1DF-8F86-4FAE-BF43-132649BF41FF}" destId="{FBC4B5E6-B1FB-44D3-98EC-99DC621B92AE}" srcOrd="0" destOrd="0" presId="urn:microsoft.com/office/officeart/2005/8/layout/hierarchy6"/>
    <dgm:cxn modelId="{B9802E34-2052-4717-85A3-996F669F2829}" type="presParOf" srcId="{7CA4D1DF-8F86-4FAE-BF43-132649BF41FF}" destId="{FFEE666F-136D-45F3-98EF-D4B63817F66D}" srcOrd="1" destOrd="0" presId="urn:microsoft.com/office/officeart/2005/8/layout/hierarchy6"/>
    <dgm:cxn modelId="{55237328-B485-4F80-BAE1-8712150563EF}" type="presParOf" srcId="{056271EB-86DA-4858-AFBF-C9680CD3243C}" destId="{9D7AD461-23CB-4B4A-ADEC-D3CB63870648}" srcOrd="1" destOrd="0" presId="urn:microsoft.com/office/officeart/2005/8/layout/hierarchy6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56" y="620688"/>
            <a:ext cx="8278688" cy="2187823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  <a:latin typeface="Trajan Pro" pitchFamily="18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568" y="3429000"/>
            <a:ext cx="7376864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1864"/>
            <a:ext cx="5904656" cy="147002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972544"/>
            <a:ext cx="50405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AU" b="1" i="0" smtClean="0">
                <a:effectLst/>
                <a:latin typeface="News Cycle" panose="02000803000000000000" pitchFamily="2" charset="2"/>
              </a:defRPr>
            </a:lvl1pPr>
          </a:lstStyle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ews Cycle" panose="02000803000000000000" pitchFamily="2" charset="2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ews Cycle" panose="02000803000000000000" pitchFamily="2" charset="2"/>
              </a:defRPr>
            </a:lvl1pPr>
          </a:lstStyle>
          <a:p>
            <a:fld id="{8142D369-D297-4594-AFF7-54D8BB0633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226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48072"/>
          </a:xfrm>
        </p:spPr>
        <p:txBody>
          <a:bodyPr>
            <a:norm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2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39133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9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9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48072"/>
          </a:xfrm>
        </p:spPr>
        <p:txBody>
          <a:bodyPr>
            <a:norm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8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48072"/>
          </a:xfrm>
        </p:spPr>
        <p:txBody>
          <a:bodyPr>
            <a:normAutofit/>
          </a:bodyPr>
          <a:lstStyle>
            <a:lvl1pPr>
              <a:defRPr sz="32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48072"/>
          </a:xfrm>
        </p:spPr>
        <p:txBody>
          <a:bodyPr>
            <a:norm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/>
                <a:cs typeface="Calibri"/>
              </a:defRPr>
            </a:lvl1pPr>
            <a:lvl2pPr>
              <a:defRPr sz="28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9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8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0880" cy="648072"/>
          </a:xfrm>
        </p:spPr>
        <p:txBody>
          <a:bodyPr>
            <a:normAutofit/>
          </a:bodyPr>
          <a:lstStyle>
            <a:lvl1pPr>
              <a:defRPr sz="28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00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4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24236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777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 smtClean="0"/>
              <a:t>Drag picture to placeholder or click icon to add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spc="-15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B0046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B0046"/>
        </a:buClr>
        <a:buFont typeface="Wingdings" charset="2"/>
        <a:buChar char="§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B0046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8B0046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B0046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9387D-B1CF-4C51-9E66-60F467611564}" type="datetimeFigureOut">
              <a:rPr lang="en-AU" smtClean="0"/>
              <a:t>20/03/2018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0BAE-B3E9-A74A-8F8A-A0B5EC76C5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6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" y="61704"/>
            <a:ext cx="8950352" cy="6712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6819" y="681749"/>
            <a:ext cx="590465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Harmful Workplace Experiences and Women’s Occupational Wellbeing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6376" y="2541786"/>
            <a:ext cx="504056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 Sojo, Robert Wood &amp; Anna Genat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June, 2015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ubtitle 10"/>
          <p:cNvSpPr txBox="1">
            <a:spLocks/>
          </p:cNvSpPr>
          <p:nvPr/>
        </p:nvSpPr>
        <p:spPr>
          <a:xfrm>
            <a:off x="6585559" y="4839851"/>
            <a:ext cx="2448272" cy="809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Melbourne School of Psychological Sciences</a:t>
            </a:r>
          </a:p>
        </p:txBody>
      </p:sp>
      <p:pic>
        <p:nvPicPr>
          <p:cNvPr id="6" name="Picture 10" descr="C:\Users\victorsojo\Downloads\UOM-Rev3D_H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71" y="4839852"/>
            <a:ext cx="973792" cy="80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8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Experiences: An Example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1311182"/>
            <a:ext cx="7572375" cy="218122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920964" y="2743205"/>
            <a:ext cx="280658" cy="1901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5566368" y="3017825"/>
            <a:ext cx="599040" cy="1901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903060" y="5593475"/>
            <a:ext cx="7416824" cy="59406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short and long term consequences of being in her situation?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3060" y="4837391"/>
            <a:ext cx="7416825" cy="59406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kind of beliefs and attitudes underpin the actions of her boss and colleagues?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06528" y="4081307"/>
            <a:ext cx="7416824" cy="59406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would you feel and what would you do if you were in her situation?</a:t>
            </a:r>
            <a:endParaRPr lang="en-A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18484" y="3492407"/>
            <a:ext cx="6439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000" dirty="0" smtClean="0">
                <a:latin typeface="ProximaNovaCond"/>
              </a:rPr>
              <a:t>Taken from comments section of “Cleaning </a:t>
            </a:r>
            <a:r>
              <a:rPr lang="en-AU" sz="1000" dirty="0">
                <a:latin typeface="ProximaNovaCond"/>
              </a:rPr>
              <a:t>Nail Clippings, Cutting the Cake: Your 'Soft Sexism' </a:t>
            </a:r>
            <a:r>
              <a:rPr lang="en-AU" sz="1000" dirty="0" smtClean="0">
                <a:latin typeface="ProximaNovaCond"/>
              </a:rPr>
              <a:t>Stories”</a:t>
            </a:r>
          </a:p>
          <a:p>
            <a:pPr algn="r"/>
            <a:r>
              <a:rPr lang="en-AU" sz="1000" dirty="0">
                <a:latin typeface="ProximaNovaCond"/>
              </a:rPr>
              <a:t>http://jezebel.com/cleaning-nail-clippings-cutting-the-cake-your-soft-se-1696010639</a:t>
            </a:r>
            <a:endParaRPr lang="en-AU" sz="1000" i="0" dirty="0">
              <a:effectLst/>
              <a:latin typeface="ProximaNovaCond"/>
            </a:endParaRPr>
          </a:p>
        </p:txBody>
      </p:sp>
    </p:spTree>
    <p:extLst>
      <p:ext uri="{BB962C8B-B14F-4D97-AF65-F5344CB8AC3E}">
        <p14:creationId xmlns:p14="http://schemas.microsoft.com/office/powerpoint/2010/main" val="35596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205908" y="5399314"/>
            <a:ext cx="4178611" cy="1123406"/>
          </a:xfrm>
          <a:prstGeom prst="roundRect">
            <a:avLst/>
          </a:prstGeom>
          <a:solidFill>
            <a:schemeClr val="bg1">
              <a:lumMod val="95000"/>
              <a:alpha val="22000"/>
            </a:schemeClr>
          </a:solidFill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V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1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es-VE" sz="1100" b="1" dirty="0" smtClean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VE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Sexual</a:t>
            </a:r>
            <a:r>
              <a:rPr lang="en-AU" sz="11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11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Harassment </a:t>
            </a:r>
            <a:endParaRPr lang="en-A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1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Experiences: Classification</a:t>
            </a:r>
            <a:endParaRPr lang="en-AU" sz="3200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6402488"/>
              </p:ext>
            </p:extLst>
          </p:nvPr>
        </p:nvGraphicFramePr>
        <p:xfrm>
          <a:off x="399415" y="838631"/>
          <a:ext cx="8345170" cy="583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0CF7F90-796B-420D-8C38-21707FF78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F0CF7F90-796B-420D-8C38-21707FF78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D855C6-8A90-42E8-894E-BAAFA724D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C0D855C6-8A90-42E8-894E-BAAFA724D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D2689C-8FD9-43FF-A18A-89E69D1E5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8D2689C-8FD9-43FF-A18A-89E69D1E5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0F18A8-1E3A-4E93-8E54-C6648E1C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graphicEl>
                                              <a:dgm id="{9D0F18A8-1E3A-4E93-8E54-C6648E1C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025653E-D93E-4E7A-AE83-8D8A5CB6B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E025653E-D93E-4E7A-AE83-8D8A5CB6B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18530E-D407-4106-B535-813247A51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dgm id="{E218530E-D407-4106-B535-813247A51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3386E07-009B-4FED-8128-0A2394E78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03386E07-009B-4FED-8128-0A2394E78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EDE2C9A-E2AF-4EAD-BFF0-0F3F171E9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graphicEl>
                                              <a:dgm id="{5EDE2C9A-E2AF-4EAD-BFF0-0F3F171E9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CDE3980-E344-4946-82EB-928052689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4CDE3980-E344-4946-82EB-928052689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D56430-82E7-4B41-A8D6-BEC0BB17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graphicEl>
                                              <a:dgm id="{A5D56430-82E7-4B41-A8D6-BEC0BB17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FB7AA6E-3411-4B7E-8D09-6BBC7EA8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DFB7AA6E-3411-4B7E-8D09-6BBC7EA87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58D61D-096C-4E1A-A234-A7E6B3850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dgm id="{4658D61D-096C-4E1A-A234-A7E6B3850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DDCD4-6A63-4448-B040-363351E92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B40DDCD4-6A63-4448-B040-363351E92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A1138E-B0F4-4B9F-858F-AD25E0084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graphicEl>
                                              <a:dgm id="{4DA1138E-B0F4-4B9F-858F-AD25E0084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7943D96-1F7C-4CA8-B512-1E89204B8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A7943D96-1F7C-4CA8-B512-1E89204B8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D2CEC9C-9D8D-478F-803C-677F77EAF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7D2CEC9C-9D8D-478F-803C-677F77EAF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E8630E-83F4-4100-AC85-D84E1F5FB8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EEE8630E-83F4-4100-AC85-D84E1F5FB8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536098-8405-41C5-B773-2E4712837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dgm id="{74536098-8405-41C5-B773-2E4712837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13918E-AC0B-4871-A60C-B27BFF9CC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9513918E-AC0B-4871-A60C-B27BFF9CC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F99D42-1973-4AA5-B4E4-66B2B3CD6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graphicEl>
                                              <a:dgm id="{0CF99D42-1973-4AA5-B4E4-66B2B3CD6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A54447-48FE-4CC7-80FA-5ED97699B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graphicEl>
                                              <a:dgm id="{C5A54447-48FE-4CC7-80FA-5ED97699B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A7FA27-DF44-4B6E-B287-6A17BD96B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graphicEl>
                                              <a:dgm id="{1EA7FA27-DF44-4B6E-B287-6A17BD96B1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B71B68-5696-4325-B978-30E2937C1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>
                                            <p:graphicEl>
                                              <a:dgm id="{74B71B68-5696-4325-B978-30E2937C1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A2FEEF-BC9F-4E95-AEA4-9B39684ED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D0A2FEEF-BC9F-4E95-AEA4-9B39684ED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0BBEFB-2CA7-458C-909C-09D26CBD0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>
                                            <p:graphicEl>
                                              <a:dgm id="{B50BBEFB-2CA7-458C-909C-09D26CBD0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8351EE-99ED-4A4F-98BA-345438A3D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graphicEl>
                                              <a:dgm id="{428351EE-99ED-4A4F-98BA-345438A3D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D0FA0BC-A61A-4DF2-8F81-7920AD2C1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">
                                            <p:graphicEl>
                                              <a:dgm id="{1D0FA0BC-A61A-4DF2-8F81-7920AD2C1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628A9F-7730-45B7-8617-66C41E125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>
                                            <p:graphicEl>
                                              <a:dgm id="{B5628A9F-7730-45B7-8617-66C41E125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C4B5E6-B1FB-44D3-98EC-99DC621B9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>
                                            <p:graphicEl>
                                              <a:dgm id="{FBC4B5E6-B1FB-44D3-98EC-99DC621B9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1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9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299923" y="1322024"/>
            <a:ext cx="8448541" cy="52397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                                         </a:t>
            </a:r>
            <a:r>
              <a:rPr lang="en-A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Moderators:</a:t>
            </a:r>
          </a:p>
          <a:p>
            <a:pPr marL="5383213" indent="-182563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Male Dominated Context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23" y="332656"/>
            <a:ext cx="8448541" cy="648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Harmful Workplace Experiences: Expected Impact</a:t>
            </a:r>
            <a:endParaRPr lang="en-AU" sz="3200" dirty="0"/>
          </a:p>
        </p:txBody>
      </p:sp>
      <p:cxnSp>
        <p:nvCxnSpPr>
          <p:cNvPr id="4" name="Straight Arrow Connector 3"/>
          <p:cNvCxnSpPr>
            <a:stCxn id="5" idx="3"/>
            <a:endCxn id="7" idx="1"/>
          </p:cNvCxnSpPr>
          <p:nvPr/>
        </p:nvCxnSpPr>
        <p:spPr>
          <a:xfrm flipV="1">
            <a:off x="3977088" y="3214160"/>
            <a:ext cx="1729580" cy="213629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3"/>
          <p:cNvSpPr txBox="1"/>
          <p:nvPr/>
        </p:nvSpPr>
        <p:spPr>
          <a:xfrm>
            <a:off x="513482" y="4713246"/>
            <a:ext cx="3463606" cy="12744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200" b="1">
                <a:effectLst/>
                <a:latin typeface="Times New Roman"/>
                <a:ea typeface="Calibri"/>
                <a:cs typeface="Times New Roman"/>
              </a:defRPr>
            </a:lvl1pPr>
          </a:lstStyle>
          <a:p>
            <a:r>
              <a:rPr lang="en-AU" sz="1800" dirty="0">
                <a:latin typeface="+mn-lt"/>
                <a:cs typeface="Times New Roman" pitchFamily="18" charset="0"/>
              </a:rPr>
              <a:t>General </a:t>
            </a:r>
            <a:r>
              <a:rPr lang="en-AU" sz="1800" dirty="0" smtClean="0">
                <a:latin typeface="+mn-lt"/>
                <a:cs typeface="Times New Roman" pitchFamily="18" charset="0"/>
              </a:rPr>
              <a:t>Stressors</a:t>
            </a:r>
            <a:endParaRPr lang="en-AU" sz="1800" dirty="0">
              <a:latin typeface="+mn-lt"/>
              <a:cs typeface="Times New Roman" pitchFamily="18" charset="0"/>
            </a:endParaRPr>
          </a:p>
          <a:p>
            <a:pPr marL="85725" indent="-85725" algn="l">
              <a:buFont typeface="Arial" pitchFamily="34" charset="0"/>
              <a:buChar char="•"/>
            </a:pPr>
            <a:r>
              <a:rPr lang="en-AU" sz="1700" b="0" dirty="0">
                <a:latin typeface="+mn-lt"/>
                <a:cs typeface="Times New Roman" pitchFamily="18" charset="0"/>
              </a:rPr>
              <a:t>Work harassment</a:t>
            </a:r>
          </a:p>
          <a:p>
            <a:pPr marL="85725" indent="-85725" algn="l">
              <a:buFont typeface="Arial" pitchFamily="34" charset="0"/>
              <a:buChar char="•"/>
            </a:pPr>
            <a:r>
              <a:rPr lang="en-AU" sz="1700" b="0" dirty="0" smtClean="0">
                <a:latin typeface="+mn-lt"/>
                <a:cs typeface="Times New Roman" pitchFamily="18" charset="0"/>
              </a:rPr>
              <a:t>Job </a:t>
            </a:r>
            <a:r>
              <a:rPr lang="en-AU" sz="1700" b="0" dirty="0">
                <a:latin typeface="+mn-lt"/>
                <a:cs typeface="Times New Roman" pitchFamily="18" charset="0"/>
              </a:rPr>
              <a:t>stress</a:t>
            </a:r>
          </a:p>
          <a:p>
            <a:pPr marL="85725" indent="-85725" algn="l">
              <a:buFont typeface="Arial" pitchFamily="34" charset="0"/>
              <a:buChar char="•"/>
            </a:pPr>
            <a:r>
              <a:rPr lang="en-AU" sz="1700" b="0" dirty="0" smtClean="0">
                <a:latin typeface="+mn-lt"/>
                <a:cs typeface="Times New Roman" pitchFamily="18" charset="0"/>
              </a:rPr>
              <a:t>Family stress</a:t>
            </a:r>
            <a:endParaRPr lang="en-AU" sz="1700" b="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 Box 10"/>
          <p:cNvSpPr txBox="1"/>
          <p:nvPr/>
        </p:nvSpPr>
        <p:spPr>
          <a:xfrm>
            <a:off x="5706668" y="2342136"/>
            <a:ext cx="2908218" cy="1744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200" b="1">
                <a:effectLst/>
                <a:latin typeface="Times New Roman" pitchFamily="18" charset="0"/>
                <a:ea typeface="Calibri"/>
                <a:cs typeface="Times New Roman" pitchFamily="18" charset="0"/>
              </a:defRPr>
            </a:lvl1pPr>
          </a:lstStyle>
          <a:p>
            <a:r>
              <a:rPr lang="en-AU" sz="1800" dirty="0">
                <a:latin typeface="+mn-lt"/>
              </a:rPr>
              <a:t>Proximal Outcomes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>
                <a:latin typeface="+mn-lt"/>
              </a:rPr>
              <a:t>Organisational commitment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>
                <a:latin typeface="+mn-lt"/>
              </a:rPr>
              <a:t>Job satisfaction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>
                <a:latin typeface="+mn-lt"/>
              </a:rPr>
              <a:t>Work satisfaction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>
                <a:latin typeface="+mn-lt"/>
              </a:rPr>
              <a:t>Co-worker satisfaction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 smtClean="0">
                <a:latin typeface="+mn-lt"/>
              </a:rPr>
              <a:t>Supervision satisfaction</a:t>
            </a:r>
            <a:endParaRPr lang="en-AU" sz="1700" b="0" dirty="0">
              <a:latin typeface="+mn-lt"/>
            </a:endParaRPr>
          </a:p>
        </p:txBody>
      </p:sp>
      <p:cxnSp>
        <p:nvCxnSpPr>
          <p:cNvPr id="8" name="Straight Arrow Connector 7"/>
          <p:cNvCxnSpPr>
            <a:stCxn id="17" idx="3"/>
            <a:endCxn id="7" idx="1"/>
          </p:cNvCxnSpPr>
          <p:nvPr/>
        </p:nvCxnSpPr>
        <p:spPr>
          <a:xfrm>
            <a:off x="3977088" y="2424454"/>
            <a:ext cx="1729580" cy="78970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0"/>
          <p:cNvSpPr txBox="1"/>
          <p:nvPr/>
        </p:nvSpPr>
        <p:spPr>
          <a:xfrm>
            <a:off x="5706668" y="4264941"/>
            <a:ext cx="2908218" cy="14804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0"/>
              </a:spcAft>
              <a:defRPr sz="1200" b="1">
                <a:effectLst/>
                <a:latin typeface="Times New Roman" pitchFamily="18" charset="0"/>
                <a:ea typeface="Calibri"/>
                <a:cs typeface="Times New Roman" pitchFamily="18" charset="0"/>
              </a:defRPr>
            </a:lvl1pPr>
          </a:lstStyle>
          <a:p>
            <a:r>
              <a:rPr lang="en-AU" sz="1800" dirty="0" smtClean="0">
                <a:latin typeface="+mn-lt"/>
              </a:rPr>
              <a:t>Distal </a:t>
            </a:r>
            <a:r>
              <a:rPr lang="en-AU" sz="1800" dirty="0">
                <a:latin typeface="+mn-lt"/>
              </a:rPr>
              <a:t>Outcomes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 smtClean="0">
                <a:latin typeface="+mn-lt"/>
              </a:rPr>
              <a:t>General health</a:t>
            </a:r>
          </a:p>
          <a:p>
            <a:pPr marL="85725" indent="-85725" algn="l">
              <a:buFont typeface="Arial" pitchFamily="34" charset="0"/>
              <a:buChar char="•"/>
              <a:tabLst>
                <a:tab pos="85725" algn="l"/>
              </a:tabLst>
            </a:pPr>
            <a:r>
              <a:rPr lang="en-AU" sz="1700" b="0" dirty="0" smtClean="0">
                <a:latin typeface="+mn-lt"/>
              </a:rPr>
              <a:t>Mental health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5706668" y="3214160"/>
            <a:ext cx="290821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/>
          <p:nvPr/>
        </p:nvSpPr>
        <p:spPr>
          <a:xfrm>
            <a:off x="513482" y="3281349"/>
            <a:ext cx="3463606" cy="13210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b="1" dirty="0" smtClean="0">
                <a:effectLst/>
                <a:ea typeface="Calibri"/>
                <a:cs typeface="Times New Roman" pitchFamily="18" charset="0"/>
              </a:rPr>
              <a:t>High Intensity / Low Frequency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a typeface="Calibri"/>
                <a:cs typeface="Times New Roman" pitchFamily="18" charset="0"/>
              </a:rPr>
              <a:t>Sexual coercion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ffectLst/>
                <a:ea typeface="Calibri"/>
                <a:cs typeface="Times New Roman" pitchFamily="18" charset="0"/>
              </a:rPr>
              <a:t>Unwanted sexual attention</a:t>
            </a:r>
          </a:p>
        </p:txBody>
      </p:sp>
      <p:sp>
        <p:nvSpPr>
          <p:cNvPr id="17" name="Text Box 4"/>
          <p:cNvSpPr txBox="1"/>
          <p:nvPr/>
        </p:nvSpPr>
        <p:spPr>
          <a:xfrm>
            <a:off x="513481" y="1656644"/>
            <a:ext cx="3463607" cy="15356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b="1" dirty="0" smtClean="0">
                <a:effectLst/>
                <a:ea typeface="Calibri"/>
                <a:cs typeface="Times New Roman" pitchFamily="18" charset="0"/>
              </a:rPr>
              <a:t>Low Intensity / High Frequency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a typeface="Calibri"/>
                <a:cs typeface="Times New Roman" pitchFamily="18" charset="0"/>
              </a:rPr>
              <a:t>Gender harassment 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ffectLst/>
                <a:ea typeface="Calibri"/>
                <a:cs typeface="Times New Roman" pitchFamily="18" charset="0"/>
              </a:rPr>
              <a:t>Org Tolerance for SH.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a typeface="Calibri"/>
                <a:cs typeface="Times New Roman" pitchFamily="18" charset="0"/>
              </a:rPr>
              <a:t>Sexist discrimination</a:t>
            </a:r>
          </a:p>
          <a:p>
            <a:pPr marL="85725" indent="-85725">
              <a:spcAft>
                <a:spcPts val="0"/>
              </a:spcAft>
              <a:buFont typeface="Arial" pitchFamily="34" charset="0"/>
              <a:buChar char="•"/>
            </a:pPr>
            <a:r>
              <a:rPr lang="en-AU" sz="1700" dirty="0" smtClean="0">
                <a:effectLst/>
                <a:ea typeface="Calibri"/>
                <a:cs typeface="Times New Roman" pitchFamily="18" charset="0"/>
              </a:rPr>
              <a:t>Sexist organizational climate</a:t>
            </a:r>
          </a:p>
        </p:txBody>
      </p:sp>
      <p:cxnSp>
        <p:nvCxnSpPr>
          <p:cNvPr id="24" name="Straight Arrow Connector 23"/>
          <p:cNvCxnSpPr>
            <a:stCxn id="16" idx="3"/>
            <a:endCxn id="7" idx="1"/>
          </p:cNvCxnSpPr>
          <p:nvPr/>
        </p:nvCxnSpPr>
        <p:spPr>
          <a:xfrm flipV="1">
            <a:off x="3977088" y="3214160"/>
            <a:ext cx="1729580" cy="727719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01856" y="1649329"/>
            <a:ext cx="9144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000" b="1" dirty="0" smtClean="0">
                <a:solidFill>
                  <a:schemeClr val="accent4">
                    <a:lumMod val="75000"/>
                  </a:schemeClr>
                </a:solidFill>
              </a:rPr>
              <a:t>≠?</a:t>
            </a:r>
            <a:endParaRPr lang="en-AU" sz="5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17" idx="3"/>
            <a:endCxn id="9" idx="1"/>
          </p:cNvCxnSpPr>
          <p:nvPr/>
        </p:nvCxnSpPr>
        <p:spPr>
          <a:xfrm>
            <a:off x="3977088" y="2424454"/>
            <a:ext cx="1729580" cy="258069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9" idx="1"/>
          </p:cNvCxnSpPr>
          <p:nvPr/>
        </p:nvCxnSpPr>
        <p:spPr>
          <a:xfrm>
            <a:off x="3977088" y="3941879"/>
            <a:ext cx="1729580" cy="1063272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" idx="3"/>
            <a:endCxn id="9" idx="1"/>
          </p:cNvCxnSpPr>
          <p:nvPr/>
        </p:nvCxnSpPr>
        <p:spPr>
          <a:xfrm flipV="1">
            <a:off x="3977088" y="5005151"/>
            <a:ext cx="1729580" cy="34530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20725" y="6156251"/>
            <a:ext cx="51355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(Hershcovis </a:t>
            </a:r>
            <a:r>
              <a:rPr lang="en-US" sz="1500" dirty="0"/>
              <a:t>&amp; Barling, </a:t>
            </a:r>
            <a:r>
              <a:rPr lang="en-US" sz="1500" dirty="0" smtClean="0"/>
              <a:t>2010; </a:t>
            </a:r>
            <a:r>
              <a:rPr lang="en-AU" sz="1500" dirty="0" smtClean="0"/>
              <a:t>VicHealth, 2012)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418062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" grpId="0" animBg="1"/>
      <p:bldP spid="7" grpId="0" animBg="1"/>
      <p:bldP spid="9" grpId="0" animBg="1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Meta-analytic Method</a:t>
            </a:r>
            <a:endParaRPr lang="en-AU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035587" y="4511465"/>
            <a:ext cx="745816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9388" indent="-179388">
              <a:spcBef>
                <a:spcPct val="20000"/>
              </a:spcBef>
              <a:defRPr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35586" y="1765849"/>
            <a:ext cx="7458138" cy="22145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9388" indent="-179388">
              <a:spcBef>
                <a:spcPct val="20000"/>
              </a:spcBef>
              <a:defRPr/>
            </a:pP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78559" y="1837289"/>
            <a:ext cx="4929200" cy="35718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chemeClr val="tx1"/>
                </a:solidFill>
              </a:rPr>
              <a:t>Empirical </a:t>
            </a:r>
            <a:r>
              <a:rPr lang="en-US" dirty="0" smtClean="0">
                <a:solidFill>
                  <a:schemeClr val="tx1"/>
                </a:solidFill>
              </a:rPr>
              <a:t>papers published from 1985 to 2013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78560" y="2265914"/>
            <a:ext cx="2571750" cy="35718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chemeClr val="tx1"/>
                </a:solidFill>
              </a:rPr>
              <a:t>Peer-reviewed journals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8560" y="3123164"/>
            <a:ext cx="4000500" cy="35718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chemeClr val="tx1"/>
                </a:solidFill>
              </a:rPr>
              <a:t>Evaluating </a:t>
            </a:r>
            <a:r>
              <a:rPr lang="en-US" dirty="0" smtClean="0">
                <a:solidFill>
                  <a:schemeClr val="tx1"/>
                </a:solidFill>
              </a:rPr>
              <a:t>relevant constructs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78560" y="2694539"/>
            <a:ext cx="2927679" cy="35718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chemeClr val="tx1"/>
                </a:solidFill>
              </a:rPr>
              <a:t>Samples of </a:t>
            </a:r>
            <a:r>
              <a:rPr lang="en-US" dirty="0" smtClean="0">
                <a:solidFill>
                  <a:schemeClr val="tx1"/>
                </a:solidFill>
              </a:rPr>
              <a:t>Working Women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78537" y="3551802"/>
            <a:ext cx="5143500" cy="357187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dirty="0">
                <a:solidFill>
                  <a:schemeClr val="tx1"/>
                </a:solidFill>
              </a:rPr>
              <a:t>Data that could be transformed into Effect </a:t>
            </a:r>
            <a:r>
              <a:rPr lang="en-US" dirty="0" smtClean="0">
                <a:solidFill>
                  <a:schemeClr val="tx1"/>
                </a:solidFill>
              </a:rPr>
              <a:t>Size </a:t>
            </a:r>
            <a:r>
              <a:rPr lang="en-US" b="1" i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93445" y="4582902"/>
            <a:ext cx="2428891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40 </a:t>
            </a:r>
            <a:r>
              <a:rPr lang="en-AU" dirty="0">
                <a:solidFill>
                  <a:schemeClr val="tx1"/>
                </a:solidFill>
              </a:rPr>
              <a:t>MDWE  </a:t>
            </a:r>
            <a:r>
              <a:rPr lang="en-AU" dirty="0" smtClean="0">
                <a:solidFill>
                  <a:schemeClr val="tx1"/>
                </a:solidFill>
              </a:rPr>
              <a:t>/ 69 </a:t>
            </a:r>
            <a:r>
              <a:rPr lang="en-AU" dirty="0">
                <a:solidFill>
                  <a:schemeClr val="tx1"/>
                </a:solidFill>
              </a:rPr>
              <a:t>General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78537" y="4582902"/>
            <a:ext cx="2286015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106 </a:t>
            </a:r>
            <a:r>
              <a:rPr lang="en-AU" dirty="0">
                <a:solidFill>
                  <a:schemeClr val="tx1"/>
                </a:solidFill>
              </a:rPr>
              <a:t>Journal </a:t>
            </a:r>
            <a:r>
              <a:rPr lang="en-AU" dirty="0" smtClean="0">
                <a:solidFill>
                  <a:schemeClr val="tx1"/>
                </a:solidFill>
              </a:rPr>
              <a:t>articles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5991" y="4582902"/>
            <a:ext cx="2286015" cy="428628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109 </a:t>
            </a:r>
            <a:r>
              <a:rPr lang="en-AU" dirty="0">
                <a:solidFill>
                  <a:schemeClr val="tx1"/>
                </a:solidFill>
              </a:rPr>
              <a:t>Ind. </a:t>
            </a:r>
            <a:r>
              <a:rPr lang="en-AU" dirty="0" smtClean="0">
                <a:solidFill>
                  <a:schemeClr val="tx1"/>
                </a:solidFill>
              </a:rPr>
              <a:t>Samples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8537" y="1342824"/>
            <a:ext cx="266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b="1" dirty="0" smtClean="0"/>
              <a:t> Data collection strategy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78537" y="4177852"/>
            <a:ext cx="1696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b="1" dirty="0" smtClean="0"/>
              <a:t>   Final data set</a:t>
            </a:r>
            <a:endParaRPr lang="en-AU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1035587" y="5681782"/>
            <a:ext cx="7458162" cy="5715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179388" indent="-179388">
              <a:spcBef>
                <a:spcPct val="20000"/>
              </a:spcBef>
              <a:defRPr/>
            </a:pPr>
            <a:endParaRPr lang="en-AU" sz="2000" dirty="0" smtClean="0">
              <a:solidFill>
                <a:schemeClr val="tx1"/>
              </a:solidFill>
            </a:endParaRPr>
          </a:p>
          <a:p>
            <a:pPr marL="179388" indent="-179388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dirty="0" smtClean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07125" y="5753219"/>
            <a:ext cx="2071685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Random effects MA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564552" y="5753219"/>
            <a:ext cx="2205278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Reliability correction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78537" y="5324592"/>
            <a:ext cx="1679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b="1" dirty="0" smtClean="0"/>
              <a:t>   Data analysis</a:t>
            </a:r>
            <a:endParaRPr lang="en-AU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993445" y="5753220"/>
            <a:ext cx="2315665" cy="428628"/>
          </a:xfrm>
          <a:prstGeom prst="round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AU" dirty="0" smtClean="0">
                <a:solidFill>
                  <a:schemeClr val="tx1"/>
                </a:solidFill>
              </a:rPr>
              <a:t>Moderation analysis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27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3" grpId="0" animBg="1"/>
      <p:bldP spid="24" grpId="0" animBg="1"/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15443"/>
              </p:ext>
            </p:extLst>
          </p:nvPr>
        </p:nvGraphicFramePr>
        <p:xfrm>
          <a:off x="4617227" y="1431523"/>
          <a:ext cx="3531906" cy="463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Health</a:t>
            </a:r>
            <a:endParaRPr lang="en-AU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324"/>
              </p:ext>
            </p:extLst>
          </p:nvPr>
        </p:nvGraphicFramePr>
        <p:xfrm>
          <a:off x="1203463" y="2136038"/>
          <a:ext cx="3118490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349"/>
                <a:gridCol w="804231"/>
                <a:gridCol w="1027910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71268"/>
              </p:ext>
            </p:extLst>
          </p:nvPr>
        </p:nvGraphicFramePr>
        <p:xfrm>
          <a:off x="4932994" y="2127294"/>
          <a:ext cx="3216138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570"/>
                <a:gridCol w="837282"/>
                <a:gridCol w="1065286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324080"/>
              </p:ext>
            </p:extLst>
          </p:nvPr>
        </p:nvGraphicFramePr>
        <p:xfrm>
          <a:off x="864377" y="1431524"/>
          <a:ext cx="3457575" cy="463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1316735" y="2867557"/>
            <a:ext cx="2896819" cy="8924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" name="Rectangle 29"/>
          <p:cNvSpPr/>
          <p:nvPr/>
        </p:nvSpPr>
        <p:spPr>
          <a:xfrm>
            <a:off x="5082844" y="3138222"/>
            <a:ext cx="2949245" cy="811986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" name="Rectangle 30"/>
          <p:cNvSpPr/>
          <p:nvPr/>
        </p:nvSpPr>
        <p:spPr>
          <a:xfrm>
            <a:off x="1322835" y="2866342"/>
            <a:ext cx="1200909" cy="89245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5082843" y="3138222"/>
            <a:ext cx="1157023" cy="811986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700475" y="3406329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5923" y="3406329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pic>
        <p:nvPicPr>
          <p:cNvPr id="14" name="Picture 2" descr="G:\Branding\Images\CEL G+ R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 flipV="1">
            <a:off x="5082843" y="2888376"/>
            <a:ext cx="2949246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320468" y="2888376"/>
            <a:ext cx="2949246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174484"/>
              </p:ext>
            </p:extLst>
          </p:nvPr>
        </p:nvGraphicFramePr>
        <p:xfrm>
          <a:off x="4472640" y="1424550"/>
          <a:ext cx="3457575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440722"/>
              </p:ext>
            </p:extLst>
          </p:nvPr>
        </p:nvGraphicFramePr>
        <p:xfrm>
          <a:off x="862665" y="1415025"/>
          <a:ext cx="3457575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53" y="332656"/>
            <a:ext cx="8951493" cy="648072"/>
          </a:xfrm>
        </p:spPr>
        <p:txBody>
          <a:bodyPr>
            <a:noAutofit/>
          </a:bodyPr>
          <a:lstStyle/>
          <a:p>
            <a:r>
              <a:rPr lang="en-US" dirty="0" smtClean="0"/>
              <a:t>Harmful Workplace Experiences and General Work Attitudes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680478"/>
              </p:ext>
            </p:extLst>
          </p:nvPr>
        </p:nvGraphicFramePr>
        <p:xfrm>
          <a:off x="1188832" y="2136038"/>
          <a:ext cx="3413761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82"/>
                <a:gridCol w="762896"/>
                <a:gridCol w="1330583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  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14600"/>
              </p:ext>
            </p:extLst>
          </p:nvPr>
        </p:nvGraphicFramePr>
        <p:xfrm>
          <a:off x="4932994" y="2127294"/>
          <a:ext cx="3413761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872"/>
                <a:gridCol w="645676"/>
                <a:gridCol w="1461213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 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24051" y="2911450"/>
            <a:ext cx="2852928" cy="7607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/>
          <p:cNvSpPr/>
          <p:nvPr/>
        </p:nvSpPr>
        <p:spPr>
          <a:xfrm>
            <a:off x="4932993" y="3174797"/>
            <a:ext cx="2879641" cy="81930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/>
          <p:cNvSpPr/>
          <p:nvPr/>
        </p:nvSpPr>
        <p:spPr>
          <a:xfrm>
            <a:off x="1324051" y="2911450"/>
            <a:ext cx="1177747" cy="7607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4932995" y="3174797"/>
            <a:ext cx="1299556" cy="81930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91849" y="3406329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2411" y="3406329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pic>
        <p:nvPicPr>
          <p:cNvPr id="18" name="Picture 2" descr="G:\Branding\Images\CEL G+ Re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 flipV="1">
            <a:off x="4930443" y="2888376"/>
            <a:ext cx="2949246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320468" y="2888376"/>
            <a:ext cx="2949246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8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5" y="332656"/>
            <a:ext cx="8982530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Harmful Workplace Experiences and Specific Work Attitudes</a:t>
            </a:r>
            <a:endParaRPr lang="en-AU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947651"/>
              </p:ext>
            </p:extLst>
          </p:nvPr>
        </p:nvGraphicFramePr>
        <p:xfrm>
          <a:off x="152400" y="1483070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42225"/>
              </p:ext>
            </p:extLst>
          </p:nvPr>
        </p:nvGraphicFramePr>
        <p:xfrm>
          <a:off x="3120620" y="1473545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01325"/>
              </p:ext>
            </p:extLst>
          </p:nvPr>
        </p:nvGraphicFramePr>
        <p:xfrm>
          <a:off x="6011270" y="1483070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054101"/>
              </p:ext>
            </p:extLst>
          </p:nvPr>
        </p:nvGraphicFramePr>
        <p:xfrm>
          <a:off x="592530" y="2136038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593677"/>
                <a:gridCol w="1056586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0241"/>
              </p:ext>
            </p:extLst>
          </p:nvPr>
        </p:nvGraphicFramePr>
        <p:xfrm>
          <a:off x="3553890" y="2134823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617888"/>
                <a:gridCol w="1032375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7248"/>
              </p:ext>
            </p:extLst>
          </p:nvPr>
        </p:nvGraphicFramePr>
        <p:xfrm>
          <a:off x="6456730" y="2133608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645534"/>
                <a:gridCol w="1004729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14475" y="3116276"/>
            <a:ext cx="2216507" cy="614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614475" y="3116276"/>
            <a:ext cx="907087" cy="614476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/>
          <p:cNvSpPr/>
          <p:nvPr/>
        </p:nvSpPr>
        <p:spPr>
          <a:xfrm>
            <a:off x="3590542" y="3217469"/>
            <a:ext cx="2216507" cy="944879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Rectangle 19"/>
          <p:cNvSpPr/>
          <p:nvPr/>
        </p:nvSpPr>
        <p:spPr>
          <a:xfrm>
            <a:off x="3590543" y="3217469"/>
            <a:ext cx="893676" cy="944879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/>
          <p:cNvSpPr/>
          <p:nvPr/>
        </p:nvSpPr>
        <p:spPr>
          <a:xfrm>
            <a:off x="6471360" y="3130906"/>
            <a:ext cx="2216507" cy="86319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6471361" y="3130906"/>
            <a:ext cx="916992" cy="86319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/>
          <p:cNvSpPr txBox="1"/>
          <p:nvPr/>
        </p:nvSpPr>
        <p:spPr>
          <a:xfrm>
            <a:off x="53494" y="3378194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0464" y="3378194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42192" y="3375326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6463968" y="2955051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575464" y="2932164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4512" y="2950499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6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5" y="332656"/>
            <a:ext cx="8982530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Harmful Workplace Experiences and Specific Work Attitudes</a:t>
            </a:r>
            <a:endParaRPr lang="en-AU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52400" y="1483070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120620" y="1473545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011270" y="1483070"/>
          <a:ext cx="2819399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92530" y="2136038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593677"/>
                <a:gridCol w="1056586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3553890" y="2134823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617888"/>
                <a:gridCol w="1032375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456730" y="2133608"/>
          <a:ext cx="2579295" cy="424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032"/>
                <a:gridCol w="645534"/>
                <a:gridCol w="1004729"/>
              </a:tblGrid>
              <a:tr h="4247489"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Low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High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dirty="0" smtClean="0">
                          <a:solidFill>
                            <a:sysClr val="windowText" lastClr="000000"/>
                          </a:solidFill>
                        </a:rPr>
                        <a:t> General</a:t>
                      </a:r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3494" y="3378194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0464" y="3378194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42192" y="3375326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477996" y="3746810"/>
            <a:ext cx="15533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90543" y="3559634"/>
            <a:ext cx="1521284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4475" y="3375326"/>
            <a:ext cx="1500764" cy="286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463968" y="2955051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575464" y="2932164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04512" y="2950499"/>
            <a:ext cx="2268000" cy="12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04512" y="3387358"/>
            <a:ext cx="7426784" cy="48681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2505"/>
            <a:ext cx="9144000" cy="9384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Moderation Analysis: </a:t>
            </a:r>
            <a:r>
              <a:rPr lang="en-US" dirty="0" smtClean="0"/>
              <a:t>Work context Impact on the Sexual Harassment - Mental Health Association</a:t>
            </a:r>
            <a:endParaRPr lang="en-AU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29409"/>
              </p:ext>
            </p:extLst>
          </p:nvPr>
        </p:nvGraphicFramePr>
        <p:xfrm>
          <a:off x="1770017" y="1263316"/>
          <a:ext cx="6098635" cy="525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28555"/>
              </p:ext>
            </p:extLst>
          </p:nvPr>
        </p:nvGraphicFramePr>
        <p:xfrm>
          <a:off x="3236496" y="1660358"/>
          <a:ext cx="3116178" cy="486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78"/>
                <a:gridCol w="1827350"/>
                <a:gridCol w="458650"/>
              </a:tblGrid>
              <a:tr h="4862857">
                <a:tc>
                  <a:txBody>
                    <a:bodyPr/>
                    <a:lstStyle/>
                    <a:p>
                      <a:pPr algn="ctr"/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665561" y="3659179"/>
            <a:ext cx="919244" cy="25016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99205" y="3654725"/>
            <a:ext cx="939069" cy="62613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2674" y="3659179"/>
            <a:ext cx="914400" cy="81656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70018" y="3599954"/>
            <a:ext cx="327804" cy="36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r</a:t>
            </a:r>
            <a:endParaRPr lang="en-AU" b="1" i="1" dirty="0"/>
          </a:p>
        </p:txBody>
      </p:sp>
      <p:pic>
        <p:nvPicPr>
          <p:cNvPr id="12" name="Picture 2" descr="G:\Branding\Images\CEL G+ Re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1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Experiences: Impact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792649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/>
              <a:t>The </a:t>
            </a:r>
            <a:r>
              <a:rPr lang="en-US" sz="2500" b="1" dirty="0"/>
              <a:t>distinction </a:t>
            </a:r>
            <a:r>
              <a:rPr lang="en-US" sz="2500" dirty="0"/>
              <a:t>between </a:t>
            </a:r>
            <a:r>
              <a:rPr lang="en-US" sz="2500" b="1" dirty="0"/>
              <a:t>high and low severity </a:t>
            </a:r>
            <a:r>
              <a:rPr lang="en-US" sz="2500" dirty="0"/>
              <a:t>of the </a:t>
            </a:r>
            <a:r>
              <a:rPr lang="en-US" sz="2500" dirty="0" smtClean="0"/>
              <a:t>HWE </a:t>
            </a:r>
            <a:r>
              <a:rPr lang="en-US" sz="2500" dirty="0"/>
              <a:t>is </a:t>
            </a:r>
            <a:r>
              <a:rPr lang="en-US" sz="2500" b="1" dirty="0"/>
              <a:t>not supported </a:t>
            </a:r>
            <a:r>
              <a:rPr lang="en-US" sz="2500" dirty="0"/>
              <a:t>by their association with health and work </a:t>
            </a:r>
            <a:r>
              <a:rPr lang="en-US" sz="2500" dirty="0" smtClean="0"/>
              <a:t>attitudes.</a:t>
            </a:r>
            <a:endParaRPr lang="en-US" sz="2500" dirty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b="1" dirty="0"/>
              <a:t>Sexist Org </a:t>
            </a:r>
            <a:r>
              <a:rPr lang="en-US" sz="2500" b="1" dirty="0" smtClean="0"/>
              <a:t>Climate and </a:t>
            </a:r>
            <a:r>
              <a:rPr lang="en-US" sz="2500" b="1" dirty="0"/>
              <a:t>Sexist Discrimination </a:t>
            </a:r>
            <a:r>
              <a:rPr lang="en-US" sz="2500" dirty="0" smtClean="0"/>
              <a:t>have </a:t>
            </a:r>
            <a:r>
              <a:rPr lang="en-US" sz="2500" dirty="0"/>
              <a:t>stronger links </a:t>
            </a:r>
            <a:r>
              <a:rPr lang="en-US" sz="2500" dirty="0" smtClean="0"/>
              <a:t>with </a:t>
            </a:r>
            <a:r>
              <a:rPr lang="en-US" sz="2500" dirty="0"/>
              <a:t>General Work Attitudes than other </a:t>
            </a:r>
            <a:r>
              <a:rPr lang="en-US" sz="2500" dirty="0" smtClean="0"/>
              <a:t>HWE.</a:t>
            </a:r>
            <a:endParaRPr lang="en-US" sz="2500" dirty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b="1" dirty="0"/>
              <a:t>Sexual harassment </a:t>
            </a:r>
            <a:r>
              <a:rPr lang="en-US" sz="2500" dirty="0"/>
              <a:t>has a stronger impact in </a:t>
            </a:r>
            <a:r>
              <a:rPr lang="en-US" sz="2500" b="1" dirty="0" smtClean="0"/>
              <a:t>MDE.</a:t>
            </a:r>
            <a:endParaRPr lang="en-US" sz="25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500" dirty="0" smtClean="0"/>
              <a:t>HWE are </a:t>
            </a:r>
            <a:r>
              <a:rPr lang="en-US" sz="2500" b="1" dirty="0" smtClean="0"/>
              <a:t>as harmful </a:t>
            </a:r>
            <a:r>
              <a:rPr lang="en-US" sz="2500" dirty="0" smtClean="0"/>
              <a:t>as other </a:t>
            </a:r>
            <a:r>
              <a:rPr lang="en-US" sz="2500" b="1" dirty="0" smtClean="0"/>
              <a:t>work and family stressors</a:t>
            </a:r>
            <a:r>
              <a:rPr lang="en-US" sz="2500" dirty="0" smtClean="0"/>
              <a:t> in their impact on work attitudes and health.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500" dirty="0" smtClean="0"/>
              <a:t>Associations of the HWE with work attitudes were the strongest for </a:t>
            </a:r>
            <a:r>
              <a:rPr lang="en-US" sz="2500" b="1" dirty="0" smtClean="0"/>
              <a:t>Satisfaction with Supervision.</a:t>
            </a:r>
          </a:p>
        </p:txBody>
      </p:sp>
    </p:spTree>
    <p:extLst>
      <p:ext uri="{BB962C8B-B14F-4D97-AF65-F5344CB8AC3E}">
        <p14:creationId xmlns:p14="http://schemas.microsoft.com/office/powerpoint/2010/main" val="9680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13" y="1224356"/>
            <a:ext cx="7898291" cy="483354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3213" y="4748270"/>
            <a:ext cx="1707616" cy="2423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793214" y="3681011"/>
            <a:ext cx="6797408" cy="8028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73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4" y="332656"/>
            <a:ext cx="8915400" cy="648072"/>
          </a:xfrm>
        </p:spPr>
        <p:txBody>
          <a:bodyPr>
            <a:noAutofit/>
          </a:bodyPr>
          <a:lstStyle/>
          <a:p>
            <a:r>
              <a:rPr lang="en-US" sz="2900" dirty="0" smtClean="0"/>
              <a:t>Harmful Workplace Experiences: What to do in research?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500" b="1" dirty="0" smtClean="0"/>
              <a:t>Longitudinal research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b="1" dirty="0" smtClean="0"/>
              <a:t>Better reporting </a:t>
            </a:r>
            <a:r>
              <a:rPr lang="en-US" sz="2500" dirty="0" smtClean="0"/>
              <a:t>of relevant variables that could moderate these effects (e.g., managerial status of sample).</a:t>
            </a:r>
            <a:endParaRPr lang="en-US" sz="2500" dirty="0"/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dirty="0" smtClean="0"/>
              <a:t>Studies of </a:t>
            </a:r>
          </a:p>
          <a:p>
            <a:pPr marL="742950" lvl="2" indent="-342900"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Power differential </a:t>
            </a:r>
            <a:r>
              <a:rPr lang="en-US" dirty="0" smtClean="0"/>
              <a:t>between target and perpetrators</a:t>
            </a:r>
            <a:endParaRPr lang="en-US" dirty="0"/>
          </a:p>
          <a:p>
            <a:pPr marL="742950" lvl="2" indent="-342900"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Other dimensions of gender harassment</a:t>
            </a:r>
            <a:r>
              <a:rPr lang="en-US" dirty="0"/>
              <a:t> (e.g., challenging women’s capacity to manage work-family issues)</a:t>
            </a:r>
          </a:p>
          <a:p>
            <a:pPr marL="742950" lvl="2" indent="-342900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Relationship between </a:t>
            </a:r>
            <a:r>
              <a:rPr lang="en-US" b="1" dirty="0"/>
              <a:t>work-family conflict </a:t>
            </a:r>
            <a:r>
              <a:rPr lang="en-US" dirty="0"/>
              <a:t>constructs and </a:t>
            </a:r>
            <a:r>
              <a:rPr lang="en-US" b="1" dirty="0"/>
              <a:t>HWB </a:t>
            </a:r>
            <a:r>
              <a:rPr lang="en-US" dirty="0"/>
              <a:t>constructs.</a:t>
            </a:r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7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047747" cy="648072"/>
          </a:xfrm>
        </p:spPr>
        <p:txBody>
          <a:bodyPr>
            <a:noAutofit/>
          </a:bodyPr>
          <a:lstStyle/>
          <a:p>
            <a:r>
              <a:rPr lang="en-US" sz="3000" dirty="0" smtClean="0"/>
              <a:t>Harmful Workplace Experiences: What to do in practice?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500" b="1" dirty="0" smtClean="0"/>
              <a:t>Evaluation of “low level” sexism</a:t>
            </a:r>
            <a:r>
              <a:rPr lang="en-US" sz="2500" dirty="0" smtClean="0"/>
              <a:t>, </a:t>
            </a:r>
            <a:r>
              <a:rPr lang="en-US" sz="2500" dirty="0"/>
              <a:t>h</a:t>
            </a:r>
            <a:r>
              <a:rPr lang="en-US" sz="2500" dirty="0" smtClean="0"/>
              <a:t>arassment &amp; discrimination.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b="1" dirty="0" smtClean="0"/>
              <a:t>Analysis and change </a:t>
            </a:r>
            <a:r>
              <a:rPr lang="en-US" sz="2500" b="1" dirty="0"/>
              <a:t>of current policy </a:t>
            </a:r>
            <a:r>
              <a:rPr lang="en-US" sz="2500" b="1" dirty="0" smtClean="0"/>
              <a:t>&amp; </a:t>
            </a:r>
            <a:r>
              <a:rPr lang="en-US" sz="2500" b="1" dirty="0"/>
              <a:t>practices </a:t>
            </a:r>
            <a:r>
              <a:rPr lang="en-US" sz="2500" dirty="0"/>
              <a:t>to manage harassment </a:t>
            </a:r>
            <a:r>
              <a:rPr lang="en-US" sz="2500" dirty="0" smtClean="0"/>
              <a:t>&amp; discrimination.</a:t>
            </a:r>
            <a:endParaRPr lang="en-US" sz="25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500" b="1" dirty="0" smtClean="0"/>
              <a:t>Promotion of civil work </a:t>
            </a:r>
            <a:r>
              <a:rPr lang="en-US" sz="2500" dirty="0" smtClean="0"/>
              <a:t>environments.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500" b="1" dirty="0" smtClean="0"/>
              <a:t>Supervisors</a:t>
            </a:r>
            <a:r>
              <a:rPr lang="en-US" sz="2500" dirty="0" smtClean="0"/>
              <a:t> of each unit/team/department </a:t>
            </a:r>
            <a:r>
              <a:rPr lang="en-US" sz="2500" b="1" dirty="0" smtClean="0"/>
              <a:t>as drivers of strategies.</a:t>
            </a:r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4000" dirty="0" smtClean="0"/>
              <a:t>Thank you…</a:t>
            </a: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dirty="0"/>
              <a:t> </a:t>
            </a:r>
            <a:r>
              <a:rPr lang="en-US" sz="3200" dirty="0" smtClean="0"/>
              <a:t>      </a:t>
            </a:r>
          </a:p>
          <a:p>
            <a:pPr marL="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	</a:t>
            </a:r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r>
              <a:rPr lang="en-US" sz="3200" dirty="0" smtClean="0"/>
              <a:t>					</a:t>
            </a:r>
            <a:r>
              <a:rPr lang="en-US" sz="3200" i="1" dirty="0" smtClean="0"/>
              <a:t>For more information: </a:t>
            </a:r>
            <a:r>
              <a:rPr lang="en-US" sz="3200" dirty="0" smtClean="0"/>
              <a:t>					</a:t>
            </a:r>
            <a:r>
              <a:rPr lang="en-US" sz="3200" dirty="0" smtClean="0">
                <a:solidFill>
                  <a:schemeClr val="tx2"/>
                </a:solidFill>
              </a:rPr>
              <a:t>www.cel.edu.au</a:t>
            </a:r>
            <a:endParaRPr lang="en-US" sz="4000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527" y="1295183"/>
            <a:ext cx="6254598" cy="49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783855" y="3249422"/>
            <a:ext cx="1553380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1476526" y="2920022"/>
            <a:ext cx="4219193" cy="180621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3148987" y="4910455"/>
            <a:ext cx="4496719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1" name="Rounded Rectangle 10"/>
          <p:cNvSpPr/>
          <p:nvPr/>
        </p:nvSpPr>
        <p:spPr>
          <a:xfrm>
            <a:off x="3148987" y="5317584"/>
            <a:ext cx="4496719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ounded Rectangle 11"/>
          <p:cNvSpPr/>
          <p:nvPr/>
        </p:nvSpPr>
        <p:spPr>
          <a:xfrm>
            <a:off x="3148986" y="5777958"/>
            <a:ext cx="4496720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99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192" y="1295183"/>
            <a:ext cx="6848189" cy="49063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77107" y="4087258"/>
            <a:ext cx="1079654" cy="2423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ounded Rectangle 9"/>
          <p:cNvSpPr/>
          <p:nvPr/>
        </p:nvSpPr>
        <p:spPr>
          <a:xfrm>
            <a:off x="1377106" y="3249976"/>
            <a:ext cx="6345717" cy="7329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9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9" y="1295183"/>
            <a:ext cx="8217023" cy="446616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7689" y="3422229"/>
            <a:ext cx="1389077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1972018" y="2206951"/>
            <a:ext cx="3316077" cy="5803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46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64" y="1295183"/>
            <a:ext cx="6703477" cy="47277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78593" y="3198866"/>
            <a:ext cx="6301859" cy="7341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Rounded Rectangle 7"/>
          <p:cNvSpPr/>
          <p:nvPr/>
        </p:nvSpPr>
        <p:spPr>
          <a:xfrm>
            <a:off x="1167576" y="3999139"/>
            <a:ext cx="958679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07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73" y="1295183"/>
            <a:ext cx="4084541" cy="525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266473" y="2240001"/>
            <a:ext cx="2922472" cy="8226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Rounded Rectangle 8"/>
          <p:cNvSpPr/>
          <p:nvPr/>
        </p:nvSpPr>
        <p:spPr>
          <a:xfrm>
            <a:off x="5188945" y="2629310"/>
            <a:ext cx="1002535" cy="329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557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 and Gender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work, women are more likely to experience:</a:t>
            </a:r>
          </a:p>
          <a:p>
            <a:pPr marL="622300" lvl="1" indent="-266700"/>
            <a:r>
              <a:rPr lang="en-US" dirty="0"/>
              <a:t>Negative Attitudes towards their Gender</a:t>
            </a:r>
          </a:p>
          <a:p>
            <a:pPr marL="622300" lvl="1" indent="-266700"/>
            <a:r>
              <a:rPr lang="en-US" dirty="0" smtClean="0"/>
              <a:t>Gender-based Discrimination</a:t>
            </a:r>
          </a:p>
          <a:p>
            <a:pPr marL="622300" lvl="1" indent="-266700"/>
            <a:r>
              <a:rPr lang="en-US" dirty="0" smtClean="0"/>
              <a:t>General Workplace Harassment (Bullying)</a:t>
            </a:r>
            <a:endParaRPr lang="en-US" dirty="0"/>
          </a:p>
          <a:p>
            <a:pPr marL="622300" lvl="1" indent="-266700"/>
            <a:r>
              <a:rPr lang="en-US" dirty="0"/>
              <a:t>Sexual H</a:t>
            </a:r>
            <a:r>
              <a:rPr lang="en-US" dirty="0" smtClean="0"/>
              <a:t>arassment</a:t>
            </a:r>
          </a:p>
          <a:p>
            <a:pPr marL="622300" lvl="1" indent="-266700"/>
            <a:r>
              <a:rPr lang="en-US" dirty="0" smtClean="0"/>
              <a:t>Sexual Assault</a:t>
            </a:r>
          </a:p>
          <a:p>
            <a:pPr marL="622300" lvl="1" indent="-266700"/>
            <a:r>
              <a:rPr lang="en-US" dirty="0" smtClean="0"/>
              <a:t>Other general stressors such as Inter-role conflict.</a:t>
            </a:r>
          </a:p>
          <a:p>
            <a:pPr marL="355600" lvl="1" indent="0">
              <a:buNone/>
            </a:pPr>
            <a:r>
              <a:rPr lang="en-US" sz="1500" dirty="0" smtClean="0"/>
              <a:t>(Cortina</a:t>
            </a:r>
            <a:r>
              <a:rPr lang="en-US" sz="1500" dirty="0"/>
              <a:t>, Magley, Williams, &amp; Langhout, 2001; Eagly, &amp; Karau, 2002; Elliot, Mok, &amp; Briere, </a:t>
            </a:r>
            <a:r>
              <a:rPr lang="en-US" sz="1500" dirty="0" smtClean="0"/>
              <a:t>2004; Schmitt</a:t>
            </a:r>
            <a:r>
              <a:rPr lang="en-US" sz="1500" dirty="0"/>
              <a:t>, Branscombe, Kobrynowica, &amp; Owen, 2002; Rospenda, Richman, &amp; Shannon, </a:t>
            </a:r>
            <a:r>
              <a:rPr lang="en-US" sz="1500" dirty="0" smtClean="0"/>
              <a:t>2009</a:t>
            </a:r>
            <a:r>
              <a:rPr lang="en-US" sz="1500" dirty="0"/>
              <a:t>)</a:t>
            </a:r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2505"/>
            <a:ext cx="9144000" cy="9625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Harmful Workplace Experiences: Definition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Interpersonal </a:t>
            </a:r>
            <a:r>
              <a:rPr lang="en-US" dirty="0"/>
              <a:t>abuse against employees </a:t>
            </a:r>
            <a:endParaRPr lang="en-US" dirty="0" smtClean="0"/>
          </a:p>
          <a:p>
            <a:pPr marL="615950" lvl="1"/>
            <a:r>
              <a:rPr lang="en-US" sz="2400" dirty="0" smtClean="0"/>
              <a:t>Happens in </a:t>
            </a:r>
            <a:r>
              <a:rPr lang="en-US" sz="2400" dirty="0"/>
              <a:t>the workplace </a:t>
            </a:r>
            <a:endParaRPr lang="en-US" sz="2400" dirty="0" smtClean="0"/>
          </a:p>
          <a:p>
            <a:pPr marL="615950" lvl="1"/>
            <a:r>
              <a:rPr lang="en-US" sz="2400" dirty="0" smtClean="0"/>
              <a:t>Might </a:t>
            </a:r>
            <a:r>
              <a:rPr lang="en-US" sz="2400" dirty="0"/>
              <a:t>harm or injure </a:t>
            </a:r>
            <a:r>
              <a:rPr lang="en-US" sz="2400" dirty="0" smtClean="0"/>
              <a:t>them</a:t>
            </a:r>
          </a:p>
          <a:p>
            <a:pPr marL="615950" lvl="1"/>
            <a:r>
              <a:rPr lang="en-US" sz="2400" dirty="0"/>
              <a:t>C</a:t>
            </a:r>
            <a:r>
              <a:rPr lang="en-US" sz="2400" dirty="0" smtClean="0"/>
              <a:t>ontribute </a:t>
            </a:r>
            <a:r>
              <a:rPr lang="en-US" sz="2400" dirty="0"/>
              <a:t>to a hostile work </a:t>
            </a:r>
            <a:r>
              <a:rPr lang="en-US" sz="2400" dirty="0" smtClean="0"/>
              <a:t>environment.</a:t>
            </a:r>
            <a:endParaRPr lang="en-US" sz="24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Harmful Workplace Experiences might be…</a:t>
            </a:r>
            <a:endParaRPr lang="en-US" sz="3200" dirty="0"/>
          </a:p>
          <a:p>
            <a:pPr marL="615950" lvl="1"/>
            <a:r>
              <a:rPr lang="en-US" sz="2400" dirty="0" smtClean="0"/>
              <a:t>Momentary </a:t>
            </a:r>
            <a:r>
              <a:rPr lang="en-US" sz="2400" dirty="0"/>
              <a:t>or ongoing</a:t>
            </a:r>
          </a:p>
          <a:p>
            <a:pPr marL="615950" lvl="1"/>
            <a:r>
              <a:rPr lang="en-US" sz="2400" dirty="0" smtClean="0"/>
              <a:t>Psychological</a:t>
            </a:r>
            <a:r>
              <a:rPr lang="en-US" sz="2400" dirty="0"/>
              <a:t>, physical or </a:t>
            </a:r>
            <a:r>
              <a:rPr lang="en-US" sz="2400" dirty="0" smtClean="0"/>
              <a:t>both</a:t>
            </a:r>
            <a:endParaRPr lang="en-US" sz="2400" dirty="0"/>
          </a:p>
          <a:p>
            <a:pPr marL="615950" lvl="1"/>
            <a:r>
              <a:rPr lang="en-US" sz="2400" dirty="0" smtClean="0"/>
              <a:t>Generalised or based on attributes (gender, race)</a:t>
            </a:r>
          </a:p>
          <a:p>
            <a:pPr marL="615950" lvl="1"/>
            <a:r>
              <a:rPr lang="en-US" sz="2400" dirty="0" smtClean="0"/>
              <a:t>Individual experiences or </a:t>
            </a:r>
            <a:r>
              <a:rPr lang="en-AU" sz="2400" dirty="0" smtClean="0"/>
              <a:t>Organisational</a:t>
            </a:r>
            <a:r>
              <a:rPr lang="en-US" sz="2400" dirty="0" smtClean="0"/>
              <a:t> actions.</a:t>
            </a:r>
          </a:p>
          <a:p>
            <a:pPr marL="330200" lvl="1" indent="0">
              <a:buNone/>
            </a:pPr>
            <a:r>
              <a:rPr lang="en-US" sz="1700" dirty="0" smtClean="0"/>
              <a:t>                                                                         (Bowling </a:t>
            </a:r>
            <a:r>
              <a:rPr lang="en-US" sz="1700" dirty="0"/>
              <a:t>&amp; Beehr, 2006; Rospenda et al., </a:t>
            </a:r>
            <a:r>
              <a:rPr lang="en-US" sz="1700" dirty="0" smtClean="0"/>
              <a:t>2009)</a:t>
            </a:r>
            <a:endParaRPr lang="en-US" sz="1700" dirty="0"/>
          </a:p>
        </p:txBody>
      </p:sp>
      <p:pic>
        <p:nvPicPr>
          <p:cNvPr id="5" name="Picture 2" descr="G:\Branding\Images\CEL G+ 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49"/>
            <a:ext cx="1151157" cy="10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4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BS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72B406EC4FF44A494E2EC2B5D0974" ma:contentTypeVersion="3" ma:contentTypeDescription="Create a new document." ma:contentTypeScope="" ma:versionID="f55130897ef6ffcf67a78f26ba36383b">
  <xsd:schema xmlns:xsd="http://www.w3.org/2001/XMLSchema" xmlns:xs="http://www.w3.org/2001/XMLSchema" xmlns:p="http://schemas.microsoft.com/office/2006/metadata/properties" xmlns:ns2="b2999bd9-dba0-46e4-8521-1f182c80fbb9" xmlns:ns4="c9f238dd-bb73-4aef-a7a5-d644ad823e52" targetNamespace="http://schemas.microsoft.com/office/2006/metadata/properties" ma:root="true" ma:fieldsID="afdec5cad4fa6870f71747e3fae521e1" ns2:_="" ns4:_="">
    <xsd:import namespace="b2999bd9-dba0-46e4-8521-1f182c80fbb9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AGLSSubjectTaxHTField1" minOccurs="0"/>
                <xsd:element ref="ns4:AGLSSubjectHTField0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9bd9-dba0-46e4-8521-1f182c80fbb9" elementFormDefault="qualified">
    <xsd:import namespace="http://schemas.microsoft.com/office/2006/documentManagement/types"/>
    <xsd:import namespace="http://schemas.microsoft.com/office/infopath/2007/PartnerControls"/>
    <xsd:element name="AGLSSubjectTaxHTField1" ma:index="8" nillable="true" ma:displayName="DC.Subject_1" ma:hidden="true" ma:internalName="AGLSSubjectTaxHTField1">
      <xsd:simpleType>
        <xsd:restriction base="dms:Note"/>
      </xsd:simpleType>
    </xsd:element>
    <xsd:element name="TaxCatchAll" ma:index="11" nillable="true" ma:displayName="Taxonomy Catch All Column" ma:description="" ma:hidden="true" ma:list="{ff9c2cd2-d0e6-477d-a921-5f7152752030}" ma:internalName="TaxCatchAll" ma:showField="CatchAllData" ma:web="b2999bd9-dba0-46e4-8521-1f182c80fb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AGLSSubjectHTField0" ma:index="10" ma:taxonomy="true" ma:internalName="AGLSSubjectHTField0" ma:taxonomyFieldName="AGLSSubject" ma:displayName="DC.Subject" ma:default="" ma:fieldId="{d8fece8f-c1b1-4f04-a86c-25e52362e650}" ma:sspId="2283e515-f1ad-4c86-85fd-a7bc38926309" ma:termSetId="bd09e9e4-4fd3-4785-8f8f-05e1704e9b3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LSSubjectTaxHTField1 xmlns="b2999bd9-dba0-46e4-8521-1f182c80fbb9" xsi:nil="true"/>
    <AGLSSubject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Family violence</TermName>
          <TermId xmlns="http://schemas.microsoft.com/office/infopath/2007/PartnerControls">a925b0ef-05da-49ea-b419-827af8496195</TermId>
        </TermInfo>
      </Terms>
    </AGLSSubjectHTField0>
    <TaxCatchAll xmlns="b2999bd9-dba0-46e4-8521-1f182c80fbb9">
      <Value>165</Value>
    </TaxCatchAll>
  </documentManagement>
</p:properties>
</file>

<file path=customXml/itemProps1.xml><?xml version="1.0" encoding="utf-8"?>
<ds:datastoreItem xmlns:ds="http://schemas.openxmlformats.org/officeDocument/2006/customXml" ds:itemID="{EB820484-A365-4FB3-977E-3BC03A04CC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9C961-64AB-4CE7-9BD1-F4E6E1BD02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9bd9-dba0-46e4-8521-1f182c80fbb9"/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EB683B-0B06-4735-9016-032EED4EAE72}">
  <ds:schemaRefs>
    <ds:schemaRef ds:uri="c9f238dd-bb73-4aef-a7a5-d644ad823e5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2999bd9-dba0-46e4-8521-1f182c80fbb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MBS PPT Template.thmx</Template>
  <TotalTime>1102</TotalTime>
  <Words>778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News Cycle</vt:lpstr>
      <vt:lpstr>ProximaNovaCond</vt:lpstr>
      <vt:lpstr>Times New Roman</vt:lpstr>
      <vt:lpstr>Trajan Pro</vt:lpstr>
      <vt:lpstr>Wingdings</vt:lpstr>
      <vt:lpstr>MBS PPT Template</vt:lpstr>
      <vt:lpstr>Theme1</vt:lpstr>
      <vt:lpstr>Harmful Workplace Experiences and Women’s Occupational Wellbeing</vt:lpstr>
      <vt:lpstr>Harmful Workplace Experiences and Gender</vt:lpstr>
      <vt:lpstr>Harmful Workplace Experiences and Gender</vt:lpstr>
      <vt:lpstr>Harmful Workplace Experiences and Gender</vt:lpstr>
      <vt:lpstr>Harmful Workplace Experiences and Gender</vt:lpstr>
      <vt:lpstr>Harmful Workplace Experiences and Gender</vt:lpstr>
      <vt:lpstr>Harmful Workplace Experiences and Gender</vt:lpstr>
      <vt:lpstr>Harmful Workplace Experiences and Gender</vt:lpstr>
      <vt:lpstr>Harmful Workplace Experiences: Definition</vt:lpstr>
      <vt:lpstr>Harmful Workplace Experiences: An Example</vt:lpstr>
      <vt:lpstr>Harmful Workplace Experiences: Classification</vt:lpstr>
      <vt:lpstr>Harmful Workplace Experiences: Expected Impact</vt:lpstr>
      <vt:lpstr>Meta-analytic Method</vt:lpstr>
      <vt:lpstr>Harmful Workplace Experiences and Health</vt:lpstr>
      <vt:lpstr>Harmful Workplace Experiences and General Work Attitudes</vt:lpstr>
      <vt:lpstr>Harmful Workplace Experiences and Specific Work Attitudes</vt:lpstr>
      <vt:lpstr>Harmful Workplace Experiences and Specific Work Attitudes</vt:lpstr>
      <vt:lpstr>Moderation Analysis: Work context Impact on the Sexual Harassment - Mental Health Association</vt:lpstr>
      <vt:lpstr>Harmful Workplace Experiences: Impact</vt:lpstr>
      <vt:lpstr>Harmful Workplace Experiences: What to do in research?</vt:lpstr>
      <vt:lpstr>Harmful Workplace Experiences: What to do in practice?</vt:lpstr>
      <vt:lpstr>Harmful Workplace Experiences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Lee</dc:creator>
  <cp:lastModifiedBy>Zachary Tangey</cp:lastModifiedBy>
  <cp:revision>108</cp:revision>
  <cp:lastPrinted>2015-05-13T06:20:54Z</cp:lastPrinted>
  <dcterms:created xsi:type="dcterms:W3CDTF">2013-03-20T22:50:41Z</dcterms:created>
  <dcterms:modified xsi:type="dcterms:W3CDTF">2018-03-19T23:11:15Z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0x01010079C72B406EC4FF44A494E2EC2B5D0974</vt:lpwstr>
  </property>
  <property fmtid="{D5CDD505-2E9C-101B-9397-08002B2CF9AE}" pid="3" name="AGLSSubject">
    <vt:lpwstr>165;#Family violence|a925b0ef-05da-49ea-b419-827af8496195</vt:lpwstr>
  </property>
</Properties>
</file>