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4"/>
  </p:sldMasterIdLst>
  <p:notesMasterIdLst>
    <p:notesMasterId r:id="rId17"/>
  </p:notesMasterIdLst>
  <p:handoutMasterIdLst>
    <p:handoutMasterId r:id="rId18"/>
  </p:handoutMasterIdLst>
  <p:sldIdLst>
    <p:sldId id="256" r:id="rId5"/>
    <p:sldId id="257" r:id="rId6"/>
    <p:sldId id="264" r:id="rId7"/>
    <p:sldId id="267" r:id="rId8"/>
    <p:sldId id="259" r:id="rId9"/>
    <p:sldId id="265" r:id="rId10"/>
    <p:sldId id="260" r:id="rId11"/>
    <p:sldId id="266" r:id="rId12"/>
    <p:sldId id="268" r:id="rId13"/>
    <p:sldId id="261" r:id="rId14"/>
    <p:sldId id="262" r:id="rId15"/>
    <p:sldId id="258" r:id="rId16"/>
  </p:sldIdLst>
  <p:sldSz cx="9144000" cy="6858000" type="screen4x3"/>
  <p:notesSz cx="6858000" cy="9144000"/>
  <p:defaultTextStyle>
    <a:defPPr>
      <a:defRPr lang="en-AU"/>
    </a:defPPr>
    <a:lvl1pPr algn="ctr" rtl="0" eaLnBrk="0" fontAlgn="base" hangingPunct="0">
      <a:spcBef>
        <a:spcPct val="0"/>
      </a:spcBef>
      <a:spcAft>
        <a:spcPct val="0"/>
      </a:spcAft>
      <a:defRPr sz="3700" b="1" kern="1200">
        <a:solidFill>
          <a:srgbClr val="000099"/>
        </a:solidFill>
        <a:latin typeface="Arial" charset="0"/>
        <a:ea typeface="+mn-ea"/>
        <a:cs typeface="+mn-cs"/>
      </a:defRPr>
    </a:lvl1pPr>
    <a:lvl2pPr marL="457200" algn="ctr" rtl="0" eaLnBrk="0" fontAlgn="base" hangingPunct="0">
      <a:spcBef>
        <a:spcPct val="0"/>
      </a:spcBef>
      <a:spcAft>
        <a:spcPct val="0"/>
      </a:spcAft>
      <a:defRPr sz="3700" b="1" kern="1200">
        <a:solidFill>
          <a:srgbClr val="000099"/>
        </a:solidFill>
        <a:latin typeface="Arial" charset="0"/>
        <a:ea typeface="+mn-ea"/>
        <a:cs typeface="+mn-cs"/>
      </a:defRPr>
    </a:lvl2pPr>
    <a:lvl3pPr marL="914400" algn="ctr" rtl="0" eaLnBrk="0" fontAlgn="base" hangingPunct="0">
      <a:spcBef>
        <a:spcPct val="0"/>
      </a:spcBef>
      <a:spcAft>
        <a:spcPct val="0"/>
      </a:spcAft>
      <a:defRPr sz="3700" b="1" kern="1200">
        <a:solidFill>
          <a:srgbClr val="000099"/>
        </a:solidFill>
        <a:latin typeface="Arial" charset="0"/>
        <a:ea typeface="+mn-ea"/>
        <a:cs typeface="+mn-cs"/>
      </a:defRPr>
    </a:lvl3pPr>
    <a:lvl4pPr marL="1371600" algn="ctr" rtl="0" eaLnBrk="0" fontAlgn="base" hangingPunct="0">
      <a:spcBef>
        <a:spcPct val="0"/>
      </a:spcBef>
      <a:spcAft>
        <a:spcPct val="0"/>
      </a:spcAft>
      <a:defRPr sz="3700" b="1" kern="1200">
        <a:solidFill>
          <a:srgbClr val="000099"/>
        </a:solidFill>
        <a:latin typeface="Arial" charset="0"/>
        <a:ea typeface="+mn-ea"/>
        <a:cs typeface="+mn-cs"/>
      </a:defRPr>
    </a:lvl4pPr>
    <a:lvl5pPr marL="1828800" algn="ctr" rtl="0" eaLnBrk="0" fontAlgn="base" hangingPunct="0">
      <a:spcBef>
        <a:spcPct val="0"/>
      </a:spcBef>
      <a:spcAft>
        <a:spcPct val="0"/>
      </a:spcAft>
      <a:defRPr sz="3700" b="1" kern="1200">
        <a:solidFill>
          <a:srgbClr val="000099"/>
        </a:solidFill>
        <a:latin typeface="Arial" charset="0"/>
        <a:ea typeface="+mn-ea"/>
        <a:cs typeface="+mn-cs"/>
      </a:defRPr>
    </a:lvl5pPr>
    <a:lvl6pPr marL="2286000" algn="l" defTabSz="914400" rtl="0" eaLnBrk="1" latinLnBrk="0" hangingPunct="1">
      <a:defRPr sz="3700" b="1" kern="1200">
        <a:solidFill>
          <a:srgbClr val="000099"/>
        </a:solidFill>
        <a:latin typeface="Arial" charset="0"/>
        <a:ea typeface="+mn-ea"/>
        <a:cs typeface="+mn-cs"/>
      </a:defRPr>
    </a:lvl6pPr>
    <a:lvl7pPr marL="2743200" algn="l" defTabSz="914400" rtl="0" eaLnBrk="1" latinLnBrk="0" hangingPunct="1">
      <a:defRPr sz="3700" b="1" kern="1200">
        <a:solidFill>
          <a:srgbClr val="000099"/>
        </a:solidFill>
        <a:latin typeface="Arial" charset="0"/>
        <a:ea typeface="+mn-ea"/>
        <a:cs typeface="+mn-cs"/>
      </a:defRPr>
    </a:lvl7pPr>
    <a:lvl8pPr marL="3200400" algn="l" defTabSz="914400" rtl="0" eaLnBrk="1" latinLnBrk="0" hangingPunct="1">
      <a:defRPr sz="3700" b="1" kern="1200">
        <a:solidFill>
          <a:srgbClr val="000099"/>
        </a:solidFill>
        <a:latin typeface="Arial" charset="0"/>
        <a:ea typeface="+mn-ea"/>
        <a:cs typeface="+mn-cs"/>
      </a:defRPr>
    </a:lvl8pPr>
    <a:lvl9pPr marL="3657600" algn="l" defTabSz="914400" rtl="0" eaLnBrk="1" latinLnBrk="0" hangingPunct="1">
      <a:defRPr sz="3700" b="1" kern="1200">
        <a:solidFill>
          <a:srgbClr val="0000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6600"/>
    <a:srgbClr val="00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88" autoAdjust="0"/>
    <p:restoredTop sz="94647" autoAdjust="0"/>
  </p:normalViewPr>
  <p:slideViewPr>
    <p:cSldViewPr>
      <p:cViewPr varScale="1">
        <p:scale>
          <a:sx n="75" d="100"/>
          <a:sy n="75" d="100"/>
        </p:scale>
        <p:origin x="109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52" y="19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solidFill>
                  <a:schemeClr val="tx1"/>
                </a:solidFill>
                <a:latin typeface="Times" pitchFamily="18" charset="0"/>
              </a:defRPr>
            </a:lvl1pPr>
          </a:lstStyle>
          <a:p>
            <a:endParaRPr lang="en-AU"/>
          </a:p>
        </p:txBody>
      </p:sp>
      <p:sp>
        <p:nvSpPr>
          <p:cNvPr id="13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pitchFamily="18" charset="0"/>
              </a:defRPr>
            </a:lvl1pPr>
          </a:lstStyle>
          <a:p>
            <a:endParaRPr lang="en-AU"/>
          </a:p>
        </p:txBody>
      </p:sp>
      <p:sp>
        <p:nvSpPr>
          <p:cNvPr id="13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solidFill>
                  <a:schemeClr val="tx1"/>
                </a:solidFill>
                <a:latin typeface="Times" pitchFamily="18" charset="0"/>
              </a:defRPr>
            </a:lvl1pPr>
          </a:lstStyle>
          <a:p>
            <a:endParaRPr lang="en-AU"/>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pitchFamily="18" charset="0"/>
              </a:defRPr>
            </a:lvl1pPr>
          </a:lstStyle>
          <a:p>
            <a:fld id="{B1F45551-E9A0-4247-8F67-5F603F52F601}" type="slidenum">
              <a:rPr lang="en-AU"/>
              <a:pPr/>
              <a:t>‹#›</a:t>
            </a:fld>
            <a:endParaRPr lang="en-AU"/>
          </a:p>
        </p:txBody>
      </p:sp>
    </p:spTree>
    <p:extLst>
      <p:ext uri="{BB962C8B-B14F-4D97-AF65-F5344CB8AC3E}">
        <p14:creationId xmlns:p14="http://schemas.microsoft.com/office/powerpoint/2010/main" val="3921361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solidFill>
                  <a:schemeClr val="tx1"/>
                </a:solidFill>
                <a:latin typeface="Times" pitchFamily="18" charset="0"/>
              </a:defRPr>
            </a:lvl1pPr>
          </a:lstStyle>
          <a:p>
            <a:endParaRPr lang="en-AU"/>
          </a:p>
        </p:txBody>
      </p:sp>
      <p:sp>
        <p:nvSpPr>
          <p:cNvPr id="1536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pitchFamily="18" charset="0"/>
              </a:defRPr>
            </a:lvl1pPr>
          </a:lstStyle>
          <a:p>
            <a:endParaRPr lang="en-AU"/>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solidFill>
                  <a:schemeClr val="tx1"/>
                </a:solidFill>
                <a:latin typeface="Times" pitchFamily="18" charset="0"/>
              </a:defRPr>
            </a:lvl1pPr>
          </a:lstStyle>
          <a:p>
            <a:endParaRPr lang="en-AU"/>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pitchFamily="18" charset="0"/>
              </a:defRPr>
            </a:lvl1pPr>
          </a:lstStyle>
          <a:p>
            <a:fld id="{EFB3D6D9-E0FD-4FE2-8783-3CF7B3DAB016}" type="slidenum">
              <a:rPr lang="en-AU"/>
              <a:pPr/>
              <a:t>‹#›</a:t>
            </a:fld>
            <a:endParaRPr lang="en-AU"/>
          </a:p>
        </p:txBody>
      </p:sp>
    </p:spTree>
    <p:extLst>
      <p:ext uri="{BB962C8B-B14F-4D97-AF65-F5344CB8AC3E}">
        <p14:creationId xmlns:p14="http://schemas.microsoft.com/office/powerpoint/2010/main" val="1069747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pitchFamily="18" charset="0"/>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0CE13-805B-4438-8BFA-CECF1C92A91F}" type="slidenum">
              <a:rPr lang="en-AU"/>
              <a:pPr/>
              <a:t>1</a:t>
            </a:fld>
            <a:endParaRPr lang="en-AU"/>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dirty="0" smtClean="0"/>
              <a:t>Good  afternoon everyone, and </a:t>
            </a:r>
            <a:r>
              <a:rPr lang="en-US" dirty="0" err="1" smtClean="0"/>
              <a:t>thankyou</a:t>
            </a:r>
            <a:r>
              <a:rPr lang="en-US" dirty="0" smtClean="0"/>
              <a:t> to Kelli Nagle, the MAV and partners for the invitation to present.</a:t>
            </a:r>
          </a:p>
          <a:p>
            <a:endParaRPr lang="en-US" dirty="0"/>
          </a:p>
          <a:p>
            <a:r>
              <a:rPr lang="en-US" dirty="0" err="1" smtClean="0"/>
              <a:t>Im</a:t>
            </a:r>
            <a:r>
              <a:rPr lang="en-US" dirty="0" smtClean="0"/>
              <a:t> going to be giving a snapshot of the CHALLENGE family violence project and our social marketing strategy. </a:t>
            </a:r>
          </a:p>
          <a:p>
            <a:endParaRPr lang="en-US" dirty="0"/>
          </a:p>
          <a:p>
            <a:r>
              <a:rPr lang="en-US" dirty="0" smtClean="0"/>
              <a:t>Time doesn’t permit to go into social marketing theory, but in a nutshell I want to share a couple of innovative concepts from a social marketing literature search we commissioned, and discuss how this and feedback from men we are working in the primary prevention space, informed our direction.</a:t>
            </a:r>
            <a:endParaRPr lang="en-US" dirty="0"/>
          </a:p>
        </p:txBody>
      </p:sp>
    </p:spTree>
    <p:extLst>
      <p:ext uri="{BB962C8B-B14F-4D97-AF65-F5344CB8AC3E}">
        <p14:creationId xmlns:p14="http://schemas.microsoft.com/office/powerpoint/2010/main" val="700291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5538" y="684213"/>
            <a:ext cx="4572000" cy="3429000"/>
          </a:xfrm>
        </p:spPr>
      </p:sp>
      <p:sp>
        <p:nvSpPr>
          <p:cNvPr id="3" name="Notes Placeholder 2"/>
          <p:cNvSpPr>
            <a:spLocks noGrp="1"/>
          </p:cNvSpPr>
          <p:nvPr>
            <p:ph type="body" idx="1"/>
          </p:nvPr>
        </p:nvSpPr>
        <p:spPr/>
        <p:txBody>
          <a:bodyPr/>
          <a:lstStyle/>
          <a:p>
            <a:r>
              <a:rPr lang="en-AU" dirty="0" smtClean="0"/>
              <a:t>Initially this is what influenced the mentors:</a:t>
            </a:r>
          </a:p>
          <a:p>
            <a:endParaRPr lang="en-AU" dirty="0"/>
          </a:p>
          <a:p>
            <a:pPr marL="0" indent="0">
              <a:buNone/>
            </a:pPr>
            <a:r>
              <a:rPr lang="en-AU" b="1" dirty="0" smtClean="0"/>
              <a:t>THE SOCIAL DETERMINANTS:</a:t>
            </a:r>
          </a:p>
          <a:p>
            <a:pPr marL="0" indent="0">
              <a:buNone/>
            </a:pPr>
            <a:endParaRPr lang="en-AU" b="1" dirty="0"/>
          </a:p>
          <a:p>
            <a:pPr marL="0" indent="0">
              <a:buNone/>
            </a:pPr>
            <a:r>
              <a:rPr lang="en-AU" dirty="0">
                <a:solidFill>
                  <a:srgbClr val="008000"/>
                </a:solidFill>
              </a:rPr>
              <a:t>Rigid Stereotypes; Broader Cultures of Violence</a:t>
            </a:r>
          </a:p>
          <a:p>
            <a:pPr marL="0" indent="0">
              <a:buNone/>
            </a:pPr>
            <a:endParaRPr lang="en-AU" dirty="0"/>
          </a:p>
          <a:p>
            <a:pPr marL="0" indent="0">
              <a:buNone/>
            </a:pPr>
            <a:r>
              <a:rPr lang="en-AU" dirty="0" smtClean="0"/>
              <a:t>They also felt it was Important </a:t>
            </a:r>
            <a:r>
              <a:rPr lang="en-AU" dirty="0"/>
              <a:t>to hold perpetrators </a:t>
            </a:r>
            <a:r>
              <a:rPr lang="en-AU" dirty="0" smtClean="0"/>
              <a:t>(male gender</a:t>
            </a:r>
            <a:r>
              <a:rPr lang="en-AU" dirty="0"/>
              <a:t>) accountable, link </a:t>
            </a:r>
            <a:r>
              <a:rPr lang="en-AU" dirty="0" smtClean="0"/>
              <a:t>the solution </a:t>
            </a:r>
            <a:r>
              <a:rPr lang="en-AU" dirty="0"/>
              <a:t>to cause of problem</a:t>
            </a:r>
          </a:p>
          <a:p>
            <a:pPr marL="0" indent="0">
              <a:buNone/>
            </a:pPr>
            <a:r>
              <a:rPr lang="en-AU" dirty="0" smtClean="0"/>
              <a:t>(But how to do this without being negative…is the dilemma)</a:t>
            </a:r>
            <a:endParaRPr lang="en-AU" dirty="0"/>
          </a:p>
          <a:p>
            <a:pPr marL="0" indent="0">
              <a:buNone/>
            </a:pPr>
            <a:endParaRPr lang="en-AU" dirty="0" smtClean="0"/>
          </a:p>
          <a:p>
            <a:pPr marL="0" indent="0">
              <a:buNone/>
            </a:pPr>
            <a:r>
              <a:rPr lang="en-AU" dirty="0" smtClean="0"/>
              <a:t>They wanted to challenge </a:t>
            </a:r>
            <a:r>
              <a:rPr lang="en-AU" dirty="0"/>
              <a:t>acceptance of male violence as </a:t>
            </a:r>
            <a:r>
              <a:rPr lang="en-AU" dirty="0" smtClean="0"/>
              <a:t>inherent – and MIS-perceptions that males accept/don’t want to act against it )</a:t>
            </a:r>
            <a:endParaRPr lang="en-AU" dirty="0"/>
          </a:p>
          <a:p>
            <a:pPr marL="0" indent="0">
              <a:buNone/>
            </a:pPr>
            <a:endParaRPr lang="en-AU" dirty="0"/>
          </a:p>
          <a:p>
            <a:pPr marL="0" indent="0">
              <a:buNone/>
            </a:pPr>
            <a:r>
              <a:rPr lang="en-AU" dirty="0" smtClean="0"/>
              <a:t>The Gender </a:t>
            </a:r>
            <a:r>
              <a:rPr lang="en-AU" dirty="0"/>
              <a:t>Man </a:t>
            </a:r>
            <a:r>
              <a:rPr lang="en-AU" dirty="0" smtClean="0"/>
              <a:t>box resonated! </a:t>
            </a:r>
            <a:r>
              <a:rPr lang="en-AU" dirty="0"/>
              <a:t>– </a:t>
            </a:r>
            <a:r>
              <a:rPr lang="en-AU" dirty="0" smtClean="0"/>
              <a:t>Whilst Men </a:t>
            </a:r>
            <a:r>
              <a:rPr lang="en-AU" dirty="0"/>
              <a:t>are advantaged, </a:t>
            </a:r>
            <a:r>
              <a:rPr lang="en-AU" dirty="0" smtClean="0"/>
              <a:t>they felt it vitally important to portray Disadvantages </a:t>
            </a:r>
            <a:r>
              <a:rPr lang="en-AU" dirty="0"/>
              <a:t>for men </a:t>
            </a:r>
            <a:r>
              <a:rPr lang="en-AU" dirty="0" smtClean="0"/>
              <a:t>as well as women; AND</a:t>
            </a:r>
            <a:endParaRPr lang="en-AU" dirty="0"/>
          </a:p>
          <a:p>
            <a:pPr marL="0" indent="0">
              <a:buNone/>
            </a:pPr>
            <a:r>
              <a:rPr lang="en-AU" dirty="0" smtClean="0"/>
              <a:t>Promote </a:t>
            </a:r>
            <a:r>
              <a:rPr lang="en-AU" dirty="0"/>
              <a:t>alternative “Healthy CARING masculinity</a:t>
            </a:r>
            <a:r>
              <a:rPr lang="en-AU" dirty="0" smtClean="0"/>
              <a:t>”</a:t>
            </a:r>
          </a:p>
          <a:p>
            <a:pPr marL="0" indent="0">
              <a:buNone/>
            </a:pPr>
            <a:r>
              <a:rPr lang="en-AU" dirty="0" smtClean="0"/>
              <a:t>I will show the video clip that started our journey…</a:t>
            </a:r>
            <a:endParaRPr lang="en-AU" dirty="0"/>
          </a:p>
          <a:p>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10</a:t>
            </a:fld>
            <a:endParaRPr lang="en-AU"/>
          </a:p>
        </p:txBody>
      </p:sp>
    </p:spTree>
    <p:extLst>
      <p:ext uri="{BB962C8B-B14F-4D97-AF65-F5344CB8AC3E}">
        <p14:creationId xmlns:p14="http://schemas.microsoft.com/office/powerpoint/2010/main" val="75960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We ended up settling on a series of video loops that attempt to positively portray What we are saying YES to, covering these CONCEPTS…</a:t>
            </a:r>
          </a:p>
          <a:p>
            <a:endParaRPr lang="en-AU" dirty="0" smtClean="0"/>
          </a:p>
          <a:p>
            <a:r>
              <a:rPr lang="en-AU" dirty="0" smtClean="0"/>
              <a:t>The first cut is still being reviewed by all partners so I am unable to publically present at this stage. </a:t>
            </a:r>
            <a:endParaRPr lang="en-AU" dirty="0"/>
          </a:p>
          <a:p>
            <a:endParaRPr lang="en-AU" dirty="0" smtClean="0"/>
          </a:p>
          <a:p>
            <a:r>
              <a:rPr lang="en-AU" dirty="0" smtClean="0"/>
              <a:t>The themes that we are working with involve:</a:t>
            </a:r>
          </a:p>
          <a:p>
            <a:r>
              <a:rPr lang="en-AU" dirty="0" smtClean="0"/>
              <a:t>A female cricket coach being supported by parents and boys in the team;</a:t>
            </a:r>
          </a:p>
          <a:p>
            <a:r>
              <a:rPr lang="en-AU" dirty="0" smtClean="0"/>
              <a:t>A female engineer being supported by her male subordinates;</a:t>
            </a:r>
          </a:p>
          <a:p>
            <a:r>
              <a:rPr lang="en-AU" dirty="0" smtClean="0"/>
              <a:t>Fathers attending a netball game supporting their daughters;</a:t>
            </a:r>
          </a:p>
          <a:p>
            <a:r>
              <a:rPr lang="en-AU" dirty="0" smtClean="0"/>
              <a:t>And A father interacting with his son, in play, at school, and home.</a:t>
            </a:r>
            <a:endParaRPr lang="en-AU" dirty="0"/>
          </a:p>
          <a:p>
            <a:r>
              <a:rPr lang="en-AU" dirty="0" smtClean="0"/>
              <a:t>We are also working on one that portrays activist men challenging group norms such as </a:t>
            </a:r>
            <a:r>
              <a:rPr lang="en-AU" dirty="0" err="1" smtClean="0"/>
              <a:t>denegrating</a:t>
            </a:r>
            <a:r>
              <a:rPr lang="en-AU" dirty="0" smtClean="0"/>
              <a:t> women and sexualisation of women.</a:t>
            </a:r>
          </a:p>
          <a:p>
            <a:endParaRPr lang="en-AU" dirty="0"/>
          </a:p>
          <a:p>
            <a:r>
              <a:rPr lang="en-AU" dirty="0" smtClean="0"/>
              <a:t>I look forward to launching a final product, and building on this during the next two years of the project – but hope the background was a </a:t>
            </a:r>
            <a:r>
              <a:rPr lang="en-AU" smtClean="0"/>
              <a:t>useful insight.</a:t>
            </a:r>
            <a:endParaRPr lang="en-AU" dirty="0" smtClean="0"/>
          </a:p>
          <a:p>
            <a:endParaRPr lang="en-AU" dirty="0" smtClean="0"/>
          </a:p>
        </p:txBody>
      </p:sp>
      <p:sp>
        <p:nvSpPr>
          <p:cNvPr id="4" name="Slide Number Placeholder 3"/>
          <p:cNvSpPr>
            <a:spLocks noGrp="1"/>
          </p:cNvSpPr>
          <p:nvPr>
            <p:ph type="sldNum" sz="quarter" idx="10"/>
          </p:nvPr>
        </p:nvSpPr>
        <p:spPr/>
        <p:txBody>
          <a:bodyPr/>
          <a:lstStyle/>
          <a:p>
            <a:fld id="{EFB3D6D9-E0FD-4FE2-8783-3CF7B3DAB016}" type="slidenum">
              <a:rPr lang="en-AU" smtClean="0"/>
              <a:pPr/>
              <a:t>11</a:t>
            </a:fld>
            <a:endParaRPr lang="en-AU"/>
          </a:p>
        </p:txBody>
      </p:sp>
    </p:spTree>
    <p:extLst>
      <p:ext uri="{BB962C8B-B14F-4D97-AF65-F5344CB8AC3E}">
        <p14:creationId xmlns:p14="http://schemas.microsoft.com/office/powerpoint/2010/main" val="11253374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EFB3D6D9-E0FD-4FE2-8783-3CF7B3DAB016}" type="slidenum">
              <a:rPr lang="en-AU" smtClean="0"/>
              <a:pPr/>
              <a:t>12</a:t>
            </a:fld>
            <a:endParaRPr lang="en-AU"/>
          </a:p>
        </p:txBody>
      </p:sp>
    </p:spTree>
    <p:extLst>
      <p:ext uri="{BB962C8B-B14F-4D97-AF65-F5344CB8AC3E}">
        <p14:creationId xmlns:p14="http://schemas.microsoft.com/office/powerpoint/2010/main" val="841792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We are one year into our project….</a:t>
            </a:r>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2</a:t>
            </a:fld>
            <a:endParaRPr lang="en-AU"/>
          </a:p>
        </p:txBody>
      </p:sp>
    </p:spTree>
    <p:extLst>
      <p:ext uri="{BB962C8B-B14F-4D97-AF65-F5344CB8AC3E}">
        <p14:creationId xmlns:p14="http://schemas.microsoft.com/office/powerpoint/2010/main" val="2535558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defRPr/>
            </a:pPr>
            <a:r>
              <a:rPr lang="en-AU" sz="1100" b="1" dirty="0" smtClean="0"/>
              <a:t>The CHALLENGE Project is a Male </a:t>
            </a:r>
            <a:r>
              <a:rPr lang="en-AU" sz="1100" b="1" dirty="0"/>
              <a:t>Leadership model building on the White Ribbon </a:t>
            </a:r>
            <a:r>
              <a:rPr lang="en-AU" sz="1100" b="1" dirty="0" smtClean="0"/>
              <a:t>Campaign –specifically, supporting men to “speak out and not stay silent”</a:t>
            </a:r>
            <a:endParaRPr lang="en-AU" sz="1100" b="1" dirty="0"/>
          </a:p>
          <a:p>
            <a:pPr>
              <a:buNone/>
              <a:defRPr/>
            </a:pPr>
            <a:r>
              <a:rPr lang="en-AU" sz="1100" b="1" dirty="0"/>
              <a:t>	Key </a:t>
            </a:r>
            <a:r>
              <a:rPr lang="en-AU" sz="1100" b="1" dirty="0" smtClean="0"/>
              <a:t>interventions being used are: </a:t>
            </a:r>
            <a:endParaRPr lang="en-AU" sz="1100" b="1" dirty="0"/>
          </a:p>
          <a:p>
            <a:pPr>
              <a:defRPr/>
            </a:pPr>
            <a:r>
              <a:rPr lang="en-AU" sz="1100" i="1" dirty="0" smtClean="0">
                <a:solidFill>
                  <a:srgbClr val="006600"/>
                </a:solidFill>
              </a:rPr>
              <a:t>1. Social </a:t>
            </a:r>
            <a:r>
              <a:rPr lang="en-AU" sz="1100" i="1" dirty="0">
                <a:solidFill>
                  <a:srgbClr val="006600"/>
                </a:solidFill>
              </a:rPr>
              <a:t>Marketing  </a:t>
            </a:r>
            <a:r>
              <a:rPr lang="en-AU" sz="1100" dirty="0"/>
              <a:t> UPSTREAM  PREVENTION </a:t>
            </a:r>
            <a:r>
              <a:rPr lang="en-AU" sz="1100" dirty="0" smtClean="0"/>
              <a:t>MESSAGES  - </a:t>
            </a:r>
            <a:r>
              <a:rPr lang="en-AU" sz="1100" dirty="0" smtClean="0">
                <a:solidFill>
                  <a:srgbClr val="000099"/>
                </a:solidFill>
              </a:rPr>
              <a:t>The challenge we set ourselves: was to see if we could develop something that represented  primary </a:t>
            </a:r>
            <a:r>
              <a:rPr lang="en-AU" sz="1100" dirty="0">
                <a:solidFill>
                  <a:srgbClr val="000099"/>
                </a:solidFill>
              </a:rPr>
              <a:t>prevention – my focus for this </a:t>
            </a:r>
            <a:r>
              <a:rPr lang="en-AU" sz="1100" dirty="0" smtClean="0">
                <a:solidFill>
                  <a:srgbClr val="000099"/>
                </a:solidFill>
              </a:rPr>
              <a:t>presentation   - so moving away from victim/perpetrator messages</a:t>
            </a:r>
            <a:endParaRPr lang="en-AU" sz="1100" i="1" dirty="0">
              <a:solidFill>
                <a:srgbClr val="006600"/>
              </a:solidFill>
            </a:endParaRPr>
          </a:p>
          <a:p>
            <a:pPr>
              <a:buNone/>
              <a:defRPr/>
            </a:pPr>
            <a:r>
              <a:rPr lang="en-AU" sz="1100" i="1" dirty="0" smtClean="0">
                <a:solidFill>
                  <a:srgbClr val="006600"/>
                </a:solidFill>
              </a:rPr>
              <a:t>2. Community </a:t>
            </a:r>
            <a:r>
              <a:rPr lang="en-AU" sz="1100" i="1" dirty="0">
                <a:solidFill>
                  <a:srgbClr val="006600"/>
                </a:solidFill>
              </a:rPr>
              <a:t>Development  </a:t>
            </a:r>
            <a:r>
              <a:rPr lang="en-AU" sz="1100" dirty="0"/>
              <a:t>CAPACITY  BUILDING </a:t>
            </a:r>
            <a:r>
              <a:rPr lang="en-AU" sz="1100" dirty="0" smtClean="0"/>
              <a:t>OF  </a:t>
            </a:r>
            <a:r>
              <a:rPr lang="en-AU" sz="1100" dirty="0"/>
              <a:t>MALE </a:t>
            </a:r>
            <a:r>
              <a:rPr lang="en-AU" sz="1100" dirty="0" smtClean="0"/>
              <a:t> COMMUNITY  LEADERS TO DRIVE CHANGE</a:t>
            </a:r>
            <a:endParaRPr lang="en-AU" sz="1100" dirty="0"/>
          </a:p>
          <a:p>
            <a:pPr>
              <a:buNone/>
              <a:defRPr/>
            </a:pPr>
            <a:r>
              <a:rPr lang="en-AU" sz="1100" dirty="0" smtClean="0">
                <a:solidFill>
                  <a:srgbClr val="000099"/>
                </a:solidFill>
              </a:rPr>
              <a:t>Our goal is to skill men we are working with in the prevention space, to go beyond speaking out  and bystander intervention – targeting perpetrators of violence or sexism - and to challenge  </a:t>
            </a:r>
            <a:r>
              <a:rPr lang="en-AU" sz="1100" b="1" dirty="0" smtClean="0">
                <a:solidFill>
                  <a:srgbClr val="000099"/>
                </a:solidFill>
              </a:rPr>
              <a:t>group</a:t>
            </a:r>
            <a:r>
              <a:rPr lang="en-AU" sz="1100" dirty="0" smtClean="0">
                <a:solidFill>
                  <a:srgbClr val="000099"/>
                </a:solidFill>
              </a:rPr>
              <a:t> social norms /attitudes/ behaviours  </a:t>
            </a:r>
            <a:r>
              <a:rPr lang="en-AU" sz="1100" dirty="0">
                <a:solidFill>
                  <a:srgbClr val="000099"/>
                </a:solidFill>
              </a:rPr>
              <a:t>(Bystander Action</a:t>
            </a:r>
            <a:r>
              <a:rPr lang="en-AU" sz="1100" dirty="0" smtClean="0">
                <a:solidFill>
                  <a:srgbClr val="000099"/>
                </a:solidFill>
              </a:rPr>
              <a:t>) AND to promote caring healthy alternatives</a:t>
            </a:r>
            <a:endParaRPr lang="en-AU" sz="1100" dirty="0">
              <a:solidFill>
                <a:srgbClr val="000099"/>
              </a:solidFill>
            </a:endParaRPr>
          </a:p>
          <a:p>
            <a:pPr>
              <a:buNone/>
              <a:defRPr/>
            </a:pPr>
            <a:r>
              <a:rPr lang="en-AU" sz="1100" i="1" dirty="0" smtClean="0">
                <a:solidFill>
                  <a:srgbClr val="008000"/>
                </a:solidFill>
              </a:rPr>
              <a:t>and</a:t>
            </a:r>
            <a:endParaRPr lang="en-AU" sz="1100" i="1" dirty="0">
              <a:solidFill>
                <a:srgbClr val="008000"/>
              </a:solidFill>
            </a:endParaRPr>
          </a:p>
          <a:p>
            <a:pPr>
              <a:buNone/>
              <a:defRPr/>
            </a:pPr>
            <a:r>
              <a:rPr lang="en-AU" sz="1100" i="1" dirty="0" smtClean="0">
                <a:solidFill>
                  <a:srgbClr val="008000"/>
                </a:solidFill>
              </a:rPr>
              <a:t>3. Structural </a:t>
            </a:r>
            <a:r>
              <a:rPr lang="en-AU" sz="1100" i="1" dirty="0">
                <a:solidFill>
                  <a:srgbClr val="008000"/>
                </a:solidFill>
              </a:rPr>
              <a:t>Change  </a:t>
            </a:r>
            <a:r>
              <a:rPr lang="en-AU" sz="1100" dirty="0"/>
              <a:t>COMMUNITY </a:t>
            </a:r>
            <a:r>
              <a:rPr lang="en-AU" sz="1100" dirty="0" smtClean="0"/>
              <a:t>SETTINGS/WORKPLACES</a:t>
            </a:r>
          </a:p>
          <a:p>
            <a:pPr>
              <a:buNone/>
              <a:defRPr/>
            </a:pPr>
            <a:r>
              <a:rPr lang="en-AU" sz="1100" dirty="0" smtClean="0">
                <a:solidFill>
                  <a:srgbClr val="000099"/>
                </a:solidFill>
              </a:rPr>
              <a:t>And ultimately skill the leaders to identify avenues for structural change in their spheres of influence.</a:t>
            </a:r>
            <a:endParaRPr lang="en-AU" sz="1100" dirty="0">
              <a:solidFill>
                <a:srgbClr val="000099"/>
              </a:solidFill>
            </a:endParaRPr>
          </a:p>
          <a:p>
            <a:endParaRPr lang="en-AU" sz="1100" dirty="0">
              <a:solidFill>
                <a:srgbClr val="000099"/>
              </a:solidFill>
            </a:endParaRPr>
          </a:p>
        </p:txBody>
      </p:sp>
      <p:sp>
        <p:nvSpPr>
          <p:cNvPr id="4" name="Slide Number Placeholder 3"/>
          <p:cNvSpPr>
            <a:spLocks noGrp="1"/>
          </p:cNvSpPr>
          <p:nvPr>
            <p:ph type="sldNum" sz="quarter" idx="10"/>
          </p:nvPr>
        </p:nvSpPr>
        <p:spPr/>
        <p:txBody>
          <a:bodyPr/>
          <a:lstStyle/>
          <a:p>
            <a:fld id="{EFB3D6D9-E0FD-4FE2-8783-3CF7B3DAB016}" type="slidenum">
              <a:rPr lang="en-AU" smtClean="0"/>
              <a:pPr/>
              <a:t>3</a:t>
            </a:fld>
            <a:endParaRPr lang="en-AU"/>
          </a:p>
        </p:txBody>
      </p:sp>
    </p:spTree>
    <p:extLst>
      <p:ext uri="{BB962C8B-B14F-4D97-AF65-F5344CB8AC3E}">
        <p14:creationId xmlns:p14="http://schemas.microsoft.com/office/powerpoint/2010/main" val="1967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To put social marketing into context – this slide highlights some key features that define Social marketing….</a:t>
            </a:r>
          </a:p>
          <a:p>
            <a:endParaRPr lang="en-AU" dirty="0"/>
          </a:p>
          <a:p>
            <a:endParaRPr lang="en-AU" dirty="0" smtClean="0"/>
          </a:p>
          <a:p>
            <a:r>
              <a:rPr lang="en-AU" dirty="0" smtClean="0"/>
              <a:t>(so the emphasis is on ...influencing behaviour)</a:t>
            </a:r>
            <a:endParaRPr lang="en-AU" dirty="0"/>
          </a:p>
          <a:p>
            <a:endParaRPr lang="en-AU" dirty="0" smtClean="0"/>
          </a:p>
          <a:p>
            <a:r>
              <a:rPr lang="en-AU" dirty="0" smtClean="0"/>
              <a:t>Alternatively, Health information – including education,  (suggests a choice) (</a:t>
            </a:r>
            <a:r>
              <a:rPr lang="en-AU" dirty="0" err="1" smtClean="0"/>
              <a:t>eg</a:t>
            </a:r>
            <a:r>
              <a:rPr lang="en-AU" dirty="0" smtClean="0"/>
              <a:t>)…..</a:t>
            </a:r>
          </a:p>
          <a:p>
            <a:endParaRPr lang="en-AU" dirty="0"/>
          </a:p>
          <a:p>
            <a:endParaRPr lang="en-AU" dirty="0" smtClean="0"/>
          </a:p>
          <a:p>
            <a:r>
              <a:rPr lang="en-AU" dirty="0" smtClean="0"/>
              <a:t>So, </a:t>
            </a:r>
            <a:r>
              <a:rPr lang="en-AU" dirty="0"/>
              <a:t>a bit </a:t>
            </a:r>
            <a:r>
              <a:rPr lang="en-AU" dirty="0" smtClean="0"/>
              <a:t>it take </a:t>
            </a:r>
            <a:r>
              <a:rPr lang="en-AU" dirty="0"/>
              <a:t>or leave </a:t>
            </a:r>
            <a:r>
              <a:rPr lang="en-AU" dirty="0" smtClean="0"/>
              <a:t>it - on </a:t>
            </a:r>
            <a:r>
              <a:rPr lang="en-AU" dirty="0"/>
              <a:t>the </a:t>
            </a:r>
            <a:r>
              <a:rPr lang="en-AU" dirty="0" smtClean="0"/>
              <a:t>individual to decide…</a:t>
            </a:r>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4</a:t>
            </a:fld>
            <a:endParaRPr lang="en-AU"/>
          </a:p>
        </p:txBody>
      </p:sp>
    </p:spTree>
    <p:extLst>
      <p:ext uri="{BB962C8B-B14F-4D97-AF65-F5344CB8AC3E}">
        <p14:creationId xmlns:p14="http://schemas.microsoft.com/office/powerpoint/2010/main" val="84179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Borderlands Cooperative, known to many of you for research in the violence prevention space, are our external evaluators – and were commissioned to do a lit search on social marketing specific to PVAW</a:t>
            </a:r>
          </a:p>
          <a:p>
            <a:endParaRPr lang="en-AU" dirty="0"/>
          </a:p>
          <a:p>
            <a:r>
              <a:rPr lang="en-AU" dirty="0" smtClean="0"/>
              <a:t>Mostly, what has been developed locally and internationally, according to the previous definitions, amount to information; or at best downstream social marketing. By that I mean, It has increasingly </a:t>
            </a:r>
            <a:r>
              <a:rPr lang="en-AU" i="1" dirty="0" smtClean="0"/>
              <a:t>raised awareness </a:t>
            </a:r>
            <a:r>
              <a:rPr lang="en-AU" dirty="0" smtClean="0"/>
              <a:t>of the </a:t>
            </a:r>
            <a:r>
              <a:rPr lang="en-AU" i="1" dirty="0" smtClean="0"/>
              <a:t>extent of occurrence/statistics</a:t>
            </a:r>
            <a:r>
              <a:rPr lang="en-AU" dirty="0" smtClean="0"/>
              <a:t>; the </a:t>
            </a:r>
            <a:r>
              <a:rPr lang="en-AU" i="1" dirty="0" smtClean="0"/>
              <a:t>problem</a:t>
            </a:r>
            <a:r>
              <a:rPr lang="en-AU" dirty="0" smtClean="0"/>
              <a:t> as experienced </a:t>
            </a:r>
            <a:r>
              <a:rPr lang="en-AU" i="1" dirty="0" smtClean="0"/>
              <a:t>by women victims</a:t>
            </a:r>
            <a:r>
              <a:rPr lang="en-AU" dirty="0" smtClean="0"/>
              <a:t>, and indirectly by non violent men associated with potential victims (i.e. my sister, daughter, colleague </a:t>
            </a:r>
            <a:r>
              <a:rPr lang="en-AU" dirty="0" err="1" smtClean="0"/>
              <a:t>etc</a:t>
            </a:r>
            <a:r>
              <a:rPr lang="en-AU" dirty="0" smtClean="0"/>
              <a:t>); and educated about the </a:t>
            </a:r>
            <a:r>
              <a:rPr lang="en-AU" i="1" dirty="0" smtClean="0"/>
              <a:t>criminal </a:t>
            </a:r>
            <a:r>
              <a:rPr lang="en-AU" dirty="0" smtClean="0"/>
              <a:t>aspect of physical violence and behaviour that is not acceptable. No to Violence! The target being victims, perpetrators, and indirect victims.</a:t>
            </a:r>
          </a:p>
          <a:p>
            <a:r>
              <a:rPr lang="en-AU" dirty="0" smtClean="0"/>
              <a:t>Effective as an intervention strategy but criticised in terms of effective change.</a:t>
            </a:r>
          </a:p>
          <a:p>
            <a:endParaRPr lang="en-AU" dirty="0"/>
          </a:p>
          <a:p>
            <a:r>
              <a:rPr lang="en-AU" dirty="0" smtClean="0"/>
              <a:t>More recent examples target men – to either “protect women” or intervene in violent/potentially violent situations or directly with perpetrators exhibiting violence supportive attitudes (Bystander intervention). </a:t>
            </a:r>
          </a:p>
          <a:p>
            <a:r>
              <a:rPr lang="en-AU" dirty="0" smtClean="0"/>
              <a:t>I am saying downstream, because there is a lack of material highlighting the </a:t>
            </a:r>
            <a:r>
              <a:rPr lang="en-AU" i="1" dirty="0" smtClean="0"/>
              <a:t>causes</a:t>
            </a:r>
            <a:r>
              <a:rPr lang="en-AU" dirty="0" smtClean="0"/>
              <a:t>, and </a:t>
            </a:r>
            <a:r>
              <a:rPr lang="en-AU" i="1" dirty="0" smtClean="0"/>
              <a:t>alternatives</a:t>
            </a:r>
            <a:r>
              <a:rPr lang="en-AU" dirty="0" smtClean="0"/>
              <a:t> – the </a:t>
            </a:r>
            <a:r>
              <a:rPr lang="en-AU" i="1" dirty="0" smtClean="0"/>
              <a:t>social </a:t>
            </a:r>
            <a:r>
              <a:rPr lang="en-AU" dirty="0" smtClean="0"/>
              <a:t>rather than the </a:t>
            </a:r>
            <a:r>
              <a:rPr lang="en-AU" i="1" dirty="0" smtClean="0"/>
              <a:t>pathological/individual </a:t>
            </a:r>
            <a:r>
              <a:rPr lang="en-AU" dirty="0" smtClean="0"/>
              <a:t>– or in feminist discourse: the political not just the personal.</a:t>
            </a:r>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5</a:t>
            </a:fld>
            <a:endParaRPr lang="en-AU"/>
          </a:p>
        </p:txBody>
      </p:sp>
    </p:spTree>
    <p:extLst>
      <p:ext uri="{BB962C8B-B14F-4D97-AF65-F5344CB8AC3E}">
        <p14:creationId xmlns:p14="http://schemas.microsoft.com/office/powerpoint/2010/main" val="3529158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xfrm>
            <a:off x="671726" y="4372646"/>
            <a:ext cx="5485760" cy="4114143"/>
          </a:xfrm>
          <a:noFill/>
        </p:spPr>
        <p:txBody>
          <a:bodyPr/>
          <a:lstStyle/>
          <a:p>
            <a:r>
              <a:rPr lang="en-AU" dirty="0" smtClean="0"/>
              <a:t>For fellow Health Promoters in the audience you will be familiar with the IHP framework. </a:t>
            </a:r>
          </a:p>
          <a:p>
            <a:r>
              <a:rPr lang="en-AU" dirty="0" smtClean="0"/>
              <a:t>Social marketing, by my early definition can address </a:t>
            </a:r>
            <a:r>
              <a:rPr lang="en-AU" dirty="0"/>
              <a:t>strategic (upstream), as well as operational (downstream) issues</a:t>
            </a:r>
            <a:r>
              <a:rPr lang="en-AU" dirty="0" smtClean="0"/>
              <a:t>.</a:t>
            </a:r>
          </a:p>
          <a:p>
            <a:endParaRPr lang="en-AU" dirty="0"/>
          </a:p>
          <a:p>
            <a:r>
              <a:rPr lang="en-AU" dirty="0" smtClean="0"/>
              <a:t>Social </a:t>
            </a:r>
            <a:r>
              <a:rPr lang="en-AU" dirty="0"/>
              <a:t>marketers typically concentrate </a:t>
            </a:r>
            <a:r>
              <a:rPr lang="en-AU" dirty="0" smtClean="0"/>
              <a:t>efforts on </a:t>
            </a:r>
            <a:r>
              <a:rPr lang="en-AU" dirty="0"/>
              <a:t>individual behaviour </a:t>
            </a:r>
            <a:r>
              <a:rPr lang="en-AU" dirty="0" smtClean="0"/>
              <a:t>change but</a:t>
            </a:r>
            <a:r>
              <a:rPr lang="en-AU" dirty="0"/>
              <a:t>, often, until norms are shifted and the desired behaviour is seen as </a:t>
            </a:r>
            <a:r>
              <a:rPr lang="en-AU" i="1" dirty="0" smtClean="0"/>
              <a:t>socially </a:t>
            </a:r>
            <a:r>
              <a:rPr lang="en-AU" dirty="0" smtClean="0"/>
              <a:t>acceptable </a:t>
            </a:r>
            <a:r>
              <a:rPr lang="en-AU" dirty="0"/>
              <a:t>and even desirable, the changes sought can have a limited impact.</a:t>
            </a:r>
          </a:p>
          <a:p>
            <a:r>
              <a:rPr lang="en-AU" dirty="0" smtClean="0"/>
              <a:t>Theory holds that by </a:t>
            </a:r>
            <a:r>
              <a:rPr lang="en-AU" dirty="0"/>
              <a:t>moving further upstream and involving </a:t>
            </a:r>
            <a:r>
              <a:rPr lang="en-AU" dirty="0" smtClean="0"/>
              <a:t>community groups, </a:t>
            </a:r>
            <a:r>
              <a:rPr lang="en-AU" dirty="0"/>
              <a:t>organisations or </a:t>
            </a:r>
            <a:r>
              <a:rPr lang="en-AU" dirty="0" smtClean="0"/>
              <a:t>policy </a:t>
            </a:r>
            <a:r>
              <a:rPr lang="en-AU" dirty="0"/>
              <a:t>makers, </a:t>
            </a:r>
            <a:r>
              <a:rPr lang="en-AU" dirty="0" smtClean="0"/>
              <a:t>to </a:t>
            </a:r>
            <a:r>
              <a:rPr lang="en-AU" dirty="0"/>
              <a:t>remove the </a:t>
            </a:r>
            <a:r>
              <a:rPr lang="en-AU" dirty="0" smtClean="0"/>
              <a:t>political/cultural/social barriers</a:t>
            </a:r>
            <a:r>
              <a:rPr lang="en-AU" dirty="0"/>
              <a:t>, social </a:t>
            </a:r>
            <a:r>
              <a:rPr lang="en-AU" dirty="0" smtClean="0"/>
              <a:t>marketers will  </a:t>
            </a:r>
            <a:r>
              <a:rPr lang="en-AU" dirty="0"/>
              <a:t>stand a better chance of making more of a sustained and impactful change. </a:t>
            </a:r>
            <a:endParaRPr lang="en-AU" dirty="0" smtClean="0"/>
          </a:p>
          <a:p>
            <a:endParaRPr lang="en-AU" dirty="0"/>
          </a:p>
          <a:p>
            <a:r>
              <a:rPr lang="en-AU" dirty="0" smtClean="0"/>
              <a:t>I would like briefly discuss the potential for social marketing in the upstream space (CD &amp; Structural change).</a:t>
            </a:r>
            <a:endParaRPr lang="en-AU" dirty="0"/>
          </a:p>
          <a:p>
            <a:endParaRPr lang="en-AU" altLang="en-US" dirty="0" smtClean="0"/>
          </a:p>
        </p:txBody>
      </p:sp>
      <p:sp>
        <p:nvSpPr>
          <p:cNvPr id="12292" name="Slide Number Placeholder 3"/>
          <p:cNvSpPr>
            <a:spLocks noGrp="1"/>
          </p:cNvSpPr>
          <p:nvPr>
            <p:ph type="sldNum" sz="quarter" idx="5"/>
          </p:nvPr>
        </p:nvSpPr>
        <p:spPr>
          <a:noFill/>
        </p:spPr>
        <p:txBody>
          <a:bodyPr/>
          <a:lstStyle>
            <a:lvl1pPr>
              <a:defRPr sz="3700" b="1">
                <a:solidFill>
                  <a:srgbClr val="000099"/>
                </a:solidFill>
                <a:latin typeface="Arial" charset="0"/>
              </a:defRPr>
            </a:lvl1pPr>
            <a:lvl2pPr marL="742950" indent="-285750">
              <a:defRPr sz="3700" b="1">
                <a:solidFill>
                  <a:srgbClr val="000099"/>
                </a:solidFill>
                <a:latin typeface="Arial" charset="0"/>
              </a:defRPr>
            </a:lvl2pPr>
            <a:lvl3pPr marL="1143000" indent="-228600">
              <a:defRPr sz="3700" b="1">
                <a:solidFill>
                  <a:srgbClr val="000099"/>
                </a:solidFill>
                <a:latin typeface="Arial" charset="0"/>
              </a:defRPr>
            </a:lvl3pPr>
            <a:lvl4pPr marL="1600200" indent="-228600">
              <a:defRPr sz="3700" b="1">
                <a:solidFill>
                  <a:srgbClr val="000099"/>
                </a:solidFill>
                <a:latin typeface="Arial" charset="0"/>
              </a:defRPr>
            </a:lvl4pPr>
            <a:lvl5pPr marL="2057400" indent="-228600">
              <a:defRPr sz="3700" b="1">
                <a:solidFill>
                  <a:srgbClr val="000099"/>
                </a:solidFill>
                <a:latin typeface="Arial" charset="0"/>
              </a:defRPr>
            </a:lvl5pPr>
            <a:lvl6pPr marL="2514600" indent="-228600" algn="ctr" eaLnBrk="0" fontAlgn="base" hangingPunct="0">
              <a:spcBef>
                <a:spcPct val="0"/>
              </a:spcBef>
              <a:spcAft>
                <a:spcPct val="0"/>
              </a:spcAft>
              <a:defRPr sz="3700" b="1">
                <a:solidFill>
                  <a:srgbClr val="000099"/>
                </a:solidFill>
                <a:latin typeface="Arial" charset="0"/>
              </a:defRPr>
            </a:lvl6pPr>
            <a:lvl7pPr marL="2971800" indent="-228600" algn="ctr" eaLnBrk="0" fontAlgn="base" hangingPunct="0">
              <a:spcBef>
                <a:spcPct val="0"/>
              </a:spcBef>
              <a:spcAft>
                <a:spcPct val="0"/>
              </a:spcAft>
              <a:defRPr sz="3700" b="1">
                <a:solidFill>
                  <a:srgbClr val="000099"/>
                </a:solidFill>
                <a:latin typeface="Arial" charset="0"/>
              </a:defRPr>
            </a:lvl7pPr>
            <a:lvl8pPr marL="3429000" indent="-228600" algn="ctr" eaLnBrk="0" fontAlgn="base" hangingPunct="0">
              <a:spcBef>
                <a:spcPct val="0"/>
              </a:spcBef>
              <a:spcAft>
                <a:spcPct val="0"/>
              </a:spcAft>
              <a:defRPr sz="3700" b="1">
                <a:solidFill>
                  <a:srgbClr val="000099"/>
                </a:solidFill>
                <a:latin typeface="Arial" charset="0"/>
              </a:defRPr>
            </a:lvl8pPr>
            <a:lvl9pPr marL="3886200" indent="-228600" algn="ctr" eaLnBrk="0" fontAlgn="base" hangingPunct="0">
              <a:spcBef>
                <a:spcPct val="0"/>
              </a:spcBef>
              <a:spcAft>
                <a:spcPct val="0"/>
              </a:spcAft>
              <a:defRPr sz="3700" b="1">
                <a:solidFill>
                  <a:srgbClr val="000099"/>
                </a:solidFill>
                <a:latin typeface="Arial" charset="0"/>
              </a:defRPr>
            </a:lvl9pPr>
          </a:lstStyle>
          <a:p>
            <a:fld id="{E24CD811-4B75-4A1D-B0AE-E0872DC13C76}" type="slidenum">
              <a:rPr lang="en-AU" altLang="en-US" sz="1200" b="0" smtClean="0">
                <a:solidFill>
                  <a:schemeClr val="tx1"/>
                </a:solidFill>
              </a:rPr>
              <a:pPr/>
              <a:t>6</a:t>
            </a:fld>
            <a:endParaRPr lang="en-AU" altLang="en-US" sz="1200" b="0" smtClean="0">
              <a:solidFill>
                <a:schemeClr val="tx1"/>
              </a:solidFill>
            </a:endParaRPr>
          </a:p>
        </p:txBody>
      </p:sp>
    </p:spTree>
    <p:extLst>
      <p:ext uri="{BB962C8B-B14F-4D97-AF65-F5344CB8AC3E}">
        <p14:creationId xmlns:p14="http://schemas.microsoft.com/office/powerpoint/2010/main" val="855297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literature search references the theory around these two areas, but there is little apparent activity in the Social marketing arena.  </a:t>
            </a:r>
          </a:p>
          <a:p>
            <a:r>
              <a:rPr lang="en-AU" dirty="0" smtClean="0"/>
              <a:t>CD – I think of  RCN/SW as possibilities?</a:t>
            </a:r>
          </a:p>
          <a:p>
            <a:r>
              <a:rPr lang="en-AU" dirty="0" smtClean="0"/>
              <a:t>Rather than coming from a professional position of superiority in the message, is…</a:t>
            </a:r>
          </a:p>
          <a:p>
            <a:endParaRPr lang="en-AU" dirty="0" smtClean="0"/>
          </a:p>
          <a:p>
            <a:endParaRPr lang="en-AU" dirty="0"/>
          </a:p>
          <a:p>
            <a:endParaRPr lang="en-AU" dirty="0"/>
          </a:p>
          <a:p>
            <a:r>
              <a:rPr lang="en-AU" dirty="0" smtClean="0"/>
              <a:t>USM – I think of the suffragette </a:t>
            </a:r>
            <a:r>
              <a:rPr lang="en-AU" dirty="0"/>
              <a:t>movement </a:t>
            </a:r>
            <a:r>
              <a:rPr lang="en-AU" dirty="0" smtClean="0"/>
              <a:t> and other women’s rights campaigns and associated messages:…</a:t>
            </a:r>
          </a:p>
          <a:p>
            <a:r>
              <a:rPr lang="en-AU" dirty="0" smtClean="0"/>
              <a:t> </a:t>
            </a:r>
          </a:p>
          <a:p>
            <a:endParaRPr lang="en-AU" dirty="0"/>
          </a:p>
          <a:p>
            <a:r>
              <a:rPr lang="en-AU" dirty="0" smtClean="0"/>
              <a:t>I have shared these because I think they suggest a more effective direction for social marketing and they align with Health Promotion theory and population health/social determinants approaches </a:t>
            </a:r>
            <a:r>
              <a:rPr lang="en-AU" dirty="0"/>
              <a:t>t</a:t>
            </a:r>
            <a:r>
              <a:rPr lang="en-AU" dirty="0" smtClean="0"/>
              <a:t>hat recognise the effectiveness of working upstream, over individual behaviour change interventions.</a:t>
            </a:r>
          </a:p>
          <a:p>
            <a:endParaRPr lang="en-AU" dirty="0"/>
          </a:p>
          <a:p>
            <a:r>
              <a:rPr lang="en-AU" dirty="0" smtClean="0"/>
              <a:t>That being said, it would require breaking new ground and taking risk in the lack of evidence base.</a:t>
            </a:r>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7</a:t>
            </a:fld>
            <a:endParaRPr lang="en-AU"/>
          </a:p>
        </p:txBody>
      </p:sp>
    </p:spTree>
    <p:extLst>
      <p:ext uri="{BB962C8B-B14F-4D97-AF65-F5344CB8AC3E}">
        <p14:creationId xmlns:p14="http://schemas.microsoft.com/office/powerpoint/2010/main" val="665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What we learnt from the past, to inform our strategy was: Increasing </a:t>
            </a:r>
            <a:r>
              <a:rPr lang="en-AU" dirty="0"/>
              <a:t>awareness does not mean success </a:t>
            </a:r>
            <a:r>
              <a:rPr lang="en-AU" dirty="0" smtClean="0"/>
              <a:t>– SM should result </a:t>
            </a:r>
            <a:r>
              <a:rPr lang="en-AU" dirty="0"/>
              <a:t>in </a:t>
            </a:r>
            <a:r>
              <a:rPr lang="en-AU" i="1" dirty="0" smtClean="0"/>
              <a:t>healthy</a:t>
            </a:r>
            <a:r>
              <a:rPr lang="en-AU" dirty="0" smtClean="0"/>
              <a:t> </a:t>
            </a:r>
            <a:r>
              <a:rPr lang="en-AU" b="1" dirty="0" smtClean="0"/>
              <a:t>change.</a:t>
            </a:r>
            <a:endParaRPr lang="en-AU" b="1" dirty="0"/>
          </a:p>
          <a:p>
            <a:r>
              <a:rPr lang="en-AU" dirty="0" smtClean="0"/>
              <a:t>Evidence shows negative campaigns are harmful: can  trigger </a:t>
            </a:r>
            <a:r>
              <a:rPr lang="en-AU" dirty="0"/>
              <a:t>negative behaviour, defensive </a:t>
            </a:r>
            <a:r>
              <a:rPr lang="en-AU" dirty="0" smtClean="0"/>
              <a:t>reactions, not effective (but strongly supported!! Including the media)</a:t>
            </a:r>
            <a:endParaRPr lang="en-AU" dirty="0"/>
          </a:p>
          <a:p>
            <a:r>
              <a:rPr lang="en-AU" dirty="0" smtClean="0"/>
              <a:t>SM Is just one strategy /</a:t>
            </a:r>
            <a:r>
              <a:rPr lang="en-AU" dirty="0"/>
              <a:t>needs to </a:t>
            </a:r>
            <a:r>
              <a:rPr lang="en-AU" dirty="0" smtClean="0"/>
              <a:t>compliment and </a:t>
            </a:r>
            <a:r>
              <a:rPr lang="en-AU" dirty="0"/>
              <a:t>align with other interventions</a:t>
            </a:r>
          </a:p>
          <a:p>
            <a:r>
              <a:rPr lang="en-AU" dirty="0" smtClean="0"/>
              <a:t>It’s an intervention in time </a:t>
            </a:r>
            <a:r>
              <a:rPr lang="en-AU" dirty="0"/>
              <a:t>– </a:t>
            </a:r>
            <a:r>
              <a:rPr lang="en-AU" dirty="0" smtClean="0"/>
              <a:t>consider what’s </a:t>
            </a:r>
            <a:r>
              <a:rPr lang="en-AU" dirty="0"/>
              <a:t>right for now</a:t>
            </a:r>
            <a:r>
              <a:rPr lang="en-AU" dirty="0" smtClean="0"/>
              <a:t>? Where are people at?</a:t>
            </a:r>
            <a:endParaRPr lang="en-AU" dirty="0"/>
          </a:p>
          <a:p>
            <a:r>
              <a:rPr lang="en-AU" dirty="0" smtClean="0"/>
              <a:t>The SM Campaign should </a:t>
            </a:r>
            <a:r>
              <a:rPr lang="en-AU" i="1" dirty="0"/>
              <a:t>demonstrate</a:t>
            </a:r>
            <a:r>
              <a:rPr lang="en-AU" dirty="0"/>
              <a:t> the change – </a:t>
            </a:r>
            <a:r>
              <a:rPr lang="en-AU" dirty="0" smtClean="0"/>
              <a:t>(create </a:t>
            </a:r>
            <a:r>
              <a:rPr lang="en-AU" dirty="0"/>
              <a:t>a supportive environment </a:t>
            </a:r>
            <a:r>
              <a:rPr lang="en-AU" dirty="0" smtClean="0"/>
              <a:t>for </a:t>
            </a:r>
            <a:r>
              <a:rPr lang="en-AU" dirty="0"/>
              <a:t>sustainable </a:t>
            </a:r>
            <a:r>
              <a:rPr lang="en-AU" dirty="0" smtClean="0"/>
              <a:t>change and </a:t>
            </a:r>
            <a:r>
              <a:rPr lang="en-AU" dirty="0"/>
              <a:t>mobilising the community WHO </a:t>
            </a:r>
            <a:r>
              <a:rPr lang="en-AU" dirty="0" smtClean="0"/>
              <a:t>) in other words: No </a:t>
            </a:r>
            <a:r>
              <a:rPr lang="en-AU" dirty="0"/>
              <a:t>to Violence </a:t>
            </a:r>
            <a:r>
              <a:rPr lang="en-AU" i="1" dirty="0"/>
              <a:t>but…What are we saying YES to</a:t>
            </a:r>
            <a:r>
              <a:rPr lang="en-AU" dirty="0"/>
              <a:t>? </a:t>
            </a:r>
            <a:endParaRPr lang="en-AU" dirty="0" smtClean="0"/>
          </a:p>
          <a:p>
            <a:r>
              <a:rPr lang="en-AU" dirty="0" smtClean="0"/>
              <a:t>The Campaign </a:t>
            </a:r>
            <a:r>
              <a:rPr lang="en-AU" dirty="0"/>
              <a:t>requires a gender </a:t>
            </a:r>
            <a:r>
              <a:rPr lang="en-AU" dirty="0" smtClean="0"/>
              <a:t>analysis…we are focussing on the determinants, however need to be mindful in our campaign that the system is biased, with males (including those we are working with) privileged, in control, perpetrating and perpetuating misuse of power. </a:t>
            </a:r>
            <a:endParaRPr lang="en-AU" i="1" dirty="0" smtClean="0"/>
          </a:p>
          <a:p>
            <a:pPr marL="0" indent="0">
              <a:buNone/>
            </a:pPr>
            <a:r>
              <a:rPr lang="en-AU" dirty="0" smtClean="0"/>
              <a:t>We need to recognise </a:t>
            </a:r>
            <a:r>
              <a:rPr lang="en-AU" dirty="0"/>
              <a:t>and respond to the </a:t>
            </a:r>
            <a:r>
              <a:rPr lang="en-AU" i="1" dirty="0" smtClean="0"/>
              <a:t>limitations </a:t>
            </a:r>
            <a:r>
              <a:rPr lang="en-AU" i="1" dirty="0"/>
              <a:t>to </a:t>
            </a:r>
            <a:r>
              <a:rPr lang="en-AU" i="1" dirty="0" smtClean="0"/>
              <a:t>change…</a:t>
            </a:r>
            <a:endParaRPr lang="en-AU" i="1" dirty="0"/>
          </a:p>
          <a:p>
            <a:pPr marL="0" indent="0">
              <a:buNone/>
            </a:pPr>
            <a:r>
              <a:rPr lang="en-AU" i="1" dirty="0" smtClean="0"/>
              <a:t>The culture resists change, and punishes resisters – there are personal costs to all involved.</a:t>
            </a:r>
            <a:r>
              <a:rPr lang="en-AU" i="1" dirty="0"/>
              <a:t>		 </a:t>
            </a:r>
            <a:endParaRPr lang="en-AU" i="1" dirty="0" smtClean="0"/>
          </a:p>
          <a:p>
            <a:pPr marL="0" indent="0">
              <a:buNone/>
            </a:pPr>
            <a:r>
              <a:rPr lang="en-AU" i="1" dirty="0" smtClean="0"/>
              <a:t>And …the </a:t>
            </a:r>
            <a:r>
              <a:rPr lang="en-AU" i="1" dirty="0"/>
              <a:t>status quo both benefits and </a:t>
            </a:r>
            <a:r>
              <a:rPr lang="en-AU" b="1" i="1" dirty="0"/>
              <a:t>disadvantages</a:t>
            </a:r>
            <a:r>
              <a:rPr lang="en-AU" i="1" dirty="0"/>
              <a:t> males, 	</a:t>
            </a:r>
            <a:endParaRPr lang="en-AU" i="1" dirty="0" smtClean="0"/>
          </a:p>
          <a:p>
            <a:pPr marL="0" indent="0">
              <a:buNone/>
            </a:pPr>
            <a:r>
              <a:rPr lang="en-AU" dirty="0" smtClean="0"/>
              <a:t>Need to highlight </a:t>
            </a:r>
            <a:r>
              <a:rPr lang="en-AU" dirty="0"/>
              <a:t>the</a:t>
            </a:r>
            <a:r>
              <a:rPr lang="en-AU" i="1" dirty="0"/>
              <a:t> </a:t>
            </a:r>
            <a:r>
              <a:rPr lang="en-AU" b="1" i="1" dirty="0"/>
              <a:t>individual</a:t>
            </a:r>
            <a:r>
              <a:rPr lang="en-AU" i="1" dirty="0"/>
              <a:t> and </a:t>
            </a:r>
            <a:r>
              <a:rPr lang="en-AU" b="1" i="1" dirty="0"/>
              <a:t>social</a:t>
            </a:r>
            <a:r>
              <a:rPr lang="en-AU" i="1" dirty="0"/>
              <a:t> Benefits of change – </a:t>
            </a:r>
            <a:r>
              <a:rPr lang="en-AU" i="1" dirty="0" smtClean="0"/>
              <a:t>SM should be Motivational and the alternative behaviour needs to be Attractive enough to change</a:t>
            </a:r>
            <a:endParaRPr lang="en-AU" i="1" dirty="0"/>
          </a:p>
          <a:p>
            <a:r>
              <a:rPr lang="en-AU" dirty="0" smtClean="0"/>
              <a:t> </a:t>
            </a:r>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8</a:t>
            </a:fld>
            <a:endParaRPr lang="en-AU"/>
          </a:p>
        </p:txBody>
      </p:sp>
    </p:spTree>
    <p:extLst>
      <p:ext uri="{BB962C8B-B14F-4D97-AF65-F5344CB8AC3E}">
        <p14:creationId xmlns:p14="http://schemas.microsoft.com/office/powerpoint/2010/main" val="1658723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a:p>
            <a:endParaRPr lang="en-AU" dirty="0"/>
          </a:p>
          <a:p>
            <a:r>
              <a:rPr lang="en-AU" dirty="0" smtClean="0"/>
              <a:t>With our project we engaged men who worked in the FV acute space, and trained them in primary prevention, to support our community leaders who will be campaigning.</a:t>
            </a:r>
          </a:p>
          <a:p>
            <a:r>
              <a:rPr lang="en-AU" dirty="0" smtClean="0"/>
              <a:t>The mentors have had input to our social marketing direction and key messages.</a:t>
            </a:r>
          </a:p>
          <a:p>
            <a:r>
              <a:rPr lang="en-AU" dirty="0" smtClean="0"/>
              <a:t>We are hoping that the community leaders will use the social marketing materials developed during the project in their spheres of influence, to challenge behaviours, group norms and promote healthy alternatives for sustainable change. </a:t>
            </a:r>
            <a:endParaRPr lang="en-AU" dirty="0"/>
          </a:p>
        </p:txBody>
      </p:sp>
      <p:sp>
        <p:nvSpPr>
          <p:cNvPr id="4" name="Slide Number Placeholder 3"/>
          <p:cNvSpPr>
            <a:spLocks noGrp="1"/>
          </p:cNvSpPr>
          <p:nvPr>
            <p:ph type="sldNum" sz="quarter" idx="10"/>
          </p:nvPr>
        </p:nvSpPr>
        <p:spPr/>
        <p:txBody>
          <a:bodyPr/>
          <a:lstStyle/>
          <a:p>
            <a:fld id="{EFB3D6D9-E0FD-4FE2-8783-3CF7B3DAB016}" type="slidenum">
              <a:rPr lang="en-AU" smtClean="0"/>
              <a:pPr/>
              <a:t>9</a:t>
            </a:fld>
            <a:endParaRPr lang="en-AU"/>
          </a:p>
        </p:txBody>
      </p:sp>
    </p:spTree>
    <p:extLst>
      <p:ext uri="{BB962C8B-B14F-4D97-AF65-F5344CB8AC3E}">
        <p14:creationId xmlns:p14="http://schemas.microsoft.com/office/powerpoint/2010/main" val="8417927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4050" name="Picture 18" descr="powerpointTemplateBackground - title mas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47" name="Rectangle 15"/>
          <p:cNvSpPr>
            <a:spLocks noGrp="1" noChangeArrowheads="1"/>
          </p:cNvSpPr>
          <p:nvPr>
            <p:ph type="subTitle" sz="quarter" idx="1"/>
          </p:nvPr>
        </p:nvSpPr>
        <p:spPr>
          <a:xfrm>
            <a:off x="1906588" y="3059113"/>
            <a:ext cx="6400800" cy="1752600"/>
          </a:xfrm>
        </p:spPr>
        <p:txBody>
          <a:bodyPr/>
          <a:lstStyle>
            <a:lvl1pPr marL="0" indent="0" algn="ctr">
              <a:defRPr sz="2200">
                <a:solidFill>
                  <a:schemeClr val="bg1"/>
                </a:solidFill>
              </a:defRPr>
            </a:lvl1pPr>
          </a:lstStyle>
          <a:p>
            <a:pPr lvl="0"/>
            <a:r>
              <a:rPr lang="en-US" noProof="0" smtClean="0"/>
              <a:t>Click to edit Master subtitle style</a:t>
            </a:r>
            <a:endParaRPr lang="en-AU" noProof="0" smtClean="0"/>
          </a:p>
        </p:txBody>
      </p:sp>
      <p:sp>
        <p:nvSpPr>
          <p:cNvPr id="44037" name="Text Box 5"/>
          <p:cNvSpPr txBox="1">
            <a:spLocks noChangeArrowheads="1"/>
          </p:cNvSpPr>
          <p:nvPr/>
        </p:nvSpPr>
        <p:spPr bwMode="auto">
          <a:xfrm>
            <a:off x="1087438" y="6502400"/>
            <a:ext cx="80279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en-AU" sz="2100" b="0" baseline="2000">
                <a:solidFill>
                  <a:schemeClr val="bg1"/>
                </a:solidFill>
                <a:latin typeface="Trebuchet MS" pitchFamily="34" charset="0"/>
              </a:rPr>
              <a:t>V i c t o r i a ’ s  L a r g e s t  a n d  M o s t  V i b r a n t  M u n i c i p a l i t y</a:t>
            </a:r>
            <a:endParaRPr lang="en-AU" sz="2100" b="0" baseline="2000">
              <a:solidFill>
                <a:schemeClr val="bg1"/>
              </a:solidFill>
              <a:latin typeface="Trebuchet MS" pitchFamily="34" charset="0"/>
            </a:endParaRPr>
          </a:p>
        </p:txBody>
      </p:sp>
      <p:sp>
        <p:nvSpPr>
          <p:cNvPr id="44041" name="Line 9"/>
          <p:cNvSpPr>
            <a:spLocks noChangeShapeType="1"/>
          </p:cNvSpPr>
          <p:nvPr/>
        </p:nvSpPr>
        <p:spPr bwMode="auto">
          <a:xfrm>
            <a:off x="1108075" y="3048000"/>
            <a:ext cx="5791200" cy="0"/>
          </a:xfrm>
          <a:prstGeom prst="line">
            <a:avLst/>
          </a:prstGeom>
          <a:noFill/>
          <a:ln w="1905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44048" name="Rectangle 16"/>
          <p:cNvSpPr>
            <a:spLocks noGrp="1" noChangeArrowheads="1"/>
          </p:cNvSpPr>
          <p:nvPr>
            <p:ph type="ctrTitle" sz="quarter"/>
          </p:nvPr>
        </p:nvSpPr>
        <p:spPr>
          <a:xfrm>
            <a:off x="1120775" y="1935163"/>
            <a:ext cx="7772400" cy="1470025"/>
          </a:xfrm>
        </p:spPr>
        <p:txBody>
          <a:bodyPr/>
          <a:lstStyle>
            <a:lvl1pPr>
              <a:defRPr>
                <a:solidFill>
                  <a:schemeClr val="bg1"/>
                </a:solidFill>
              </a:defRPr>
            </a:lvl1pPr>
          </a:lstStyle>
          <a:p>
            <a:pPr lvl="0"/>
            <a:r>
              <a:rPr lang="en-US" noProof="0" smtClean="0"/>
              <a:t>Click to edit Master title style</a:t>
            </a:r>
            <a:endParaRPr lang="en-AU"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29359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609600"/>
            <a:ext cx="1790700" cy="54864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295400" y="609600"/>
            <a:ext cx="52197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13922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901745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5429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295400" y="19812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953000" y="19812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907163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64237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1511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1036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1096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557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72" name="Picture 12" descr="powerpointTemplateBackground - slide mast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68" name="Rectangle 8"/>
          <p:cNvSpPr>
            <a:spLocks noGrp="1" noChangeArrowheads="1"/>
          </p:cNvSpPr>
          <p:nvPr>
            <p:ph type="title"/>
          </p:nvPr>
        </p:nvSpPr>
        <p:spPr bwMode="auto">
          <a:xfrm>
            <a:off x="1295400" y="609600"/>
            <a:ext cx="716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69" name="Rectangle 9"/>
          <p:cNvSpPr>
            <a:spLocks noGrp="1" noChangeArrowheads="1"/>
          </p:cNvSpPr>
          <p:nvPr>
            <p:ph type="body" idx="1"/>
          </p:nvPr>
        </p:nvSpPr>
        <p:spPr bwMode="auto">
          <a:xfrm>
            <a:off x="1295400" y="1981200"/>
            <a:ext cx="716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First level</a:t>
            </a:r>
          </a:p>
        </p:txBody>
      </p:sp>
      <p:sp>
        <p:nvSpPr>
          <p:cNvPr id="40970" name="Text Box 10"/>
          <p:cNvSpPr txBox="1">
            <a:spLocks noChangeArrowheads="1"/>
          </p:cNvSpPr>
          <p:nvPr/>
        </p:nvSpPr>
        <p:spPr bwMode="auto">
          <a:xfrm>
            <a:off x="1087438" y="6502400"/>
            <a:ext cx="80279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AU" altLang="en-AU" sz="2100" b="0" baseline="2000">
                <a:solidFill>
                  <a:schemeClr val="bg1"/>
                </a:solidFill>
                <a:latin typeface="Trebuchet MS" pitchFamily="34" charset="0"/>
              </a:rPr>
              <a:t>V i c t o r i a ’ s  L a r g e s t  a n d  M o s t  V i b r a n t  M u n i c i p a l i t y</a:t>
            </a:r>
            <a:endParaRPr lang="en-AU" sz="2100" b="0" baseline="2000">
              <a:solidFill>
                <a:schemeClr val="bg1"/>
              </a:solidFill>
              <a:latin typeface="Trebuchet MS" pitchFamily="34" charset="0"/>
            </a:endParaRP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ctr" rtl="0" eaLnBrk="1" fontAlgn="base" hangingPunct="1">
        <a:spcBef>
          <a:spcPct val="0"/>
        </a:spcBef>
        <a:spcAft>
          <a:spcPct val="0"/>
        </a:spcAft>
        <a:defRPr sz="3700" b="1">
          <a:solidFill>
            <a:srgbClr val="000099"/>
          </a:solidFill>
          <a:latin typeface="+mj-lt"/>
          <a:ea typeface="+mj-ea"/>
          <a:cs typeface="+mj-cs"/>
        </a:defRPr>
      </a:lvl1pPr>
      <a:lvl2pPr algn="ctr" rtl="0" eaLnBrk="1" fontAlgn="base" hangingPunct="1">
        <a:spcBef>
          <a:spcPct val="0"/>
        </a:spcBef>
        <a:spcAft>
          <a:spcPct val="0"/>
        </a:spcAft>
        <a:defRPr sz="3700" b="1">
          <a:solidFill>
            <a:srgbClr val="000099"/>
          </a:solidFill>
          <a:latin typeface="Arial" charset="0"/>
        </a:defRPr>
      </a:lvl2pPr>
      <a:lvl3pPr algn="ctr" rtl="0" eaLnBrk="1" fontAlgn="base" hangingPunct="1">
        <a:spcBef>
          <a:spcPct val="0"/>
        </a:spcBef>
        <a:spcAft>
          <a:spcPct val="0"/>
        </a:spcAft>
        <a:defRPr sz="3700" b="1">
          <a:solidFill>
            <a:srgbClr val="000099"/>
          </a:solidFill>
          <a:latin typeface="Arial" charset="0"/>
        </a:defRPr>
      </a:lvl3pPr>
      <a:lvl4pPr algn="ctr" rtl="0" eaLnBrk="1" fontAlgn="base" hangingPunct="1">
        <a:spcBef>
          <a:spcPct val="0"/>
        </a:spcBef>
        <a:spcAft>
          <a:spcPct val="0"/>
        </a:spcAft>
        <a:defRPr sz="3700" b="1">
          <a:solidFill>
            <a:srgbClr val="000099"/>
          </a:solidFill>
          <a:latin typeface="Arial" charset="0"/>
        </a:defRPr>
      </a:lvl4pPr>
      <a:lvl5pPr algn="ctr" rtl="0" eaLnBrk="1" fontAlgn="base" hangingPunct="1">
        <a:spcBef>
          <a:spcPct val="0"/>
        </a:spcBef>
        <a:spcAft>
          <a:spcPct val="0"/>
        </a:spcAft>
        <a:defRPr sz="3700" b="1">
          <a:solidFill>
            <a:srgbClr val="000099"/>
          </a:solidFill>
          <a:latin typeface="Arial" charset="0"/>
        </a:defRPr>
      </a:lvl5pPr>
      <a:lvl6pPr marL="457200" algn="ctr" rtl="0" eaLnBrk="1" fontAlgn="base" hangingPunct="1">
        <a:spcBef>
          <a:spcPct val="0"/>
        </a:spcBef>
        <a:spcAft>
          <a:spcPct val="0"/>
        </a:spcAft>
        <a:defRPr sz="3700" b="1">
          <a:solidFill>
            <a:srgbClr val="000099"/>
          </a:solidFill>
          <a:latin typeface="Arial" charset="0"/>
        </a:defRPr>
      </a:lvl6pPr>
      <a:lvl7pPr marL="914400" algn="ctr" rtl="0" eaLnBrk="1" fontAlgn="base" hangingPunct="1">
        <a:spcBef>
          <a:spcPct val="0"/>
        </a:spcBef>
        <a:spcAft>
          <a:spcPct val="0"/>
        </a:spcAft>
        <a:defRPr sz="3700" b="1">
          <a:solidFill>
            <a:srgbClr val="000099"/>
          </a:solidFill>
          <a:latin typeface="Arial" charset="0"/>
        </a:defRPr>
      </a:lvl7pPr>
      <a:lvl8pPr marL="1371600" algn="ctr" rtl="0" eaLnBrk="1" fontAlgn="base" hangingPunct="1">
        <a:spcBef>
          <a:spcPct val="0"/>
        </a:spcBef>
        <a:spcAft>
          <a:spcPct val="0"/>
        </a:spcAft>
        <a:defRPr sz="3700" b="1">
          <a:solidFill>
            <a:srgbClr val="000099"/>
          </a:solidFill>
          <a:latin typeface="Arial" charset="0"/>
        </a:defRPr>
      </a:lvl8pPr>
      <a:lvl9pPr marL="1828800" algn="ctr" rtl="0" eaLnBrk="1" fontAlgn="base" hangingPunct="1">
        <a:spcBef>
          <a:spcPct val="0"/>
        </a:spcBef>
        <a:spcAft>
          <a:spcPct val="0"/>
        </a:spcAft>
        <a:defRPr sz="3700" b="1">
          <a:solidFill>
            <a:srgbClr val="000099"/>
          </a:solidFill>
          <a:latin typeface="Arial" charset="0"/>
        </a:defRPr>
      </a:lvl9pPr>
    </p:titleStyle>
    <p:bodyStyle>
      <a:lvl1pPr marL="342900" indent="-342900" algn="l" rtl="0" eaLnBrk="1" fontAlgn="base" hangingPunct="1">
        <a:spcBef>
          <a:spcPct val="20000"/>
        </a:spcBef>
        <a:spcAft>
          <a:spcPct val="0"/>
        </a:spcAft>
        <a:buChar char="•"/>
        <a:defRPr sz="3300">
          <a:solidFill>
            <a:srgbClr val="000099"/>
          </a:solidFill>
          <a:latin typeface="+mn-lt"/>
          <a:ea typeface="+mn-ea"/>
          <a:cs typeface="+mn-cs"/>
        </a:defRPr>
      </a:lvl1pPr>
      <a:lvl2pPr marL="742950" indent="-285750" algn="l" rtl="0" eaLnBrk="1" fontAlgn="base" hangingPunct="1">
        <a:spcBef>
          <a:spcPct val="20000"/>
        </a:spcBef>
        <a:spcAft>
          <a:spcPct val="0"/>
        </a:spcAft>
        <a:buChar char="•"/>
        <a:defRPr sz="2900">
          <a:solidFill>
            <a:srgbClr val="000099"/>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www.acalltomen.org/news/new-psa-next-generation-manhoo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ln/>
        </p:spPr>
        <p:txBody>
          <a:bodyPr/>
          <a:lstStyle/>
          <a:p>
            <a:r>
              <a:rPr lang="en-AU" sz="3600" dirty="0" smtClean="0"/>
              <a:t>CHALLENGE Family Violence </a:t>
            </a:r>
            <a:br>
              <a:rPr lang="en-AU" sz="3600" dirty="0" smtClean="0"/>
            </a:br>
            <a:r>
              <a:rPr lang="en-AU" sz="2800" dirty="0" smtClean="0"/>
              <a:t>A gender-violence </a:t>
            </a:r>
            <a:r>
              <a:rPr lang="en-AU" sz="2800" dirty="0" smtClean="0">
                <a:solidFill>
                  <a:srgbClr val="FFC000"/>
                </a:solidFill>
              </a:rPr>
              <a:t>primary prevention</a:t>
            </a:r>
            <a:r>
              <a:rPr lang="en-AU" sz="2800" dirty="0" smtClean="0"/>
              <a:t> </a:t>
            </a:r>
            <a:br>
              <a:rPr lang="en-AU" sz="2800" dirty="0" smtClean="0"/>
            </a:br>
            <a:r>
              <a:rPr lang="en-AU" sz="2800" dirty="0" smtClean="0"/>
              <a:t>partnership project 2013-2015</a:t>
            </a:r>
            <a:r>
              <a:rPr lang="en-AU" sz="4000" dirty="0" smtClean="0"/>
              <a:t/>
            </a:r>
            <a:br>
              <a:rPr lang="en-AU" sz="4000" dirty="0" smtClean="0"/>
            </a:br>
            <a:r>
              <a:rPr lang="en-AU" sz="4000" dirty="0" smtClean="0">
                <a:solidFill>
                  <a:srgbClr val="FF0000"/>
                </a:solidFill>
              </a:rPr>
              <a:t>Social marketing to PVAWC</a:t>
            </a:r>
            <a:endParaRPr lang="en-US" dirty="0">
              <a:solidFill>
                <a:srgbClr val="FF0000"/>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616" y="5843818"/>
            <a:ext cx="3960440" cy="587052"/>
          </a:xfrm>
          <a:prstGeom prst="rect">
            <a:avLst/>
          </a:prstGeom>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5085183"/>
            <a:ext cx="1704975" cy="758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056" y="5815982"/>
            <a:ext cx="4067944" cy="630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descr="http://www.multiculturalarts.com.au/logos/cityofdandenong.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80599" y="5118921"/>
            <a:ext cx="1909015" cy="69706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FOCUS GROUP DIRECTION</a:t>
            </a:r>
            <a:endParaRPr lang="en-AU" dirty="0"/>
          </a:p>
        </p:txBody>
      </p:sp>
      <p:sp>
        <p:nvSpPr>
          <p:cNvPr id="3" name="Content Placeholder 2"/>
          <p:cNvSpPr>
            <a:spLocks noGrp="1"/>
          </p:cNvSpPr>
          <p:nvPr>
            <p:ph idx="1"/>
          </p:nvPr>
        </p:nvSpPr>
        <p:spPr>
          <a:xfrm>
            <a:off x="1295400" y="1628800"/>
            <a:ext cx="7162800" cy="4467200"/>
          </a:xfrm>
        </p:spPr>
        <p:txBody>
          <a:bodyPr/>
          <a:lstStyle/>
          <a:p>
            <a:pPr marL="0" indent="0">
              <a:buNone/>
            </a:pPr>
            <a:r>
              <a:rPr lang="en-AU" sz="2000" b="1" dirty="0" smtClean="0"/>
              <a:t>SOCIAL DETERMINANTS</a:t>
            </a:r>
          </a:p>
          <a:p>
            <a:pPr marL="0" indent="0">
              <a:buNone/>
            </a:pPr>
            <a:r>
              <a:rPr lang="en-AU" sz="2000" dirty="0" smtClean="0">
                <a:solidFill>
                  <a:srgbClr val="008000"/>
                </a:solidFill>
              </a:rPr>
              <a:t>Rigid Stereotypes; Broader Cultures of Violence</a:t>
            </a:r>
          </a:p>
          <a:p>
            <a:pPr marL="0" indent="0">
              <a:buNone/>
            </a:pPr>
            <a:endParaRPr lang="en-AU" sz="2000" dirty="0" smtClean="0"/>
          </a:p>
          <a:p>
            <a:pPr marL="0" indent="0">
              <a:buNone/>
            </a:pPr>
            <a:r>
              <a:rPr lang="en-AU" sz="2000" dirty="0" smtClean="0"/>
              <a:t>Important </a:t>
            </a:r>
            <a:r>
              <a:rPr lang="en-AU" sz="2000" dirty="0"/>
              <a:t>to hold perpetrators (gender) accountable, link solution to cause of problem</a:t>
            </a:r>
            <a:endParaRPr lang="en-AU" sz="2000" dirty="0" smtClean="0"/>
          </a:p>
          <a:p>
            <a:pPr marL="0" indent="0">
              <a:buNone/>
            </a:pPr>
            <a:endParaRPr lang="en-AU" sz="2000" dirty="0" smtClean="0"/>
          </a:p>
          <a:p>
            <a:pPr marL="0" indent="0">
              <a:buNone/>
            </a:pPr>
            <a:r>
              <a:rPr lang="en-AU" sz="2000" dirty="0" smtClean="0"/>
              <a:t>Construct of Masculinity (challenge acceptance of male violence, and perceptions)</a:t>
            </a:r>
          </a:p>
          <a:p>
            <a:pPr marL="0" indent="0">
              <a:buNone/>
            </a:pPr>
            <a:endParaRPr lang="en-AU" sz="2000" dirty="0" smtClean="0"/>
          </a:p>
          <a:p>
            <a:pPr marL="0" indent="0">
              <a:buNone/>
            </a:pPr>
            <a:r>
              <a:rPr lang="en-AU" sz="2000" dirty="0" smtClean="0"/>
              <a:t>Gender Man box – Men are advantaged, Disadvantages for men and women</a:t>
            </a:r>
          </a:p>
          <a:p>
            <a:pPr marL="0" indent="0">
              <a:buNone/>
            </a:pPr>
            <a:endParaRPr lang="en-AU" sz="2000" dirty="0" smtClean="0"/>
          </a:p>
          <a:p>
            <a:pPr marL="0" indent="0">
              <a:buNone/>
            </a:pPr>
            <a:r>
              <a:rPr lang="en-AU" sz="2000" dirty="0" smtClean="0"/>
              <a:t>Promote alternative “Healthy CARING masculinity”</a:t>
            </a:r>
            <a:br>
              <a:rPr lang="en-AU" sz="2000" dirty="0" smtClean="0"/>
            </a:br>
            <a:r>
              <a:rPr lang="en-US" sz="2000" dirty="0" smtClean="0">
                <a:solidFill>
                  <a:srgbClr val="FFFF00"/>
                </a:solidFill>
                <a:hlinkClick r:id="rId3"/>
              </a:rPr>
              <a:t>Insert </a:t>
            </a:r>
            <a:r>
              <a:rPr lang="en-US" sz="2000" dirty="0">
                <a:solidFill>
                  <a:srgbClr val="FFFF00"/>
                </a:solidFill>
                <a:hlinkClick r:id="rId3"/>
              </a:rPr>
              <a:t>video</a:t>
            </a:r>
            <a:r>
              <a:rPr lang="en-US" sz="2000" dirty="0">
                <a:hlinkClick r:id="rId3"/>
              </a:rPr>
              <a:t> </a:t>
            </a:r>
            <a:r>
              <a:rPr lang="en-US" sz="2000" dirty="0">
                <a:solidFill>
                  <a:srgbClr val="FFFF00"/>
                </a:solidFill>
                <a:hlinkClick r:id="rId3"/>
              </a:rPr>
              <a:t>clip</a:t>
            </a:r>
            <a:endParaRPr lang="en-AU" sz="2000" dirty="0">
              <a:solidFill>
                <a:srgbClr val="FFFF00"/>
              </a:solidFill>
            </a:endParaRPr>
          </a:p>
          <a:p>
            <a:pPr marL="0" indent="0">
              <a:buNone/>
            </a:pPr>
            <a:endParaRPr lang="en-US" sz="2000" dirty="0" smtClean="0"/>
          </a:p>
          <a:p>
            <a:pPr marL="0" indent="0">
              <a:buNone/>
            </a:pPr>
            <a:endParaRPr lang="en-AU" sz="2000" dirty="0" smtClean="0"/>
          </a:p>
          <a:p>
            <a:pPr marL="0" indent="0">
              <a:buNone/>
            </a:pPr>
            <a:r>
              <a:rPr lang="en-US" sz="2000" dirty="0" smtClean="0"/>
              <a:t>			</a:t>
            </a:r>
          </a:p>
          <a:p>
            <a:pPr marL="0" indent="0">
              <a:buNone/>
            </a:pPr>
            <a:endParaRPr lang="en-AU" sz="1400" dirty="0"/>
          </a:p>
        </p:txBody>
      </p:sp>
    </p:spTree>
    <p:extLst>
      <p:ext uri="{BB962C8B-B14F-4D97-AF65-F5344CB8AC3E}">
        <p14:creationId xmlns:p14="http://schemas.microsoft.com/office/powerpoint/2010/main" val="3950500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KEY CONCEPTS</a:t>
            </a:r>
            <a:endParaRPr lang="en-AU" dirty="0"/>
          </a:p>
        </p:txBody>
      </p:sp>
      <p:sp>
        <p:nvSpPr>
          <p:cNvPr id="3" name="Content Placeholder 2"/>
          <p:cNvSpPr>
            <a:spLocks noGrp="1"/>
          </p:cNvSpPr>
          <p:nvPr>
            <p:ph idx="1"/>
          </p:nvPr>
        </p:nvSpPr>
        <p:spPr>
          <a:xfrm>
            <a:off x="1295400" y="1628800"/>
            <a:ext cx="7162800" cy="4467200"/>
          </a:xfrm>
        </p:spPr>
        <p:txBody>
          <a:bodyPr/>
          <a:lstStyle/>
          <a:p>
            <a:r>
              <a:rPr lang="en-US" sz="2000" dirty="0" smtClean="0">
                <a:solidFill>
                  <a:srgbClr val="008000"/>
                </a:solidFill>
              </a:rPr>
              <a:t>Men supporting/respecting women	</a:t>
            </a:r>
          </a:p>
          <a:p>
            <a:endParaRPr lang="en-US" sz="2000" dirty="0">
              <a:solidFill>
                <a:srgbClr val="008000"/>
              </a:solidFill>
            </a:endParaRPr>
          </a:p>
          <a:p>
            <a:r>
              <a:rPr lang="en-US" sz="2000" dirty="0" smtClean="0">
                <a:solidFill>
                  <a:srgbClr val="008000"/>
                </a:solidFill>
              </a:rPr>
              <a:t>Men supporting each other to support/respect women</a:t>
            </a:r>
          </a:p>
          <a:p>
            <a:endParaRPr lang="en-US" sz="2000" dirty="0">
              <a:solidFill>
                <a:srgbClr val="008000"/>
              </a:solidFill>
            </a:endParaRPr>
          </a:p>
          <a:p>
            <a:r>
              <a:rPr lang="en-US" sz="2000" dirty="0" smtClean="0">
                <a:solidFill>
                  <a:srgbClr val="008000"/>
                </a:solidFill>
              </a:rPr>
              <a:t>Men supporting/respecting women in the workplace/in leadership</a:t>
            </a:r>
          </a:p>
          <a:p>
            <a:endParaRPr lang="en-US" sz="2000" dirty="0">
              <a:solidFill>
                <a:srgbClr val="008000"/>
              </a:solidFill>
            </a:endParaRPr>
          </a:p>
          <a:p>
            <a:r>
              <a:rPr lang="en-US" sz="2000" dirty="0" smtClean="0">
                <a:solidFill>
                  <a:srgbClr val="008000"/>
                </a:solidFill>
              </a:rPr>
              <a:t>Fathers supporting daughters and “female gendered” activities</a:t>
            </a:r>
          </a:p>
          <a:p>
            <a:endParaRPr lang="en-US" sz="2000" dirty="0">
              <a:solidFill>
                <a:srgbClr val="008000"/>
              </a:solidFill>
            </a:endParaRPr>
          </a:p>
          <a:p>
            <a:r>
              <a:rPr lang="en-US" sz="2000" dirty="0" smtClean="0">
                <a:solidFill>
                  <a:srgbClr val="008000"/>
                </a:solidFill>
              </a:rPr>
              <a:t>Caring fathers active in female gendered roles</a:t>
            </a:r>
          </a:p>
          <a:p>
            <a:endParaRPr lang="en-US" sz="2000" dirty="0">
              <a:solidFill>
                <a:srgbClr val="008000"/>
              </a:solidFill>
            </a:endParaRPr>
          </a:p>
          <a:p>
            <a:r>
              <a:rPr lang="en-US" sz="2000" dirty="0" smtClean="0">
                <a:solidFill>
                  <a:srgbClr val="008000"/>
                </a:solidFill>
              </a:rPr>
              <a:t>Men influencing men and boys to respect/support women</a:t>
            </a:r>
            <a:endParaRPr lang="en-AU" sz="2000" dirty="0">
              <a:solidFill>
                <a:srgbClr val="008000"/>
              </a:solidFill>
            </a:endParaRPr>
          </a:p>
        </p:txBody>
      </p:sp>
    </p:spTree>
    <p:extLst>
      <p:ext uri="{BB962C8B-B14F-4D97-AF65-F5344CB8AC3E}">
        <p14:creationId xmlns:p14="http://schemas.microsoft.com/office/powerpoint/2010/main" val="395050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QUESTIONS ??</a:t>
            </a:r>
            <a:endParaRPr lang="en-AU" dirty="0"/>
          </a:p>
        </p:txBody>
      </p:sp>
      <p:sp>
        <p:nvSpPr>
          <p:cNvPr id="3" name="Content Placeholder 2"/>
          <p:cNvSpPr>
            <a:spLocks noGrp="1"/>
          </p:cNvSpPr>
          <p:nvPr>
            <p:ph idx="1"/>
          </p:nvPr>
        </p:nvSpPr>
        <p:spPr/>
        <p:txBody>
          <a:bodyPr/>
          <a:lstStyle/>
          <a:p>
            <a:endParaRPr lang="en-US" sz="1000" dirty="0" smtClean="0"/>
          </a:p>
          <a:p>
            <a:endParaRPr lang="en-US" sz="1000" dirty="0"/>
          </a:p>
          <a:p>
            <a:pPr marL="0" indent="0">
              <a:buNone/>
            </a:pPr>
            <a:r>
              <a:rPr lang="en-US" sz="3600" dirty="0" err="1" smtClean="0">
                <a:latin typeface="Blackadder ITC" panose="04020505051007020D02" pitchFamily="82" charset="0"/>
              </a:rPr>
              <a:t>Thankyou</a:t>
            </a:r>
            <a:endParaRPr lang="en-US" sz="3600" dirty="0" smtClean="0">
              <a:latin typeface="Blackadder ITC" panose="04020505051007020D02" pitchFamily="82" charset="0"/>
            </a:endParaRPr>
          </a:p>
          <a:p>
            <a:pPr marL="0" indent="0">
              <a:buNone/>
            </a:pPr>
            <a:endParaRPr lang="en-US" sz="2800" dirty="0" smtClean="0"/>
          </a:p>
          <a:p>
            <a:pPr marL="0" indent="0">
              <a:buNone/>
            </a:pPr>
            <a:r>
              <a:rPr lang="en-US" sz="2800" b="1" dirty="0" smtClean="0"/>
              <a:t>Tracey Blythe</a:t>
            </a:r>
            <a:r>
              <a:rPr lang="en-US" sz="2800" dirty="0" smtClean="0"/>
              <a:t> (BA </a:t>
            </a:r>
            <a:r>
              <a:rPr lang="en-US" sz="2800" dirty="0" err="1" smtClean="0"/>
              <a:t>Comm</a:t>
            </a:r>
            <a:r>
              <a:rPr lang="en-US" sz="2800" dirty="0" smtClean="0"/>
              <a:t> </a:t>
            </a:r>
            <a:r>
              <a:rPr lang="en-US" sz="2800" dirty="0" err="1" smtClean="0"/>
              <a:t>Dev</a:t>
            </a:r>
            <a:r>
              <a:rPr lang="en-US" sz="2800" dirty="0" smtClean="0"/>
              <a:t>, </a:t>
            </a:r>
          </a:p>
          <a:p>
            <a:pPr marL="0" indent="0">
              <a:buNone/>
            </a:pPr>
            <a:r>
              <a:rPr lang="en-US" sz="2800" dirty="0" smtClean="0"/>
              <a:t>M </a:t>
            </a:r>
            <a:r>
              <a:rPr lang="en-US" sz="2800" dirty="0" err="1" smtClean="0"/>
              <a:t>Soc.Science</a:t>
            </a:r>
            <a:r>
              <a:rPr lang="en-US" sz="2800" dirty="0" smtClean="0"/>
              <a:t> Policy &amp; Management)</a:t>
            </a:r>
          </a:p>
          <a:p>
            <a:pPr marL="0" indent="0">
              <a:buNone/>
            </a:pPr>
            <a:r>
              <a:rPr lang="en-US" sz="2800" dirty="0" smtClean="0"/>
              <a:t>Team Leader Health Promotion, </a:t>
            </a:r>
          </a:p>
          <a:p>
            <a:pPr marL="0" indent="0">
              <a:buNone/>
            </a:pPr>
            <a:r>
              <a:rPr lang="en-US" sz="2800" dirty="0" smtClean="0"/>
              <a:t>City of Casey</a:t>
            </a:r>
          </a:p>
          <a:p>
            <a:pPr marL="0" indent="0">
              <a:buNone/>
            </a:pPr>
            <a:r>
              <a:rPr lang="en-US" sz="2800" dirty="0" smtClean="0"/>
              <a:t>On behalf of the CHALLENGE FV project</a:t>
            </a:r>
            <a:endParaRPr lang="en-AU" sz="2800" dirty="0"/>
          </a:p>
        </p:txBody>
      </p:sp>
    </p:spTree>
    <p:extLst>
      <p:ext uri="{BB962C8B-B14F-4D97-AF65-F5344CB8AC3E}">
        <p14:creationId xmlns:p14="http://schemas.microsoft.com/office/powerpoint/2010/main" val="3153859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dirty="0" smtClean="0"/>
              <a:t>PROJECT OVERVIEW</a:t>
            </a:r>
            <a:endParaRPr lang="en-US" dirty="0"/>
          </a:p>
        </p:txBody>
      </p:sp>
      <p:sp>
        <p:nvSpPr>
          <p:cNvPr id="48131" name="Rectangle 3"/>
          <p:cNvSpPr>
            <a:spLocks noGrp="1" noChangeArrowheads="1"/>
          </p:cNvSpPr>
          <p:nvPr>
            <p:ph type="body" idx="1"/>
          </p:nvPr>
        </p:nvSpPr>
        <p:spPr>
          <a:xfrm>
            <a:off x="1295400" y="1628800"/>
            <a:ext cx="7162800" cy="4608512"/>
          </a:xfrm>
        </p:spPr>
        <p:txBody>
          <a:bodyPr/>
          <a:lstStyle/>
          <a:p>
            <a:pPr>
              <a:buNone/>
              <a:defRPr/>
            </a:pPr>
            <a:r>
              <a:rPr lang="en-AU" sz="2000" dirty="0" smtClean="0"/>
              <a:t>	</a:t>
            </a:r>
            <a:r>
              <a:rPr lang="en-AU" sz="2000" b="1" dirty="0" smtClean="0"/>
              <a:t>3 </a:t>
            </a:r>
            <a:r>
              <a:rPr lang="en-AU" sz="2000" b="1" dirty="0"/>
              <a:t>year Department of Justice </a:t>
            </a:r>
            <a:r>
              <a:rPr lang="en-AU" sz="2000" b="1" dirty="0" smtClean="0"/>
              <a:t>– Community Crime Prevention, RVAWC grant funded </a:t>
            </a:r>
          </a:p>
          <a:p>
            <a:pPr>
              <a:buNone/>
              <a:defRPr/>
            </a:pPr>
            <a:r>
              <a:rPr lang="en-AU" sz="2000" dirty="0"/>
              <a:t>	</a:t>
            </a:r>
            <a:r>
              <a:rPr lang="en-AU" sz="2000" dirty="0" smtClean="0"/>
              <a:t>Gender Violence Prevention project across Casey, Cardinia, Greater Dandenong in partnership with Monash Health to: </a:t>
            </a:r>
            <a:endParaRPr lang="en-AU" sz="2000" dirty="0"/>
          </a:p>
          <a:p>
            <a:pPr>
              <a:buNone/>
              <a:defRPr/>
            </a:pPr>
            <a:r>
              <a:rPr lang="en-AU" sz="2000" b="1" i="1" dirty="0">
                <a:solidFill>
                  <a:srgbClr val="FF6600"/>
                </a:solidFill>
              </a:rPr>
              <a:t>	</a:t>
            </a:r>
            <a:r>
              <a:rPr lang="en-AU" sz="2000" b="1" i="1" dirty="0" smtClean="0">
                <a:solidFill>
                  <a:srgbClr val="FF6600"/>
                </a:solidFill>
              </a:rPr>
              <a:t>Prevent </a:t>
            </a:r>
            <a:r>
              <a:rPr lang="en-AU" sz="2000" b="1" i="1" dirty="0">
                <a:solidFill>
                  <a:srgbClr val="FF6600"/>
                </a:solidFill>
              </a:rPr>
              <a:t>violence before it occurs </a:t>
            </a:r>
            <a:r>
              <a:rPr lang="en-AU" sz="2000" b="1" i="1" dirty="0" smtClean="0">
                <a:solidFill>
                  <a:srgbClr val="FF6600"/>
                </a:solidFill>
              </a:rPr>
              <a:t>(Primary Prevention)</a:t>
            </a:r>
            <a:endParaRPr lang="en-AU" sz="2000" b="1" i="1" dirty="0">
              <a:solidFill>
                <a:srgbClr val="FF6600"/>
              </a:solidFill>
            </a:endParaRPr>
          </a:p>
          <a:p>
            <a:pPr>
              <a:buNone/>
              <a:defRPr/>
            </a:pPr>
            <a:r>
              <a:rPr lang="en-AU" sz="2000" i="1" dirty="0">
                <a:solidFill>
                  <a:srgbClr val="FF6600"/>
                </a:solidFill>
              </a:rPr>
              <a:t>	</a:t>
            </a:r>
            <a:endParaRPr lang="en-AU" sz="2000" i="1" dirty="0" smtClean="0">
              <a:solidFill>
                <a:srgbClr val="FF6600"/>
              </a:solidFill>
            </a:endParaRPr>
          </a:p>
          <a:p>
            <a:pPr>
              <a:buNone/>
              <a:defRPr/>
            </a:pPr>
            <a:r>
              <a:rPr lang="en-AU" sz="2000" dirty="0" smtClean="0"/>
              <a:t>	not </a:t>
            </a:r>
            <a:r>
              <a:rPr lang="en-AU" sz="2000" dirty="0"/>
              <a:t>focussing on victims or perpetrators of violence – target </a:t>
            </a:r>
            <a:r>
              <a:rPr lang="en-AU" sz="2000" dirty="0" smtClean="0"/>
              <a:t>is mainstream </a:t>
            </a:r>
            <a:r>
              <a:rPr lang="en-AU" sz="2000" dirty="0"/>
              <a:t>community </a:t>
            </a:r>
            <a:r>
              <a:rPr lang="en-AU" sz="2000" dirty="0" smtClean="0"/>
              <a:t>attitudes/social norms that support violence, and  addresses key determinants:	 </a:t>
            </a:r>
          </a:p>
          <a:p>
            <a:pPr>
              <a:buNone/>
              <a:defRPr/>
            </a:pPr>
            <a:r>
              <a:rPr lang="en-AU" sz="2000" dirty="0">
                <a:solidFill>
                  <a:srgbClr val="008000"/>
                </a:solidFill>
              </a:rPr>
              <a:t>	</a:t>
            </a:r>
            <a:r>
              <a:rPr lang="en-AU" sz="2000" dirty="0" smtClean="0">
                <a:solidFill>
                  <a:srgbClr val="008000"/>
                </a:solidFill>
              </a:rPr>
              <a:t>		unequal power relations </a:t>
            </a:r>
          </a:p>
          <a:p>
            <a:pPr>
              <a:buNone/>
              <a:defRPr/>
            </a:pPr>
            <a:r>
              <a:rPr lang="en-AU" sz="2000" dirty="0" smtClean="0">
                <a:solidFill>
                  <a:srgbClr val="008000"/>
                </a:solidFill>
              </a:rPr>
              <a:t>			gender stereotypes</a:t>
            </a:r>
          </a:p>
          <a:p>
            <a:pPr>
              <a:buNone/>
              <a:defRPr/>
            </a:pPr>
            <a:r>
              <a:rPr lang="en-AU" sz="2000" dirty="0" smtClean="0">
                <a:solidFill>
                  <a:srgbClr val="008000"/>
                </a:solidFill>
              </a:rPr>
              <a:t>			broad culture of violence</a:t>
            </a:r>
            <a:r>
              <a:rPr lang="en-AU" sz="2000" dirty="0"/>
              <a:t>	</a:t>
            </a:r>
            <a:endParaRPr lang="en-AU" sz="2000" dirty="0" smtClean="0"/>
          </a:p>
          <a:p>
            <a:pPr>
              <a:buNone/>
              <a:defRPr/>
            </a:pPr>
            <a:endParaRPr lang="en-AU" sz="2000" dirty="0"/>
          </a:p>
          <a:p>
            <a:pPr marL="0" indent="0">
              <a:buNone/>
            </a:pP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‘CHALLENGE’ METHODOLOGY</a:t>
            </a:r>
            <a:endParaRPr lang="en-AU" dirty="0"/>
          </a:p>
        </p:txBody>
      </p:sp>
      <p:sp>
        <p:nvSpPr>
          <p:cNvPr id="3" name="Content Placeholder 2"/>
          <p:cNvSpPr>
            <a:spLocks noGrp="1"/>
          </p:cNvSpPr>
          <p:nvPr>
            <p:ph idx="1"/>
          </p:nvPr>
        </p:nvSpPr>
        <p:spPr/>
        <p:txBody>
          <a:bodyPr/>
          <a:lstStyle/>
          <a:p>
            <a:pPr>
              <a:buNone/>
              <a:defRPr/>
            </a:pPr>
            <a:r>
              <a:rPr lang="en-AU" sz="2000" b="1" dirty="0" smtClean="0"/>
              <a:t>	Male Leadership model building on the White Ribbon Campaign</a:t>
            </a:r>
          </a:p>
          <a:p>
            <a:pPr>
              <a:buNone/>
              <a:defRPr/>
            </a:pPr>
            <a:endParaRPr lang="en-AU" sz="2000" b="1" dirty="0" smtClean="0"/>
          </a:p>
          <a:p>
            <a:pPr>
              <a:buNone/>
              <a:defRPr/>
            </a:pPr>
            <a:r>
              <a:rPr lang="en-AU" sz="2000" b="1" dirty="0" smtClean="0"/>
              <a:t>	Key </a:t>
            </a:r>
            <a:r>
              <a:rPr lang="en-AU" sz="2000" b="1" dirty="0"/>
              <a:t>interventions: </a:t>
            </a:r>
            <a:endParaRPr lang="en-AU" sz="2000" b="1" dirty="0" smtClean="0"/>
          </a:p>
          <a:p>
            <a:pPr>
              <a:buNone/>
              <a:defRPr/>
            </a:pPr>
            <a:endParaRPr lang="en-AU" sz="2000" b="1" dirty="0"/>
          </a:p>
          <a:p>
            <a:pPr>
              <a:buNone/>
              <a:defRPr/>
            </a:pPr>
            <a:r>
              <a:rPr lang="en-AU" sz="2000" i="1" dirty="0">
                <a:solidFill>
                  <a:srgbClr val="006600"/>
                </a:solidFill>
              </a:rPr>
              <a:t>Social Marketing  </a:t>
            </a:r>
            <a:r>
              <a:rPr lang="en-AU" sz="2000" dirty="0"/>
              <a:t> UPSTREAM  PREVENTION  MESSAGES </a:t>
            </a:r>
          </a:p>
          <a:p>
            <a:pPr>
              <a:buNone/>
              <a:defRPr/>
            </a:pPr>
            <a:endParaRPr lang="en-AU" sz="2000" i="1" dirty="0" smtClean="0">
              <a:solidFill>
                <a:srgbClr val="006600"/>
              </a:solidFill>
            </a:endParaRPr>
          </a:p>
          <a:p>
            <a:pPr>
              <a:buNone/>
              <a:defRPr/>
            </a:pPr>
            <a:r>
              <a:rPr lang="en-AU" sz="2000" i="1" dirty="0" smtClean="0">
                <a:solidFill>
                  <a:srgbClr val="006600"/>
                </a:solidFill>
              </a:rPr>
              <a:t>Community </a:t>
            </a:r>
            <a:r>
              <a:rPr lang="en-AU" sz="2000" i="1" dirty="0">
                <a:solidFill>
                  <a:srgbClr val="006600"/>
                </a:solidFill>
              </a:rPr>
              <a:t>Development  </a:t>
            </a:r>
            <a:r>
              <a:rPr lang="en-AU" sz="2000" dirty="0"/>
              <a:t>CAPACITY  BUILDING  OF  MALE 			    COMMUNITY  </a:t>
            </a:r>
            <a:r>
              <a:rPr lang="en-AU" sz="2000" dirty="0" smtClean="0"/>
              <a:t>LEADERS</a:t>
            </a:r>
          </a:p>
          <a:p>
            <a:pPr>
              <a:buNone/>
              <a:defRPr/>
            </a:pPr>
            <a:r>
              <a:rPr lang="en-AU" sz="2000" dirty="0" smtClean="0"/>
              <a:t>			    (</a:t>
            </a:r>
            <a:r>
              <a:rPr lang="en-AU" sz="2000" dirty="0"/>
              <a:t>B</a:t>
            </a:r>
            <a:r>
              <a:rPr lang="en-AU" sz="2000" dirty="0" smtClean="0"/>
              <a:t>ystander Action)(Caring Masculinity)</a:t>
            </a:r>
            <a:endParaRPr lang="en-AU" sz="2000" dirty="0"/>
          </a:p>
          <a:p>
            <a:pPr>
              <a:buNone/>
              <a:defRPr/>
            </a:pPr>
            <a:endParaRPr lang="en-AU" sz="2000" i="1" dirty="0" smtClean="0">
              <a:solidFill>
                <a:srgbClr val="008000"/>
              </a:solidFill>
            </a:endParaRPr>
          </a:p>
          <a:p>
            <a:pPr>
              <a:buNone/>
              <a:defRPr/>
            </a:pPr>
            <a:r>
              <a:rPr lang="en-AU" sz="2000" i="1" dirty="0" smtClean="0">
                <a:solidFill>
                  <a:srgbClr val="008000"/>
                </a:solidFill>
              </a:rPr>
              <a:t>Structural </a:t>
            </a:r>
            <a:r>
              <a:rPr lang="en-AU" sz="2000" i="1" dirty="0">
                <a:solidFill>
                  <a:srgbClr val="008000"/>
                </a:solidFill>
              </a:rPr>
              <a:t>Change  </a:t>
            </a:r>
            <a:r>
              <a:rPr lang="en-AU" sz="2000" dirty="0"/>
              <a:t>COMMUNITY SETTINGS/WORKPLACES</a:t>
            </a:r>
          </a:p>
          <a:p>
            <a:endParaRPr lang="en-AU" sz="2000" dirty="0"/>
          </a:p>
        </p:txBody>
      </p:sp>
    </p:spTree>
    <p:extLst>
      <p:ext uri="{BB962C8B-B14F-4D97-AF65-F5344CB8AC3E}">
        <p14:creationId xmlns:p14="http://schemas.microsoft.com/office/powerpoint/2010/main" val="1419297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DEFINITION</a:t>
            </a:r>
            <a:endParaRPr lang="en-AU" dirty="0"/>
          </a:p>
        </p:txBody>
      </p:sp>
      <p:sp>
        <p:nvSpPr>
          <p:cNvPr id="3" name="Content Placeholder 2"/>
          <p:cNvSpPr>
            <a:spLocks noGrp="1"/>
          </p:cNvSpPr>
          <p:nvPr>
            <p:ph idx="1"/>
          </p:nvPr>
        </p:nvSpPr>
        <p:spPr>
          <a:xfrm>
            <a:off x="1295400" y="1628800"/>
            <a:ext cx="7162800" cy="4467200"/>
          </a:xfrm>
        </p:spPr>
        <p:txBody>
          <a:bodyPr/>
          <a:lstStyle/>
          <a:p>
            <a:pPr marL="0" indent="0">
              <a:buNone/>
            </a:pPr>
            <a:r>
              <a:rPr lang="en-US" sz="1400" dirty="0" smtClean="0">
                <a:solidFill>
                  <a:srgbClr val="FF6600"/>
                </a:solidFill>
              </a:rPr>
              <a:t>SOCIAL MARKETING – IHP resource kit (DHS 2003)</a:t>
            </a:r>
            <a:endParaRPr lang="en-US" sz="1400" dirty="0">
              <a:solidFill>
                <a:srgbClr val="FF6600"/>
              </a:solidFill>
            </a:endParaRPr>
          </a:p>
          <a:p>
            <a:pPr marL="0" indent="0">
              <a:buNone/>
            </a:pPr>
            <a:endParaRPr lang="en-US" sz="1200" dirty="0" smtClean="0"/>
          </a:p>
          <a:p>
            <a:pPr marL="0" indent="0">
              <a:buNone/>
            </a:pPr>
            <a:r>
              <a:rPr lang="en-US" sz="1200" dirty="0" smtClean="0"/>
              <a:t>Programs designed to advocate for change</a:t>
            </a:r>
          </a:p>
          <a:p>
            <a:pPr marL="0" indent="0">
              <a:buNone/>
            </a:pPr>
            <a:endParaRPr lang="en-US" sz="1200" dirty="0"/>
          </a:p>
          <a:p>
            <a:pPr marL="0" indent="0">
              <a:buNone/>
            </a:pPr>
            <a:r>
              <a:rPr lang="en-US" sz="1200" dirty="0" smtClean="0"/>
              <a:t>Influence behavior of target audiences </a:t>
            </a:r>
          </a:p>
          <a:p>
            <a:pPr marL="0" indent="0">
              <a:buNone/>
            </a:pPr>
            <a:endParaRPr lang="en-US" sz="1200" dirty="0"/>
          </a:p>
          <a:p>
            <a:pPr marL="0" indent="0">
              <a:buNone/>
            </a:pPr>
            <a:r>
              <a:rPr lang="en-US" sz="1200" dirty="0" smtClean="0"/>
              <a:t>Persuasive not just information</a:t>
            </a:r>
          </a:p>
          <a:p>
            <a:pPr marL="0" indent="0">
              <a:buNone/>
            </a:pPr>
            <a:endParaRPr lang="en-US" sz="1200" dirty="0"/>
          </a:p>
          <a:p>
            <a:pPr marL="0" indent="0">
              <a:buNone/>
            </a:pPr>
            <a:r>
              <a:rPr lang="en-US" sz="1200" dirty="0" smtClean="0"/>
              <a:t>Benefit society as a whole</a:t>
            </a:r>
          </a:p>
          <a:p>
            <a:pPr marL="0" indent="0">
              <a:buNone/>
            </a:pPr>
            <a:endParaRPr lang="en-US" sz="1200" dirty="0"/>
          </a:p>
          <a:p>
            <a:pPr marL="0" indent="0">
              <a:buNone/>
            </a:pPr>
            <a:r>
              <a:rPr lang="en-US" sz="1200" dirty="0" smtClean="0"/>
              <a:t>Shift attitudes and change peoples view of themselves and their relationship with others</a:t>
            </a:r>
          </a:p>
          <a:p>
            <a:pPr marL="0" indent="0">
              <a:buNone/>
            </a:pPr>
            <a:endParaRPr lang="en-US" sz="1200" dirty="0"/>
          </a:p>
          <a:p>
            <a:pPr marL="0" indent="0">
              <a:buNone/>
            </a:pPr>
            <a:r>
              <a:rPr lang="en-US" sz="1200" dirty="0" smtClean="0"/>
              <a:t>Change values and behaviors</a:t>
            </a:r>
          </a:p>
          <a:p>
            <a:pPr marL="0" indent="0">
              <a:buNone/>
            </a:pPr>
            <a:endParaRPr lang="en-US" sz="1200" dirty="0"/>
          </a:p>
          <a:p>
            <a:pPr marL="0" indent="0">
              <a:buNone/>
            </a:pPr>
            <a:r>
              <a:rPr lang="en-US" sz="1400" dirty="0" smtClean="0"/>
              <a:t>HEALTH INFORMATION –</a:t>
            </a:r>
          </a:p>
          <a:p>
            <a:pPr marL="0" indent="0">
              <a:buNone/>
            </a:pPr>
            <a:endParaRPr lang="en-US" sz="1200" dirty="0"/>
          </a:p>
          <a:p>
            <a:pPr marL="0" indent="0">
              <a:buNone/>
            </a:pPr>
            <a:r>
              <a:rPr lang="en-US" sz="1200" dirty="0" smtClean="0"/>
              <a:t>Raise awareness of the causes of…</a:t>
            </a:r>
          </a:p>
          <a:p>
            <a:pPr marL="0" indent="0">
              <a:buNone/>
            </a:pPr>
            <a:endParaRPr lang="en-US" sz="1200" dirty="0"/>
          </a:p>
          <a:p>
            <a:pPr marL="0" indent="0">
              <a:buNone/>
            </a:pPr>
            <a:r>
              <a:rPr lang="en-US" sz="1200" dirty="0" smtClean="0"/>
              <a:t>Services and supports</a:t>
            </a:r>
          </a:p>
          <a:p>
            <a:pPr marL="0" indent="0">
              <a:buNone/>
            </a:pPr>
            <a:endParaRPr lang="en-US" sz="1200" dirty="0"/>
          </a:p>
          <a:p>
            <a:pPr marL="0" indent="0">
              <a:buNone/>
            </a:pPr>
            <a:r>
              <a:rPr lang="en-US" sz="1200" dirty="0" smtClean="0"/>
              <a:t>Encourage personal responsibility</a:t>
            </a:r>
            <a:endParaRPr lang="en-US" sz="1200" dirty="0"/>
          </a:p>
        </p:txBody>
      </p:sp>
    </p:spTree>
    <p:extLst>
      <p:ext uri="{BB962C8B-B14F-4D97-AF65-F5344CB8AC3E}">
        <p14:creationId xmlns:p14="http://schemas.microsoft.com/office/powerpoint/2010/main" val="3500468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BORDERLANDS LITERATURE SEARCH FINDINGS</a:t>
            </a:r>
            <a:endParaRPr lang="en-AU" dirty="0"/>
          </a:p>
        </p:txBody>
      </p:sp>
      <p:sp>
        <p:nvSpPr>
          <p:cNvPr id="3" name="Content Placeholder 2"/>
          <p:cNvSpPr>
            <a:spLocks noGrp="1"/>
          </p:cNvSpPr>
          <p:nvPr>
            <p:ph idx="1"/>
          </p:nvPr>
        </p:nvSpPr>
        <p:spPr>
          <a:xfrm>
            <a:off x="1295400" y="1700808"/>
            <a:ext cx="7162800" cy="4395192"/>
          </a:xfrm>
        </p:spPr>
        <p:txBody>
          <a:bodyPr/>
          <a:lstStyle/>
          <a:p>
            <a:r>
              <a:rPr lang="en-AU" sz="2000" dirty="0" smtClean="0"/>
              <a:t>PVAW Awareness Raising (Health information)</a:t>
            </a:r>
          </a:p>
          <a:p>
            <a:r>
              <a:rPr lang="en-AU" sz="2000" dirty="0" smtClean="0"/>
              <a:t>Educative (about the </a:t>
            </a:r>
            <a:r>
              <a:rPr lang="en-AU" sz="2000" b="1" dirty="0" smtClean="0"/>
              <a:t>extent</a:t>
            </a:r>
            <a:r>
              <a:rPr lang="en-AU" sz="2000" dirty="0" smtClean="0"/>
              <a:t> of the </a:t>
            </a:r>
            <a:r>
              <a:rPr lang="en-AU" sz="2000" b="1" dirty="0" smtClean="0"/>
              <a:t>problem</a:t>
            </a:r>
            <a:r>
              <a:rPr lang="en-AU" sz="2000" dirty="0" smtClean="0"/>
              <a:t> </a:t>
            </a:r>
            <a:r>
              <a:rPr lang="en-AU" sz="2000" i="1" dirty="0" smtClean="0"/>
              <a:t>for </a:t>
            </a:r>
            <a:r>
              <a:rPr lang="en-AU" sz="2000" b="1" i="1" dirty="0" smtClean="0"/>
              <a:t>women</a:t>
            </a:r>
            <a:r>
              <a:rPr lang="en-AU" sz="2000" i="1" dirty="0" smtClean="0"/>
              <a:t> – and families*</a:t>
            </a:r>
            <a:r>
              <a:rPr lang="en-AU" sz="2000" dirty="0" smtClean="0"/>
              <a:t>, Crime – what’s not acceptable)</a:t>
            </a:r>
          </a:p>
          <a:p>
            <a:pPr marL="0" indent="0">
              <a:buNone/>
            </a:pPr>
            <a:r>
              <a:rPr lang="en-AU" sz="2000" dirty="0" smtClean="0"/>
              <a:t>	Effectiveness</a:t>
            </a:r>
            <a:r>
              <a:rPr lang="en-AU" sz="2000" dirty="0"/>
              <a:t>? </a:t>
            </a:r>
            <a:r>
              <a:rPr lang="en-AU" sz="2000" dirty="0" smtClean="0"/>
              <a:t>Behaviour change?</a:t>
            </a:r>
            <a:endParaRPr lang="en-AU" sz="2000" dirty="0"/>
          </a:p>
          <a:p>
            <a:r>
              <a:rPr lang="en-AU" sz="2000" dirty="0" smtClean="0"/>
              <a:t>More victims seeking help…Perpetrators?</a:t>
            </a:r>
          </a:p>
          <a:p>
            <a:endParaRPr lang="en-AU" sz="2000" dirty="0" smtClean="0"/>
          </a:p>
          <a:p>
            <a:r>
              <a:rPr lang="en-AU" sz="2000" b="1" dirty="0" smtClean="0"/>
              <a:t>Downstream Social Marketing </a:t>
            </a:r>
          </a:p>
          <a:p>
            <a:r>
              <a:rPr lang="en-AU" sz="2000" dirty="0" smtClean="0"/>
              <a:t>Bystander intervention – targeting victims/, perpetrators</a:t>
            </a:r>
          </a:p>
          <a:p>
            <a:pPr marL="0" indent="0">
              <a:buNone/>
            </a:pPr>
            <a:r>
              <a:rPr lang="en-AU" sz="2000" dirty="0" smtClean="0"/>
              <a:t>	Skills to intervene?</a:t>
            </a:r>
          </a:p>
          <a:p>
            <a:r>
              <a:rPr lang="en-AU" sz="2000" dirty="0" smtClean="0"/>
              <a:t>Most challenge individual behaviour, </a:t>
            </a:r>
          </a:p>
          <a:p>
            <a:pPr marL="0" indent="0">
              <a:buNone/>
            </a:pPr>
            <a:r>
              <a:rPr lang="en-AU" sz="2000" i="1" dirty="0" smtClean="0"/>
              <a:t>	</a:t>
            </a:r>
            <a:r>
              <a:rPr lang="en-AU" sz="2000" i="1" dirty="0" smtClean="0">
                <a:solidFill>
                  <a:srgbClr val="008000"/>
                </a:solidFill>
              </a:rPr>
              <a:t>not the social construct of masculinity/gender</a:t>
            </a:r>
            <a:r>
              <a:rPr lang="en-AU" sz="2000" dirty="0" smtClean="0">
                <a:solidFill>
                  <a:srgbClr val="008000"/>
                </a:solidFill>
              </a:rPr>
              <a:t>  </a:t>
            </a:r>
            <a:r>
              <a:rPr lang="en-AU" sz="2000" dirty="0" smtClean="0"/>
              <a:t>that 	creates unequal power, stereotypes and lead to 	sexism, and violence (</a:t>
            </a:r>
            <a:r>
              <a:rPr lang="en-AU" sz="2000" dirty="0" smtClean="0">
                <a:solidFill>
                  <a:srgbClr val="FF6600"/>
                </a:solidFill>
              </a:rPr>
              <a:t>Social norms and structures</a:t>
            </a:r>
            <a:r>
              <a:rPr lang="en-AU" sz="2000" dirty="0" smtClean="0"/>
              <a:t>).</a:t>
            </a:r>
          </a:p>
          <a:p>
            <a:pPr marL="0" indent="0">
              <a:buNone/>
            </a:pPr>
            <a:endParaRPr lang="en-AU" sz="1400" dirty="0"/>
          </a:p>
          <a:p>
            <a:pPr marL="0" indent="0">
              <a:buNone/>
            </a:pPr>
            <a:endParaRPr lang="en-AU" sz="1400" dirty="0" smtClean="0">
              <a:latin typeface="+mj-lt"/>
            </a:endParaRPr>
          </a:p>
          <a:p>
            <a:pPr marL="0" indent="0">
              <a:buNone/>
            </a:pPr>
            <a:endParaRPr lang="en-AU" sz="1100" dirty="0">
              <a:latin typeface="+mj-lt"/>
            </a:endParaRPr>
          </a:p>
          <a:p>
            <a:pPr marL="0" indent="0">
              <a:buNone/>
            </a:pPr>
            <a:endParaRPr lang="en-AU" sz="1100" dirty="0"/>
          </a:p>
          <a:p>
            <a:endParaRPr lang="en-AU" sz="1100" dirty="0"/>
          </a:p>
        </p:txBody>
      </p:sp>
    </p:spTree>
    <p:extLst>
      <p:ext uri="{BB962C8B-B14F-4D97-AF65-F5344CB8AC3E}">
        <p14:creationId xmlns:p14="http://schemas.microsoft.com/office/powerpoint/2010/main" val="395050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AU" altLang="en-US" sz="3300" dirty="0" smtClean="0"/>
              <a:t>INTEGRATED HEALTH PROMOTION FRAMEWORK</a:t>
            </a:r>
          </a:p>
        </p:txBody>
      </p:sp>
      <p:sp>
        <p:nvSpPr>
          <p:cNvPr id="5123" name="Rectangle 3"/>
          <p:cNvSpPr>
            <a:spLocks noGrp="1" noChangeArrowheads="1"/>
          </p:cNvSpPr>
          <p:nvPr>
            <p:ph type="body" idx="1"/>
          </p:nvPr>
        </p:nvSpPr>
        <p:spPr>
          <a:xfrm>
            <a:off x="1258888" y="1844675"/>
            <a:ext cx="7162800" cy="4114800"/>
          </a:xfrm>
        </p:spPr>
        <p:txBody>
          <a:bodyPr/>
          <a:lstStyle/>
          <a:p>
            <a:pPr eaLnBrk="1" hangingPunct="1">
              <a:buFontTx/>
              <a:buNone/>
            </a:pPr>
            <a:endParaRPr lang="en-AU" altLang="en-US" sz="1600" dirty="0" smtClean="0"/>
          </a:p>
          <a:p>
            <a:pPr eaLnBrk="1" hangingPunct="1">
              <a:buFontTx/>
              <a:buNone/>
            </a:pPr>
            <a:endParaRPr lang="en-AU" altLang="en-US" sz="1600" dirty="0" smtClean="0"/>
          </a:p>
        </p:txBody>
      </p:sp>
      <p:sp>
        <p:nvSpPr>
          <p:cNvPr id="5124" name="Rectangle 20"/>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3700"/>
          </a:p>
        </p:txBody>
      </p:sp>
      <p:grpSp>
        <p:nvGrpSpPr>
          <p:cNvPr id="5125" name="Group 1"/>
          <p:cNvGrpSpPr>
            <a:grpSpLocks/>
          </p:cNvGrpSpPr>
          <p:nvPr/>
        </p:nvGrpSpPr>
        <p:grpSpPr bwMode="auto">
          <a:xfrm>
            <a:off x="2506070" y="1648806"/>
            <a:ext cx="4914900" cy="4804720"/>
            <a:chOff x="1980" y="1797"/>
            <a:chExt cx="7740" cy="7567"/>
          </a:xfrm>
        </p:grpSpPr>
        <p:sp>
          <p:nvSpPr>
            <p:cNvPr id="5127" name="Text Box 19"/>
            <p:cNvSpPr txBox="1">
              <a:spLocks noChangeArrowheads="1"/>
            </p:cNvSpPr>
            <p:nvPr/>
          </p:nvSpPr>
          <p:spPr bwMode="auto">
            <a:xfrm>
              <a:off x="1980" y="2700"/>
              <a:ext cx="7740" cy="360"/>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900">
                  <a:ea typeface="Times New Roman" pitchFamily="18" charset="0"/>
                  <a:cs typeface="Arial" charset="0"/>
                </a:rPr>
                <a:t>Tertiary Prevention	Early Intervention	Primary Prevention</a:t>
              </a:r>
              <a:endParaRPr lang="en-AU" altLang="en-US" sz="600">
                <a:ea typeface="Times New Roman" pitchFamily="18" charset="0"/>
                <a:cs typeface="Arial" charset="0"/>
              </a:endParaRPr>
            </a:p>
            <a:p>
              <a:pPr>
                <a:spcBef>
                  <a:spcPct val="0"/>
                </a:spcBef>
                <a:buFontTx/>
                <a:buNone/>
              </a:pPr>
              <a:endParaRPr lang="en-AU" altLang="en-US" sz="3700">
                <a:ea typeface="Times New Roman" pitchFamily="18" charset="0"/>
                <a:cs typeface="Arial" charset="0"/>
              </a:endParaRPr>
            </a:p>
          </p:txBody>
        </p:sp>
        <p:sp>
          <p:nvSpPr>
            <p:cNvPr id="5128" name="Text Box 18"/>
            <p:cNvSpPr txBox="1">
              <a:spLocks noChangeArrowheads="1"/>
            </p:cNvSpPr>
            <p:nvPr/>
          </p:nvSpPr>
          <p:spPr bwMode="auto">
            <a:xfrm>
              <a:off x="1980" y="3230"/>
              <a:ext cx="2700" cy="5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900">
                  <a:ea typeface="Times New Roman" pitchFamily="18" charset="0"/>
                  <a:cs typeface="Arial" charset="0"/>
                </a:rPr>
                <a:t>Individual Interventions</a:t>
              </a:r>
              <a:endParaRPr lang="en-AU" altLang="en-US" sz="3700">
                <a:ea typeface="Times New Roman" pitchFamily="18" charset="0"/>
                <a:cs typeface="Arial" charset="0"/>
              </a:endParaRPr>
            </a:p>
          </p:txBody>
        </p:sp>
        <p:sp>
          <p:nvSpPr>
            <p:cNvPr id="5129" name="Text Box 17"/>
            <p:cNvSpPr txBox="1">
              <a:spLocks noChangeArrowheads="1"/>
            </p:cNvSpPr>
            <p:nvPr/>
          </p:nvSpPr>
          <p:spPr bwMode="auto">
            <a:xfrm>
              <a:off x="7020" y="3230"/>
              <a:ext cx="2700" cy="5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900">
                  <a:solidFill>
                    <a:srgbClr val="006600"/>
                  </a:solidFill>
                  <a:ea typeface="Times New Roman" pitchFamily="18" charset="0"/>
                  <a:cs typeface="Arial" charset="0"/>
                </a:rPr>
                <a:t>Population Interventions</a:t>
              </a:r>
              <a:endParaRPr lang="en-AU" altLang="en-US" sz="3700">
                <a:solidFill>
                  <a:srgbClr val="006600"/>
                </a:solidFill>
                <a:ea typeface="Times New Roman" pitchFamily="18" charset="0"/>
                <a:cs typeface="Arial" charset="0"/>
              </a:endParaRPr>
            </a:p>
          </p:txBody>
        </p:sp>
        <p:sp>
          <p:nvSpPr>
            <p:cNvPr id="5130" name="Line 16"/>
            <p:cNvSpPr>
              <a:spLocks noChangeShapeType="1"/>
            </p:cNvSpPr>
            <p:nvPr/>
          </p:nvSpPr>
          <p:spPr bwMode="auto">
            <a:xfrm>
              <a:off x="4860" y="3410"/>
              <a:ext cx="1980"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AU"/>
            </a:p>
          </p:txBody>
        </p:sp>
        <p:sp>
          <p:nvSpPr>
            <p:cNvPr id="5131" name="Text Box 15"/>
            <p:cNvSpPr txBox="1">
              <a:spLocks noChangeArrowheads="1"/>
            </p:cNvSpPr>
            <p:nvPr/>
          </p:nvSpPr>
          <p:spPr bwMode="auto">
            <a:xfrm>
              <a:off x="1980" y="3770"/>
              <a:ext cx="1260" cy="720"/>
            </a:xfrm>
            <a:prstGeom prst="rect">
              <a:avLst/>
            </a:prstGeom>
            <a:solidFill>
              <a:srgbClr val="C0C0C0"/>
            </a:solidFill>
            <a:ln w="9525">
              <a:solidFill>
                <a:srgbClr val="000000"/>
              </a:solidFill>
              <a:miter lim="800000"/>
              <a:headEnd/>
              <a:tailEnd/>
            </a:ln>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spcBef>
                  <a:spcPct val="0"/>
                </a:spcBef>
                <a:buFontTx/>
                <a:buNone/>
              </a:pPr>
              <a:r>
                <a:rPr lang="en-AU" altLang="en-US" sz="1100" dirty="0">
                  <a:ea typeface="Times New Roman" pitchFamily="18" charset="0"/>
                  <a:cs typeface="Arial" charset="0"/>
                </a:rPr>
                <a:t>Service delivery </a:t>
              </a:r>
            </a:p>
          </p:txBody>
        </p:sp>
        <p:sp>
          <p:nvSpPr>
            <p:cNvPr id="5132" name="Text Box 14"/>
            <p:cNvSpPr txBox="1">
              <a:spLocks noChangeArrowheads="1"/>
            </p:cNvSpPr>
            <p:nvPr/>
          </p:nvSpPr>
          <p:spPr bwMode="auto">
            <a:xfrm>
              <a:off x="3240" y="3770"/>
              <a:ext cx="1800" cy="720"/>
            </a:xfrm>
            <a:prstGeom prst="rect">
              <a:avLst/>
            </a:prstGeom>
            <a:solidFill>
              <a:srgbClr val="C0C0C0"/>
            </a:solidFill>
            <a:ln w="9525">
              <a:solidFill>
                <a:srgbClr val="000000"/>
              </a:solidFill>
              <a:miter lim="800000"/>
              <a:headEnd/>
              <a:tailEnd/>
            </a:ln>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1100" dirty="0" smtClean="0">
                  <a:ea typeface="Times New Roman" pitchFamily="18" charset="0"/>
                  <a:cs typeface="Arial" charset="0"/>
                </a:rPr>
                <a:t>Information </a:t>
              </a:r>
              <a:r>
                <a:rPr lang="en-AU" altLang="en-US" sz="1100" dirty="0">
                  <a:ea typeface="Times New Roman" pitchFamily="18" charset="0"/>
                  <a:cs typeface="Arial" charset="0"/>
                </a:rPr>
                <a:t>Education</a:t>
              </a:r>
            </a:p>
          </p:txBody>
        </p:sp>
        <p:sp>
          <p:nvSpPr>
            <p:cNvPr id="5133" name="Text Box 13"/>
            <p:cNvSpPr txBox="1">
              <a:spLocks noChangeArrowheads="1"/>
            </p:cNvSpPr>
            <p:nvPr/>
          </p:nvSpPr>
          <p:spPr bwMode="auto">
            <a:xfrm>
              <a:off x="5040" y="3770"/>
              <a:ext cx="1440" cy="720"/>
            </a:xfrm>
            <a:prstGeom prst="rect">
              <a:avLst/>
            </a:prstGeom>
            <a:solidFill>
              <a:srgbClr val="C0C0C0"/>
            </a:solidFill>
            <a:ln w="9525">
              <a:solidFill>
                <a:srgbClr val="000000"/>
              </a:solidFill>
              <a:miter lim="800000"/>
              <a:headEnd/>
              <a:tailEnd/>
            </a:ln>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1100" dirty="0">
                  <a:ea typeface="Times New Roman" pitchFamily="18" charset="0"/>
                  <a:cs typeface="Arial" charset="0"/>
                </a:rPr>
                <a:t>Social </a:t>
              </a:r>
            </a:p>
            <a:p>
              <a:pPr>
                <a:spcBef>
                  <a:spcPct val="0"/>
                </a:spcBef>
                <a:buFontTx/>
                <a:buNone/>
              </a:pPr>
              <a:r>
                <a:rPr lang="en-AU" altLang="en-US" sz="1100" dirty="0">
                  <a:ea typeface="Times New Roman" pitchFamily="18" charset="0"/>
                  <a:cs typeface="Arial" charset="0"/>
                </a:rPr>
                <a:t>Marketing</a:t>
              </a:r>
            </a:p>
          </p:txBody>
        </p:sp>
        <p:sp>
          <p:nvSpPr>
            <p:cNvPr id="5134" name="Text Box 12"/>
            <p:cNvSpPr txBox="1">
              <a:spLocks noChangeArrowheads="1"/>
            </p:cNvSpPr>
            <p:nvPr/>
          </p:nvSpPr>
          <p:spPr bwMode="auto">
            <a:xfrm>
              <a:off x="6480" y="3770"/>
              <a:ext cx="1758" cy="720"/>
            </a:xfrm>
            <a:prstGeom prst="rect">
              <a:avLst/>
            </a:prstGeom>
            <a:solidFill>
              <a:srgbClr val="C0C0C0"/>
            </a:solidFill>
            <a:ln w="9525">
              <a:solidFill>
                <a:srgbClr val="000000"/>
              </a:solidFill>
              <a:miter lim="800000"/>
              <a:headEnd/>
              <a:tailEnd/>
            </a:ln>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1100" dirty="0">
                  <a:ea typeface="Times New Roman" pitchFamily="18" charset="0"/>
                  <a:cs typeface="Arial" charset="0"/>
                </a:rPr>
                <a:t>Community Development</a:t>
              </a:r>
            </a:p>
          </p:txBody>
        </p:sp>
        <p:sp>
          <p:nvSpPr>
            <p:cNvPr id="5135" name="Text Box 11"/>
            <p:cNvSpPr txBox="1">
              <a:spLocks noChangeArrowheads="1"/>
            </p:cNvSpPr>
            <p:nvPr/>
          </p:nvSpPr>
          <p:spPr bwMode="auto">
            <a:xfrm>
              <a:off x="8238" y="3770"/>
              <a:ext cx="1482" cy="720"/>
            </a:xfrm>
            <a:prstGeom prst="rect">
              <a:avLst/>
            </a:prstGeom>
            <a:solidFill>
              <a:srgbClr val="C0C0C0"/>
            </a:solidFill>
            <a:ln w="9525">
              <a:solidFill>
                <a:srgbClr val="000000"/>
              </a:solidFill>
              <a:miter lim="800000"/>
              <a:headEnd/>
              <a:tailEnd/>
            </a:ln>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1100" dirty="0">
                  <a:ea typeface="Times New Roman" pitchFamily="18" charset="0"/>
                  <a:cs typeface="Arial" charset="0"/>
                </a:rPr>
                <a:t>Structural </a:t>
              </a:r>
            </a:p>
            <a:p>
              <a:pPr>
                <a:spcBef>
                  <a:spcPct val="0"/>
                </a:spcBef>
                <a:buFontTx/>
                <a:buNone/>
              </a:pPr>
              <a:r>
                <a:rPr lang="en-AU" altLang="en-US" sz="1100" dirty="0">
                  <a:ea typeface="Times New Roman" pitchFamily="18" charset="0"/>
                  <a:cs typeface="Arial" charset="0"/>
                </a:rPr>
                <a:t>    Change</a:t>
              </a:r>
            </a:p>
          </p:txBody>
        </p:sp>
        <p:sp>
          <p:nvSpPr>
            <p:cNvPr id="5137" name="Text Box 9"/>
            <p:cNvSpPr txBox="1">
              <a:spLocks noChangeArrowheads="1"/>
            </p:cNvSpPr>
            <p:nvPr/>
          </p:nvSpPr>
          <p:spPr bwMode="auto">
            <a:xfrm>
              <a:off x="3330" y="4670"/>
              <a:ext cx="1530" cy="296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AU" altLang="en-US" sz="1050" dirty="0">
                  <a:ea typeface="Times New Roman" pitchFamily="18" charset="0"/>
                  <a:cs typeface="Arial" charset="0"/>
                </a:rPr>
                <a:t>Family/ gendered Violence  Awareness </a:t>
              </a:r>
              <a:r>
                <a:rPr lang="en-AU" altLang="en-US" sz="1050" dirty="0" smtClean="0">
                  <a:ea typeface="Times New Roman" pitchFamily="18" charset="0"/>
                  <a:cs typeface="Arial" charset="0"/>
                </a:rPr>
                <a:t>Raising</a:t>
              </a:r>
            </a:p>
            <a:p>
              <a:pPr>
                <a:spcBef>
                  <a:spcPct val="0"/>
                </a:spcBef>
                <a:buFontTx/>
                <a:buNone/>
              </a:pPr>
              <a:endParaRPr lang="en-AU" altLang="en-US" sz="1050" dirty="0">
                <a:ea typeface="Times New Roman" pitchFamily="18" charset="0"/>
                <a:cs typeface="Arial" charset="0"/>
              </a:endParaRPr>
            </a:p>
            <a:p>
              <a:pPr>
                <a:spcBef>
                  <a:spcPct val="0"/>
                </a:spcBef>
                <a:buFontTx/>
                <a:buNone/>
              </a:pPr>
              <a:r>
                <a:rPr lang="en-AU" altLang="en-US" sz="1050" dirty="0">
                  <a:ea typeface="Times New Roman" pitchFamily="18" charset="0"/>
                  <a:cs typeface="Arial" charset="0"/>
                </a:rPr>
                <a:t>Referral information</a:t>
              </a:r>
            </a:p>
            <a:p>
              <a:pPr>
                <a:spcBef>
                  <a:spcPct val="0"/>
                </a:spcBef>
                <a:buFontTx/>
                <a:buNone/>
              </a:pPr>
              <a:r>
                <a:rPr lang="en-AU" altLang="en-US" sz="1050" dirty="0">
                  <a:ea typeface="Times New Roman" pitchFamily="18" charset="0"/>
                  <a:cs typeface="Arial" charset="0"/>
                </a:rPr>
                <a:t>on support services</a:t>
              </a:r>
            </a:p>
            <a:p>
              <a:pPr>
                <a:spcBef>
                  <a:spcPct val="0"/>
                </a:spcBef>
                <a:buFontTx/>
                <a:buNone/>
              </a:pPr>
              <a:endParaRPr lang="en-AU" altLang="en-US" sz="1000" dirty="0">
                <a:ea typeface="Times New Roman" pitchFamily="18" charset="0"/>
                <a:cs typeface="Arial" charset="0"/>
              </a:endParaRPr>
            </a:p>
            <a:p>
              <a:pPr>
                <a:spcBef>
                  <a:spcPct val="0"/>
                </a:spcBef>
                <a:buFontTx/>
                <a:buNone/>
              </a:pPr>
              <a:endParaRPr lang="en-AU" altLang="en-US" sz="3700" dirty="0">
                <a:ea typeface="Times New Roman" pitchFamily="18" charset="0"/>
                <a:cs typeface="Arial" charset="0"/>
              </a:endParaRPr>
            </a:p>
          </p:txBody>
        </p:sp>
        <p:sp>
          <p:nvSpPr>
            <p:cNvPr id="5138" name="Text Box 8"/>
            <p:cNvSpPr txBox="1">
              <a:spLocks noChangeArrowheads="1"/>
            </p:cNvSpPr>
            <p:nvPr/>
          </p:nvSpPr>
          <p:spPr bwMode="auto">
            <a:xfrm>
              <a:off x="4860" y="4611"/>
              <a:ext cx="1620" cy="30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AU" altLang="en-US" sz="1050" dirty="0">
                  <a:ea typeface="Times New Roman" pitchFamily="18" charset="0"/>
                  <a:cs typeface="Arial" charset="0"/>
                </a:rPr>
                <a:t>C</a:t>
              </a:r>
              <a:r>
                <a:rPr lang="en-AU" altLang="en-US" sz="1050" dirty="0" smtClean="0">
                  <a:ea typeface="Times New Roman" pitchFamily="18" charset="0"/>
                  <a:cs typeface="Arial" charset="0"/>
                </a:rPr>
                <a:t>ampaign </a:t>
              </a:r>
              <a:r>
                <a:rPr lang="en-AU" altLang="en-US" sz="1050" dirty="0">
                  <a:ea typeface="Times New Roman" pitchFamily="18" charset="0"/>
                  <a:cs typeface="Arial" charset="0"/>
                </a:rPr>
                <a:t>materials </a:t>
              </a:r>
              <a:r>
                <a:rPr lang="en-AU" altLang="en-US" sz="1050" dirty="0" smtClean="0">
                  <a:ea typeface="Times New Roman" pitchFamily="18" charset="0"/>
                  <a:cs typeface="Arial" charset="0"/>
                </a:rPr>
                <a:t>–</a:t>
              </a:r>
            </a:p>
            <a:p>
              <a:pPr>
                <a:spcBef>
                  <a:spcPct val="0"/>
                </a:spcBef>
                <a:buFontTx/>
                <a:buNone/>
              </a:pPr>
              <a:endParaRPr lang="en-AU" altLang="en-US" sz="1050" dirty="0" smtClean="0">
                <a:ea typeface="Times New Roman" pitchFamily="18" charset="0"/>
                <a:cs typeface="Arial" charset="0"/>
              </a:endParaRPr>
            </a:p>
            <a:p>
              <a:pPr>
                <a:spcBef>
                  <a:spcPct val="0"/>
                </a:spcBef>
                <a:buFontTx/>
                <a:buNone/>
              </a:pPr>
              <a:r>
                <a:rPr lang="en-AU" altLang="en-US" sz="1050" dirty="0" smtClean="0">
                  <a:ea typeface="Times New Roman" pitchFamily="18" charset="0"/>
                  <a:cs typeface="Arial" charset="0"/>
                </a:rPr>
                <a:t>Promoting No to </a:t>
              </a:r>
              <a:r>
                <a:rPr lang="en-AU" altLang="en-US" sz="1050" dirty="0">
                  <a:ea typeface="Times New Roman" pitchFamily="18" charset="0"/>
                  <a:cs typeface="Arial" charset="0"/>
                </a:rPr>
                <a:t>v</a:t>
              </a:r>
              <a:r>
                <a:rPr lang="en-AU" altLang="en-US" sz="1050" dirty="0" smtClean="0">
                  <a:ea typeface="Times New Roman" pitchFamily="18" charset="0"/>
                  <a:cs typeface="Arial" charset="0"/>
                </a:rPr>
                <a:t>iolence,  or Bystander intervention,</a:t>
              </a:r>
            </a:p>
            <a:p>
              <a:pPr>
                <a:spcBef>
                  <a:spcPct val="0"/>
                </a:spcBef>
                <a:buFontTx/>
                <a:buNone/>
              </a:pPr>
              <a:r>
                <a:rPr lang="en-US" altLang="en-US" sz="1050" dirty="0">
                  <a:ea typeface="Times New Roman" pitchFamily="18" charset="0"/>
                  <a:cs typeface="Arial" charset="0"/>
                </a:rPr>
                <a:t>o</a:t>
              </a:r>
              <a:r>
                <a:rPr lang="en-US" altLang="en-US" sz="1050" dirty="0" smtClean="0">
                  <a:ea typeface="Times New Roman" pitchFamily="18" charset="0"/>
                  <a:cs typeface="Arial" charset="0"/>
                </a:rPr>
                <a:t>r Respectful individual relationships</a:t>
              </a:r>
              <a:endParaRPr lang="en-AU" altLang="en-US" sz="1050" dirty="0">
                <a:ea typeface="Times New Roman" pitchFamily="18" charset="0"/>
                <a:cs typeface="Arial" charset="0"/>
              </a:endParaRPr>
            </a:p>
            <a:p>
              <a:pPr>
                <a:spcBef>
                  <a:spcPct val="0"/>
                </a:spcBef>
                <a:buFontTx/>
                <a:buNone/>
              </a:pPr>
              <a:endParaRPr lang="en-AU" altLang="en-US" sz="1050" dirty="0">
                <a:ea typeface="Times New Roman" pitchFamily="18" charset="0"/>
                <a:cs typeface="Arial" charset="0"/>
              </a:endParaRPr>
            </a:p>
          </p:txBody>
        </p:sp>
        <p:sp>
          <p:nvSpPr>
            <p:cNvPr id="5139" name="Text Box 7"/>
            <p:cNvSpPr txBox="1">
              <a:spLocks noChangeArrowheads="1"/>
            </p:cNvSpPr>
            <p:nvPr/>
          </p:nvSpPr>
          <p:spPr bwMode="auto">
            <a:xfrm>
              <a:off x="6456" y="4577"/>
              <a:ext cx="1620" cy="305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AU" altLang="en-US" sz="3700" dirty="0">
                <a:ea typeface="Times New Roman" pitchFamily="18" charset="0"/>
                <a:cs typeface="Arial" charset="0"/>
              </a:endParaRPr>
            </a:p>
          </p:txBody>
        </p:sp>
        <p:sp>
          <p:nvSpPr>
            <p:cNvPr id="5140" name="Text Box 6"/>
            <p:cNvSpPr txBox="1">
              <a:spLocks noChangeArrowheads="1"/>
            </p:cNvSpPr>
            <p:nvPr/>
          </p:nvSpPr>
          <p:spPr bwMode="auto">
            <a:xfrm>
              <a:off x="8100" y="4663"/>
              <a:ext cx="1620" cy="297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AU" altLang="en-US" sz="1000" dirty="0">
                <a:ea typeface="Times New Roman" pitchFamily="18" charset="0"/>
                <a:cs typeface="Arial" charset="0"/>
              </a:endParaRPr>
            </a:p>
          </p:txBody>
        </p:sp>
        <p:sp>
          <p:nvSpPr>
            <p:cNvPr id="5141" name="Text Box 5"/>
            <p:cNvSpPr txBox="1">
              <a:spLocks noChangeArrowheads="1"/>
            </p:cNvSpPr>
            <p:nvPr/>
          </p:nvSpPr>
          <p:spPr bwMode="auto">
            <a:xfrm>
              <a:off x="1980" y="1797"/>
              <a:ext cx="7740"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AU" altLang="en-US" sz="600" dirty="0">
                <a:solidFill>
                  <a:srgbClr val="FF6600"/>
                </a:solidFill>
                <a:ea typeface="Times New Roman" pitchFamily="18" charset="0"/>
                <a:cs typeface="Arial" charset="0"/>
              </a:endParaRPr>
            </a:p>
          </p:txBody>
        </p:sp>
        <p:sp>
          <p:nvSpPr>
            <p:cNvPr id="5142" name="Text Box 4"/>
            <p:cNvSpPr txBox="1">
              <a:spLocks noChangeArrowheads="1"/>
            </p:cNvSpPr>
            <p:nvPr/>
          </p:nvSpPr>
          <p:spPr bwMode="auto">
            <a:xfrm>
              <a:off x="1980" y="8567"/>
              <a:ext cx="1666" cy="7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800" dirty="0" smtClean="0">
                  <a:ea typeface="Times New Roman" pitchFamily="18" charset="0"/>
                  <a:cs typeface="Arial" charset="0"/>
                </a:rPr>
                <a:t>    </a:t>
              </a:r>
              <a:r>
                <a:rPr lang="en-AU" altLang="en-US" sz="1000" dirty="0" smtClean="0">
                  <a:ea typeface="Times New Roman" pitchFamily="18" charset="0"/>
                  <a:cs typeface="Arial" charset="0"/>
                </a:rPr>
                <a:t>Responding</a:t>
              </a:r>
              <a:endParaRPr lang="en-AU" altLang="en-US" sz="1000" dirty="0">
                <a:ea typeface="Times New Roman" pitchFamily="18" charset="0"/>
                <a:cs typeface="Arial" charset="0"/>
              </a:endParaRPr>
            </a:p>
          </p:txBody>
        </p:sp>
        <p:sp>
          <p:nvSpPr>
            <p:cNvPr id="5143" name="Text Box 3"/>
            <p:cNvSpPr txBox="1">
              <a:spLocks noChangeArrowheads="1"/>
            </p:cNvSpPr>
            <p:nvPr/>
          </p:nvSpPr>
          <p:spPr bwMode="auto">
            <a:xfrm>
              <a:off x="3504" y="8563"/>
              <a:ext cx="3729" cy="80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1000" dirty="0" smtClean="0">
                  <a:ea typeface="Times New Roman" pitchFamily="18" charset="0"/>
                  <a:cs typeface="Arial" charset="0"/>
                </a:rPr>
                <a:t>Individual Behaviour </a:t>
              </a:r>
            </a:p>
            <a:p>
              <a:pPr algn="ctr">
                <a:spcBef>
                  <a:spcPct val="0"/>
                </a:spcBef>
                <a:buFontTx/>
                <a:buNone/>
              </a:pPr>
              <a:r>
                <a:rPr lang="en-AU" altLang="en-US" sz="1000" dirty="0" smtClean="0">
                  <a:ea typeface="Times New Roman" pitchFamily="18" charset="0"/>
                  <a:cs typeface="Arial" charset="0"/>
                </a:rPr>
                <a:t>Victim Perpetrator     </a:t>
              </a:r>
            </a:p>
            <a:p>
              <a:pPr algn="ctr">
                <a:spcBef>
                  <a:spcPct val="0"/>
                </a:spcBef>
                <a:buFontTx/>
                <a:buNone/>
              </a:pPr>
              <a:r>
                <a:rPr lang="en-AU" altLang="en-US" sz="800" dirty="0" smtClean="0">
                  <a:ea typeface="Times New Roman" pitchFamily="18" charset="0"/>
                  <a:cs typeface="Arial" charset="0"/>
                </a:rPr>
                <a:t> </a:t>
              </a:r>
            </a:p>
            <a:p>
              <a:pPr algn="ctr">
                <a:spcBef>
                  <a:spcPct val="0"/>
                </a:spcBef>
                <a:buFontTx/>
                <a:buNone/>
              </a:pPr>
              <a:endParaRPr lang="en-AU" altLang="en-US" sz="800" dirty="0">
                <a:ea typeface="Times New Roman" pitchFamily="18" charset="0"/>
                <a:cs typeface="Arial" charset="0"/>
              </a:endParaRPr>
            </a:p>
            <a:p>
              <a:pPr algn="ctr">
                <a:spcBef>
                  <a:spcPct val="0"/>
                </a:spcBef>
                <a:buFontTx/>
                <a:buNone/>
              </a:pPr>
              <a:endParaRPr lang="en-AU" altLang="en-US" sz="800" dirty="0" smtClean="0">
                <a:ea typeface="Times New Roman" pitchFamily="18" charset="0"/>
                <a:cs typeface="Arial" charset="0"/>
              </a:endParaRPr>
            </a:p>
            <a:p>
              <a:pPr algn="ctr">
                <a:spcBef>
                  <a:spcPct val="0"/>
                </a:spcBef>
                <a:buFontTx/>
                <a:buNone/>
              </a:pPr>
              <a:endParaRPr lang="en-AU" altLang="en-US" sz="3700" dirty="0">
                <a:ea typeface="Times New Roman" pitchFamily="18" charset="0"/>
                <a:cs typeface="Arial" charset="0"/>
              </a:endParaRPr>
            </a:p>
          </p:txBody>
        </p:sp>
        <p:sp>
          <p:nvSpPr>
            <p:cNvPr id="5144" name="Text Box 2"/>
            <p:cNvSpPr txBox="1">
              <a:spLocks noChangeArrowheads="1"/>
            </p:cNvSpPr>
            <p:nvPr/>
          </p:nvSpPr>
          <p:spPr bwMode="auto">
            <a:xfrm>
              <a:off x="6480" y="8567"/>
              <a:ext cx="2155" cy="79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AU" altLang="en-US" sz="1000" dirty="0" smtClean="0">
                  <a:ea typeface="Times New Roman" pitchFamily="18" charset="0"/>
                  <a:cs typeface="Arial" charset="0"/>
                </a:rPr>
                <a:t>Social Norms</a:t>
              </a:r>
            </a:p>
            <a:p>
              <a:pPr>
                <a:spcBef>
                  <a:spcPct val="0"/>
                </a:spcBef>
                <a:buFontTx/>
                <a:buNone/>
              </a:pPr>
              <a:r>
                <a:rPr lang="en-AU" altLang="en-US" sz="1000" dirty="0" smtClean="0">
                  <a:ea typeface="Times New Roman" pitchFamily="18" charset="0"/>
                  <a:cs typeface="Arial" charset="0"/>
                </a:rPr>
                <a:t>Community     Advocacy</a:t>
              </a:r>
              <a:endParaRPr lang="en-AU" altLang="en-US" sz="1000" dirty="0">
                <a:ea typeface="Times New Roman" pitchFamily="18" charset="0"/>
                <a:cs typeface="Arial" charset="0"/>
              </a:endParaRPr>
            </a:p>
          </p:txBody>
        </p:sp>
      </p:grpSp>
      <p:sp>
        <p:nvSpPr>
          <p:cNvPr id="5126" name="Rectangle 38"/>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3700"/>
          </a:p>
        </p:txBody>
      </p:sp>
      <p:sp>
        <p:nvSpPr>
          <p:cNvPr id="24" name="Text Box 4"/>
          <p:cNvSpPr txBox="1">
            <a:spLocks noChangeArrowheads="1"/>
          </p:cNvSpPr>
          <p:nvPr/>
        </p:nvSpPr>
        <p:spPr bwMode="auto">
          <a:xfrm>
            <a:off x="6484088" y="5958954"/>
            <a:ext cx="936882" cy="5060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a:spcBef>
                <a:spcPct val="20000"/>
              </a:spcBef>
              <a:buChar char="•"/>
              <a:defRPr sz="3300">
                <a:solidFill>
                  <a:srgbClr val="000099"/>
                </a:solidFill>
                <a:latin typeface="Arial" charset="0"/>
              </a:defRPr>
            </a:lvl1pPr>
            <a:lvl2pPr marL="742950" indent="-285750" algn="l">
              <a:spcBef>
                <a:spcPct val="20000"/>
              </a:spcBef>
              <a:buChar char="•"/>
              <a:defRPr sz="2900">
                <a:solidFill>
                  <a:srgbClr val="000099"/>
                </a:solidFill>
                <a:latin typeface="Arial" charset="0"/>
              </a:defRPr>
            </a:lvl2pPr>
            <a:lvl3pPr marL="1143000" indent="-228600" algn="l">
              <a:spcBef>
                <a:spcPct val="20000"/>
              </a:spcBef>
              <a:buChar char="•"/>
              <a:defRPr sz="2400">
                <a:solidFill>
                  <a:schemeClr val="tx1"/>
                </a:solidFill>
                <a:latin typeface="Arial" charset="0"/>
              </a:defRPr>
            </a:lvl3pPr>
            <a:lvl4pPr marL="1600200" indent="-228600" algn="l">
              <a:spcBef>
                <a:spcPct val="20000"/>
              </a:spcBef>
              <a:buChar char="–"/>
              <a:defRPr sz="2000">
                <a:solidFill>
                  <a:schemeClr val="tx1"/>
                </a:solidFill>
                <a:latin typeface="Arial" charset="0"/>
              </a:defRPr>
            </a:lvl4pPr>
            <a:lvl5pPr marL="2057400" indent="-228600" algn="l">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AU" altLang="en-US" sz="800" dirty="0" smtClean="0">
                <a:ea typeface="Times New Roman" pitchFamily="18" charset="0"/>
                <a:cs typeface="Arial" charset="0"/>
              </a:rPr>
              <a:t>    </a:t>
            </a:r>
            <a:r>
              <a:rPr lang="en-AU" altLang="en-US" sz="1000" dirty="0" smtClean="0">
                <a:ea typeface="Times New Roman" pitchFamily="18" charset="0"/>
                <a:cs typeface="Arial" charset="0"/>
              </a:rPr>
              <a:t>Social Structures</a:t>
            </a:r>
            <a:endParaRPr lang="en-AU" altLang="en-US" sz="1000" dirty="0">
              <a:ea typeface="Times New Roman" pitchFamily="18" charset="0"/>
              <a:cs typeface="Arial" charset="0"/>
            </a:endParaRPr>
          </a:p>
        </p:txBody>
      </p:sp>
    </p:spTree>
    <p:extLst>
      <p:ext uri="{BB962C8B-B14F-4D97-AF65-F5344CB8AC3E}">
        <p14:creationId xmlns:p14="http://schemas.microsoft.com/office/powerpoint/2010/main" val="1063966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SOCIAL MARKETING INNOVATION</a:t>
            </a:r>
            <a:endParaRPr lang="en-AU" dirty="0"/>
          </a:p>
        </p:txBody>
      </p:sp>
      <p:sp>
        <p:nvSpPr>
          <p:cNvPr id="3" name="Content Placeholder 2"/>
          <p:cNvSpPr>
            <a:spLocks noGrp="1"/>
          </p:cNvSpPr>
          <p:nvPr>
            <p:ph idx="1"/>
          </p:nvPr>
        </p:nvSpPr>
        <p:spPr>
          <a:xfrm>
            <a:off x="1295400" y="1628800"/>
            <a:ext cx="7162800" cy="4752528"/>
          </a:xfrm>
        </p:spPr>
        <p:txBody>
          <a:bodyPr/>
          <a:lstStyle/>
          <a:p>
            <a:endParaRPr lang="en-AU" sz="1000" dirty="0"/>
          </a:p>
          <a:p>
            <a:pPr marL="0" indent="0">
              <a:buNone/>
            </a:pPr>
            <a:r>
              <a:rPr lang="en-AU" sz="1600" b="1" dirty="0" smtClean="0"/>
              <a:t>COMMUNITY DEVELOPMENT APPROACH 	(RCN/SW)</a:t>
            </a:r>
          </a:p>
          <a:p>
            <a:pPr marL="0" indent="0">
              <a:buNone/>
            </a:pPr>
            <a:r>
              <a:rPr lang="en-US" sz="1600" dirty="0" smtClean="0"/>
              <a:t>features</a:t>
            </a:r>
            <a:endParaRPr lang="en-AU" sz="1600" dirty="0"/>
          </a:p>
          <a:p>
            <a:r>
              <a:rPr lang="en-AU" sz="1600" dirty="0" smtClean="0"/>
              <a:t>Grassroots/Citizen driven/ Bottom up (group relevance and participation)</a:t>
            </a:r>
          </a:p>
          <a:p>
            <a:r>
              <a:rPr lang="en-AU" sz="1600" dirty="0" smtClean="0"/>
              <a:t>Liberating</a:t>
            </a:r>
          </a:p>
          <a:p>
            <a:r>
              <a:rPr lang="en-AU" sz="1600" dirty="0" smtClean="0"/>
              <a:t>Develops information about problem, Increases awareness of </a:t>
            </a:r>
            <a:r>
              <a:rPr lang="en-AU" sz="1600" i="1" dirty="0" smtClean="0"/>
              <a:t>causes</a:t>
            </a:r>
            <a:r>
              <a:rPr lang="en-AU" sz="1600" dirty="0" smtClean="0"/>
              <a:t>, Provides messages of change</a:t>
            </a:r>
          </a:p>
          <a:p>
            <a:r>
              <a:rPr lang="en-AU" sz="1600" dirty="0" smtClean="0"/>
              <a:t>Focuses on structural inequalities </a:t>
            </a:r>
            <a:r>
              <a:rPr lang="en-AU" sz="1600" dirty="0" err="1" smtClean="0"/>
              <a:t>eg</a:t>
            </a:r>
            <a:r>
              <a:rPr lang="en-AU" sz="1600" dirty="0" smtClean="0"/>
              <a:t>. Social Justice (Human Rights)</a:t>
            </a:r>
          </a:p>
          <a:p>
            <a:r>
              <a:rPr lang="en-AU" sz="1600" dirty="0" smtClean="0"/>
              <a:t>Sites for change – Community settings, Family</a:t>
            </a:r>
          </a:p>
          <a:p>
            <a:endParaRPr lang="en-AU" sz="1600" dirty="0" smtClean="0"/>
          </a:p>
          <a:p>
            <a:pPr marL="0" indent="0">
              <a:buNone/>
            </a:pPr>
            <a:r>
              <a:rPr lang="en-AU" sz="1600" b="1" dirty="0" smtClean="0"/>
              <a:t>UPSTREAM SOCIAL MARKETING APPROACH 	(O+ rights – vote/pay)</a:t>
            </a:r>
          </a:p>
          <a:p>
            <a:pPr marL="0" indent="0">
              <a:buNone/>
            </a:pPr>
            <a:r>
              <a:rPr lang="en-US" sz="1600" dirty="0" smtClean="0"/>
              <a:t>features</a:t>
            </a:r>
            <a:endParaRPr lang="en-AU" sz="1600" dirty="0"/>
          </a:p>
          <a:p>
            <a:r>
              <a:rPr lang="en-AU" sz="1600" dirty="0" smtClean="0"/>
              <a:t>Recognises environmental barriers to change occurring at the individual level</a:t>
            </a:r>
          </a:p>
          <a:p>
            <a:r>
              <a:rPr lang="en-AU" sz="1600" dirty="0" smtClean="0"/>
              <a:t>Advocates changes in policy, laws, structures – Systems change</a:t>
            </a:r>
          </a:p>
          <a:p>
            <a:r>
              <a:rPr lang="en-AU" sz="1600" dirty="0" smtClean="0"/>
              <a:t>Target for messages are policy makers, those with structural influence</a:t>
            </a:r>
          </a:p>
          <a:p>
            <a:r>
              <a:rPr lang="en-AU" sz="1600" dirty="0" smtClean="0"/>
              <a:t>Sites for change  - Economic, Political, Social-Gender-Cultural</a:t>
            </a:r>
          </a:p>
          <a:p>
            <a:endParaRPr lang="en-AU" sz="1600" dirty="0"/>
          </a:p>
          <a:p>
            <a:pPr marL="0" indent="0">
              <a:buNone/>
            </a:pPr>
            <a:endParaRPr lang="en-AU" sz="1400" dirty="0"/>
          </a:p>
        </p:txBody>
      </p:sp>
    </p:spTree>
    <p:extLst>
      <p:ext uri="{BB962C8B-B14F-4D97-AF65-F5344CB8AC3E}">
        <p14:creationId xmlns:p14="http://schemas.microsoft.com/office/powerpoint/2010/main" val="395050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SOCIAL MARKETING EVIDENCE &amp; LEARNING</a:t>
            </a:r>
            <a:endParaRPr lang="en-AU" dirty="0"/>
          </a:p>
        </p:txBody>
      </p:sp>
      <p:sp>
        <p:nvSpPr>
          <p:cNvPr id="3" name="Content Placeholder 2"/>
          <p:cNvSpPr>
            <a:spLocks noGrp="1"/>
          </p:cNvSpPr>
          <p:nvPr>
            <p:ph idx="1"/>
          </p:nvPr>
        </p:nvSpPr>
        <p:spPr>
          <a:xfrm>
            <a:off x="1295400" y="1844824"/>
            <a:ext cx="7162800" cy="4536504"/>
          </a:xfrm>
        </p:spPr>
        <p:txBody>
          <a:bodyPr/>
          <a:lstStyle/>
          <a:p>
            <a:r>
              <a:rPr lang="en-AU" sz="1600" dirty="0" smtClean="0"/>
              <a:t>Social marketing should influence behaviour AND </a:t>
            </a:r>
            <a:r>
              <a:rPr lang="en-AU" sz="1600" i="1" dirty="0" smtClean="0"/>
              <a:t>result in change</a:t>
            </a:r>
          </a:p>
          <a:p>
            <a:r>
              <a:rPr lang="en-AU" sz="1600" dirty="0" smtClean="0"/>
              <a:t>Evidence – negative campaigns haven’t worked</a:t>
            </a:r>
          </a:p>
          <a:p>
            <a:r>
              <a:rPr lang="en-AU" sz="1600" dirty="0" smtClean="0"/>
              <a:t>Is one strategy in a mix – not the only strategy </a:t>
            </a:r>
          </a:p>
          <a:p>
            <a:r>
              <a:rPr lang="en-AU" sz="1600" dirty="0" smtClean="0"/>
              <a:t>Time limited/of its time </a:t>
            </a:r>
          </a:p>
          <a:p>
            <a:r>
              <a:rPr lang="en-AU" sz="1600" dirty="0" smtClean="0"/>
              <a:t>Social marketing/key messages should </a:t>
            </a:r>
            <a:r>
              <a:rPr lang="en-AU" sz="1600" i="1" dirty="0" smtClean="0"/>
              <a:t>demonstrate</a:t>
            </a:r>
            <a:r>
              <a:rPr lang="en-AU" sz="1600" dirty="0" smtClean="0"/>
              <a:t> the change -  </a:t>
            </a:r>
            <a:r>
              <a:rPr lang="en-AU" sz="1600" i="1" dirty="0" smtClean="0"/>
              <a:t>WHO </a:t>
            </a:r>
            <a:r>
              <a:rPr lang="en-AU" sz="1600" dirty="0" smtClean="0"/>
              <a:t>							2010</a:t>
            </a:r>
          </a:p>
          <a:p>
            <a:r>
              <a:rPr lang="en-AU" sz="1600" dirty="0" smtClean="0"/>
              <a:t>No to Violence but…What are we saying YES to?  </a:t>
            </a:r>
            <a:r>
              <a:rPr lang="en-AU" sz="1600" i="1" dirty="0" err="1" smtClean="0"/>
              <a:t>Adj.Prof</a:t>
            </a:r>
            <a:r>
              <a:rPr lang="en-AU" sz="1600" i="1" dirty="0" smtClean="0"/>
              <a:t> J. </a:t>
            </a:r>
            <a:r>
              <a:rPr lang="en-AU" sz="1600" i="1" dirty="0" err="1" smtClean="0"/>
              <a:t>Boulet</a:t>
            </a:r>
            <a:r>
              <a:rPr lang="en-AU" sz="1600" i="1" dirty="0" smtClean="0"/>
              <a:t> 							2007</a:t>
            </a:r>
          </a:p>
          <a:p>
            <a:r>
              <a:rPr lang="en-AU" sz="1600" dirty="0" smtClean="0"/>
              <a:t>Campaign requires a gender analysis,  Respond to gendered dynamics</a:t>
            </a:r>
            <a:r>
              <a:rPr lang="en-AU" sz="1600" i="1" dirty="0" smtClean="0"/>
              <a:t> </a:t>
            </a:r>
          </a:p>
          <a:p>
            <a:pPr marL="0" indent="0">
              <a:buNone/>
            </a:pPr>
            <a:r>
              <a:rPr lang="en-AU" sz="1600" i="1" dirty="0"/>
              <a:t>	</a:t>
            </a:r>
            <a:r>
              <a:rPr lang="en-AU" sz="1600" i="1" dirty="0" smtClean="0"/>
              <a:t>		         Dr </a:t>
            </a:r>
            <a:r>
              <a:rPr lang="en-AU" sz="1600" i="1" dirty="0"/>
              <a:t>T Castelino 2011 </a:t>
            </a:r>
            <a:r>
              <a:rPr lang="en-AU" sz="1600" i="1" dirty="0" smtClean="0"/>
              <a:t>&amp; </a:t>
            </a:r>
            <a:r>
              <a:rPr lang="en-AU" sz="1600" i="1" dirty="0"/>
              <a:t>Dr M Flood 2001 </a:t>
            </a:r>
          </a:p>
          <a:p>
            <a:r>
              <a:rPr lang="en-AU" sz="1600" dirty="0" smtClean="0"/>
              <a:t>Recognise and respond to </a:t>
            </a:r>
            <a:r>
              <a:rPr lang="en-AU" sz="1600" i="1" dirty="0" smtClean="0"/>
              <a:t>Personal</a:t>
            </a:r>
            <a:r>
              <a:rPr lang="en-AU" sz="1600" dirty="0" smtClean="0"/>
              <a:t> </a:t>
            </a:r>
            <a:r>
              <a:rPr lang="en-AU" sz="1600" i="1" dirty="0" smtClean="0"/>
              <a:t>Costs (limitations) to change</a:t>
            </a:r>
          </a:p>
          <a:p>
            <a:pPr marL="0" indent="0">
              <a:buNone/>
            </a:pPr>
            <a:r>
              <a:rPr lang="en-AU" sz="1600" i="1" dirty="0" smtClean="0"/>
              <a:t>					&gt; Flood, </a:t>
            </a:r>
            <a:r>
              <a:rPr lang="en-AU" sz="1600" i="1" dirty="0" err="1" smtClean="0"/>
              <a:t>Digapony</a:t>
            </a:r>
            <a:r>
              <a:rPr lang="en-AU" sz="1600" i="1" dirty="0" smtClean="0"/>
              <a:t>, Pease, </a:t>
            </a:r>
            <a:endParaRPr lang="en-AU" sz="1600" i="1" dirty="0"/>
          </a:p>
          <a:p>
            <a:r>
              <a:rPr lang="en-AU" sz="1600" dirty="0" smtClean="0"/>
              <a:t>Highlight the</a:t>
            </a:r>
            <a:r>
              <a:rPr lang="en-AU" sz="1600" i="1" dirty="0" smtClean="0"/>
              <a:t> </a:t>
            </a:r>
            <a:r>
              <a:rPr lang="en-AU" sz="1600" dirty="0" smtClean="0"/>
              <a:t>Individual and Social </a:t>
            </a:r>
            <a:r>
              <a:rPr lang="en-AU" sz="1600" i="1" dirty="0" smtClean="0"/>
              <a:t>Benefits of change </a:t>
            </a:r>
          </a:p>
          <a:p>
            <a:pPr marL="0" indent="0">
              <a:buNone/>
            </a:pPr>
            <a:endParaRPr lang="en-AU" sz="1600" i="1" dirty="0" smtClean="0"/>
          </a:p>
          <a:p>
            <a:r>
              <a:rPr lang="en-AU" sz="1600" i="1" dirty="0" smtClean="0"/>
              <a:t>Motivational - attractive(marketing principle)</a:t>
            </a:r>
          </a:p>
          <a:p>
            <a:endParaRPr lang="en-AU" sz="1600" i="1" dirty="0"/>
          </a:p>
          <a:p>
            <a:endParaRPr lang="en-AU" sz="1400" i="1" dirty="0" smtClean="0"/>
          </a:p>
          <a:p>
            <a:endParaRPr lang="en-AU" sz="1000" i="1" dirty="0"/>
          </a:p>
          <a:p>
            <a:endParaRPr lang="en-AU" sz="1000" i="1" dirty="0" smtClean="0"/>
          </a:p>
          <a:p>
            <a:endParaRPr lang="en-AU" sz="1000" i="1" dirty="0" smtClean="0"/>
          </a:p>
          <a:p>
            <a:endParaRPr lang="en-AU" sz="1000" dirty="0" smtClean="0"/>
          </a:p>
          <a:p>
            <a:endParaRPr lang="en-AU" sz="1000" dirty="0"/>
          </a:p>
          <a:p>
            <a:endParaRPr lang="en-AU" sz="1000" dirty="0"/>
          </a:p>
        </p:txBody>
      </p:sp>
    </p:spTree>
    <p:extLst>
      <p:ext uri="{BB962C8B-B14F-4D97-AF65-F5344CB8AC3E}">
        <p14:creationId xmlns:p14="http://schemas.microsoft.com/office/powerpoint/2010/main" val="2447040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CHALLENGE PROJECT MODEL</a:t>
            </a:r>
            <a:endParaRPr lang="en-AU" dirty="0"/>
          </a:p>
        </p:txBody>
      </p:sp>
      <p:sp>
        <p:nvSpPr>
          <p:cNvPr id="3" name="Content Placeholder 2"/>
          <p:cNvSpPr>
            <a:spLocks noGrp="1"/>
          </p:cNvSpPr>
          <p:nvPr>
            <p:ph idx="1"/>
          </p:nvPr>
        </p:nvSpPr>
        <p:spPr/>
        <p:txBody>
          <a:bodyPr/>
          <a:lstStyle/>
          <a:p>
            <a:endParaRPr lang="en-US" sz="1000" dirty="0" smtClean="0"/>
          </a:p>
          <a:p>
            <a:pPr marL="0" indent="0">
              <a:buNone/>
            </a:pPr>
            <a:r>
              <a:rPr lang="en-AU" sz="2800" dirty="0" smtClean="0"/>
              <a:t>Engagement of mentors to support Community Leaders</a:t>
            </a:r>
          </a:p>
          <a:p>
            <a:pPr marL="0" indent="0">
              <a:buNone/>
            </a:pPr>
            <a:endParaRPr lang="en-AU" sz="2800" dirty="0" smtClean="0"/>
          </a:p>
          <a:p>
            <a:pPr marL="0" indent="0">
              <a:buNone/>
            </a:pPr>
            <a:r>
              <a:rPr lang="en-AU" sz="2800" dirty="0" smtClean="0"/>
              <a:t>Community Leaders to showcase/promote  social marketing in settings</a:t>
            </a:r>
          </a:p>
          <a:p>
            <a:pPr marL="0" indent="0">
              <a:buNone/>
            </a:pPr>
            <a:endParaRPr lang="en-AU" sz="2800" dirty="0" smtClean="0"/>
          </a:p>
          <a:p>
            <a:pPr marL="0" indent="0">
              <a:buNone/>
            </a:pPr>
            <a:r>
              <a:rPr lang="en-AU" sz="2800" dirty="0" smtClean="0"/>
              <a:t>Input to development of key messages and design of social marketing</a:t>
            </a:r>
            <a:endParaRPr lang="en-AU" sz="2800" dirty="0"/>
          </a:p>
        </p:txBody>
      </p:sp>
    </p:spTree>
    <p:extLst>
      <p:ext uri="{BB962C8B-B14F-4D97-AF65-F5344CB8AC3E}">
        <p14:creationId xmlns:p14="http://schemas.microsoft.com/office/powerpoint/2010/main" val="563125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Casey Corporate Template">
  <a:themeElements>
    <a:clrScheme name="Casey Corporate Template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sey Corporate Template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37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AU" sz="3700" b="1" i="0" u="none" strike="noStrike" cap="none" normalizeH="0" baseline="0" smtClean="0">
            <a:ln>
              <a:noFill/>
            </a:ln>
            <a:solidFill>
              <a:srgbClr val="000099"/>
            </a:solidFill>
            <a:effectLst/>
            <a:latin typeface="Arial" charset="0"/>
          </a:defRPr>
        </a:defPPr>
      </a:lstStyle>
    </a:lnDef>
  </a:objectDefaults>
  <a:extraClrSchemeLst>
    <a:extraClrScheme>
      <a:clrScheme name="Casey Corporate Template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sey Corporate Template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sey Corporate Template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sey Corporate Template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sey Corporate Template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sey Corporate Template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sey Corporate Template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sey Corporate Template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sey Corporate Template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sey Corporate Template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sey Corporate Template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sey Corporate Template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GLSSubjectTaxHTField1 xmlns="b2999bd9-dba0-46e4-8521-1f182c80fbb9" xsi:nil="true"/>
    <AGLSSubjectHTField0 xmlns="c9f238dd-bb73-4aef-a7a5-d644ad823e52">
      <Terms xmlns="http://schemas.microsoft.com/office/infopath/2007/PartnerControls">
        <TermInfo xmlns="http://schemas.microsoft.com/office/infopath/2007/PartnerControls">
          <TermName xmlns="http://schemas.microsoft.com/office/infopath/2007/PartnerControls">Family violence</TermName>
          <TermId xmlns="http://schemas.microsoft.com/office/infopath/2007/PartnerControls">a925b0ef-05da-49ea-b419-827af8496195</TermId>
        </TermInfo>
      </Terms>
    </AGLSSubjectHTField0>
    <TaxCatchAll xmlns="b2999bd9-dba0-46e4-8521-1f182c80fbb9">
      <Value>165</Value>
    </TaxCatchAl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C72B406EC4FF44A494E2EC2B5D0974" ma:contentTypeVersion="3" ma:contentTypeDescription="Create a new document." ma:contentTypeScope="" ma:versionID="f55130897ef6ffcf67a78f26ba36383b">
  <xsd:schema xmlns:xsd="http://www.w3.org/2001/XMLSchema" xmlns:xs="http://www.w3.org/2001/XMLSchema" xmlns:p="http://schemas.microsoft.com/office/2006/metadata/properties" xmlns:ns2="b2999bd9-dba0-46e4-8521-1f182c80fbb9" xmlns:ns4="c9f238dd-bb73-4aef-a7a5-d644ad823e52" targetNamespace="http://schemas.microsoft.com/office/2006/metadata/properties" ma:root="true" ma:fieldsID="afdec5cad4fa6870f71747e3fae521e1" ns2:_="" ns4:_="">
    <xsd:import namespace="b2999bd9-dba0-46e4-8521-1f182c80fbb9"/>
    <xsd:import namespace="c9f238dd-bb73-4aef-a7a5-d644ad823e52"/>
    <xsd:element name="properties">
      <xsd:complexType>
        <xsd:sequence>
          <xsd:element name="documentManagement">
            <xsd:complexType>
              <xsd:all>
                <xsd:element ref="ns2:AGLSSubjectTaxHTField1" minOccurs="0"/>
                <xsd:element ref="ns4:AGLSSubjectHTField0"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999bd9-dba0-46e4-8521-1f182c80fbb9" elementFormDefault="qualified">
    <xsd:import namespace="http://schemas.microsoft.com/office/2006/documentManagement/types"/>
    <xsd:import namespace="http://schemas.microsoft.com/office/infopath/2007/PartnerControls"/>
    <xsd:element name="AGLSSubjectTaxHTField1" ma:index="8" nillable="true" ma:displayName="DC.Subject_1" ma:hidden="true" ma:internalName="AGLSSubjectTaxHTField1">
      <xsd:simpleType>
        <xsd:restriction base="dms:Note"/>
      </xsd:simpleType>
    </xsd:element>
    <xsd:element name="TaxCatchAll" ma:index="11" nillable="true" ma:displayName="Taxonomy Catch All Column" ma:description="" ma:hidden="true" ma:list="{ff9c2cd2-d0e6-477d-a921-5f7152752030}" ma:internalName="TaxCatchAll" ma:showField="CatchAllData" ma:web="b2999bd9-dba0-46e4-8521-1f182c80fbb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AGLSSubjectHTField0" ma:index="10" ma:taxonomy="true" ma:internalName="AGLSSubjectHTField0" ma:taxonomyFieldName="AGLSSubject" ma:displayName="DC.Subject" ma:default="" ma:fieldId="{d8fece8f-c1b1-4f04-a86c-25e52362e650}" ma:sspId="2283e515-f1ad-4c86-85fd-a7bc38926309" ma:termSetId="bd09e9e4-4fd3-4785-8f8f-05e1704e9b31"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73E0FD-C69D-4EB6-AFDA-09A2FA5B9386}">
  <ds:schemaRefs>
    <ds:schemaRef ds:uri="http://schemas.microsoft.com/sharepoint/v3/contenttype/forms"/>
  </ds:schemaRefs>
</ds:datastoreItem>
</file>

<file path=customXml/itemProps2.xml><?xml version="1.0" encoding="utf-8"?>
<ds:datastoreItem xmlns:ds="http://schemas.openxmlformats.org/officeDocument/2006/customXml" ds:itemID="{300172F7-F6ED-4E0D-86D7-7E44A257B73B}">
  <ds:schemaRefs>
    <ds:schemaRef ds:uri="http://purl.org/dc/terms/"/>
    <ds:schemaRef ds:uri="http://schemas.openxmlformats.org/package/2006/metadata/core-properties"/>
    <ds:schemaRef ds:uri="c9f238dd-bb73-4aef-a7a5-d644ad823e52"/>
    <ds:schemaRef ds:uri="http://schemas.microsoft.com/office/2006/documentManagement/types"/>
    <ds:schemaRef ds:uri="http://schemas.microsoft.com/office/infopath/2007/PartnerControls"/>
    <ds:schemaRef ds:uri="http://purl.org/dc/elements/1.1/"/>
    <ds:schemaRef ds:uri="http://schemas.microsoft.com/office/2006/metadata/properties"/>
    <ds:schemaRef ds:uri="b2999bd9-dba0-46e4-8521-1f182c80fbb9"/>
    <ds:schemaRef ds:uri="http://www.w3.org/XML/1998/namespace"/>
    <ds:schemaRef ds:uri="http://purl.org/dc/dcmitype/"/>
  </ds:schemaRefs>
</ds:datastoreItem>
</file>

<file path=customXml/itemProps3.xml><?xml version="1.0" encoding="utf-8"?>
<ds:datastoreItem xmlns:ds="http://schemas.openxmlformats.org/officeDocument/2006/customXml" ds:itemID="{3E7EA210-E276-4A13-8445-6991FE4F09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999bd9-dba0-46e4-8521-1f182c80fbb9"/>
    <ds:schemaRef ds:uri="c9f238dd-bb73-4aef-a7a5-d644ad823e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Casey Corporate Template</Template>
  <TotalTime>1103</TotalTime>
  <Words>1563</Words>
  <Application>Microsoft Office PowerPoint</Application>
  <PresentationFormat>On-screen Show (4:3)</PresentationFormat>
  <Paragraphs>266</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Blackadder ITC</vt:lpstr>
      <vt:lpstr>Times</vt:lpstr>
      <vt:lpstr>Times New Roman</vt:lpstr>
      <vt:lpstr>Trebuchet MS</vt:lpstr>
      <vt:lpstr>Casey Corporate Template</vt:lpstr>
      <vt:lpstr>CHALLENGE Family Violence  A gender-violence primary prevention  partnership project 2013-2015 Social marketing to PVAWC</vt:lpstr>
      <vt:lpstr>PROJECT OVERVIEW</vt:lpstr>
      <vt:lpstr>‘CHALLENGE’ METHODOLOGY</vt:lpstr>
      <vt:lpstr>DEFINITION</vt:lpstr>
      <vt:lpstr>BORDERLANDS LITERATURE SEARCH FINDINGS</vt:lpstr>
      <vt:lpstr>INTEGRATED HEALTH PROMOTION FRAMEWORK</vt:lpstr>
      <vt:lpstr>SOCIAL MARKETING INNOVATION</vt:lpstr>
      <vt:lpstr>SOCIAL MARKETING EVIDENCE &amp; LEARNING</vt:lpstr>
      <vt:lpstr>CHALLENGE PROJECT MODEL</vt:lpstr>
      <vt:lpstr>FOCUS GROUP DIRECTION</vt:lpstr>
      <vt:lpstr>KEY CONCEPTS</vt:lpstr>
      <vt:lpstr>QUESTIONS ??</vt:lpstr>
    </vt:vector>
  </TitlesOfParts>
  <Company>City of Casey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 Family Violence  A gender-violence prevention partnership project 2013-2015</dc:title>
  <dc:creator>Tracey Blythe</dc:creator>
  <cp:lastModifiedBy>Zachary Tangey</cp:lastModifiedBy>
  <cp:revision>94</cp:revision>
  <cp:lastPrinted>2013-12-09T01:30:38Z</cp:lastPrinted>
  <dcterms:created xsi:type="dcterms:W3CDTF">2013-06-18T06:38:10Z</dcterms:created>
  <dcterms:modified xsi:type="dcterms:W3CDTF">2018-03-19T23:15:26Z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le">
    <vt:lpwstr>CHALLENGE Family Violence  A gender-violence prevention partnership project 2013-2015</vt:lpwstr>
  </property>
  <property fmtid="{D5CDD505-2E9C-101B-9397-08002B2CF9AE}" pid="3" name="Document Description">
    <vt:lpwstr/>
  </property>
  <property fmtid="{D5CDD505-2E9C-101B-9397-08002B2CF9AE}" pid="4" name="Doc Type">
    <vt:lpwstr>Presentation</vt:lpwstr>
  </property>
  <property fmtid="{D5CDD505-2E9C-101B-9397-08002B2CF9AE}" pid="5" name="Month">
    <vt:lpwstr>December</vt:lpwstr>
  </property>
  <property fmtid="{D5CDD505-2E9C-101B-9397-08002B2CF9AE}" pid="6" name="Year">
    <vt:lpwstr>2013</vt:lpwstr>
  </property>
  <property fmtid="{D5CDD505-2E9C-101B-9397-08002B2CF9AE}" pid="7" name="Stakeholders">
    <vt:lpwstr/>
  </property>
  <property fmtid="{D5CDD505-2E9C-101B-9397-08002B2CF9AE}" pid="8" name="Issue (Comms)">
    <vt:lpwstr>Family violence</vt:lpwstr>
  </property>
  <property fmtid="{D5CDD505-2E9C-101B-9397-08002B2CF9AE}" pid="9" name="Projects">
    <vt:lpwstr>PVAW Forum</vt:lpwstr>
  </property>
  <property fmtid="{D5CDD505-2E9C-101B-9397-08002B2CF9AE}" pid="10" name="MAV Function">
    <vt:lpwstr/>
  </property>
  <property fmtid="{D5CDD505-2E9C-101B-9397-08002B2CF9AE}" pid="11" name="ContentTypeId">
    <vt:lpwstr>0x01010079C72B406EC4FF44A494E2EC2B5D0974</vt:lpwstr>
  </property>
  <property fmtid="{D5CDD505-2E9C-101B-9397-08002B2CF9AE}" pid="12" name="AGLSSubject">
    <vt:lpwstr>165;#Family violence|a925b0ef-05da-49ea-b419-827af8496195</vt:lpwstr>
  </property>
  <property fmtid="{D5CDD505-2E9C-101B-9397-08002B2CF9AE}" pid="13" name="Order">
    <vt:r8>500</vt:r8>
  </property>
  <property fmtid="{D5CDD505-2E9C-101B-9397-08002B2CF9AE}" pid="14" name="TemplateUrl">
    <vt:lpwstr/>
  </property>
  <property fmtid="{D5CDD505-2E9C-101B-9397-08002B2CF9AE}" pid="15" name="xd_Signature">
    <vt:bool>false</vt:bool>
  </property>
  <property fmtid="{D5CDD505-2E9C-101B-9397-08002B2CF9AE}" pid="16" name="xd_ProgID">
    <vt:lpwstr/>
  </property>
  <property fmtid="{D5CDD505-2E9C-101B-9397-08002B2CF9AE}" pid="17" name="_SourceUrl">
    <vt:lpwstr/>
  </property>
  <property fmtid="{D5CDD505-2E9C-101B-9397-08002B2CF9AE}" pid="18" name="_SharedFileIndex">
    <vt:lpwstr/>
  </property>
</Properties>
</file>