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50" r:id="rId5"/>
    <p:sldMasterId id="2147483664" r:id="rId6"/>
    <p:sldMasterId id="2147483662" r:id="rId7"/>
  </p:sldMasterIdLst>
  <p:notesMasterIdLst>
    <p:notesMasterId r:id="rId27"/>
  </p:notesMasterIdLst>
  <p:sldIdLst>
    <p:sldId id="256" r:id="rId8"/>
    <p:sldId id="309" r:id="rId9"/>
    <p:sldId id="332" r:id="rId10"/>
    <p:sldId id="431" r:id="rId11"/>
    <p:sldId id="410" r:id="rId12"/>
    <p:sldId id="279" r:id="rId13"/>
    <p:sldId id="436" r:id="rId14"/>
    <p:sldId id="446" r:id="rId15"/>
    <p:sldId id="438" r:id="rId16"/>
    <p:sldId id="439" r:id="rId17"/>
    <p:sldId id="440" r:id="rId18"/>
    <p:sldId id="441" r:id="rId19"/>
    <p:sldId id="442" r:id="rId20"/>
    <p:sldId id="443" r:id="rId21"/>
    <p:sldId id="444" r:id="rId22"/>
    <p:sldId id="445" r:id="rId23"/>
    <p:sldId id="414" r:id="rId24"/>
    <p:sldId id="411" r:id="rId25"/>
    <p:sldId id="259" r:id="rId2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ire Jennings" initials="CJ" lastIdx="148" clrIdx="0">
    <p:extLst>
      <p:ext uri="{19B8F6BF-5375-455C-9EA6-DF929625EA0E}">
        <p15:presenceInfo xmlns:p15="http://schemas.microsoft.com/office/powerpoint/2012/main" userId="S::claire.jennings@mcri.edu.au::89f7f18c-0a74-4f9e-80c2-3822d42aeea5" providerId="AD"/>
      </p:ext>
    </p:extLst>
  </p:cmAuthor>
  <p:cmAuthor id="2" name="Eliza Stockdale" initials="ES" lastIdx="46" clrIdx="1">
    <p:extLst>
      <p:ext uri="{19B8F6BF-5375-455C-9EA6-DF929625EA0E}">
        <p15:presenceInfo xmlns:p15="http://schemas.microsoft.com/office/powerpoint/2012/main" userId="S::eliza.stockdale@mcri.edu.au::b93cbed8-2f13-4ee0-b083-d7ce38192d14" providerId="AD"/>
      </p:ext>
    </p:extLst>
  </p:cmAuthor>
  <p:cmAuthor id="3" name="Alice Ghazarian" initials="AG" lastIdx="26" clrIdx="2">
    <p:extLst>
      <p:ext uri="{19B8F6BF-5375-455C-9EA6-DF929625EA0E}">
        <p15:presenceInfo xmlns:p15="http://schemas.microsoft.com/office/powerpoint/2012/main" userId="S::alice.ghazarian@mcri.edu.au::d8d1e768-9abd-49ed-a4b9-6b8cc9f42e40" providerId="AD"/>
      </p:ext>
    </p:extLst>
  </p:cmAuthor>
  <p:cmAuthor id="4" name="Eliza Stockdale" initials="ES [2]" lastIdx="27" clrIdx="3">
    <p:extLst>
      <p:ext uri="{19B8F6BF-5375-455C-9EA6-DF929625EA0E}">
        <p15:presenceInfo xmlns:p15="http://schemas.microsoft.com/office/powerpoint/2012/main" userId="S-1-5-21-2256462057-1280619349-680702702-340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1732"/>
    <a:srgbClr val="494E4E"/>
    <a:srgbClr val="545859"/>
    <a:srgbClr val="4C5151"/>
    <a:srgbClr val="373B3B"/>
    <a:srgbClr val="535758"/>
    <a:srgbClr val="7D817E"/>
    <a:srgbClr val="0A9ABC"/>
    <a:srgbClr val="339042"/>
    <a:srgbClr val="9ED2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3C7C9D-BBF0-4F36-9AD8-7019DF38D461}" v="2" dt="2020-12-15T22:01:09.08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225" autoAdjust="0"/>
  </p:normalViewPr>
  <p:slideViewPr>
    <p:cSldViewPr snapToGrid="0">
      <p:cViewPr varScale="1">
        <p:scale>
          <a:sx n="91" d="100"/>
          <a:sy n="91" d="100"/>
        </p:scale>
        <p:origin x="648" y="6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commentAuthors" Target="commentAuthor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72.16.100.7\ambpaed\2.%20PROGRAMS%20UNIT\GENERAL\02%20Programs%20Unit%20Current%20Projects\DET%20-%20EMCH\11%20Data%20analysis\W2\05%20post%20DE%20Feb%202021\data%20audit%20analysis%20202103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CCA-4F08-98A2-24760FF3655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CCA-4F08-98A2-24760FF3655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CCA-4F08-98A2-24760FF3655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CCA-4F08-98A2-24760FF3655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CCA-4F08-98A2-24760FF3655E}"/>
              </c:ext>
            </c:extLst>
          </c:dPt>
          <c:dLbls>
            <c:dLbl>
              <c:idx val="0"/>
              <c:layout>
                <c:manualLayout>
                  <c:x val="-1.0353382971962224E-2"/>
                  <c:y val="-3.5051996534685413E-1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7BE98B8-F155-4E16-BE3C-883FB03F5A21}" type="PERCENTAGE">
                      <a:rPr lang="en-US" sz="1400" dirty="0"/>
                      <a:pPr>
                        <a:defRPr/>
                      </a:pPr>
                      <a:t>[PERCENTAGE]</a:t>
                    </a:fld>
                    <a:endParaRPr lang="en-A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468297370680947"/>
                      <c:h val="0.1299553356630007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CCA-4F08-98A2-24760FF3655E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17EE83D-18BA-4A75-AA20-88A15C547881}" type="PERCENTAGE">
                      <a:rPr lang="en-US" sz="1400"/>
                      <a:pPr>
                        <a:defRPr/>
                      </a:pPr>
                      <a:t>[PERCENTAGE]</a:t>
                    </a:fld>
                    <a:endParaRPr lang="en-A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0188237546062366E-2"/>
                      <c:h val="9.171635225390201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CCA-4F08-98A2-24760FF3655E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F2DDD2C-9826-497C-8474-921AF1AB7B1E}" type="PERCENTAGE">
                      <a:rPr lang="en-US" sz="1400" dirty="0"/>
                      <a:pPr>
                        <a:defRPr/>
                      </a:pPr>
                      <a:t>[PERCENTAGE]</a:t>
                    </a:fld>
                    <a:endParaRPr lang="en-A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9834854574100125E-2"/>
                      <c:h val="0.1031880472766316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CCA-4F08-98A2-24760FF3655E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73756E1-CEC1-4039-AE87-25C37A34D673}" type="PERCENTAGE">
                      <a:rPr lang="en-US" sz="1400"/>
                      <a:pPr>
                        <a:defRPr/>
                      </a:pPr>
                      <a:t>[PERCENTAGE]</a:t>
                    </a:fld>
                    <a:endParaRPr lang="en-A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0392569303670577E-2"/>
                      <c:h val="0.1299553356630007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CCA-4F08-98A2-24760FF3655E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6A3E74B-0832-4E9B-8693-8CB097291688}" type="PERCENTAGE">
                      <a:rPr lang="en-US" sz="1400"/>
                      <a:pPr>
                        <a:defRPr/>
                      </a:pPr>
                      <a:t>[PERCENTAGE]</a:t>
                    </a:fld>
                    <a:endParaRPr lang="en-A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3976207762885016E-2"/>
                      <c:h val="9.171635225390201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CCA-4F08-98A2-24760FF365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'indicator 9 (2021)'!$A$24:$A$28</c:f>
              <c:strCache>
                <c:ptCount val="5"/>
                <c:pt idx="0">
                  <c:v>Goals reached fully</c:v>
                </c:pt>
                <c:pt idx="1">
                  <c:v>Goals reached partially</c:v>
                </c:pt>
                <c:pt idx="2">
                  <c:v>Goals reached substantially</c:v>
                </c:pt>
                <c:pt idx="3">
                  <c:v>No goals reached</c:v>
                </c:pt>
                <c:pt idx="4">
                  <c:v>Not applicable - no goals set</c:v>
                </c:pt>
              </c:strCache>
            </c:strRef>
          </c:cat>
          <c:val>
            <c:numRef>
              <c:f>'indicator 9 (2021)'!$B$24:$B$28</c:f>
              <c:numCache>
                <c:formatCode>General</c:formatCode>
                <c:ptCount val="5"/>
                <c:pt idx="0">
                  <c:v>1698</c:v>
                </c:pt>
                <c:pt idx="1">
                  <c:v>899</c:v>
                </c:pt>
                <c:pt idx="2">
                  <c:v>1102</c:v>
                </c:pt>
                <c:pt idx="3">
                  <c:v>158</c:v>
                </c:pt>
                <c:pt idx="4">
                  <c:v>633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CCA-4F08-98A2-24760FF3655E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ACCA-4F08-98A2-24760FF3655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ACCA-4F08-98A2-24760FF3655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ACCA-4F08-98A2-24760FF3655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ACCA-4F08-98A2-24760FF3655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ACCA-4F08-98A2-24760FF3655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'indicator 9 (2021)'!$A$24:$A$28</c:f>
              <c:strCache>
                <c:ptCount val="5"/>
                <c:pt idx="0">
                  <c:v>Goals reached fully</c:v>
                </c:pt>
                <c:pt idx="1">
                  <c:v>Goals reached partially</c:v>
                </c:pt>
                <c:pt idx="2">
                  <c:v>Goals reached substantially</c:v>
                </c:pt>
                <c:pt idx="3">
                  <c:v>No goals reached</c:v>
                </c:pt>
                <c:pt idx="4">
                  <c:v>Not applicable - no goals set</c:v>
                </c:pt>
              </c:strCache>
            </c:strRef>
          </c:cat>
          <c:val>
            <c:numRef>
              <c:f>'indicator 9 (2021)'!$C$24:$C$28</c:f>
              <c:numCache>
                <c:formatCode>0%</c:formatCode>
                <c:ptCount val="5"/>
                <c:pt idx="0">
                  <c:v>0.37817371937639199</c:v>
                </c:pt>
                <c:pt idx="1">
                  <c:v>0.20022271714922049</c:v>
                </c:pt>
                <c:pt idx="2">
                  <c:v>0.24543429844097994</c:v>
                </c:pt>
                <c:pt idx="3">
                  <c:v>3.5189309576837413E-2</c:v>
                </c:pt>
                <c:pt idx="4">
                  <c:v>0.14097995545657016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ACCA-4F08-98A2-24760FF3655E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895773553416361"/>
          <c:y val="0.33867815963902398"/>
          <c:w val="0.30861820489948166"/>
          <c:h val="0.3991216475401494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B08962-6C1F-48A1-888B-34E362F7BD55}" type="doc">
      <dgm:prSet loTypeId="urn:microsoft.com/office/officeart/2008/layout/Pictu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FB5F9709-1827-40C2-9545-9ECFD003B736}">
      <dgm:prSet phldrT="[Text]"/>
      <dgm:spPr/>
      <dgm:t>
        <a:bodyPr/>
        <a:lstStyle/>
        <a:p>
          <a:r>
            <a:rPr lang="en-AU" dirty="0"/>
            <a:t>What does EMCH data tell us?</a:t>
          </a:r>
        </a:p>
      </dgm:t>
    </dgm:pt>
    <dgm:pt modelId="{C42D68C4-B0B3-4153-96DE-B6C7AC0AC2E6}" type="parTrans" cxnId="{738BA610-9366-4EBC-ADFC-5C9E59DFDEBE}">
      <dgm:prSet/>
      <dgm:spPr/>
      <dgm:t>
        <a:bodyPr/>
        <a:lstStyle/>
        <a:p>
          <a:endParaRPr lang="en-AU"/>
        </a:p>
      </dgm:t>
    </dgm:pt>
    <dgm:pt modelId="{5A5FD4C1-2104-4A90-8F82-32137AF45FCF}" type="sibTrans" cxnId="{738BA610-9366-4EBC-ADFC-5C9E59DFDEBE}">
      <dgm:prSet/>
      <dgm:spPr/>
      <dgm:t>
        <a:bodyPr/>
        <a:lstStyle/>
        <a:p>
          <a:endParaRPr lang="en-AU"/>
        </a:p>
      </dgm:t>
    </dgm:pt>
    <dgm:pt modelId="{0F375120-BC62-4553-AABC-66046231D853}">
      <dgm:prSet phldrT="[Text]"/>
      <dgm:spPr/>
      <dgm:t>
        <a:bodyPr/>
        <a:lstStyle/>
        <a:p>
          <a:r>
            <a:rPr lang="en-AU" dirty="0"/>
            <a:t>KEQ1: Is the EMCH program reaching the intended families?</a:t>
          </a:r>
        </a:p>
      </dgm:t>
    </dgm:pt>
    <dgm:pt modelId="{AE5FF5AE-F0E3-4F79-A885-021B38C830D8}" type="parTrans" cxnId="{9818F5F0-F225-411D-ABC8-D45C6C37398A}">
      <dgm:prSet/>
      <dgm:spPr/>
      <dgm:t>
        <a:bodyPr/>
        <a:lstStyle/>
        <a:p>
          <a:endParaRPr lang="en-AU"/>
        </a:p>
      </dgm:t>
    </dgm:pt>
    <dgm:pt modelId="{49B55D02-8C52-45F8-A6CA-B76C93305056}" type="sibTrans" cxnId="{9818F5F0-F225-411D-ABC8-D45C6C37398A}">
      <dgm:prSet/>
      <dgm:spPr/>
      <dgm:t>
        <a:bodyPr/>
        <a:lstStyle/>
        <a:p>
          <a:endParaRPr lang="en-AU"/>
        </a:p>
      </dgm:t>
    </dgm:pt>
    <dgm:pt modelId="{FCF15C55-4E94-4A16-90C1-528DA87616F6}">
      <dgm:prSet phldrT="[Text]"/>
      <dgm:spPr/>
      <dgm:t>
        <a:bodyPr/>
        <a:lstStyle/>
        <a:p>
          <a:r>
            <a:rPr lang="en-AU" dirty="0"/>
            <a:t>KEQ2: Is the EMCH program being implemented as intended?</a:t>
          </a:r>
        </a:p>
      </dgm:t>
    </dgm:pt>
    <dgm:pt modelId="{DB18C199-A57E-496F-827F-7B6AB6E45A97}" type="parTrans" cxnId="{8974E6F8-622D-40BF-9BD1-9B1E479B0CAF}">
      <dgm:prSet/>
      <dgm:spPr/>
      <dgm:t>
        <a:bodyPr/>
        <a:lstStyle/>
        <a:p>
          <a:endParaRPr lang="en-AU"/>
        </a:p>
      </dgm:t>
    </dgm:pt>
    <dgm:pt modelId="{554D890F-A0DE-46D0-801A-4797377FFD2B}" type="sibTrans" cxnId="{8974E6F8-622D-40BF-9BD1-9B1E479B0CAF}">
      <dgm:prSet/>
      <dgm:spPr/>
      <dgm:t>
        <a:bodyPr/>
        <a:lstStyle/>
        <a:p>
          <a:endParaRPr lang="en-AU"/>
        </a:p>
      </dgm:t>
    </dgm:pt>
    <dgm:pt modelId="{F335D736-78BD-4DAC-A2B2-E705DE3E34DF}" type="pres">
      <dgm:prSet presAssocID="{20B08962-6C1F-48A1-888B-34E362F7BD55}" presName="layout" presStyleCnt="0">
        <dgm:presLayoutVars>
          <dgm:chMax/>
          <dgm:chPref/>
          <dgm:dir/>
          <dgm:animOne val="branch"/>
          <dgm:animLvl val="lvl"/>
          <dgm:resizeHandles/>
        </dgm:presLayoutVars>
      </dgm:prSet>
      <dgm:spPr/>
    </dgm:pt>
    <dgm:pt modelId="{40D35717-763A-4492-8E12-658FFF82A88B}" type="pres">
      <dgm:prSet presAssocID="{FB5F9709-1827-40C2-9545-9ECFD003B736}" presName="root" presStyleCnt="0">
        <dgm:presLayoutVars>
          <dgm:chMax/>
          <dgm:chPref val="4"/>
        </dgm:presLayoutVars>
      </dgm:prSet>
      <dgm:spPr/>
    </dgm:pt>
    <dgm:pt modelId="{C41F13FB-B451-48F4-BF67-280FEBB56DF1}" type="pres">
      <dgm:prSet presAssocID="{FB5F9709-1827-40C2-9545-9ECFD003B736}" presName="rootComposite" presStyleCnt="0">
        <dgm:presLayoutVars/>
      </dgm:prSet>
      <dgm:spPr/>
    </dgm:pt>
    <dgm:pt modelId="{C3F73180-56CB-4700-B2D5-318FFCB638B5}" type="pres">
      <dgm:prSet presAssocID="{FB5F9709-1827-40C2-9545-9ECFD003B736}" presName="rootText" presStyleLbl="node0" presStyleIdx="0" presStyleCnt="1" custLinFactNeighborY="-2477">
        <dgm:presLayoutVars>
          <dgm:chMax/>
          <dgm:chPref val="4"/>
        </dgm:presLayoutVars>
      </dgm:prSet>
      <dgm:spPr/>
    </dgm:pt>
    <dgm:pt modelId="{9F5B559F-3C19-4B48-B3FE-A542763571DA}" type="pres">
      <dgm:prSet presAssocID="{FB5F9709-1827-40C2-9545-9ECFD003B736}" presName="childShape" presStyleCnt="0">
        <dgm:presLayoutVars>
          <dgm:chMax val="0"/>
          <dgm:chPref val="0"/>
        </dgm:presLayoutVars>
      </dgm:prSet>
      <dgm:spPr/>
    </dgm:pt>
    <dgm:pt modelId="{EA086ABE-BE69-4CC8-9200-C45C620AACED}" type="pres">
      <dgm:prSet presAssocID="{0F375120-BC62-4553-AABC-66046231D853}" presName="childComposite" presStyleCnt="0">
        <dgm:presLayoutVars>
          <dgm:chMax val="0"/>
          <dgm:chPref val="0"/>
        </dgm:presLayoutVars>
      </dgm:prSet>
      <dgm:spPr/>
    </dgm:pt>
    <dgm:pt modelId="{93BECEDA-42BB-40BB-9D23-742A471F4A64}" type="pres">
      <dgm:prSet presAssocID="{0F375120-BC62-4553-AABC-66046231D853}" presName="Image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oman with baby"/>
        </a:ext>
      </dgm:extLst>
    </dgm:pt>
    <dgm:pt modelId="{D7AE5154-510E-441B-900D-A50CC2E85C78}" type="pres">
      <dgm:prSet presAssocID="{0F375120-BC62-4553-AABC-66046231D853}" presName="childText" presStyleLbl="lnNode1" presStyleIdx="0" presStyleCnt="2">
        <dgm:presLayoutVars>
          <dgm:chMax val="0"/>
          <dgm:chPref val="0"/>
          <dgm:bulletEnabled val="1"/>
        </dgm:presLayoutVars>
      </dgm:prSet>
      <dgm:spPr/>
    </dgm:pt>
    <dgm:pt modelId="{C7456D90-C9A8-4AAA-ACED-F1C7097E5D8C}" type="pres">
      <dgm:prSet presAssocID="{FCF15C55-4E94-4A16-90C1-528DA87616F6}" presName="childComposite" presStyleCnt="0">
        <dgm:presLayoutVars>
          <dgm:chMax val="0"/>
          <dgm:chPref val="0"/>
        </dgm:presLayoutVars>
      </dgm:prSet>
      <dgm:spPr/>
    </dgm:pt>
    <dgm:pt modelId="{0D091210-90BC-44A7-BCAD-37776F269DA7}" type="pres">
      <dgm:prSet presAssocID="{FCF15C55-4E94-4A16-90C1-528DA87616F6}" presName="Image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list"/>
        </a:ext>
      </dgm:extLst>
    </dgm:pt>
    <dgm:pt modelId="{100A376A-361F-4A99-87B1-D495D5666103}" type="pres">
      <dgm:prSet presAssocID="{FCF15C55-4E94-4A16-90C1-528DA87616F6}" presName="childText" presStyleLbl="ln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738BA610-9366-4EBC-ADFC-5C9E59DFDEBE}" srcId="{20B08962-6C1F-48A1-888B-34E362F7BD55}" destId="{FB5F9709-1827-40C2-9545-9ECFD003B736}" srcOrd="0" destOrd="0" parTransId="{C42D68C4-B0B3-4153-96DE-B6C7AC0AC2E6}" sibTransId="{5A5FD4C1-2104-4A90-8F82-32137AF45FCF}"/>
    <dgm:cxn modelId="{EEDBC35F-AC6F-40C8-827B-00DF6A4F8173}" type="presOf" srcId="{20B08962-6C1F-48A1-888B-34E362F7BD55}" destId="{F335D736-78BD-4DAC-A2B2-E705DE3E34DF}" srcOrd="0" destOrd="0" presId="urn:microsoft.com/office/officeart/2008/layout/PictureAccentList"/>
    <dgm:cxn modelId="{4F1E7574-0D75-462C-90EA-9C1E3CE5AB2A}" type="presOf" srcId="{FB5F9709-1827-40C2-9545-9ECFD003B736}" destId="{C3F73180-56CB-4700-B2D5-318FFCB638B5}" srcOrd="0" destOrd="0" presId="urn:microsoft.com/office/officeart/2008/layout/PictureAccentList"/>
    <dgm:cxn modelId="{14A8F9BF-60E1-465A-9DFC-A8B4825FF48D}" type="presOf" srcId="{FCF15C55-4E94-4A16-90C1-528DA87616F6}" destId="{100A376A-361F-4A99-87B1-D495D5666103}" srcOrd="0" destOrd="0" presId="urn:microsoft.com/office/officeart/2008/layout/PictureAccentList"/>
    <dgm:cxn modelId="{E325F3F0-BD7B-469B-A918-B3D63B1EE77E}" type="presOf" srcId="{0F375120-BC62-4553-AABC-66046231D853}" destId="{D7AE5154-510E-441B-900D-A50CC2E85C78}" srcOrd="0" destOrd="0" presId="urn:microsoft.com/office/officeart/2008/layout/PictureAccentList"/>
    <dgm:cxn modelId="{9818F5F0-F225-411D-ABC8-D45C6C37398A}" srcId="{FB5F9709-1827-40C2-9545-9ECFD003B736}" destId="{0F375120-BC62-4553-AABC-66046231D853}" srcOrd="0" destOrd="0" parTransId="{AE5FF5AE-F0E3-4F79-A885-021B38C830D8}" sibTransId="{49B55D02-8C52-45F8-A6CA-B76C93305056}"/>
    <dgm:cxn modelId="{8974E6F8-622D-40BF-9BD1-9B1E479B0CAF}" srcId="{FB5F9709-1827-40C2-9545-9ECFD003B736}" destId="{FCF15C55-4E94-4A16-90C1-528DA87616F6}" srcOrd="1" destOrd="0" parTransId="{DB18C199-A57E-496F-827F-7B6AB6E45A97}" sibTransId="{554D890F-A0DE-46D0-801A-4797377FFD2B}"/>
    <dgm:cxn modelId="{EF10DCB1-1BFA-4242-B85C-5618D6A8C0E3}" type="presParOf" srcId="{F335D736-78BD-4DAC-A2B2-E705DE3E34DF}" destId="{40D35717-763A-4492-8E12-658FFF82A88B}" srcOrd="0" destOrd="0" presId="urn:microsoft.com/office/officeart/2008/layout/PictureAccentList"/>
    <dgm:cxn modelId="{311A9C4F-CEDC-4F03-83C1-37594050E49E}" type="presParOf" srcId="{40D35717-763A-4492-8E12-658FFF82A88B}" destId="{C41F13FB-B451-48F4-BF67-280FEBB56DF1}" srcOrd="0" destOrd="0" presId="urn:microsoft.com/office/officeart/2008/layout/PictureAccentList"/>
    <dgm:cxn modelId="{9942E77D-8827-4E0D-8B1F-DF90D2107F17}" type="presParOf" srcId="{C41F13FB-B451-48F4-BF67-280FEBB56DF1}" destId="{C3F73180-56CB-4700-B2D5-318FFCB638B5}" srcOrd="0" destOrd="0" presId="urn:microsoft.com/office/officeart/2008/layout/PictureAccentList"/>
    <dgm:cxn modelId="{2501B7F7-E195-468D-8E9A-4E81FAB85ADE}" type="presParOf" srcId="{40D35717-763A-4492-8E12-658FFF82A88B}" destId="{9F5B559F-3C19-4B48-B3FE-A542763571DA}" srcOrd="1" destOrd="0" presId="urn:microsoft.com/office/officeart/2008/layout/PictureAccentList"/>
    <dgm:cxn modelId="{39617DBE-B5AF-4897-AF25-DB219B7DCD43}" type="presParOf" srcId="{9F5B559F-3C19-4B48-B3FE-A542763571DA}" destId="{EA086ABE-BE69-4CC8-9200-C45C620AACED}" srcOrd="0" destOrd="0" presId="urn:microsoft.com/office/officeart/2008/layout/PictureAccentList"/>
    <dgm:cxn modelId="{6172C6D9-804D-40A6-A58C-0F8F7D166A6C}" type="presParOf" srcId="{EA086ABE-BE69-4CC8-9200-C45C620AACED}" destId="{93BECEDA-42BB-40BB-9D23-742A471F4A64}" srcOrd="0" destOrd="0" presId="urn:microsoft.com/office/officeart/2008/layout/PictureAccentList"/>
    <dgm:cxn modelId="{AF96B64E-DA31-415E-9C7C-B0D267F7BD8B}" type="presParOf" srcId="{EA086ABE-BE69-4CC8-9200-C45C620AACED}" destId="{D7AE5154-510E-441B-900D-A50CC2E85C78}" srcOrd="1" destOrd="0" presId="urn:microsoft.com/office/officeart/2008/layout/PictureAccentList"/>
    <dgm:cxn modelId="{C4A11BA1-A771-4672-9376-E6BA40B259E6}" type="presParOf" srcId="{9F5B559F-3C19-4B48-B3FE-A542763571DA}" destId="{C7456D90-C9A8-4AAA-ACED-F1C7097E5D8C}" srcOrd="1" destOrd="0" presId="urn:microsoft.com/office/officeart/2008/layout/PictureAccentList"/>
    <dgm:cxn modelId="{C9406876-F71E-4953-9C20-346CB3347B0B}" type="presParOf" srcId="{C7456D90-C9A8-4AAA-ACED-F1C7097E5D8C}" destId="{0D091210-90BC-44A7-BCAD-37776F269DA7}" srcOrd="0" destOrd="0" presId="urn:microsoft.com/office/officeart/2008/layout/PictureAccentList"/>
    <dgm:cxn modelId="{8ECCBFD1-180C-4A5F-9788-9ECDBAC274B8}" type="presParOf" srcId="{C7456D90-C9A8-4AAA-ACED-F1C7097E5D8C}" destId="{100A376A-361F-4A99-87B1-D495D5666103}" srcOrd="1" destOrd="0" presId="urn:microsoft.com/office/officeart/2008/layout/Picture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F73180-56CB-4700-B2D5-318FFCB638B5}">
      <dsp:nvSpPr>
        <dsp:cNvPr id="0" name=""/>
        <dsp:cNvSpPr/>
      </dsp:nvSpPr>
      <dsp:spPr>
        <a:xfrm>
          <a:off x="0" y="330433"/>
          <a:ext cx="6923713" cy="1016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915" tIns="54610" rIns="81915" bIns="5461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300" kern="1200" dirty="0"/>
            <a:t>What does EMCH data tell us?</a:t>
          </a:r>
        </a:p>
      </dsp:txBody>
      <dsp:txXfrm>
        <a:off x="29758" y="360191"/>
        <a:ext cx="6864197" cy="956484"/>
      </dsp:txXfrm>
    </dsp:sp>
    <dsp:sp modelId="{93BECEDA-42BB-40BB-9D23-742A471F4A64}">
      <dsp:nvSpPr>
        <dsp:cNvPr id="0" name=""/>
        <dsp:cNvSpPr/>
      </dsp:nvSpPr>
      <dsp:spPr>
        <a:xfrm>
          <a:off x="0" y="1554480"/>
          <a:ext cx="1016000" cy="1016000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AE5154-510E-441B-900D-A50CC2E85C78}">
      <dsp:nvSpPr>
        <dsp:cNvPr id="0" name=""/>
        <dsp:cNvSpPr/>
      </dsp:nvSpPr>
      <dsp:spPr>
        <a:xfrm>
          <a:off x="1076959" y="1554480"/>
          <a:ext cx="5846754" cy="10160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100" kern="1200" dirty="0"/>
            <a:t>KEQ1: Is the EMCH program reaching the intended families?</a:t>
          </a:r>
        </a:p>
      </dsp:txBody>
      <dsp:txXfrm>
        <a:off x="1126565" y="1604086"/>
        <a:ext cx="5747542" cy="916788"/>
      </dsp:txXfrm>
    </dsp:sp>
    <dsp:sp modelId="{0D091210-90BC-44A7-BCAD-37776F269DA7}">
      <dsp:nvSpPr>
        <dsp:cNvPr id="0" name=""/>
        <dsp:cNvSpPr/>
      </dsp:nvSpPr>
      <dsp:spPr>
        <a:xfrm>
          <a:off x="0" y="2692400"/>
          <a:ext cx="1016000" cy="1016000"/>
        </a:xfrm>
        <a:prstGeom prst="roundRect">
          <a:avLst>
            <a:gd name="adj" fmla="val 16670"/>
          </a:avLst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0A376A-361F-4A99-87B1-D495D5666103}">
      <dsp:nvSpPr>
        <dsp:cNvPr id="0" name=""/>
        <dsp:cNvSpPr/>
      </dsp:nvSpPr>
      <dsp:spPr>
        <a:xfrm>
          <a:off x="1076959" y="2692400"/>
          <a:ext cx="5846754" cy="10160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2100" kern="1200" dirty="0"/>
            <a:t>KEQ2: Is the EMCH program being implemented as intended?</a:t>
          </a:r>
        </a:p>
      </dsp:txBody>
      <dsp:txXfrm>
        <a:off x="1126565" y="2742006"/>
        <a:ext cx="5747542" cy="9167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PictureAccentList">
  <dgm:title val=""/>
  <dgm:desc val=""/>
  <dgm:catLst>
    <dgm:cat type="picture" pri="14000"/>
    <dgm:cat type="list" pri="14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</dgm:ptLst>
      <dgm:cxnLst>
        <dgm:cxn modelId="4" srcId="0" destId="1" srcOrd="0" destOrd="0"/>
        <dgm:cxn modelId="5" srcId="1" destId="11" srcOrd="0" destOrd="0"/>
        <dgm:cxn modelId="6" srcId="1" destId="12" srcOrd="0" destOrd="0"/>
        <dgm:cxn modelId="14" srcId="1" destId="13" srcOrd="0" destOrd="0"/>
      </dgm:cxnLst>
      <dgm:bg/>
      <dgm:whole/>
    </dgm:dataModel>
  </dgm:clrData>
  <dgm:layoutNode name="layout">
    <dgm:varLst>
      <dgm:chMax/>
      <dgm:chPref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L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primFontSz" for="des" forName="childText" refType="primFontSz" refFor="des" refForName="rootText" op="lte"/>
      <dgm:constr type="w" for="des" forName="rootComposite" refType="w" fact="4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/>
      <dgm:constr type="sibSp" refType="w" refFor="des" refForName="rootComposite" fact="0.1"/>
      <dgm:constr type="sibSp" for="des" forName="childShape" refType="h" refFor="des" refForName="rootComposite" fact="0.12"/>
      <dgm:constr type="sp" for="des" forName="root" refType="h" refFor="des" refForName="rootComposite" fact="0.18"/>
    </dgm:constrLst>
    <dgm:ruleLst/>
    <dgm:forEach name="Name3" axis="ch">
      <dgm:forEach name="Name4" axis="self" ptType="node" cnt="1">
        <dgm:layoutNode name="root">
          <dgm:varLst>
            <dgm:chMax/>
            <dgm:chPref val="4"/>
          </dgm:varLst>
          <dgm:alg type="hierRoot"/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onstrLst>
              <dgm:constr type="l" for="ch" forName="rootText"/>
              <dgm:constr type="t" for="ch" forName="rootText"/>
              <dgm:constr type="w" for="ch" forName="rootText" refType="w"/>
              <dgm:constr type="h" for="ch" forName="rootText" refType="h"/>
            </dgm:constrLst>
            <dgm:ruleLst/>
            <dgm:layoutNode name="rootText" styleLbl="node0">
              <dgm:varLst>
                <dgm:chMax/>
                <dgm:chPref val="4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5" axis="ch">
              <dgm:forEach name="Name6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7">
                    <dgm:if name="Name8" func="var" arg="dir" op="equ" val="norm">
                      <dgm:constrLst>
                        <dgm:constr type="w" for="ch" forName="Image" refType="h"/>
                        <dgm:constr type="h" for="ch" forName="Image" refType="h"/>
                        <dgm:constr type="l" for="ch" forName="Image"/>
                        <dgm:constr type="t" for="ch" forName="Image"/>
                        <dgm:constr type="h" for="ch" forName="childText" refType="h"/>
                        <dgm:constr type="l" for="ch" forName="childText" refType="w" refFor="ch" refForName="Image" fact="1.06"/>
                        <dgm:constr type="t" for="ch" forName="childText"/>
                      </dgm:constrLst>
                    </dgm:if>
                    <dgm:else name="Name9">
                      <dgm:constrLst>
                        <dgm:constr type="w" for="ch" forName="Image" refType="h"/>
                        <dgm:constr type="h" for="ch" forName="Image" refType="h"/>
                        <dgm:constr type="r" for="ch" forName="Image" refType="w"/>
                        <dgm:constr type="t" for="ch" forName="Image"/>
                        <dgm:constr type="h" for="ch" forName="childText" refType="h"/>
                        <dgm:constr type="t" for="ch" forName="childText"/>
                        <dgm:constr type="wOff" for="ch" forName="childText" refType="w" refFor="ch" refForName="Image" fact="-1.06"/>
                      </dgm:constrLst>
                    </dgm:else>
                  </dgm:choose>
                  <dgm:ruleLst/>
                  <dgm:layoutNode name="Image" styleLbl="node1">
                    <dgm:alg type="sp"/>
                    <dgm:shape xmlns:r="http://schemas.openxmlformats.org/officeDocument/2006/relationships" type="roundRect" r:blip="" blipPhldr="1">
                      <dgm:adjLst>
                        <dgm:adj idx="1" val="0.1667"/>
                      </dgm:adjLst>
                    </dgm:shape>
                    <dgm:presOf/>
                  </dgm:layoutNode>
                  <dgm:layoutNode name="childText" styleLbl="lnNode1">
                    <dgm:varLst>
                      <dgm:chMax val="0"/>
                      <dgm:chPref val="0"/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667"/>
                      </dgm:adjLst>
                    </dgm:shape>
                    <dgm:presOf axis="self desOrSelf" ptType="node node" st="1 1" cnt="1 0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35D10B-1381-4304-9034-0B6648190F95}" type="datetimeFigureOut">
              <a:rPr lang="en-AU" smtClean="0"/>
              <a:t>21/04/2021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AEC6B-BC25-43AA-BD35-49622F3BD79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4646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AEC6B-BC25-43AA-BD35-49622F3BD79D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02522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AEC6B-BC25-43AA-BD35-49622F3BD79D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52953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AEC6B-BC25-43AA-BD35-49622F3BD79D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404859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AEC6B-BC25-43AA-BD35-49622F3BD79D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46550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AEC6B-BC25-43AA-BD35-49622F3BD79D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90502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AEC6B-BC25-43AA-BD35-49622F3BD79D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29761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AEC6B-BC25-43AA-BD35-49622F3BD79D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9450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AEC6B-BC25-43AA-BD35-49622F3BD79D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95895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AEC6B-BC25-43AA-BD35-49622F3BD79D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47654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AEC6B-BC25-43AA-BD35-49622F3BD79D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5956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AEC6B-BC25-43AA-BD35-49622F3BD79D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4815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AutoNum type="arabicPeriod" startAt="3"/>
            </a:pPr>
            <a:endParaRPr lang="en-AU" sz="18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Open Sans Ligh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AEC6B-BC25-43AA-BD35-49622F3BD79D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9284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AEC6B-BC25-43AA-BD35-49622F3BD79D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3294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AEC6B-BC25-43AA-BD35-49622F3BD79D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76234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AEC6B-BC25-43AA-BD35-49622F3BD79D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33758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AEC6B-BC25-43AA-BD35-49622F3BD79D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97247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AEC6B-BC25-43AA-BD35-49622F3BD79D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46696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EAEC6B-BC25-43AA-BD35-49622F3BD79D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79512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353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818450" y="694522"/>
            <a:ext cx="7401775" cy="550863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600" b="1">
                <a:solidFill>
                  <a:srgbClr val="0A9ABC"/>
                </a:solidFill>
                <a:latin typeface="Open Sans"/>
                <a:cs typeface="Open Sans"/>
              </a:defRPr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122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8450" y="694522"/>
            <a:ext cx="7401775" cy="550863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600" b="1">
                <a:solidFill>
                  <a:srgbClr val="0A9ABC"/>
                </a:solidFill>
                <a:latin typeface="Open Sans"/>
                <a:cs typeface="Open Sans"/>
              </a:defRPr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18450" y="1359934"/>
            <a:ext cx="7401775" cy="3184845"/>
          </a:xfrm>
          <a:prstGeom prst="rect">
            <a:avLst/>
          </a:prstGeom>
          <a:solidFill>
            <a:srgbClr val="FFFFFE"/>
          </a:solidFill>
        </p:spPr>
        <p:txBody>
          <a:bodyPr lIns="0" tIns="0" rIns="0" bIns="0"/>
          <a:lstStyle>
            <a:lvl1pPr marL="0" indent="0" algn="l">
              <a:spcBef>
                <a:spcPts val="0"/>
              </a:spcBef>
              <a:spcAft>
                <a:spcPts val="800"/>
              </a:spcAft>
              <a:buNone/>
              <a:defRPr sz="1800">
                <a:solidFill>
                  <a:schemeClr val="tx1"/>
                </a:solidFill>
                <a:latin typeface="Open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956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818450" y="694522"/>
            <a:ext cx="7401775" cy="550863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600" b="1">
                <a:solidFill>
                  <a:srgbClr val="0A9ABC"/>
                </a:solidFill>
                <a:latin typeface="Open Sans"/>
                <a:cs typeface="Open Sans"/>
              </a:defRPr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818450" y="1359934"/>
            <a:ext cx="7401775" cy="3184845"/>
          </a:xfrm>
          <a:prstGeom prst="rect">
            <a:avLst/>
          </a:prstGeom>
        </p:spPr>
        <p:txBody>
          <a:bodyPr lIns="0" tIns="0" rIns="0" bIns="0"/>
          <a:lstStyle>
            <a:lvl1pPr marL="144000" indent="-144000">
              <a:defRPr sz="1800">
                <a:solidFill>
                  <a:srgbClr val="373B3B"/>
                </a:solidFill>
                <a:latin typeface="Open Sans"/>
                <a:cs typeface="Open Sans"/>
              </a:defRPr>
            </a:lvl1pPr>
            <a:lvl2pPr marL="540000" indent="-216000">
              <a:defRPr sz="1800">
                <a:solidFill>
                  <a:srgbClr val="373B3B"/>
                </a:solidFill>
                <a:latin typeface="Open Sans"/>
                <a:cs typeface="Open Sans"/>
              </a:defRPr>
            </a:lvl2pPr>
            <a:lvl3pPr marL="828000" indent="-144000">
              <a:defRPr sz="1800">
                <a:solidFill>
                  <a:srgbClr val="373B3B"/>
                </a:solidFill>
                <a:latin typeface="Open Sans"/>
                <a:cs typeface="Open Sans"/>
              </a:defRPr>
            </a:lvl3pPr>
            <a:lvl4pPr marL="1188000" indent="-180000">
              <a:defRPr sz="1800">
                <a:solidFill>
                  <a:srgbClr val="373B3B"/>
                </a:solidFill>
                <a:latin typeface="Open Sans"/>
                <a:cs typeface="Open Sans"/>
              </a:defRPr>
            </a:lvl4pPr>
            <a:lvl5pPr marL="1548000" indent="-180000">
              <a:defRPr sz="1800">
                <a:solidFill>
                  <a:srgbClr val="373B3B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578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376974" y="694522"/>
            <a:ext cx="7401775" cy="550863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600" b="1">
                <a:solidFill>
                  <a:srgbClr val="0A9ABC"/>
                </a:solidFill>
                <a:latin typeface="Open Sans"/>
                <a:cs typeface="Open Sans"/>
              </a:defRPr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79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389069" y="694522"/>
            <a:ext cx="7401775" cy="550863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600" b="1">
                <a:solidFill>
                  <a:srgbClr val="0A9ABC"/>
                </a:solidFill>
                <a:latin typeface="Open Sans"/>
                <a:cs typeface="Open Sans"/>
              </a:defRPr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89069" y="1359934"/>
            <a:ext cx="7401775" cy="3184845"/>
          </a:xfrm>
          <a:prstGeom prst="rect">
            <a:avLst/>
          </a:prstGeom>
          <a:solidFill>
            <a:srgbClr val="FFFFFE"/>
          </a:solidFill>
        </p:spPr>
        <p:txBody>
          <a:bodyPr lIns="0" tIns="0" rIns="0" bIns="0"/>
          <a:lstStyle>
            <a:lvl1pPr marL="0" indent="0" algn="l">
              <a:spcBef>
                <a:spcPts val="0"/>
              </a:spcBef>
              <a:spcAft>
                <a:spcPts val="800"/>
              </a:spcAft>
              <a:buNone/>
              <a:defRPr sz="1800">
                <a:solidFill>
                  <a:schemeClr val="tx1"/>
                </a:solidFill>
                <a:latin typeface="Open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1271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370926" y="694522"/>
            <a:ext cx="7401775" cy="550863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600" b="1">
                <a:solidFill>
                  <a:srgbClr val="0A9ABC"/>
                </a:solidFill>
                <a:latin typeface="Open Sans"/>
                <a:cs typeface="Open Sans"/>
              </a:defRPr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370926" y="1359934"/>
            <a:ext cx="7401775" cy="3184845"/>
          </a:xfrm>
          <a:prstGeom prst="rect">
            <a:avLst/>
          </a:prstGeom>
        </p:spPr>
        <p:txBody>
          <a:bodyPr lIns="0" tIns="0" rIns="0" bIns="0"/>
          <a:lstStyle>
            <a:lvl1pPr marL="144000" indent="-144000">
              <a:defRPr sz="1800">
                <a:solidFill>
                  <a:srgbClr val="373B3B"/>
                </a:solidFill>
                <a:latin typeface="Open Sans"/>
                <a:cs typeface="Open Sans"/>
              </a:defRPr>
            </a:lvl1pPr>
            <a:lvl2pPr marL="540000" indent="-216000">
              <a:defRPr sz="1800">
                <a:solidFill>
                  <a:srgbClr val="373B3B"/>
                </a:solidFill>
                <a:latin typeface="Open Sans"/>
                <a:cs typeface="Open Sans"/>
              </a:defRPr>
            </a:lvl2pPr>
            <a:lvl3pPr marL="828000" indent="-144000">
              <a:defRPr sz="1800">
                <a:solidFill>
                  <a:srgbClr val="373B3B"/>
                </a:solidFill>
                <a:latin typeface="Open Sans"/>
                <a:cs typeface="Open Sans"/>
              </a:defRPr>
            </a:lvl3pPr>
            <a:lvl4pPr marL="1188000" indent="-180000">
              <a:defRPr sz="1800">
                <a:solidFill>
                  <a:srgbClr val="373B3B"/>
                </a:solidFill>
                <a:latin typeface="Open Sans"/>
                <a:cs typeface="Open Sans"/>
              </a:defRPr>
            </a:lvl4pPr>
            <a:lvl5pPr marL="1548000" indent="-180000">
              <a:defRPr sz="1800">
                <a:solidFill>
                  <a:srgbClr val="373B3B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40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322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172284 LEONE CCCH PPT-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87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96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2284 LEONE CCCH PPT-2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87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646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1" r:id="rId2"/>
    <p:sldLayoutId id="2147483652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72284 LEONE CCCH PPT-3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87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861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5" r:id="rId2"/>
    <p:sldLayoutId id="2147483666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2284 LEONE CCCH PPT-4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" y="0"/>
            <a:ext cx="913587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4114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1.sv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redcap.link/EMCHstatewidestaffsurvey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claire.jennings@mcri.edu.au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5" Type="http://schemas.openxmlformats.org/officeDocument/2006/relationships/hyperlink" Target="mailto:eliza.stockdale@mcri.edu.au" TargetMode="External"/><Relationship Id="rId4" Type="http://schemas.openxmlformats.org/officeDocument/2006/relationships/hyperlink" Target="mailto:alice.ghazarian@mcri.edu.au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20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10" Type="http://schemas.openxmlformats.org/officeDocument/2006/relationships/image" Target="../media/image29.svg"/><Relationship Id="rId4" Type="http://schemas.openxmlformats.org/officeDocument/2006/relationships/image" Target="../media/image23.svg"/><Relationship Id="rId9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 txBox="1">
            <a:spLocks/>
          </p:cNvSpPr>
          <p:nvPr/>
        </p:nvSpPr>
        <p:spPr>
          <a:xfrm>
            <a:off x="654752" y="3460220"/>
            <a:ext cx="7049572" cy="550458"/>
          </a:xfrm>
          <a:prstGeom prst="rect">
            <a:avLst/>
          </a:prstGeom>
        </p:spPr>
        <p:txBody>
          <a:bodyPr lIns="91440" tIns="45720" rIns="91440" bIns="0" anchor="ctr" anchorCtr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b="1" i="0" kern="1200" baseline="0">
                <a:solidFill>
                  <a:schemeClr val="bg1"/>
                </a:solidFill>
                <a:latin typeface="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200" b="0" dirty="0" err="1">
                <a:latin typeface="Open Sans Semibold"/>
                <a:cs typeface="Open Sans Semibold"/>
              </a:rPr>
              <a:t>Statewide</a:t>
            </a:r>
            <a:r>
              <a:rPr lang="en-AU" sz="2200" b="0" dirty="0">
                <a:latin typeface="Open Sans Semibold"/>
                <a:cs typeface="Open Sans Semibold"/>
              </a:rPr>
              <a:t> Practitioner Meeting</a:t>
            </a:r>
            <a:endParaRPr lang="en-AU" sz="2200" b="0" i="0" dirty="0">
              <a:latin typeface="Open Sans Semibold"/>
              <a:cs typeface="Open Sans Semibold"/>
            </a:endParaRP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654752" y="2408943"/>
            <a:ext cx="7049572" cy="678196"/>
          </a:xfrm>
          <a:prstGeom prst="rect">
            <a:avLst/>
          </a:prstGeom>
        </p:spPr>
        <p:txBody>
          <a:bodyPr lIns="91440" tIns="45720" rIns="91440" bIns="0" anchor="ctr" anchorCtr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b="1" i="0" kern="1200" baseline="0">
                <a:solidFill>
                  <a:schemeClr val="bg1"/>
                </a:solidFill>
                <a:latin typeface="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>
                <a:latin typeface="Open Sans Semibold"/>
                <a:cs typeface="Open Sans Semibold"/>
              </a:rPr>
              <a:t>Evaluation of the </a:t>
            </a:r>
            <a:br>
              <a:rPr lang="en-AU" dirty="0">
                <a:latin typeface="Open Sans Semibold"/>
                <a:cs typeface="Open Sans Semibold"/>
              </a:rPr>
            </a:br>
            <a:r>
              <a:rPr lang="en-AU" dirty="0">
                <a:latin typeface="Open Sans Semibold"/>
                <a:cs typeface="Open Sans Semibold"/>
              </a:rPr>
              <a:t>Expanded EMCH Program</a:t>
            </a:r>
            <a:endParaRPr lang="en-AU" b="1" i="0" dirty="0">
              <a:latin typeface="Open Sans Semibold"/>
              <a:cs typeface="Open Sans Semibold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18127" y="3873304"/>
            <a:ext cx="7049572" cy="274749"/>
          </a:xfrm>
          <a:prstGeom prst="rect">
            <a:avLst/>
          </a:prstGeom>
        </p:spPr>
        <p:txBody>
          <a:bodyPr lIns="91440" tIns="45720" rIns="91440" bIns="0" anchor="ctr" anchorCtr="0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b="1" i="0" kern="1200" baseline="0">
                <a:solidFill>
                  <a:schemeClr val="bg1"/>
                </a:solidFill>
                <a:latin typeface="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en-AU" sz="1200" b="0" dirty="0">
                <a:latin typeface="Open Sans Semibold"/>
                <a:cs typeface="Open Sans Semibold"/>
              </a:rPr>
            </a:br>
            <a:r>
              <a:rPr lang="en-AU" sz="1200" b="0" dirty="0">
                <a:latin typeface="Open Sans Semibold"/>
                <a:cs typeface="Open Sans Semibold"/>
              </a:rPr>
              <a:t>22 April 2021</a:t>
            </a:r>
            <a:endParaRPr lang="en-AU" sz="1200" b="0" i="0" dirty="0">
              <a:latin typeface="Open Sans Semibold"/>
              <a:cs typeface="Open Sans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1486858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7BA30-F556-46AA-977D-206B08A7FE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EMCH participation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1C694D-02E8-4C28-BD90-206B5188AB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9069" y="4320329"/>
            <a:ext cx="7401775" cy="224449"/>
          </a:xfrm>
        </p:spPr>
        <p:txBody>
          <a:bodyPr/>
          <a:lstStyle/>
          <a:p>
            <a:r>
              <a:rPr lang="en-AU" sz="1100" dirty="0">
                <a:effectLst/>
                <a:latin typeface="Source Sans Pro" panose="020B05030304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Source: IRIS data (978 report service activities by type by quarter for reference period only) (2019-20 active cases only, n=13,808; 2020-21 active cases only, n=8,668)</a:t>
            </a:r>
          </a:p>
          <a:p>
            <a:endParaRPr lang="en-AU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5AE75E4-F171-429D-9288-D1D3395EAC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713879"/>
              </p:ext>
            </p:extLst>
          </p:nvPr>
        </p:nvGraphicFramePr>
        <p:xfrm>
          <a:off x="389069" y="1328648"/>
          <a:ext cx="8067031" cy="272990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152433">
                  <a:extLst>
                    <a:ext uri="{9D8B030D-6E8A-4147-A177-3AD203B41FA5}">
                      <a16:colId xmlns:a16="http://schemas.microsoft.com/office/drawing/2014/main" val="625980921"/>
                    </a:ext>
                  </a:extLst>
                </a:gridCol>
                <a:gridCol w="1152433">
                  <a:extLst>
                    <a:ext uri="{9D8B030D-6E8A-4147-A177-3AD203B41FA5}">
                      <a16:colId xmlns:a16="http://schemas.microsoft.com/office/drawing/2014/main" val="2904069068"/>
                    </a:ext>
                  </a:extLst>
                </a:gridCol>
                <a:gridCol w="1152433">
                  <a:extLst>
                    <a:ext uri="{9D8B030D-6E8A-4147-A177-3AD203B41FA5}">
                      <a16:colId xmlns:a16="http://schemas.microsoft.com/office/drawing/2014/main" val="900385316"/>
                    </a:ext>
                  </a:extLst>
                </a:gridCol>
                <a:gridCol w="1152433">
                  <a:extLst>
                    <a:ext uri="{9D8B030D-6E8A-4147-A177-3AD203B41FA5}">
                      <a16:colId xmlns:a16="http://schemas.microsoft.com/office/drawing/2014/main" val="2564878406"/>
                    </a:ext>
                  </a:extLst>
                </a:gridCol>
                <a:gridCol w="1152433">
                  <a:extLst>
                    <a:ext uri="{9D8B030D-6E8A-4147-A177-3AD203B41FA5}">
                      <a16:colId xmlns:a16="http://schemas.microsoft.com/office/drawing/2014/main" val="1519437497"/>
                    </a:ext>
                  </a:extLst>
                </a:gridCol>
                <a:gridCol w="1152433">
                  <a:extLst>
                    <a:ext uri="{9D8B030D-6E8A-4147-A177-3AD203B41FA5}">
                      <a16:colId xmlns:a16="http://schemas.microsoft.com/office/drawing/2014/main" val="2737992382"/>
                    </a:ext>
                  </a:extLst>
                </a:gridCol>
                <a:gridCol w="1152433">
                  <a:extLst>
                    <a:ext uri="{9D8B030D-6E8A-4147-A177-3AD203B41FA5}">
                      <a16:colId xmlns:a16="http://schemas.microsoft.com/office/drawing/2014/main" val="3110526224"/>
                    </a:ext>
                  </a:extLst>
                </a:gridCol>
              </a:tblGrid>
              <a:tr h="513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 dirty="0">
                          <a:effectLst/>
                        </a:rPr>
                        <a:t> </a:t>
                      </a:r>
                      <a:endParaRPr lang="en-AU" sz="180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 dirty="0">
                          <a:effectLst/>
                        </a:rPr>
                        <a:t>Q1 (2019-20)</a:t>
                      </a:r>
                      <a:endParaRPr lang="en-AU" sz="180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 dirty="0">
                          <a:effectLst/>
                        </a:rPr>
                        <a:t>Q2 (2019-20)</a:t>
                      </a:r>
                      <a:endParaRPr lang="en-AU" sz="180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Q3 (2019-20)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 dirty="0">
                          <a:effectLst/>
                        </a:rPr>
                        <a:t>Q4 (2019-20)</a:t>
                      </a:r>
                      <a:endParaRPr lang="en-AU" sz="180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 dirty="0">
                          <a:effectLst/>
                        </a:rPr>
                        <a:t>Q1 (2020-21)</a:t>
                      </a:r>
                      <a:endParaRPr lang="en-AU" sz="180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 dirty="0">
                          <a:effectLst/>
                        </a:rPr>
                        <a:t>Q2 (2020-21)</a:t>
                      </a:r>
                      <a:endParaRPr lang="en-AU" sz="180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200818"/>
                  </a:ext>
                </a:extLst>
              </a:tr>
              <a:tr h="1058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# service activities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 dirty="0">
                          <a:effectLst/>
                        </a:rPr>
                        <a:t>18802</a:t>
                      </a:r>
                      <a:endParaRPr lang="en-AU" sz="180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 dirty="0">
                          <a:effectLst/>
                        </a:rPr>
                        <a:t>18870</a:t>
                      </a:r>
                      <a:endParaRPr lang="en-AU" sz="180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 dirty="0">
                          <a:effectLst/>
                        </a:rPr>
                        <a:t>22910</a:t>
                      </a:r>
                      <a:endParaRPr lang="en-AU" sz="180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 dirty="0">
                          <a:effectLst/>
                        </a:rPr>
                        <a:t>27109</a:t>
                      </a:r>
                      <a:endParaRPr lang="en-AU" sz="180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 dirty="0">
                          <a:effectLst/>
                          <a:latin typeface="Source Sans Pro" panose="020B05030304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 dirty="0">
                          <a:effectLst/>
                          <a:latin typeface="Source Sans Pro" panose="020B05030304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25100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8645780"/>
                  </a:ext>
                </a:extLst>
              </a:tr>
              <a:tr h="1058852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% increase (from Q2 2019-20)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-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21%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 dirty="0">
                          <a:effectLst/>
                        </a:rPr>
                        <a:t>44%</a:t>
                      </a:r>
                      <a:endParaRPr lang="en-AU" sz="180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 dirty="0">
                          <a:effectLst/>
                          <a:latin typeface="Source Sans Pro" panose="020B05030304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 dirty="0">
                          <a:effectLst/>
                          <a:latin typeface="Source Sans Pro" panose="020B0503030403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994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933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F32A5-672E-4DFF-8287-373ECB7434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9069" y="669355"/>
            <a:ext cx="7401775" cy="550863"/>
          </a:xfrm>
        </p:spPr>
        <p:txBody>
          <a:bodyPr/>
          <a:lstStyle/>
          <a:p>
            <a:r>
              <a:rPr lang="en-US" dirty="0"/>
              <a:t>Is EMCH workforce support being implemented as intended?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A50E4D-F5EA-417B-B5B5-55E7841B11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9069" y="4362275"/>
            <a:ext cx="7401775" cy="417396"/>
          </a:xfrm>
        </p:spPr>
        <p:txBody>
          <a:bodyPr/>
          <a:lstStyle/>
          <a:p>
            <a:r>
              <a:rPr lang="en-US" sz="1100" dirty="0"/>
              <a:t>Source: Annual workforce data </a:t>
            </a:r>
          </a:p>
          <a:p>
            <a:r>
              <a:rPr lang="en-US" sz="1100" dirty="0"/>
              <a:t>* When site data is capped at 100%. ^missing data from 2 LGAs </a:t>
            </a:r>
          </a:p>
          <a:p>
            <a:endParaRPr lang="en-AU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A663FD6-F6BA-40F3-8DC8-3B2B419BEB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607166"/>
              </p:ext>
            </p:extLst>
          </p:nvPr>
        </p:nvGraphicFramePr>
        <p:xfrm>
          <a:off x="534099" y="1703888"/>
          <a:ext cx="7401774" cy="24739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467258">
                  <a:extLst>
                    <a:ext uri="{9D8B030D-6E8A-4147-A177-3AD203B41FA5}">
                      <a16:colId xmlns:a16="http://schemas.microsoft.com/office/drawing/2014/main" val="2920371429"/>
                    </a:ext>
                  </a:extLst>
                </a:gridCol>
                <a:gridCol w="2467258">
                  <a:extLst>
                    <a:ext uri="{9D8B030D-6E8A-4147-A177-3AD203B41FA5}">
                      <a16:colId xmlns:a16="http://schemas.microsoft.com/office/drawing/2014/main" val="255224877"/>
                    </a:ext>
                  </a:extLst>
                </a:gridCol>
                <a:gridCol w="2467258">
                  <a:extLst>
                    <a:ext uri="{9D8B030D-6E8A-4147-A177-3AD203B41FA5}">
                      <a16:colId xmlns:a16="http://schemas.microsoft.com/office/drawing/2014/main" val="37402487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2018-19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2019-20^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508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Average % of EMCH nurses engaged in clinical supervision as per attendance log*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89%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95%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03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% of sites meeting or exceeding the DH target of 100%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81%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92%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279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9460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93A4DD-287B-4E71-BC92-0DC59E31EF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Is EMCH workforce support being implemented as intended?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8D9DF4-0B99-4DA1-B791-2A095AF1D6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3351" y="1793628"/>
            <a:ext cx="7401775" cy="77812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Approximately two-thirds of EMCH nurses have an active clinical supervision agreement in place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At a site level, approximately half of sites </a:t>
            </a:r>
            <a:r>
              <a:rPr lang="en-AU" dirty="0" err="1"/>
              <a:t>statewide</a:t>
            </a:r>
            <a:r>
              <a:rPr lang="en-AU" dirty="0"/>
              <a:t> are meeting the DH target of 100% of nurses having an active clinical supervision agreement in place. </a:t>
            </a:r>
          </a:p>
        </p:txBody>
      </p:sp>
      <p:pic>
        <p:nvPicPr>
          <p:cNvPr id="6" name="Graphic 5" descr="Group brainstorm">
            <a:extLst>
              <a:ext uri="{FF2B5EF4-FFF2-40B4-BE49-F238E27FC236}">
                <a16:creationId xmlns:a16="http://schemas.microsoft.com/office/drawing/2014/main" id="{5C852383-F7F8-4538-88B8-45434CC53D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413384" y="69452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240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5DF7C-FA3F-4D3A-B311-E636D33CD9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Are EMCH service hours being provided as intended?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F9B1CA-D93A-4A97-B965-184C762AC0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9069" y="4448978"/>
            <a:ext cx="7401775" cy="627121"/>
          </a:xfrm>
        </p:spPr>
        <p:txBody>
          <a:bodyPr/>
          <a:lstStyle/>
          <a:p>
            <a:r>
              <a:rPr lang="en-AU" sz="11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Source: IRIS data vs funding summary (2017-2020) </a:t>
            </a:r>
            <a:endParaRPr lang="en-AU" sz="1100" i="1" dirty="0">
              <a:effectLst/>
              <a:latin typeface="Source Sans Pro" panose="020B05030304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AU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6CB629C-2D1C-4FD7-98FB-550AF7814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275192"/>
              </p:ext>
            </p:extLst>
          </p:nvPr>
        </p:nvGraphicFramePr>
        <p:xfrm>
          <a:off x="624720" y="1701900"/>
          <a:ext cx="7747493" cy="264467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145007">
                  <a:extLst>
                    <a:ext uri="{9D8B030D-6E8A-4147-A177-3AD203B41FA5}">
                      <a16:colId xmlns:a16="http://schemas.microsoft.com/office/drawing/2014/main" val="591389384"/>
                    </a:ext>
                  </a:extLst>
                </a:gridCol>
                <a:gridCol w="1768717">
                  <a:extLst>
                    <a:ext uri="{9D8B030D-6E8A-4147-A177-3AD203B41FA5}">
                      <a16:colId xmlns:a16="http://schemas.microsoft.com/office/drawing/2014/main" val="1227034905"/>
                    </a:ext>
                  </a:extLst>
                </a:gridCol>
                <a:gridCol w="1904301">
                  <a:extLst>
                    <a:ext uri="{9D8B030D-6E8A-4147-A177-3AD203B41FA5}">
                      <a16:colId xmlns:a16="http://schemas.microsoft.com/office/drawing/2014/main" val="2465571235"/>
                    </a:ext>
                  </a:extLst>
                </a:gridCol>
                <a:gridCol w="1929468">
                  <a:extLst>
                    <a:ext uri="{9D8B030D-6E8A-4147-A177-3AD203B41FA5}">
                      <a16:colId xmlns:a16="http://schemas.microsoft.com/office/drawing/2014/main" val="3091669799"/>
                    </a:ext>
                  </a:extLst>
                </a:gridCol>
              </a:tblGrid>
              <a:tr h="6298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800" dirty="0">
                          <a:effectLst/>
                        </a:rPr>
                        <a:t> </a:t>
                      </a:r>
                      <a:endParaRPr lang="en-AU" sz="180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800" kern="1200" dirty="0">
                          <a:effectLst/>
                        </a:rPr>
                        <a:t>2017-18 (n=79)</a:t>
                      </a:r>
                      <a:endParaRPr lang="en-AU" sz="180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800" kern="1200">
                          <a:effectLst/>
                        </a:rPr>
                        <a:t>2018-19 (n=76)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800" kern="1200">
                          <a:effectLst/>
                        </a:rPr>
                        <a:t>2019-20 (n=74)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4937553"/>
                  </a:ext>
                </a:extLst>
              </a:tr>
              <a:tr h="517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800" b="0" kern="1200" dirty="0">
                          <a:effectLst/>
                        </a:rPr>
                        <a:t>Total hours of service delivered</a:t>
                      </a:r>
                      <a:endParaRPr lang="en-AU" sz="1800" b="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800" b="0" kern="1200" dirty="0">
                          <a:effectLst/>
                        </a:rPr>
                        <a:t>95,847</a:t>
                      </a:r>
                      <a:endParaRPr lang="en-AU" sz="1800" b="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800" b="0" kern="1200" dirty="0">
                          <a:effectLst/>
                        </a:rPr>
                        <a:t>103,330</a:t>
                      </a:r>
                      <a:endParaRPr lang="en-AU" sz="1800" b="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800" b="0" kern="1200">
                          <a:effectLst/>
                        </a:rPr>
                        <a:t>130,257</a:t>
                      </a:r>
                      <a:endParaRPr lang="en-AU" sz="1800" b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313818"/>
                  </a:ext>
                </a:extLst>
              </a:tr>
              <a:tr h="517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800" b="0" kern="1200" dirty="0">
                          <a:effectLst/>
                        </a:rPr>
                        <a:t>% of funded hours delivered</a:t>
                      </a:r>
                      <a:endParaRPr lang="en-AU" sz="1800" b="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800" b="0" kern="1200" dirty="0">
                          <a:effectLst/>
                        </a:rPr>
                        <a:t>78%</a:t>
                      </a:r>
                      <a:endParaRPr lang="en-AU" sz="1800" b="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800" b="0" kern="1200" dirty="0">
                          <a:effectLst/>
                        </a:rPr>
                        <a:t>55%</a:t>
                      </a:r>
                      <a:endParaRPr lang="en-AU" sz="1800" b="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800" b="0" kern="1200" dirty="0">
                          <a:effectLst/>
                        </a:rPr>
                        <a:t>63%</a:t>
                      </a:r>
                      <a:endParaRPr lang="en-AU" sz="1800" b="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7219860"/>
                  </a:ext>
                </a:extLst>
              </a:tr>
              <a:tr h="5174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800" b="0" kern="1200">
                          <a:effectLst/>
                        </a:rPr>
                        <a:t>LGAs delivering at least 90% of funded hours</a:t>
                      </a:r>
                      <a:endParaRPr lang="en-AU" sz="1800" b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800" b="0" kern="1200">
                          <a:effectLst/>
                        </a:rPr>
                        <a:t>28%</a:t>
                      </a:r>
                      <a:endParaRPr lang="en-AU" sz="1800" b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800" b="0" kern="1200">
                          <a:effectLst/>
                        </a:rPr>
                        <a:t>11%</a:t>
                      </a:r>
                      <a:endParaRPr lang="en-AU" sz="1800" b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AU" sz="1800" b="0" kern="1200" dirty="0">
                          <a:effectLst/>
                        </a:rPr>
                        <a:t>26%</a:t>
                      </a:r>
                      <a:endParaRPr lang="en-AU" sz="1800" b="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4190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024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0970D-AFC5-4D1D-BD35-C04F3D3D77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Achievement of family goals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FFCDCC-D60F-4999-A95C-E937157FF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421" y="4448801"/>
            <a:ext cx="7401775" cy="433238"/>
          </a:xfrm>
        </p:spPr>
        <p:txBody>
          <a:bodyPr/>
          <a:lstStyle/>
          <a:p>
            <a:r>
              <a:rPr lang="en-US" sz="1100" i="1" dirty="0"/>
              <a:t>Source: IRIS data: 999x all consolidated (active cases); all clients closed during 2020-21 financial year to date (n=4490).</a:t>
            </a:r>
            <a:endParaRPr lang="en-AU" sz="1100" i="1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8CD7593-B6E0-4E43-9846-B47EFD68E2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64931478"/>
              </p:ext>
            </p:extLst>
          </p:nvPr>
        </p:nvGraphicFramePr>
        <p:xfrm>
          <a:off x="1006679" y="1127760"/>
          <a:ext cx="6133261" cy="3321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998596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D8A70-9BB8-447A-8A48-0AA1E7F0FD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Limitations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42411C-C8ED-4FA1-8ACF-333638E146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Data findings presented today rely on a number of variables, and caution should be used when interpreting the results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These variables are likely to include: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tx1"/>
                </a:solidFill>
                <a:latin typeface="Open Sans" panose="020B0606030504020204"/>
              </a:rPr>
              <a:t>Data entry differences across and within sites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tx1"/>
                </a:solidFill>
                <a:latin typeface="Open Sans" panose="020B0606030504020204"/>
              </a:rPr>
              <a:t>Changing IT systems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tx1"/>
                </a:solidFill>
                <a:latin typeface="Open Sans" panose="020B0606030504020204"/>
              </a:rPr>
              <a:t>Education about data entry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AU" dirty="0"/>
              <a:t>The data findings are being explored in wave three of the evaluation.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38479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B2E1C-666B-4FDA-8117-AE020489EB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Update on evaluation – wave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D4CA8C-7592-4B88-A1FE-EB005C9EA9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/>
              <a:t>April / May: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1"/>
                </a:solidFill>
                <a:latin typeface="Open Sans" panose="020B0606030504020204"/>
              </a:rPr>
              <a:t>Data collection activities with evaluation sites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AU" sz="1800" dirty="0" err="1">
                <a:solidFill>
                  <a:schemeClr val="tx1"/>
                </a:solidFill>
                <a:latin typeface="Open Sans" panose="020B0606030504020204"/>
              </a:rPr>
              <a:t>Statewide</a:t>
            </a:r>
            <a:r>
              <a:rPr lang="en-AU" sz="1800" dirty="0">
                <a:solidFill>
                  <a:schemeClr val="tx1"/>
                </a:solidFill>
                <a:latin typeface="Open Sans" panose="020B0606030504020204"/>
              </a:rPr>
              <a:t> practitioner survey is open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1"/>
                </a:solidFill>
                <a:latin typeface="Open Sans" panose="020B0606030504020204"/>
              </a:rPr>
              <a:t>Survey link: </a:t>
            </a:r>
            <a:r>
              <a:rPr lang="en-AU" sz="1800" b="1" i="0" dirty="0">
                <a:solidFill>
                  <a:schemeClr val="accent1"/>
                </a:solidFill>
                <a:effectLst/>
                <a:latin typeface="Calibri Light" panose="020F03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https://redcap.link/EMCHstatewidestaffsurvey</a:t>
            </a:r>
            <a:r>
              <a:rPr lang="en-AU" sz="1800" b="1" i="0" dirty="0">
                <a:solidFill>
                  <a:schemeClr val="accent1"/>
                </a:solidFill>
                <a:effectLst/>
                <a:latin typeface="Calibri Light" panose="020F0302020204030204" pitchFamily="34" charset="0"/>
              </a:rPr>
              <a:t>    </a:t>
            </a:r>
            <a:endParaRPr lang="en-AU" sz="1800" b="1" dirty="0">
              <a:solidFill>
                <a:schemeClr val="accent1"/>
              </a:solidFill>
              <a:latin typeface="Open Sans" panose="020B0606030504020204"/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AU" dirty="0"/>
              <a:t>May/June: Data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1"/>
                </a:solidFill>
                <a:latin typeface="Open Sans" panose="020B0606030504020204"/>
              </a:rPr>
              <a:t>July: draft evaluation report due</a:t>
            </a:r>
            <a:endParaRPr lang="en-A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1"/>
                </a:solidFill>
                <a:latin typeface="Open Sans" panose="020B0606030504020204"/>
              </a:rPr>
              <a:t>August: final evaluation report due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691459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56709-1C68-40C0-87B8-E5EBC8F011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6489" y="685286"/>
            <a:ext cx="7401775" cy="550863"/>
          </a:xfrm>
        </p:spPr>
        <p:txBody>
          <a:bodyPr/>
          <a:lstStyle/>
          <a:p>
            <a:r>
              <a:rPr lang="en-AU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96521-88BA-495E-9AC6-21FAF71E4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2452" y="1688377"/>
            <a:ext cx="3644046" cy="883374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What are your reflections on the findings presented today?</a:t>
            </a:r>
          </a:p>
          <a:p>
            <a:endParaRPr lang="en-AU" dirty="0"/>
          </a:p>
        </p:txBody>
      </p:sp>
      <p:pic>
        <p:nvPicPr>
          <p:cNvPr id="6" name="Graphic 5" descr="Questions">
            <a:extLst>
              <a:ext uri="{FF2B5EF4-FFF2-40B4-BE49-F238E27FC236}">
                <a16:creationId xmlns:a16="http://schemas.microsoft.com/office/drawing/2014/main" id="{AC80420A-36DA-4697-B423-F372DDC75E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7584" y="1375794"/>
            <a:ext cx="1789920" cy="178992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0671439-E8F2-4604-A875-7A0D36A4D598}"/>
              </a:ext>
            </a:extLst>
          </p:cNvPr>
          <p:cNvSpPr txBox="1">
            <a:spLocks/>
          </p:cNvSpPr>
          <p:nvPr/>
        </p:nvSpPr>
        <p:spPr>
          <a:xfrm>
            <a:off x="766883" y="3808699"/>
            <a:ext cx="7200985" cy="550863"/>
          </a:xfrm>
          <a:prstGeom prst="rect">
            <a:avLst/>
          </a:prstGeom>
        </p:spPr>
        <p:txBody>
          <a:bodyPr lIns="0" tIns="0" rIns="0" bIns="0"/>
          <a:lstStyle>
            <a:lvl1pPr algn="l" defTabSz="457200" rtl="0" eaLnBrk="1" latinLnBrk="0" hangingPunct="1">
              <a:spcBef>
                <a:spcPct val="0"/>
              </a:spcBef>
              <a:buNone/>
              <a:defRPr sz="2600" b="1" kern="1200">
                <a:solidFill>
                  <a:srgbClr val="0A9ABC"/>
                </a:solidFill>
                <a:latin typeface="Open Sans"/>
                <a:ea typeface="+mj-ea"/>
                <a:cs typeface="Open Sans"/>
              </a:defRPr>
            </a:lvl1pPr>
          </a:lstStyle>
          <a:p>
            <a:r>
              <a:rPr lang="en-AU" dirty="0">
                <a:solidFill>
                  <a:schemeClr val="accent2"/>
                </a:solidFill>
              </a:rPr>
              <a:t>Thank you for your continued participation in this evaluation!</a:t>
            </a:r>
          </a:p>
        </p:txBody>
      </p:sp>
    </p:spTree>
    <p:extLst>
      <p:ext uri="{BB962C8B-B14F-4D97-AF65-F5344CB8AC3E}">
        <p14:creationId xmlns:p14="http://schemas.microsoft.com/office/powerpoint/2010/main" val="38000596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51E43-F11A-4B11-90E9-6FDB32B424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9070" y="694522"/>
            <a:ext cx="7491522" cy="820171"/>
          </a:xfrm>
        </p:spPr>
        <p:txBody>
          <a:bodyPr/>
          <a:lstStyle/>
          <a:p>
            <a:r>
              <a:rPr lang="en-AU" dirty="0"/>
              <a:t>Contacts: EMCH evaluation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AB81F4-EF8D-4C79-B2D7-F58BFD96E5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7079" y="1456785"/>
            <a:ext cx="3582583" cy="2172023"/>
          </a:xfrm>
        </p:spPr>
        <p:txBody>
          <a:bodyPr/>
          <a:lstStyle/>
          <a:p>
            <a:r>
              <a:rPr lang="en-AU" dirty="0"/>
              <a:t>Please contact us if you would like to discuss the evaluation in more detail.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79E5767-B973-4944-99D0-27B2C9D81A72}"/>
              </a:ext>
            </a:extLst>
          </p:cNvPr>
          <p:cNvSpPr txBox="1">
            <a:spLocks/>
          </p:cNvSpPr>
          <p:nvPr/>
        </p:nvSpPr>
        <p:spPr>
          <a:xfrm>
            <a:off x="5284672" y="1345949"/>
            <a:ext cx="2778674" cy="3184845"/>
          </a:xfrm>
          <a:prstGeom prst="rect">
            <a:avLst/>
          </a:prstGeom>
          <a:solidFill>
            <a:srgbClr val="FFFFFE"/>
          </a:solidFill>
        </p:spPr>
        <p:txBody>
          <a:bodyPr lIns="0" tIns="0" rIns="0" bIns="0" anchor="t"/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800"/>
              </a:spcAft>
              <a:buFont typeface="Arial"/>
              <a:buNone/>
              <a:defRPr sz="1800" kern="1200">
                <a:solidFill>
                  <a:schemeClr val="tx1"/>
                </a:solidFill>
                <a:latin typeface="Open Sans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/>
              <a:t>Claire Jennings</a:t>
            </a:r>
          </a:p>
          <a:p>
            <a:r>
              <a:rPr lang="en-US" sz="1400" b="1"/>
              <a:t>Senior Project Officer</a:t>
            </a:r>
            <a:br>
              <a:rPr lang="en-US" sz="1400"/>
            </a:br>
            <a:r>
              <a:rPr lang="en-US" sz="1400">
                <a:hlinkClick r:id="rId3"/>
              </a:rPr>
              <a:t>claire.jennings@mcri.edu.au</a:t>
            </a:r>
            <a:r>
              <a:rPr lang="en-US" sz="1400"/>
              <a:t> </a:t>
            </a:r>
          </a:p>
          <a:p>
            <a:endParaRPr lang="en-US" sz="1400"/>
          </a:p>
          <a:p>
            <a:r>
              <a:rPr lang="en-US" sz="1400"/>
              <a:t>Alice Ghazarian</a:t>
            </a:r>
          </a:p>
          <a:p>
            <a:r>
              <a:rPr lang="en-US" sz="1400" b="1"/>
              <a:t>Project Officer</a:t>
            </a:r>
          </a:p>
          <a:p>
            <a:r>
              <a:rPr lang="en-US" sz="1400">
                <a:hlinkClick r:id="rId4"/>
              </a:rPr>
              <a:t>alice.ghazarian@mcri.edu.au</a:t>
            </a:r>
            <a:r>
              <a:rPr lang="en-US" sz="1400"/>
              <a:t>  </a:t>
            </a:r>
          </a:p>
          <a:p>
            <a:endParaRPr lang="en-US" sz="1400"/>
          </a:p>
          <a:p>
            <a:r>
              <a:rPr lang="en-US" sz="1400"/>
              <a:t>Eliza Stockdale</a:t>
            </a:r>
          </a:p>
          <a:p>
            <a:r>
              <a:rPr lang="en-US" sz="1400" b="1"/>
              <a:t>Project Officer</a:t>
            </a:r>
            <a:br>
              <a:rPr lang="en-US" sz="1400"/>
            </a:br>
            <a:r>
              <a:rPr lang="en-US" sz="1400">
                <a:hlinkClick r:id="rId5"/>
              </a:rPr>
              <a:t>eliza.stockdale@mcri.edu.au</a:t>
            </a:r>
            <a:r>
              <a:rPr lang="en-US" sz="140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761329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1832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B1DA1-874E-42A5-A51A-67CDFA82F7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Session outline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218D82-2251-4323-8890-E14A0AFD0F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lIns="0" tIns="0" rIns="0" bIns="0" anchor="t"/>
          <a:lstStyle/>
          <a:p>
            <a:pPr marL="342900" indent="-342900">
              <a:buAutoNum type="arabicPeriod"/>
            </a:pPr>
            <a:r>
              <a:rPr lang="en-US" dirty="0"/>
              <a:t>Background and methodology</a:t>
            </a:r>
          </a:p>
          <a:p>
            <a:pPr marL="342900" indent="-342900">
              <a:buAutoNum type="arabicPeriod"/>
            </a:pPr>
            <a:r>
              <a:rPr lang="en-US" dirty="0"/>
              <a:t>Summary overview of key findings</a:t>
            </a:r>
          </a:p>
          <a:p>
            <a:pPr marL="342900" indent="-342900">
              <a:buAutoNum type="arabicPeriod"/>
            </a:pPr>
            <a:r>
              <a:rPr lang="en-US" dirty="0"/>
              <a:t>Update on Wave 3: </a:t>
            </a:r>
            <a:r>
              <a:rPr lang="en-US" i="1" dirty="0"/>
              <a:t>Evaluation of the Expanded EMCH Program</a:t>
            </a:r>
          </a:p>
          <a:p>
            <a:pPr marL="342900" indent="-342900">
              <a:buFont typeface="Arial"/>
              <a:buAutoNum type="arabicPeriod"/>
            </a:pPr>
            <a:r>
              <a:rPr lang="en-US" dirty="0"/>
              <a:t>Questions</a:t>
            </a:r>
          </a:p>
          <a:p>
            <a:pPr marL="342900" indent="-342900">
              <a:buAutoNum type="arabicPeriod"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988772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B1DA1-874E-42A5-A51A-67CDFA82F7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EMCH evaluation - background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218D82-2251-4323-8890-E14A0AFD0F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lIns="0" tIns="0" rIns="0" bIns="0"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/>
              <a:t>Expansion of the EMCH Program commenced in 2018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/>
              <a:t>Wave 1 &gt; process evaluation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1"/>
                </a:solidFill>
                <a:latin typeface="Open Sans" panose="020B0606030504020204"/>
              </a:rPr>
              <a:t>Is the program reaching the intended families?</a:t>
            </a:r>
          </a:p>
          <a:p>
            <a:pPr marL="800100" lvl="1" indent="-3429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1"/>
                </a:solidFill>
                <a:latin typeface="Open Sans" panose="020B0606030504020204"/>
              </a:rPr>
              <a:t>Is the program being implemented as intended?</a:t>
            </a:r>
            <a:endParaRPr lang="en-AU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/>
              <a:t>Wave 2 &gt; developmental evaluation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dirty="0"/>
              <a:t>Wave 3 (underway) &gt; process and outcomes evaluation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AU" sz="1800" dirty="0">
                <a:solidFill>
                  <a:schemeClr val="tx1"/>
                </a:solidFill>
                <a:latin typeface="Open Sans" panose="020B0606030504020204"/>
              </a:rPr>
              <a:t>To what extent are the desired short term outcomes being achieved?</a:t>
            </a:r>
          </a:p>
          <a:p>
            <a:pPr marL="342900" indent="-342900">
              <a:buFont typeface="+mj-lt"/>
              <a:buAutoNum type="arabicPeriod"/>
            </a:pPr>
            <a:endParaRPr lang="en-AU" dirty="0"/>
          </a:p>
          <a:p>
            <a:pPr marL="342900" indent="-342900">
              <a:buFont typeface="+mj-lt"/>
              <a:buAutoNum type="arabicPeriod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99985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6F620-0BA4-493C-879A-D17025F9F6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816" y="611896"/>
            <a:ext cx="7401775" cy="550863"/>
          </a:xfrm>
        </p:spPr>
        <p:txBody>
          <a:bodyPr lIns="0" tIns="0" rIns="0" bIns="0" anchor="t"/>
          <a:lstStyle/>
          <a:p>
            <a:r>
              <a:rPr lang="en-US" dirty="0"/>
              <a:t>Methodology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185C291-0EDC-45EA-83F6-3505AF26F5E1}"/>
              </a:ext>
            </a:extLst>
          </p:cNvPr>
          <p:cNvSpPr txBox="1"/>
          <p:nvPr/>
        </p:nvSpPr>
        <p:spPr>
          <a:xfrm>
            <a:off x="4837217" y="1801525"/>
            <a:ext cx="4144768" cy="7489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43510" indent="-143510">
              <a:spcAft>
                <a:spcPts val="800"/>
              </a:spcAft>
              <a:buFont typeface="Arial"/>
              <a:buChar char="•"/>
            </a:pPr>
            <a:r>
              <a:rPr lang="en-US" sz="1400" dirty="0">
                <a:latin typeface="Open Sans"/>
              </a:rPr>
              <a:t>Surveys with EMCH practitioners (all waves)</a:t>
            </a:r>
            <a:br>
              <a:rPr lang="en-US" sz="1400" dirty="0">
                <a:latin typeface="Open Sans"/>
              </a:rPr>
            </a:br>
            <a:r>
              <a:rPr lang="en-US" sz="1400" dirty="0">
                <a:latin typeface="Open Sans"/>
              </a:rPr>
              <a:t>&amp; MCH Coordinators (waves 2 and 3)</a:t>
            </a:r>
          </a:p>
          <a:p>
            <a:pPr marL="143510" indent="-143510">
              <a:spcAft>
                <a:spcPts val="800"/>
              </a:spcAft>
              <a:buFont typeface="Arial"/>
              <a:buChar char="•"/>
            </a:pPr>
            <a:r>
              <a:rPr lang="en-US" sz="1400" dirty="0">
                <a:latin typeface="Open Sans"/>
              </a:rPr>
              <a:t>Wave 3 parent survey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3831650-2E4D-45B9-A099-AADD2630AF93}"/>
              </a:ext>
            </a:extLst>
          </p:cNvPr>
          <p:cNvSpPr txBox="1"/>
          <p:nvPr/>
        </p:nvSpPr>
        <p:spPr>
          <a:xfrm>
            <a:off x="4837214" y="929493"/>
            <a:ext cx="353110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43510" indent="-143510">
              <a:spcAft>
                <a:spcPts val="800"/>
              </a:spcAft>
              <a:buFont typeface="Arial"/>
              <a:buChar char="•"/>
            </a:pPr>
            <a:r>
              <a:rPr lang="en-US" sz="1400" dirty="0">
                <a:latin typeface="Open Sans"/>
              </a:rPr>
              <a:t>Interviews and focus groups with EMCH practitioners, MCH Coordinators, DH and MAV staff.</a:t>
            </a:r>
          </a:p>
        </p:txBody>
      </p:sp>
      <p:pic>
        <p:nvPicPr>
          <p:cNvPr id="10" name="Graphic 15" descr="Meeting">
            <a:extLst>
              <a:ext uri="{FF2B5EF4-FFF2-40B4-BE49-F238E27FC236}">
                <a16:creationId xmlns:a16="http://schemas.microsoft.com/office/drawing/2014/main" id="{AFDC8CA2-CAB2-402F-B934-FDF01FEB90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18353" y="976620"/>
            <a:ext cx="534826" cy="520358"/>
          </a:xfrm>
          <a:prstGeom prst="rect">
            <a:avLst/>
          </a:prstGeom>
        </p:spPr>
      </p:pic>
      <p:pic>
        <p:nvPicPr>
          <p:cNvPr id="4" name="Graphic 5" descr="Clipboard">
            <a:extLst>
              <a:ext uri="{FF2B5EF4-FFF2-40B4-BE49-F238E27FC236}">
                <a16:creationId xmlns:a16="http://schemas.microsoft.com/office/drawing/2014/main" id="{0B6C1402-9B41-4556-920E-A0DFDD5860D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176408" y="1787023"/>
            <a:ext cx="615447" cy="579974"/>
          </a:xfrm>
          <a:prstGeom prst="rect">
            <a:avLst/>
          </a:prstGeom>
        </p:spPr>
      </p:pic>
      <p:pic>
        <p:nvPicPr>
          <p:cNvPr id="6" name="Graphic 5" descr="Illustrator">
            <a:extLst>
              <a:ext uri="{FF2B5EF4-FFF2-40B4-BE49-F238E27FC236}">
                <a16:creationId xmlns:a16="http://schemas.microsoft.com/office/drawing/2014/main" id="{3F36FFF2-0B47-41C7-BBC7-D7271BD3347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243374" y="4004951"/>
            <a:ext cx="521891" cy="52189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8F0883F-994A-43F8-8BFB-B9FE16CACE23}"/>
              </a:ext>
            </a:extLst>
          </p:cNvPr>
          <p:cNvSpPr txBox="1"/>
          <p:nvPr/>
        </p:nvSpPr>
        <p:spPr>
          <a:xfrm>
            <a:off x="4837214" y="4032339"/>
            <a:ext cx="3531109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43510" indent="-143510">
              <a:spcAft>
                <a:spcPts val="800"/>
              </a:spcAft>
              <a:buFont typeface="Arial"/>
              <a:buChar char="•"/>
            </a:pPr>
            <a:r>
              <a:rPr lang="en-US" sz="1400" dirty="0">
                <a:latin typeface="Open Sans"/>
              </a:rPr>
              <a:t>EMCH data audit (IRIS and annual workforce data)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40A7AF9-2C03-468B-8153-1FAC3124633F}"/>
              </a:ext>
            </a:extLst>
          </p:cNvPr>
          <p:cNvSpPr txBox="1"/>
          <p:nvPr/>
        </p:nvSpPr>
        <p:spPr>
          <a:xfrm>
            <a:off x="162015" y="1313161"/>
            <a:ext cx="3824231" cy="33855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1200"/>
              </a:spcAft>
            </a:pPr>
            <a:r>
              <a:rPr lang="en-US" sz="1400" dirty="0">
                <a:solidFill>
                  <a:schemeClr val="accent1"/>
                </a:solidFill>
                <a:latin typeface="Open Sans"/>
              </a:rPr>
              <a:t>Sample</a:t>
            </a:r>
            <a:br>
              <a:rPr lang="en-US" sz="1200" dirty="0">
                <a:latin typeface="Open Sans"/>
              </a:rPr>
            </a:br>
            <a:r>
              <a:rPr lang="en-US" sz="1400" dirty="0">
                <a:latin typeface="Open Sans"/>
              </a:rPr>
              <a:t>A group of 10 sites have participated in the evaluation activities. </a:t>
            </a:r>
            <a:r>
              <a:rPr lang="en-AU" sz="1400" dirty="0">
                <a:latin typeface="Open Sans"/>
              </a:rPr>
              <a:t>These include Bass Coast, Boroondara, </a:t>
            </a:r>
            <a:r>
              <a:rPr lang="en-AU" sz="1400" dirty="0" err="1">
                <a:latin typeface="Open Sans"/>
              </a:rPr>
              <a:t>Brimbank</a:t>
            </a:r>
            <a:r>
              <a:rPr lang="en-AU" sz="1400" dirty="0">
                <a:latin typeface="Open Sans"/>
              </a:rPr>
              <a:t>, Central Goldfields, Greater Dandenong, Mildura, West Wimmera/Hindmarsh (combined site), Whittlesea, Wodonga and Wyndham. </a:t>
            </a:r>
          </a:p>
          <a:p>
            <a:pPr>
              <a:spcAft>
                <a:spcPts val="1200"/>
              </a:spcAft>
            </a:pPr>
            <a:r>
              <a:rPr lang="en-AU" sz="1400" dirty="0">
                <a:latin typeface="Open Sans"/>
              </a:rPr>
              <a:t>Some data collection activities have been held at a </a:t>
            </a:r>
            <a:r>
              <a:rPr lang="en-AU" sz="1400" dirty="0" err="1">
                <a:latin typeface="Open Sans"/>
              </a:rPr>
              <a:t>statewide</a:t>
            </a:r>
            <a:r>
              <a:rPr lang="en-AU" sz="1400" dirty="0">
                <a:latin typeface="Open Sans"/>
              </a:rPr>
              <a:t> level (</a:t>
            </a:r>
            <a:r>
              <a:rPr lang="en-AU" sz="1400" dirty="0" err="1">
                <a:latin typeface="Open Sans"/>
              </a:rPr>
              <a:t>eg</a:t>
            </a:r>
            <a:r>
              <a:rPr lang="en-AU" sz="1400" dirty="0">
                <a:latin typeface="Open Sans"/>
              </a:rPr>
              <a:t>, staff survey, EMCH data audit)</a:t>
            </a:r>
            <a:endParaRPr lang="en-US" sz="1400" dirty="0">
              <a:latin typeface="Calibri"/>
              <a:cs typeface="Calibri"/>
            </a:endParaRPr>
          </a:p>
          <a:p>
            <a:endParaRPr lang="en-AU" sz="1200" dirty="0">
              <a:latin typeface="Open Sans"/>
              <a:ea typeface="+mn-lt"/>
              <a:cs typeface="+mn-lt"/>
            </a:endParaRPr>
          </a:p>
          <a:p>
            <a:endParaRPr lang="en-AU" sz="1200" dirty="0">
              <a:ea typeface="+mn-lt"/>
              <a:cs typeface="+mn-lt"/>
            </a:endParaRPr>
          </a:p>
          <a:p>
            <a:pPr algn="l"/>
            <a:endParaRPr lang="en-AU" sz="1200" dirty="0">
              <a:latin typeface="Open Sans"/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pic>
        <p:nvPicPr>
          <p:cNvPr id="5" name="Graphic 4" descr="Man with kid">
            <a:extLst>
              <a:ext uri="{FF2B5EF4-FFF2-40B4-BE49-F238E27FC236}">
                <a16:creationId xmlns:a16="http://schemas.microsoft.com/office/drawing/2014/main" id="{5A3EE6AC-DE91-49CE-AF7B-4E7BC8AE5A2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255458" y="2571750"/>
            <a:ext cx="497721" cy="497721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4A5A8AD0-CD68-4624-8EA7-D7F3ACD5A7E2}"/>
              </a:ext>
            </a:extLst>
          </p:cNvPr>
          <p:cNvSpPr txBox="1"/>
          <p:nvPr/>
        </p:nvSpPr>
        <p:spPr>
          <a:xfrm>
            <a:off x="4837215" y="2712888"/>
            <a:ext cx="4004782" cy="21544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43510" indent="-143510">
              <a:spcAft>
                <a:spcPts val="800"/>
              </a:spcAft>
              <a:buFont typeface="Arial"/>
              <a:buChar char="•"/>
            </a:pPr>
            <a:r>
              <a:rPr lang="en-US" sz="1400" dirty="0">
                <a:latin typeface="Open Sans"/>
              </a:rPr>
              <a:t>Interviews with EMCH families</a:t>
            </a:r>
          </a:p>
        </p:txBody>
      </p:sp>
      <p:pic>
        <p:nvPicPr>
          <p:cNvPr id="12" name="Graphic 11" descr="Research">
            <a:extLst>
              <a:ext uri="{FF2B5EF4-FFF2-40B4-BE49-F238E27FC236}">
                <a16:creationId xmlns:a16="http://schemas.microsoft.com/office/drawing/2014/main" id="{ED2AD710-0ED8-4391-908D-19294AA69F5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234563" y="3274224"/>
            <a:ext cx="562570" cy="56257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926D15A-9511-4049-B20D-100A0481035B}"/>
              </a:ext>
            </a:extLst>
          </p:cNvPr>
          <p:cNvSpPr txBox="1"/>
          <p:nvPr/>
        </p:nvSpPr>
        <p:spPr>
          <a:xfrm>
            <a:off x="4837214" y="3400059"/>
            <a:ext cx="4004782" cy="21544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43510" indent="-143510">
              <a:spcAft>
                <a:spcPts val="800"/>
              </a:spcAft>
              <a:buFont typeface="Arial"/>
              <a:buChar char="•"/>
            </a:pPr>
            <a:r>
              <a:rPr lang="en-US" sz="1400" dirty="0">
                <a:latin typeface="Open Sans"/>
              </a:rPr>
              <a:t>Quality improvement activities (wave 3)</a:t>
            </a:r>
          </a:p>
        </p:txBody>
      </p:sp>
    </p:spTree>
    <p:extLst>
      <p:ext uri="{BB962C8B-B14F-4D97-AF65-F5344CB8AC3E}">
        <p14:creationId xmlns:p14="http://schemas.microsoft.com/office/powerpoint/2010/main" val="1686158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6BB2ED7-761C-4853-B817-1786F32CD7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085557"/>
              </p:ext>
            </p:extLst>
          </p:nvPr>
        </p:nvGraphicFramePr>
        <p:xfrm>
          <a:off x="867131" y="78356"/>
          <a:ext cx="692371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Rectangle: Rounded Corners 11" descr="Child with balloon">
            <a:extLst>
              <a:ext uri="{FF2B5EF4-FFF2-40B4-BE49-F238E27FC236}">
                <a16:creationId xmlns:a16="http://schemas.microsoft.com/office/drawing/2014/main" id="{DD1A7333-EE40-4D2D-87A1-86DBDD05E7B5}"/>
              </a:ext>
            </a:extLst>
          </p:cNvPr>
          <p:cNvSpPr/>
          <p:nvPr/>
        </p:nvSpPr>
        <p:spPr>
          <a:xfrm>
            <a:off x="867131" y="3926106"/>
            <a:ext cx="1016000" cy="1016000"/>
          </a:xfrm>
          <a:prstGeom prst="roundRect">
            <a:avLst>
              <a:gd name="adj" fmla="val 16670"/>
            </a:avLst>
          </a:prstGeom>
          <a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C6482F2-A11F-49AD-99E1-69749978F084}"/>
              </a:ext>
            </a:extLst>
          </p:cNvPr>
          <p:cNvSpPr/>
          <p:nvPr/>
        </p:nvSpPr>
        <p:spPr>
          <a:xfrm>
            <a:off x="2001175" y="4008565"/>
            <a:ext cx="5829018" cy="933541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224AA59-A844-4DE4-BFA9-822CFBBFF8E8}"/>
              </a:ext>
            </a:extLst>
          </p:cNvPr>
          <p:cNvSpPr txBox="1"/>
          <p:nvPr/>
        </p:nvSpPr>
        <p:spPr>
          <a:xfrm>
            <a:off x="2139193" y="4142356"/>
            <a:ext cx="54947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</a:rPr>
              <a:t>KEQ4: </a:t>
            </a:r>
            <a:r>
              <a:rPr lang="en-US" dirty="0">
                <a:solidFill>
                  <a:schemeClr val="bg1"/>
                </a:solidFill>
              </a:rPr>
              <a:t>To what extent are the EMCH short-term outcomes being achieved?</a:t>
            </a:r>
            <a:endParaRPr lang="en-A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181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2B45E-063C-4344-A8AC-2B151C4D1F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2633" y="1992630"/>
            <a:ext cx="4238733" cy="550863"/>
          </a:xfrm>
        </p:spPr>
        <p:txBody>
          <a:bodyPr/>
          <a:lstStyle/>
          <a:p>
            <a:r>
              <a:rPr lang="en-AU" sz="5400"/>
              <a:t>Key findings</a:t>
            </a:r>
          </a:p>
        </p:txBody>
      </p:sp>
      <p:pic>
        <p:nvPicPr>
          <p:cNvPr id="5" name="Graphic 4" descr="Research">
            <a:extLst>
              <a:ext uri="{FF2B5EF4-FFF2-40B4-BE49-F238E27FC236}">
                <a16:creationId xmlns:a16="http://schemas.microsoft.com/office/drawing/2014/main" id="{CD22856D-6B6B-4AD4-B746-F1D0C27D43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470660" y="199263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694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0DE41-CBCA-43C1-831F-2E36E1D38C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Referrals into EMCH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805022-7609-41BA-BF7D-1A75970347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8119" y="4521666"/>
            <a:ext cx="8081206" cy="439908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1100" dirty="0"/>
              <a:t>Source: IRIS data: 999x all consolidated (active cases) (new referrals during this time period only 2019/20 n=9792; 2020-21 n=4948).</a:t>
            </a:r>
          </a:p>
          <a:p>
            <a:r>
              <a:rPr lang="en-US" sz="1100" dirty="0"/>
              <a:t>Figures are compared to data for referrals for these family groups in Quarter 2 (2019-20). </a:t>
            </a:r>
          </a:p>
          <a:p>
            <a:endParaRPr lang="en-AU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A74B4D1-F231-42C4-B54C-8C9FBAE2A9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139307"/>
              </p:ext>
            </p:extLst>
          </p:nvPr>
        </p:nvGraphicFramePr>
        <p:xfrm>
          <a:off x="327171" y="1245385"/>
          <a:ext cx="7463673" cy="3165326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068800">
                  <a:extLst>
                    <a:ext uri="{9D8B030D-6E8A-4147-A177-3AD203B41FA5}">
                      <a16:colId xmlns:a16="http://schemas.microsoft.com/office/drawing/2014/main" val="92193853"/>
                    </a:ext>
                  </a:extLst>
                </a:gridCol>
                <a:gridCol w="1774248">
                  <a:extLst>
                    <a:ext uri="{9D8B030D-6E8A-4147-A177-3AD203B41FA5}">
                      <a16:colId xmlns:a16="http://schemas.microsoft.com/office/drawing/2014/main" val="3823961631"/>
                    </a:ext>
                  </a:extLst>
                </a:gridCol>
                <a:gridCol w="1792094">
                  <a:extLst>
                    <a:ext uri="{9D8B030D-6E8A-4147-A177-3AD203B41FA5}">
                      <a16:colId xmlns:a16="http://schemas.microsoft.com/office/drawing/2014/main" val="2319230003"/>
                    </a:ext>
                  </a:extLst>
                </a:gridCol>
                <a:gridCol w="1828531">
                  <a:extLst>
                    <a:ext uri="{9D8B030D-6E8A-4147-A177-3AD203B41FA5}">
                      <a16:colId xmlns:a16="http://schemas.microsoft.com/office/drawing/2014/main" val="81733753"/>
                    </a:ext>
                  </a:extLst>
                </a:gridCol>
              </a:tblGrid>
              <a:tr h="951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600" dirty="0">
                          <a:effectLst/>
                        </a:rPr>
                        <a:t>Family group</a:t>
                      </a:r>
                      <a:endParaRPr lang="en-AU" sz="160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600" dirty="0">
                          <a:effectLst/>
                        </a:rPr>
                        <a:t>Change in referrals (Apr-Jun, 2019-20)</a:t>
                      </a:r>
                      <a:endParaRPr lang="en-AU" sz="160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600" dirty="0">
                          <a:effectLst/>
                        </a:rPr>
                        <a:t>Change in referrals (Jul-Sept, 2020-21)</a:t>
                      </a:r>
                      <a:endParaRPr lang="en-AU" sz="160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600" dirty="0">
                          <a:effectLst/>
                        </a:rPr>
                        <a:t>Change in referrals (Oct-Dec 2020-21)</a:t>
                      </a:r>
                      <a:endParaRPr lang="en-AU" sz="160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4567980"/>
                  </a:ext>
                </a:extLst>
              </a:tr>
              <a:tr h="3371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 dirty="0">
                          <a:effectLst/>
                        </a:rPr>
                        <a:t>All families</a:t>
                      </a:r>
                      <a:endParaRPr lang="en-AU" sz="180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 dirty="0">
                          <a:effectLst/>
                        </a:rPr>
                        <a:t>+23%</a:t>
                      </a:r>
                      <a:endParaRPr lang="en-AU" sz="180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+23%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-5%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6986211"/>
                  </a:ext>
                </a:extLst>
              </a:tr>
              <a:tr h="3371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Aboriginal families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 dirty="0">
                          <a:effectLst/>
                        </a:rPr>
                        <a:t>+17%</a:t>
                      </a:r>
                      <a:endParaRPr lang="en-AU" sz="180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+1%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-9%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9250011"/>
                  </a:ext>
                </a:extLst>
              </a:tr>
              <a:tr h="6956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Families using interpreters and/or bilingual workers 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 dirty="0">
                          <a:effectLst/>
                        </a:rPr>
                        <a:t>+61%</a:t>
                      </a:r>
                      <a:endParaRPr lang="en-AU" sz="180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 dirty="0">
                          <a:effectLst/>
                        </a:rPr>
                        <a:t>-6%</a:t>
                      </a:r>
                      <a:endParaRPr lang="en-AU" sz="180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 dirty="0">
                          <a:effectLst/>
                        </a:rPr>
                        <a:t>+6%</a:t>
                      </a:r>
                      <a:endParaRPr lang="en-AU" sz="180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394250"/>
                  </a:ext>
                </a:extLst>
              </a:tr>
              <a:tr h="3371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Health Care Card holders 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+43%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+16%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 dirty="0">
                          <a:effectLst/>
                        </a:rPr>
                        <a:t>-10%</a:t>
                      </a:r>
                      <a:endParaRPr lang="en-AU" sz="180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8968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4880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F8B7C-F060-47CF-BA2A-445B0C3505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Most common presenting needs of families referred to EMCH 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04DB48-3918-48FB-A474-EFABEDD883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9069" y="4655890"/>
            <a:ext cx="7401775" cy="319368"/>
          </a:xfrm>
        </p:spPr>
        <p:txBody>
          <a:bodyPr/>
          <a:lstStyle/>
          <a:p>
            <a:r>
              <a:rPr lang="en-US" sz="1100" dirty="0"/>
              <a:t>Source: IRIS data 980x report issues (active cases) Q1 &amp; Q2 2020-21: all clients n=4948, (new referrals during this time period only)</a:t>
            </a:r>
            <a:endParaRPr lang="en-AU" sz="1100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EB6F3B6-9B7D-48DF-A149-CD700104ADFB}"/>
              </a:ext>
            </a:extLst>
          </p:cNvPr>
          <p:cNvSpPr/>
          <p:nvPr/>
        </p:nvSpPr>
        <p:spPr>
          <a:xfrm>
            <a:off x="1199626" y="1895912"/>
            <a:ext cx="1551963" cy="152679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CDA799-987C-4653-BCBF-A394E49165CA}"/>
              </a:ext>
            </a:extLst>
          </p:cNvPr>
          <p:cNvSpPr txBox="1"/>
          <p:nvPr/>
        </p:nvSpPr>
        <p:spPr>
          <a:xfrm>
            <a:off x="1440109" y="3533577"/>
            <a:ext cx="13002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Mental health 18%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67392DD-746B-4296-B286-84DEF342BDE9}"/>
              </a:ext>
            </a:extLst>
          </p:cNvPr>
          <p:cNvSpPr/>
          <p:nvPr/>
        </p:nvSpPr>
        <p:spPr>
          <a:xfrm>
            <a:off x="3214382" y="1952346"/>
            <a:ext cx="1392573" cy="138837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8AAA3E-2660-407C-8AF6-E7C7CACB6CB2}"/>
              </a:ext>
            </a:extLst>
          </p:cNvPr>
          <p:cNvSpPr txBox="1"/>
          <p:nvPr/>
        </p:nvSpPr>
        <p:spPr>
          <a:xfrm>
            <a:off x="3454867" y="3533576"/>
            <a:ext cx="1107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Parenting 17% 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FF22E0D-4861-4707-BF70-E85DC0DAF8F5}"/>
              </a:ext>
            </a:extLst>
          </p:cNvPr>
          <p:cNvSpPr/>
          <p:nvPr/>
        </p:nvSpPr>
        <p:spPr>
          <a:xfrm>
            <a:off x="5035492" y="2248249"/>
            <a:ext cx="864066" cy="8221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68633A-38D1-4CB5-ADE1-BF6401876261}"/>
              </a:ext>
            </a:extLst>
          </p:cNvPr>
          <p:cNvSpPr/>
          <p:nvPr/>
        </p:nvSpPr>
        <p:spPr>
          <a:xfrm>
            <a:off x="6328095" y="2235474"/>
            <a:ext cx="864066" cy="8221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09828F-8398-4D5B-A0B3-E55443928BF7}"/>
              </a:ext>
            </a:extLst>
          </p:cNvPr>
          <p:cNvSpPr txBox="1"/>
          <p:nvPr/>
        </p:nvSpPr>
        <p:spPr>
          <a:xfrm>
            <a:off x="5035492" y="3490605"/>
            <a:ext cx="11073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Physical health 9%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5F5D87-80DF-402E-B1F0-2A1718290E92}"/>
              </a:ext>
            </a:extLst>
          </p:cNvPr>
          <p:cNvSpPr txBox="1"/>
          <p:nvPr/>
        </p:nvSpPr>
        <p:spPr>
          <a:xfrm>
            <a:off x="6302927" y="3525648"/>
            <a:ext cx="11073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/>
              <a:t>Isolation 9% </a:t>
            </a:r>
          </a:p>
        </p:txBody>
      </p:sp>
      <p:pic>
        <p:nvPicPr>
          <p:cNvPr id="14" name="Graphic 13" descr="Brain in head">
            <a:extLst>
              <a:ext uri="{FF2B5EF4-FFF2-40B4-BE49-F238E27FC236}">
                <a16:creationId xmlns:a16="http://schemas.microsoft.com/office/drawing/2014/main" id="{F5181B1A-5E87-4695-ACE5-BADE907233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94258" y="2189334"/>
            <a:ext cx="914400" cy="914400"/>
          </a:xfrm>
          <a:prstGeom prst="rect">
            <a:avLst/>
          </a:prstGeom>
        </p:spPr>
      </p:pic>
      <p:pic>
        <p:nvPicPr>
          <p:cNvPr id="16" name="Graphic 15" descr="Woman with stroller">
            <a:extLst>
              <a:ext uri="{FF2B5EF4-FFF2-40B4-BE49-F238E27FC236}">
                <a16:creationId xmlns:a16="http://schemas.microsoft.com/office/drawing/2014/main" id="{88D7BBC7-4333-4363-9AFD-CE2ED576A77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551340" y="2189334"/>
            <a:ext cx="914400" cy="914400"/>
          </a:xfrm>
          <a:prstGeom prst="rect">
            <a:avLst/>
          </a:prstGeom>
        </p:spPr>
      </p:pic>
      <p:pic>
        <p:nvPicPr>
          <p:cNvPr id="18" name="Graphic 17" descr="Heart with pulse">
            <a:extLst>
              <a:ext uri="{FF2B5EF4-FFF2-40B4-BE49-F238E27FC236}">
                <a16:creationId xmlns:a16="http://schemas.microsoft.com/office/drawing/2014/main" id="{9F2D710D-204A-49C2-94AA-A351C408E3F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129170" y="2384971"/>
            <a:ext cx="656438" cy="656438"/>
          </a:xfrm>
          <a:prstGeom prst="rect">
            <a:avLst/>
          </a:prstGeom>
        </p:spPr>
      </p:pic>
      <p:pic>
        <p:nvPicPr>
          <p:cNvPr id="22" name="Graphic 21" descr="Woman">
            <a:extLst>
              <a:ext uri="{FF2B5EF4-FFF2-40B4-BE49-F238E27FC236}">
                <a16:creationId xmlns:a16="http://schemas.microsoft.com/office/drawing/2014/main" id="{A98D8409-6ACF-490A-BAEF-76EDE85DA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467211" y="2375186"/>
            <a:ext cx="585833" cy="585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03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8924B-9D5E-41AB-82D2-97DE426D32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9069" y="694522"/>
            <a:ext cx="8192869" cy="550863"/>
          </a:xfrm>
        </p:spPr>
        <p:txBody>
          <a:bodyPr/>
          <a:lstStyle/>
          <a:p>
            <a:r>
              <a:rPr lang="en-US" dirty="0"/>
              <a:t>Effectiveness of the eligibility criteria in helping to identify and reach the intended families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565570-B3FA-42BB-BCBA-B8779D2D44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9068" y="4398935"/>
            <a:ext cx="7401775" cy="744565"/>
          </a:xfrm>
        </p:spPr>
        <p:txBody>
          <a:bodyPr/>
          <a:lstStyle/>
          <a:p>
            <a:r>
              <a:rPr lang="en-US" sz="1100" i="1" dirty="0"/>
              <a:t>Source: IRIS data: 999x all consolidated (active cases) (new referrals during this time period only 2019-20 n=9792; 2020/21 n=4948).</a:t>
            </a:r>
            <a:endParaRPr lang="en-AU" sz="1100" i="1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F6379E1-9417-40BF-9935-07C5725EB3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196445"/>
              </p:ext>
            </p:extLst>
          </p:nvPr>
        </p:nvGraphicFramePr>
        <p:xfrm>
          <a:off x="389068" y="1803633"/>
          <a:ext cx="7739862" cy="249991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579954">
                  <a:extLst>
                    <a:ext uri="{9D8B030D-6E8A-4147-A177-3AD203B41FA5}">
                      <a16:colId xmlns:a16="http://schemas.microsoft.com/office/drawing/2014/main" val="2665658445"/>
                    </a:ext>
                  </a:extLst>
                </a:gridCol>
                <a:gridCol w="2579954">
                  <a:extLst>
                    <a:ext uri="{9D8B030D-6E8A-4147-A177-3AD203B41FA5}">
                      <a16:colId xmlns:a16="http://schemas.microsoft.com/office/drawing/2014/main" val="3671881315"/>
                    </a:ext>
                  </a:extLst>
                </a:gridCol>
                <a:gridCol w="2579954">
                  <a:extLst>
                    <a:ext uri="{9D8B030D-6E8A-4147-A177-3AD203B41FA5}">
                      <a16:colId xmlns:a16="http://schemas.microsoft.com/office/drawing/2014/main" val="2384051706"/>
                    </a:ext>
                  </a:extLst>
                </a:gridCol>
              </a:tblGrid>
              <a:tr h="3571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 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0-1 risk factors (%)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2 or more risk factors (%)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3409380"/>
                  </a:ext>
                </a:extLst>
              </a:tr>
              <a:tr h="3571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Q1 (Jul -Sept 2019)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26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74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9303994"/>
                  </a:ext>
                </a:extLst>
              </a:tr>
              <a:tr h="3571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Q2 (Oct – Dec 2019)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28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72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61259766"/>
                  </a:ext>
                </a:extLst>
              </a:tr>
              <a:tr h="3571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Q3 (Jan – Mar 2020)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AU" sz="1800" dirty="0">
                          <a:effectLst/>
                        </a:rPr>
                        <a:t>27</a:t>
                      </a:r>
                      <a:endParaRPr lang="en-AU" sz="180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73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972927"/>
                  </a:ext>
                </a:extLst>
              </a:tr>
              <a:tr h="3571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Q4 (Apr – Jun 2020)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32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68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7213971"/>
                  </a:ext>
                </a:extLst>
              </a:tr>
              <a:tr h="3571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Q1 (Jul – Sept 2020)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27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73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8271290"/>
                  </a:ext>
                </a:extLst>
              </a:tr>
              <a:tr h="3571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Q2 (Oct – Dec 2020)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AU" sz="1800">
                          <a:effectLst/>
                        </a:rPr>
                        <a:t>34</a:t>
                      </a:r>
                      <a:endParaRPr lang="en-AU" sz="180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AU" sz="1800" dirty="0">
                          <a:effectLst/>
                        </a:rPr>
                        <a:t>66</a:t>
                      </a:r>
                      <a:endParaRPr lang="en-AU" sz="1800" dirty="0">
                        <a:effectLst/>
                        <a:latin typeface="Source Sans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209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2587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CCH">
      <a:dk1>
        <a:srgbClr val="2F4354"/>
      </a:dk1>
      <a:lt1>
        <a:sysClr val="window" lastClr="FFFFFF"/>
      </a:lt1>
      <a:dk2>
        <a:srgbClr val="043167"/>
      </a:dk2>
      <a:lt2>
        <a:srgbClr val="EEECE1"/>
      </a:lt2>
      <a:accent1>
        <a:srgbClr val="0E78C1"/>
      </a:accent1>
      <a:accent2>
        <a:srgbClr val="71BB32"/>
      </a:accent2>
      <a:accent3>
        <a:srgbClr val="49BCD1"/>
      </a:accent3>
      <a:accent4>
        <a:srgbClr val="9ED29A"/>
      </a:accent4>
      <a:accent5>
        <a:srgbClr val="768692"/>
      </a:accent5>
      <a:accent6>
        <a:srgbClr val="8B9DA8"/>
      </a:accent6>
      <a:hlink>
        <a:srgbClr val="71BB32"/>
      </a:hlink>
      <a:folHlink>
        <a:srgbClr val="71BB3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172284 LEONE CCCH_MCRI-led PPT" id="{A171B419-CA7F-4634-AB7A-942066B194DC}" vid="{A06E1036-7471-4990-A445-D3CA68BA3D24}"/>
    </a:ext>
  </a:extLst>
</a:theme>
</file>

<file path=ppt/theme/theme2.xml><?xml version="1.0" encoding="utf-8"?>
<a:theme xmlns:a="http://schemas.openxmlformats.org/drawingml/2006/main" name="Custom Design">
  <a:themeElements>
    <a:clrScheme name="CCCH MCRI grey">
      <a:dk1>
        <a:srgbClr val="2F4354"/>
      </a:dk1>
      <a:lt1>
        <a:sysClr val="window" lastClr="FFFFFF"/>
      </a:lt1>
      <a:dk2>
        <a:srgbClr val="043167"/>
      </a:dk2>
      <a:lt2>
        <a:srgbClr val="EEECE1"/>
      </a:lt2>
      <a:accent1>
        <a:srgbClr val="0E78C1"/>
      </a:accent1>
      <a:accent2>
        <a:srgbClr val="71BB32"/>
      </a:accent2>
      <a:accent3>
        <a:srgbClr val="49BCD1"/>
      </a:accent3>
      <a:accent4>
        <a:srgbClr val="9ED29A"/>
      </a:accent4>
      <a:accent5>
        <a:srgbClr val="768692"/>
      </a:accent5>
      <a:accent6>
        <a:srgbClr val="8B9DA8"/>
      </a:accent6>
      <a:hlink>
        <a:srgbClr val="71BB32"/>
      </a:hlink>
      <a:folHlink>
        <a:srgbClr val="71BB3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marL="144000" indent="-144000">
          <a:spcAft>
            <a:spcPts val="800"/>
          </a:spcAft>
          <a:buFont typeface="Arial"/>
          <a:buChar char="•"/>
          <a:defRPr dirty="0" smtClean="0">
            <a:solidFill>
              <a:srgbClr val="2F4354"/>
            </a:solidFill>
            <a:latin typeface=""/>
            <a:ea typeface="ＭＳ Ｐゴシック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172284 LEONE CCCH_MCRI-led PPT" id="{A171B419-CA7F-4634-AB7A-942066B194DC}" vid="{FD0F7DF5-38FF-40FE-85B4-53CC0AE81DD4}"/>
    </a:ext>
  </a:extLst>
</a:theme>
</file>

<file path=ppt/theme/theme3.xml><?xml version="1.0" encoding="utf-8"?>
<a:theme xmlns:a="http://schemas.openxmlformats.org/drawingml/2006/main" name="2_Custom Design">
  <a:themeElements>
    <a:clrScheme name="CCCH MCRI grey">
      <a:dk1>
        <a:srgbClr val="2F4354"/>
      </a:dk1>
      <a:lt1>
        <a:sysClr val="window" lastClr="FFFFFF"/>
      </a:lt1>
      <a:dk2>
        <a:srgbClr val="043167"/>
      </a:dk2>
      <a:lt2>
        <a:srgbClr val="EEECE1"/>
      </a:lt2>
      <a:accent1>
        <a:srgbClr val="0E78C1"/>
      </a:accent1>
      <a:accent2>
        <a:srgbClr val="71BB32"/>
      </a:accent2>
      <a:accent3>
        <a:srgbClr val="49BCD1"/>
      </a:accent3>
      <a:accent4>
        <a:srgbClr val="9ED29A"/>
      </a:accent4>
      <a:accent5>
        <a:srgbClr val="768692"/>
      </a:accent5>
      <a:accent6>
        <a:srgbClr val="8B9DA8"/>
      </a:accent6>
      <a:hlink>
        <a:srgbClr val="71BB32"/>
      </a:hlink>
      <a:folHlink>
        <a:srgbClr val="71BB3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172284 LEONE CCCH_MCRI-led PPT" id="{A171B419-CA7F-4634-AB7A-942066B194DC}" vid="{2F81F9D0-729E-4E0E-BEB0-81318879C568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172284 LEONE CCCH_MCRI-led PPT" id="{A171B419-CA7F-4634-AB7A-942066B194DC}" vid="{A03DCA63-4954-44E2-8449-E041DDC00E0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560FFA0B476049AD0C66834654E0F8" ma:contentTypeVersion="12" ma:contentTypeDescription="Create a new document." ma:contentTypeScope="" ma:versionID="a3e0a5d34fc63436757c5af82a7c40bd">
  <xsd:schema xmlns:xsd="http://www.w3.org/2001/XMLSchema" xmlns:xs="http://www.w3.org/2001/XMLSchema" xmlns:p="http://schemas.microsoft.com/office/2006/metadata/properties" xmlns:ns2="17030b1d-a1de-4df0-b163-de7175b05f8a" xmlns:ns3="16862abd-1f30-4f2d-a5ef-ae6c3b66ff12" targetNamespace="http://schemas.microsoft.com/office/2006/metadata/properties" ma:root="true" ma:fieldsID="45a4c2aada9ccc635d140372c9cd7fd3" ns2:_="" ns3:_="">
    <xsd:import namespace="17030b1d-a1de-4df0-b163-de7175b05f8a"/>
    <xsd:import namespace="16862abd-1f30-4f2d-a5ef-ae6c3b66ff1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030b1d-a1de-4df0-b163-de7175b05f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862abd-1f30-4f2d-a5ef-ae6c3b66ff1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25E080B-F7A9-4717-8A17-B388D6BBE9AB}">
  <ds:schemaRefs>
    <ds:schemaRef ds:uri="http://purl.org/dc/terms/"/>
    <ds:schemaRef ds:uri="http://www.w3.org/XML/1998/namespace"/>
    <ds:schemaRef ds:uri="17030b1d-a1de-4df0-b163-de7175b05f8a"/>
    <ds:schemaRef ds:uri="http://purl.org/dc/dcmitype/"/>
    <ds:schemaRef ds:uri="16862abd-1f30-4f2d-a5ef-ae6c3b66ff12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BA4805E-68E6-4FF3-A563-A4F0C11382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E31276E-51F2-44FD-B550-C1C6C2F86FD5}">
  <ds:schemaRefs>
    <ds:schemaRef ds:uri="16862abd-1f30-4f2d-a5ef-ae6c3b66ff12"/>
    <ds:schemaRef ds:uri="17030b1d-a1de-4df0-b163-de7175b05f8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CCCH_MCRI_PPT_presentation_template_2017</Template>
  <TotalTime>765</TotalTime>
  <Words>1074</Words>
  <Application>Microsoft Office PowerPoint</Application>
  <PresentationFormat>On-screen Show (16:9)</PresentationFormat>
  <Paragraphs>193</Paragraphs>
  <Slides>19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Arial</vt:lpstr>
      <vt:lpstr>Calibri</vt:lpstr>
      <vt:lpstr>Calibri Light</vt:lpstr>
      <vt:lpstr>Open Sans</vt:lpstr>
      <vt:lpstr>Open Sans Semibold</vt:lpstr>
      <vt:lpstr>Source Sans Pro</vt:lpstr>
      <vt:lpstr>Office Theme</vt:lpstr>
      <vt:lpstr>Custom Design</vt:lpstr>
      <vt:lpstr>2_Custom Design</vt:lpstr>
      <vt:lpstr>1_Custom Design</vt:lpstr>
      <vt:lpstr>PowerPoint Presentation</vt:lpstr>
      <vt:lpstr>Session outline</vt:lpstr>
      <vt:lpstr>EMCH evaluation - background</vt:lpstr>
      <vt:lpstr>Methodology</vt:lpstr>
      <vt:lpstr>PowerPoint Presentation</vt:lpstr>
      <vt:lpstr>Key findings</vt:lpstr>
      <vt:lpstr>Referrals into EMCH</vt:lpstr>
      <vt:lpstr>Most common presenting needs of families referred to EMCH </vt:lpstr>
      <vt:lpstr>Effectiveness of the eligibility criteria in helping to identify and reach the intended families</vt:lpstr>
      <vt:lpstr>EMCH participation</vt:lpstr>
      <vt:lpstr>Is EMCH workforce support being implemented as intended?</vt:lpstr>
      <vt:lpstr>Is EMCH workforce support being implemented as intended?</vt:lpstr>
      <vt:lpstr>Are EMCH service hours being provided as intended?</vt:lpstr>
      <vt:lpstr>Achievement of family goals</vt:lpstr>
      <vt:lpstr>Limitations </vt:lpstr>
      <vt:lpstr>Update on evaluation – wave 3</vt:lpstr>
      <vt:lpstr>Questions</vt:lpstr>
      <vt:lpstr>Contacts: EMCH evaluation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 Stockdale</dc:creator>
  <cp:lastModifiedBy>Claire Jennings</cp:lastModifiedBy>
  <cp:revision>225</cp:revision>
  <dcterms:created xsi:type="dcterms:W3CDTF">2020-08-12T06:44:13Z</dcterms:created>
  <dcterms:modified xsi:type="dcterms:W3CDTF">2021-04-21T04:24:37Z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0x01010083560FFA0B476049AD0C66834654E0F8</vt:lpwstr>
  </property>
</Properties>
</file>