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19" r:id="rId2"/>
    <p:sldId id="328" r:id="rId3"/>
    <p:sldId id="324" r:id="rId4"/>
    <p:sldId id="327" r:id="rId5"/>
    <p:sldId id="326" r:id="rId6"/>
    <p:sldId id="329" r:id="rId7"/>
    <p:sldId id="330" r:id="rId8"/>
    <p:sldId id="325" r:id="rId9"/>
    <p:sldId id="331" r:id="rId10"/>
    <p:sldId id="332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941E"/>
    <a:srgbClr val="1D4C93"/>
    <a:srgbClr val="D8742C"/>
    <a:srgbClr val="193A72"/>
    <a:srgbClr val="86C6DD"/>
    <a:srgbClr val="D0175B"/>
    <a:srgbClr val="E06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36" autoAdjust="0"/>
  </p:normalViewPr>
  <p:slideViewPr>
    <p:cSldViewPr snapToGrid="0" snapToObjects="1">
      <p:cViewPr varScale="1">
        <p:scale>
          <a:sx n="83" d="100"/>
          <a:sy n="83" d="100"/>
        </p:scale>
        <p:origin x="78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B788A-CB9E-C14A-8F11-13E0C99C5D6E}" type="datetime1">
              <a:rPr lang="en-AU" smtClean="0"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EEFC5-EE2B-8446-A230-C09976DD7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83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B537F-AA8D-F043-B364-F36DE69BEBEB}" type="datetime1">
              <a:rPr lang="en-AU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8FE8E-5BC8-2F4B-9B67-8317D77EE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5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8FE8E-5BC8-2F4B-9B67-8317D77EE0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3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8FE8E-5BC8-2F4B-9B67-8317D77EE0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1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8FE8E-5BC8-2F4B-9B67-8317D77EE0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08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8FE8E-5BC8-2F4B-9B67-8317D77EE0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6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D3BA6A-8229-D74B-A0B4-A2E50BE9EBE2}"/>
              </a:ext>
            </a:extLst>
          </p:cNvPr>
          <p:cNvSpPr/>
          <p:nvPr userDrawn="1"/>
        </p:nvSpPr>
        <p:spPr>
          <a:xfrm>
            <a:off x="0" y="0"/>
            <a:ext cx="9144000" cy="4728754"/>
          </a:xfrm>
          <a:prstGeom prst="rect">
            <a:avLst/>
          </a:prstGeom>
          <a:solidFill>
            <a:srgbClr val="8A9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72A8CA-05EA-1E4F-9DDA-B595891F5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6" y="1521251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050EF6-7096-534A-B553-14E66BF276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925" y="992334"/>
            <a:ext cx="3557803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EC293-419B-0A4D-BFF0-A6718420D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810000"/>
            <a:ext cx="9144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1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F6919F-51D9-0F4A-9A2A-E087507EA0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086225"/>
            <a:ext cx="9144000" cy="1057275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3740270-C908-1D4B-98BF-2EAD255830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255" y="535115"/>
            <a:ext cx="3684494" cy="3332748"/>
          </a:xfrm>
          <a:prstGeom prst="rect">
            <a:avLst/>
          </a:prstGeom>
        </p:spPr>
        <p:txBody>
          <a:bodyPr numCol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omnim</a:t>
            </a:r>
            <a:r>
              <a:rPr lang="en-AU" dirty="0">
                <a:effectLst/>
                <a:latin typeface="Arial" panose="020B0604020202020204" pitchFamily="34" charset="0"/>
              </a:rPr>
              <a:t> que </a:t>
            </a:r>
            <a:r>
              <a:rPr lang="en-AU" dirty="0" err="1">
                <a:effectLst/>
                <a:latin typeface="Arial" panose="020B0604020202020204" pitchFamily="34" charset="0"/>
              </a:rPr>
              <a:t>nonse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turest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doluptium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fugitat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ptatem</a:t>
            </a:r>
            <a:r>
              <a:rPr lang="en-AU" dirty="0">
                <a:effectLst/>
                <a:latin typeface="Arial" panose="020B0604020202020204" pitchFamily="34" charset="0"/>
              </a:rPr>
              <a:t>.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AU" dirty="0">
                <a:effectLst/>
                <a:latin typeface="Arial" panose="020B0604020202020204" pitchFamily="34" charset="0"/>
              </a:rPr>
              <a:t>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mi,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aturis</a:t>
            </a:r>
            <a:r>
              <a:rPr lang="en-AU" dirty="0">
                <a:effectLst/>
                <a:latin typeface="Arial" panose="020B0604020202020204" pitchFamily="34" charset="0"/>
              </a:rPr>
              <a:t> rest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explant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pel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magnis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dolorectur</a:t>
            </a:r>
            <a:r>
              <a:rPr lang="en-AU" dirty="0">
                <a:effectLst/>
                <a:latin typeface="Arial" panose="020B0604020202020204" pitchFamily="34" charset="0"/>
              </a:rPr>
              <a:t>. Qui </a:t>
            </a:r>
            <a:r>
              <a:rPr lang="en-AU" dirty="0" err="1">
                <a:effectLst/>
                <a:latin typeface="Arial" panose="020B0604020202020204" pitchFamily="34" charset="0"/>
              </a:rPr>
              <a:t>invenietur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modit</a:t>
            </a:r>
            <a:r>
              <a:rPr lang="en-AU" dirty="0">
                <a:effectLst/>
                <a:latin typeface="Arial" panose="020B0604020202020204" pitchFamily="34" charset="0"/>
              </a:rPr>
              <a:t>, to </a:t>
            </a: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2254567-0E01-A84A-99B0-E28797CB045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465280" y="535115"/>
            <a:ext cx="3684494" cy="3058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09D9F30-682B-254F-8C68-B5AED3C852C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65280" y="3630190"/>
            <a:ext cx="3147135" cy="237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Caption: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80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A0CBE2-F8B4-254F-828D-2B90931AE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086225"/>
            <a:ext cx="9144000" cy="1057275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7D24733-54C1-8D4E-8F98-9C48F29370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255" y="535115"/>
            <a:ext cx="3684494" cy="3332748"/>
          </a:xfrm>
          <a:prstGeom prst="rect">
            <a:avLst/>
          </a:prstGeom>
        </p:spPr>
        <p:txBody>
          <a:bodyPr numCol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omnim</a:t>
            </a:r>
            <a:r>
              <a:rPr lang="en-AU" dirty="0">
                <a:effectLst/>
                <a:latin typeface="Arial" panose="020B0604020202020204" pitchFamily="34" charset="0"/>
              </a:rPr>
              <a:t> que </a:t>
            </a:r>
            <a:r>
              <a:rPr lang="en-AU" dirty="0" err="1">
                <a:effectLst/>
                <a:latin typeface="Arial" panose="020B0604020202020204" pitchFamily="34" charset="0"/>
              </a:rPr>
              <a:t>nonse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turest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doluptium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fugitat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ptatem</a:t>
            </a:r>
            <a:r>
              <a:rPr lang="en-AU" dirty="0">
                <a:effectLst/>
                <a:latin typeface="Arial" panose="020B0604020202020204" pitchFamily="34" charset="0"/>
              </a:rPr>
              <a:t>.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AU" dirty="0">
                <a:effectLst/>
                <a:latin typeface="Arial" panose="020B0604020202020204" pitchFamily="34" charset="0"/>
              </a:rPr>
              <a:t>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mi,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aturis</a:t>
            </a:r>
            <a:r>
              <a:rPr lang="en-AU" dirty="0">
                <a:effectLst/>
                <a:latin typeface="Arial" panose="020B0604020202020204" pitchFamily="34" charset="0"/>
              </a:rPr>
              <a:t> rest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explant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pel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magnis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dolorectur</a:t>
            </a:r>
            <a:r>
              <a:rPr lang="en-AU" dirty="0">
                <a:effectLst/>
                <a:latin typeface="Arial" panose="020B0604020202020204" pitchFamily="34" charset="0"/>
              </a:rPr>
              <a:t>. Qui </a:t>
            </a:r>
            <a:r>
              <a:rPr lang="en-AU" dirty="0" err="1">
                <a:effectLst/>
                <a:latin typeface="Arial" panose="020B0604020202020204" pitchFamily="34" charset="0"/>
              </a:rPr>
              <a:t>invenietur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modit</a:t>
            </a:r>
            <a:r>
              <a:rPr lang="en-AU" dirty="0">
                <a:effectLst/>
                <a:latin typeface="Arial" panose="020B0604020202020204" pitchFamily="34" charset="0"/>
              </a:rPr>
              <a:t>, to </a:t>
            </a: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03C8AB-03AB-094E-A05C-C546AEA902A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465280" y="535115"/>
            <a:ext cx="3684494" cy="3058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D5B807-01EE-274A-AA60-DD93B290165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65280" y="3630190"/>
            <a:ext cx="3147135" cy="237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Caption: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5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07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full page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D52CC01-B727-E34E-87BE-0C697129DA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0"/>
            <a:ext cx="9144000" cy="47040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72A8CA-05EA-1E4F-9DDA-B595891F5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6" y="924685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050EF6-7096-534A-B553-14E66BF276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925" y="395768"/>
            <a:ext cx="3557803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EC293-419B-0A4D-BFF0-A6718420D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810000"/>
            <a:ext cx="9144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8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A07E4D-2427-5B4C-9158-AF5EA2907E16}"/>
              </a:ext>
            </a:extLst>
          </p:cNvPr>
          <p:cNvSpPr/>
          <p:nvPr userDrawn="1"/>
        </p:nvSpPr>
        <p:spPr>
          <a:xfrm>
            <a:off x="0" y="0"/>
            <a:ext cx="5459506" cy="4728754"/>
          </a:xfrm>
          <a:prstGeom prst="rect">
            <a:avLst/>
          </a:prstGeom>
          <a:solidFill>
            <a:srgbClr val="8A9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D52CC01-B727-E34E-87BE-0C697129DA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459506" y="0"/>
            <a:ext cx="3684494" cy="4226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72A8CA-05EA-1E4F-9DDA-B595891F5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6" y="924685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050EF6-7096-534A-B553-14E66BF276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925" y="395768"/>
            <a:ext cx="3557803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4FC990F-D3B7-0C4C-B6F4-36B3C7214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925" y="1493942"/>
            <a:ext cx="4517028" cy="27696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7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omnim</a:t>
            </a:r>
            <a:r>
              <a:rPr lang="en-AU" dirty="0">
                <a:effectLst/>
                <a:latin typeface="Arial" panose="020B0604020202020204" pitchFamily="34" charset="0"/>
              </a:rPr>
              <a:t> que </a:t>
            </a:r>
            <a:r>
              <a:rPr lang="en-AU" dirty="0" err="1">
                <a:effectLst/>
                <a:latin typeface="Arial" panose="020B0604020202020204" pitchFamily="34" charset="0"/>
              </a:rPr>
              <a:t>nonse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turest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doluptium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fugitat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ptatem</a:t>
            </a:r>
            <a:r>
              <a:rPr lang="en-AU" dirty="0">
                <a:effectLst/>
                <a:latin typeface="Arial" panose="020B0604020202020204" pitchFamily="34" charset="0"/>
              </a:rPr>
              <a:t>. </a:t>
            </a:r>
          </a:p>
          <a:p>
            <a:r>
              <a:rPr lang="en-AU" dirty="0">
                <a:effectLst/>
                <a:latin typeface="Arial" panose="020B0604020202020204" pitchFamily="34" charset="0"/>
              </a:rPr>
              <a:t>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mi,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aturis</a:t>
            </a:r>
            <a:r>
              <a:rPr lang="en-AU" dirty="0">
                <a:effectLst/>
                <a:latin typeface="Arial" panose="020B0604020202020204" pitchFamily="34" charset="0"/>
              </a:rPr>
              <a:t> rest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explant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pel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magnis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dolorectur</a:t>
            </a:r>
            <a:r>
              <a:rPr lang="en-AU" dirty="0">
                <a:effectLst/>
                <a:latin typeface="Arial" panose="020B0604020202020204" pitchFamily="34" charset="0"/>
              </a:rPr>
              <a:t>. Qui </a:t>
            </a:r>
            <a:r>
              <a:rPr lang="en-AU" dirty="0" err="1">
                <a:effectLst/>
                <a:latin typeface="Arial" panose="020B0604020202020204" pitchFamily="34" charset="0"/>
              </a:rPr>
              <a:t>invenietur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modit</a:t>
            </a:r>
            <a:r>
              <a:rPr lang="en-AU" dirty="0">
                <a:effectLst/>
                <a:latin typeface="Arial" panose="020B0604020202020204" pitchFamily="34" charset="0"/>
              </a:rPr>
              <a:t>, to </a:t>
            </a: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 </a:t>
            </a:r>
            <a:r>
              <a:rPr lang="en-AU" dirty="0" err="1">
                <a:effectLst/>
                <a:latin typeface="Arial" panose="020B0604020202020204" pitchFamily="34" charset="0"/>
              </a:rPr>
              <a:t>magnihil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ium</a:t>
            </a:r>
            <a:endParaRPr lang="en-AU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EC293-419B-0A4D-BFF0-A6718420D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773618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0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A07E4D-2427-5B4C-9158-AF5EA2907E16}"/>
              </a:ext>
            </a:extLst>
          </p:cNvPr>
          <p:cNvSpPr/>
          <p:nvPr userDrawn="1"/>
        </p:nvSpPr>
        <p:spPr>
          <a:xfrm>
            <a:off x="0" y="0"/>
            <a:ext cx="9144000" cy="4728754"/>
          </a:xfrm>
          <a:prstGeom prst="rect">
            <a:avLst/>
          </a:prstGeom>
          <a:solidFill>
            <a:srgbClr val="8A9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72A8CA-05EA-1E4F-9DDA-B595891F5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6" y="924685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050EF6-7096-534A-B553-14E66BF276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925" y="395768"/>
            <a:ext cx="3557803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Main title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4FC990F-D3B7-0C4C-B6F4-36B3C7214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924" y="1493943"/>
            <a:ext cx="6974987" cy="22174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7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omnim</a:t>
            </a:r>
            <a:r>
              <a:rPr lang="en-AU" dirty="0">
                <a:effectLst/>
                <a:latin typeface="Arial" panose="020B0604020202020204" pitchFamily="34" charset="0"/>
              </a:rPr>
              <a:t> que </a:t>
            </a:r>
            <a:r>
              <a:rPr lang="en-AU" dirty="0" err="1">
                <a:effectLst/>
                <a:latin typeface="Arial" panose="020B0604020202020204" pitchFamily="34" charset="0"/>
              </a:rPr>
              <a:t>nonse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turest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doluptium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fugitat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ptatem</a:t>
            </a:r>
            <a:r>
              <a:rPr lang="en-AU" dirty="0">
                <a:effectLst/>
                <a:latin typeface="Arial" panose="020B0604020202020204" pitchFamily="34" charset="0"/>
              </a:rPr>
              <a:t>. </a:t>
            </a:r>
          </a:p>
          <a:p>
            <a:r>
              <a:rPr lang="en-AU" dirty="0">
                <a:effectLst/>
                <a:latin typeface="Arial" panose="020B0604020202020204" pitchFamily="34" charset="0"/>
              </a:rPr>
              <a:t>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mi,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aturis</a:t>
            </a:r>
            <a:r>
              <a:rPr lang="en-AU" dirty="0">
                <a:effectLst/>
                <a:latin typeface="Arial" panose="020B0604020202020204" pitchFamily="34" charset="0"/>
              </a:rPr>
              <a:t> rest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explant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pel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magnis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dolorectur</a:t>
            </a:r>
            <a:r>
              <a:rPr lang="en-AU" dirty="0">
                <a:effectLst/>
                <a:latin typeface="Arial" panose="020B0604020202020204" pitchFamily="34" charset="0"/>
              </a:rPr>
              <a:t>. Qui </a:t>
            </a:r>
            <a:r>
              <a:rPr lang="en-AU" dirty="0" err="1">
                <a:effectLst/>
                <a:latin typeface="Arial" panose="020B0604020202020204" pitchFamily="34" charset="0"/>
              </a:rPr>
              <a:t>invenietur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modit</a:t>
            </a:r>
            <a:r>
              <a:rPr lang="en-AU" dirty="0">
                <a:effectLst/>
                <a:latin typeface="Arial" panose="020B0604020202020204" pitchFamily="34" charset="0"/>
              </a:rPr>
              <a:t>, to </a:t>
            </a: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 </a:t>
            </a:r>
            <a:r>
              <a:rPr lang="en-AU" dirty="0" err="1">
                <a:effectLst/>
                <a:latin typeface="Arial" panose="020B0604020202020204" pitchFamily="34" charset="0"/>
              </a:rPr>
              <a:t>magnihil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ium</a:t>
            </a:r>
            <a:endParaRPr lang="en-AU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EC293-419B-0A4D-BFF0-A6718420D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773618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1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A07E4D-2427-5B4C-9158-AF5EA2907E16}"/>
              </a:ext>
            </a:extLst>
          </p:cNvPr>
          <p:cNvSpPr/>
          <p:nvPr userDrawn="1"/>
        </p:nvSpPr>
        <p:spPr>
          <a:xfrm>
            <a:off x="0" y="0"/>
            <a:ext cx="9144000" cy="4728754"/>
          </a:xfrm>
          <a:prstGeom prst="rect">
            <a:avLst/>
          </a:prstGeom>
          <a:solidFill>
            <a:srgbClr val="8A94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72A8CA-05EA-1E4F-9DDA-B595891F5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6" y="532578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4FC990F-D3B7-0C4C-B6F4-36B3C7214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924" y="1101836"/>
            <a:ext cx="6974987" cy="22174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700" b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omnim</a:t>
            </a:r>
            <a:r>
              <a:rPr lang="en-AU" dirty="0">
                <a:effectLst/>
                <a:latin typeface="Arial" panose="020B0604020202020204" pitchFamily="34" charset="0"/>
              </a:rPr>
              <a:t> que </a:t>
            </a:r>
            <a:r>
              <a:rPr lang="en-AU" dirty="0" err="1">
                <a:effectLst/>
                <a:latin typeface="Arial" panose="020B0604020202020204" pitchFamily="34" charset="0"/>
              </a:rPr>
              <a:t>nonse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turest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doluptium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fugitat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ptatem</a:t>
            </a:r>
            <a:r>
              <a:rPr lang="en-AU" dirty="0">
                <a:effectLst/>
                <a:latin typeface="Arial" panose="020B0604020202020204" pitchFamily="34" charset="0"/>
              </a:rPr>
              <a:t>. </a:t>
            </a:r>
          </a:p>
          <a:p>
            <a:r>
              <a:rPr lang="en-AU" dirty="0">
                <a:effectLst/>
                <a:latin typeface="Arial" panose="020B0604020202020204" pitchFamily="34" charset="0"/>
              </a:rPr>
              <a:t>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mi,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aturis</a:t>
            </a:r>
            <a:r>
              <a:rPr lang="en-AU" dirty="0">
                <a:effectLst/>
                <a:latin typeface="Arial" panose="020B0604020202020204" pitchFamily="34" charset="0"/>
              </a:rPr>
              <a:t> rest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explant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pel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magnis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dolorectur</a:t>
            </a:r>
            <a:r>
              <a:rPr lang="en-AU" dirty="0">
                <a:effectLst/>
                <a:latin typeface="Arial" panose="020B0604020202020204" pitchFamily="34" charset="0"/>
              </a:rPr>
              <a:t>. Qui </a:t>
            </a:r>
            <a:r>
              <a:rPr lang="en-AU" dirty="0" err="1">
                <a:effectLst/>
                <a:latin typeface="Arial" panose="020B0604020202020204" pitchFamily="34" charset="0"/>
              </a:rPr>
              <a:t>invenietur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modit</a:t>
            </a:r>
            <a:r>
              <a:rPr lang="en-AU" dirty="0">
                <a:effectLst/>
                <a:latin typeface="Arial" panose="020B0604020202020204" pitchFamily="34" charset="0"/>
              </a:rPr>
              <a:t>, to </a:t>
            </a: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 </a:t>
            </a:r>
            <a:r>
              <a:rPr lang="en-AU" dirty="0" err="1">
                <a:effectLst/>
                <a:latin typeface="Arial" panose="020B0604020202020204" pitchFamily="34" charset="0"/>
              </a:rPr>
              <a:t>magnihil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ium</a:t>
            </a:r>
            <a:endParaRPr lang="en-AU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EC293-419B-0A4D-BFF0-A6718420D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773618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 (intro +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229B80-9CFC-E74B-9CE9-A7822D164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810000"/>
            <a:ext cx="9144000" cy="13335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E31A54-3075-824C-ADE0-DC05C0E97D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7974" y="1002175"/>
            <a:ext cx="7573389" cy="553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EF0DAB-0E54-FE4A-9A7E-B6606A36820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77974" y="1695119"/>
            <a:ext cx="7573389" cy="211488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500"/>
              </a:spcAft>
              <a:buFont typeface="Arial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odignihiciis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enitatur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alibus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 rerum et lam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.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quatur</a:t>
            </a:r>
            <a:r>
              <a:rPr lang="en-GB" sz="1600" dirty="0">
                <a:latin typeface="Arial"/>
                <a:cs typeface="Arial"/>
              </a:rPr>
              <a:t>, </a:t>
            </a:r>
            <a:r>
              <a:rPr lang="en-GB" sz="1600" dirty="0" err="1">
                <a:latin typeface="Arial"/>
                <a:cs typeface="Arial"/>
              </a:rPr>
              <a:t>tem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hil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faceper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epudam</a:t>
            </a:r>
            <a:r>
              <a:rPr lang="en-GB" sz="1600" dirty="0">
                <a:latin typeface="Arial"/>
                <a:cs typeface="Arial"/>
              </a:rPr>
              <a:t>, quos </a:t>
            </a:r>
            <a:r>
              <a:rPr lang="en-GB" sz="1600" dirty="0" err="1">
                <a:latin typeface="Arial"/>
                <a:cs typeface="Arial"/>
              </a:rPr>
              <a:t>mossunt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imusdam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eosandae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inctur</a:t>
            </a:r>
            <a:r>
              <a:rPr lang="en-GB" sz="1600" dirty="0">
                <a:latin typeface="Arial"/>
                <a:cs typeface="Arial"/>
              </a:rPr>
              <a:t> sitio </a:t>
            </a:r>
            <a:r>
              <a:rPr lang="en-GB" sz="1600" dirty="0" err="1">
                <a:latin typeface="Arial"/>
                <a:cs typeface="Arial"/>
              </a:rPr>
              <a:t>maio</a:t>
            </a:r>
            <a:r>
              <a:rPr lang="en-GB" sz="1600" dirty="0">
                <a:latin typeface="Arial"/>
                <a:cs typeface="Arial"/>
              </a:rPr>
              <a:t>. 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velenimus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nes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conecat</a:t>
            </a:r>
            <a:r>
              <a:rPr lang="en-GB" sz="1600" dirty="0">
                <a:latin typeface="Arial"/>
                <a:cs typeface="Arial"/>
              </a:rPr>
              <a:t> eat dis </a:t>
            </a:r>
            <a:r>
              <a:rPr lang="en-GB" sz="1600" dirty="0" err="1">
                <a:latin typeface="Arial"/>
                <a:cs typeface="Arial"/>
              </a:rPr>
              <a:t>autectatem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nos</a:t>
            </a:r>
            <a:r>
              <a:rPr lang="en-GB" sz="1600" dirty="0">
                <a:latin typeface="Arial"/>
                <a:cs typeface="Arial"/>
              </a:rPr>
              <a:t> di qui </a:t>
            </a:r>
            <a:r>
              <a:rPr lang="en-GB" sz="1600" dirty="0" err="1">
                <a:latin typeface="Arial"/>
                <a:cs typeface="Arial"/>
              </a:rPr>
              <a:t>occum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dolum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sitat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voloratem</a:t>
            </a:r>
            <a:r>
              <a:rPr lang="en-GB" sz="1600" dirty="0">
                <a:latin typeface="Arial"/>
                <a:cs typeface="Arial"/>
              </a:rPr>
              <a:t>.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Odignihiciis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enitatur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alibus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 rerum et lam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.</a:t>
            </a:r>
            <a:endParaRPr lang="en-GB" sz="1600" b="1" dirty="0">
              <a:latin typeface="Arial"/>
              <a:cs typeface="Arial"/>
            </a:endParaRP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BEC2320-E87C-8D43-960D-A53288955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4" y="434391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36826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229B80-9CFC-E74B-9CE9-A7822D164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810000"/>
            <a:ext cx="9144000" cy="13335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EF0DAB-0E54-FE4A-9A7E-B6606A36820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77974" y="1002175"/>
            <a:ext cx="7573389" cy="2694544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500"/>
              </a:spcAft>
              <a:buFont typeface="Arial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odignihiciis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enitatur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alibus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 rerum et lam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.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quatur</a:t>
            </a:r>
            <a:r>
              <a:rPr lang="en-GB" sz="1600" dirty="0">
                <a:latin typeface="Arial"/>
                <a:cs typeface="Arial"/>
              </a:rPr>
              <a:t>, </a:t>
            </a:r>
            <a:r>
              <a:rPr lang="en-GB" sz="1600" dirty="0" err="1">
                <a:latin typeface="Arial"/>
                <a:cs typeface="Arial"/>
              </a:rPr>
              <a:t>tem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hil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faceper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epudam</a:t>
            </a:r>
            <a:r>
              <a:rPr lang="en-GB" sz="1600" dirty="0">
                <a:latin typeface="Arial"/>
                <a:cs typeface="Arial"/>
              </a:rPr>
              <a:t>, quos </a:t>
            </a:r>
            <a:r>
              <a:rPr lang="en-GB" sz="1600" dirty="0" err="1">
                <a:latin typeface="Arial"/>
                <a:cs typeface="Arial"/>
              </a:rPr>
              <a:t>mossunt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imusdam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eosandae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inctur</a:t>
            </a:r>
            <a:r>
              <a:rPr lang="en-GB" sz="1600" dirty="0">
                <a:latin typeface="Arial"/>
                <a:cs typeface="Arial"/>
              </a:rPr>
              <a:t> sitio </a:t>
            </a:r>
            <a:r>
              <a:rPr lang="en-GB" sz="1600" dirty="0" err="1">
                <a:latin typeface="Arial"/>
                <a:cs typeface="Arial"/>
              </a:rPr>
              <a:t>maio</a:t>
            </a:r>
            <a:r>
              <a:rPr lang="en-GB" sz="1600" dirty="0">
                <a:latin typeface="Arial"/>
                <a:cs typeface="Arial"/>
              </a:rPr>
              <a:t>. 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velenimus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nes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conecat</a:t>
            </a:r>
            <a:r>
              <a:rPr lang="en-GB" sz="1600" dirty="0">
                <a:latin typeface="Arial"/>
                <a:cs typeface="Arial"/>
              </a:rPr>
              <a:t> eat dis </a:t>
            </a:r>
            <a:r>
              <a:rPr lang="en-GB" sz="1600" dirty="0" err="1">
                <a:latin typeface="Arial"/>
                <a:cs typeface="Arial"/>
              </a:rPr>
              <a:t>autectatem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nos</a:t>
            </a:r>
            <a:r>
              <a:rPr lang="en-GB" sz="1600" dirty="0">
                <a:latin typeface="Arial"/>
                <a:cs typeface="Arial"/>
              </a:rPr>
              <a:t> di qui </a:t>
            </a:r>
            <a:r>
              <a:rPr lang="en-GB" sz="1600" dirty="0" err="1">
                <a:latin typeface="Arial"/>
                <a:cs typeface="Arial"/>
              </a:rPr>
              <a:t>occum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dolum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sitat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voloratem</a:t>
            </a:r>
            <a:r>
              <a:rPr lang="en-GB" sz="1600" dirty="0">
                <a:latin typeface="Arial"/>
                <a:cs typeface="Arial"/>
              </a:rPr>
              <a:t>.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Odignihiciis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enitatur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alibus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 rerum et lam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.</a:t>
            </a:r>
            <a:endParaRPr lang="en-GB" sz="1600" b="1" dirty="0">
              <a:latin typeface="Arial"/>
              <a:cs typeface="Arial"/>
            </a:endParaRP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BEC2320-E87C-8D43-960D-A53288955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4" y="434391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2933334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E31A54-3075-824C-ADE0-DC05C0E97D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7974" y="1002175"/>
            <a:ext cx="7573389" cy="553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EF0DAB-0E54-FE4A-9A7E-B6606A36820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77974" y="1695119"/>
            <a:ext cx="7573389" cy="2114882"/>
          </a:xfrm>
          <a:prstGeom prst="rect">
            <a:avLst/>
          </a:prstGeom>
        </p:spPr>
        <p:txBody>
          <a:bodyPr/>
          <a:lstStyle>
            <a:lvl1pPr marL="285750" indent="-285750">
              <a:spcAft>
                <a:spcPts val="500"/>
              </a:spcAft>
              <a:buFont typeface="Arial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odignihiciis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enitatur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alibus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 rerum et lam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.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quatur</a:t>
            </a:r>
            <a:r>
              <a:rPr lang="en-GB" sz="1600" dirty="0">
                <a:latin typeface="Arial"/>
                <a:cs typeface="Arial"/>
              </a:rPr>
              <a:t>, </a:t>
            </a:r>
            <a:r>
              <a:rPr lang="en-GB" sz="1600" dirty="0" err="1">
                <a:latin typeface="Arial"/>
                <a:cs typeface="Arial"/>
              </a:rPr>
              <a:t>tem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hil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faceper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epudam</a:t>
            </a:r>
            <a:r>
              <a:rPr lang="en-GB" sz="1600" dirty="0">
                <a:latin typeface="Arial"/>
                <a:cs typeface="Arial"/>
              </a:rPr>
              <a:t>, quos </a:t>
            </a:r>
            <a:r>
              <a:rPr lang="en-GB" sz="1600" dirty="0" err="1">
                <a:latin typeface="Arial"/>
                <a:cs typeface="Arial"/>
              </a:rPr>
              <a:t>mossunt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imusdam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eosandae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inctur</a:t>
            </a:r>
            <a:r>
              <a:rPr lang="en-GB" sz="1600" dirty="0">
                <a:latin typeface="Arial"/>
                <a:cs typeface="Arial"/>
              </a:rPr>
              <a:t> sitio </a:t>
            </a:r>
            <a:r>
              <a:rPr lang="en-GB" sz="1600" dirty="0" err="1">
                <a:latin typeface="Arial"/>
                <a:cs typeface="Arial"/>
              </a:rPr>
              <a:t>maio</a:t>
            </a:r>
            <a:r>
              <a:rPr lang="en-GB" sz="1600" dirty="0">
                <a:latin typeface="Arial"/>
                <a:cs typeface="Arial"/>
              </a:rPr>
              <a:t>. 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velenimus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nes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conecat</a:t>
            </a:r>
            <a:r>
              <a:rPr lang="en-GB" sz="1600" dirty="0">
                <a:latin typeface="Arial"/>
                <a:cs typeface="Arial"/>
              </a:rPr>
              <a:t> eat dis </a:t>
            </a:r>
            <a:r>
              <a:rPr lang="en-GB" sz="1600" dirty="0" err="1">
                <a:latin typeface="Arial"/>
                <a:cs typeface="Arial"/>
              </a:rPr>
              <a:t>autectatem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nos</a:t>
            </a:r>
            <a:r>
              <a:rPr lang="en-GB" sz="1600" dirty="0">
                <a:latin typeface="Arial"/>
                <a:cs typeface="Arial"/>
              </a:rPr>
              <a:t> di qui </a:t>
            </a:r>
            <a:r>
              <a:rPr lang="en-GB" sz="1600" dirty="0" err="1">
                <a:latin typeface="Arial"/>
                <a:cs typeface="Arial"/>
              </a:rPr>
              <a:t>occum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dolum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sitat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voloratem</a:t>
            </a:r>
            <a:r>
              <a:rPr lang="en-GB" sz="1600" dirty="0">
                <a:latin typeface="Arial"/>
                <a:cs typeface="Arial"/>
              </a:rPr>
              <a:t>.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GB" sz="1600" dirty="0" err="1">
                <a:latin typeface="Arial"/>
                <a:cs typeface="Arial"/>
              </a:rPr>
              <a:t>Odignihiciis</a:t>
            </a:r>
            <a:r>
              <a:rPr lang="en-GB" sz="1600" dirty="0">
                <a:latin typeface="Arial"/>
                <a:cs typeface="Arial"/>
              </a:rPr>
              <a:t> et </a:t>
            </a: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dolo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enitatur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alibus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 rerum et lam </a:t>
            </a:r>
            <a:br>
              <a:rPr lang="en-GB" sz="1600" dirty="0">
                <a:latin typeface="Arial"/>
                <a:cs typeface="Arial"/>
              </a:rPr>
            </a:br>
            <a:r>
              <a:rPr lang="en-GB" sz="1600" dirty="0" err="1">
                <a:latin typeface="Arial"/>
                <a:cs typeface="Arial"/>
              </a:rPr>
              <a:t>venihit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faccaboriae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maiorion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iatemporem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err="1">
                <a:latin typeface="Arial"/>
                <a:cs typeface="Arial"/>
              </a:rPr>
              <a:t>eaquunt</a:t>
            </a:r>
            <a:r>
              <a:rPr lang="en-GB" sz="1600" dirty="0">
                <a:latin typeface="Arial"/>
                <a:cs typeface="Arial"/>
              </a:rPr>
              <a:t>.</a:t>
            </a:r>
            <a:endParaRPr lang="en-GB" sz="1600" b="1" dirty="0">
              <a:latin typeface="Arial"/>
              <a:cs typeface="Arial"/>
            </a:endParaRP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BEC2320-E87C-8D43-960D-A53288955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924" y="434391"/>
            <a:ext cx="2163792" cy="4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93DED-2FE4-1B44-BE53-C056563D6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086225"/>
            <a:ext cx="91440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2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AD5E63-D024-0341-B1B8-36121F3A50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086225"/>
            <a:ext cx="9144000" cy="1057275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A10B90A-F16A-304F-92AD-E6B5D32F1B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254" y="535115"/>
            <a:ext cx="6974987" cy="3327858"/>
          </a:xfrm>
          <a:prstGeom prst="rect">
            <a:avLst/>
          </a:prstGeom>
        </p:spPr>
        <p:txBody>
          <a:bodyPr numCol="2" spcCol="288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>
                <a:effectLst/>
                <a:latin typeface="Arial" panose="020B0604020202020204" pitchFamily="34" charset="0"/>
              </a:rPr>
              <a:t>Copy here Am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blabo</a:t>
            </a:r>
            <a:r>
              <a:rPr lang="en-AU" dirty="0">
                <a:effectLst/>
                <a:latin typeface="Arial" panose="020B0604020202020204" pitchFamily="34" charset="0"/>
              </a:rPr>
              <a:t>. </a:t>
            </a:r>
            <a:r>
              <a:rPr lang="en-AU" dirty="0" err="1">
                <a:effectLst/>
                <a:latin typeface="Arial" panose="020B0604020202020204" pitchFamily="34" charset="0"/>
              </a:rPr>
              <a:t>Idunt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isquiatur</a:t>
            </a:r>
            <a:r>
              <a:rPr lang="en-AU" dirty="0">
                <a:effectLst/>
                <a:latin typeface="Arial" panose="020B0604020202020204" pitchFamily="34" charset="0"/>
              </a:rPr>
              <a:t> at </a:t>
            </a:r>
            <a:r>
              <a:rPr lang="en-AU" dirty="0" err="1">
                <a:effectLst/>
                <a:latin typeface="Arial" panose="020B0604020202020204" pitchFamily="34" charset="0"/>
              </a:rPr>
              <a:t>laut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dis </a:t>
            </a:r>
            <a:r>
              <a:rPr lang="en-AU" dirty="0" err="1">
                <a:effectLst/>
                <a:latin typeface="Arial" panose="020B0604020202020204" pitchFamily="34" charset="0"/>
              </a:rPr>
              <a:t>dolu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imperumenis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autemporpore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laborep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recabore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omnim</a:t>
            </a:r>
            <a:r>
              <a:rPr lang="en-AU" dirty="0">
                <a:effectLst/>
                <a:latin typeface="Arial" panose="020B0604020202020204" pitchFamily="34" charset="0"/>
              </a:rPr>
              <a:t> que </a:t>
            </a:r>
            <a:r>
              <a:rPr lang="en-AU" dirty="0" err="1">
                <a:effectLst/>
                <a:latin typeface="Arial" panose="020B0604020202020204" pitchFamily="34" charset="0"/>
              </a:rPr>
              <a:t>nonse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turest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doluptium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fugitat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quam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ptatem</a:t>
            </a:r>
            <a:r>
              <a:rPr lang="en-AU" dirty="0">
                <a:effectLst/>
                <a:latin typeface="Arial" panose="020B0604020202020204" pitchFamily="34" charset="0"/>
              </a:rPr>
              <a:t>.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AU" dirty="0">
                <a:effectLst/>
                <a:latin typeface="Arial" panose="020B0604020202020204" pitchFamily="34" charset="0"/>
              </a:rPr>
              <a:t>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mi,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aturis</a:t>
            </a:r>
            <a:r>
              <a:rPr lang="en-AU" dirty="0">
                <a:effectLst/>
                <a:latin typeface="Arial" panose="020B0604020202020204" pitchFamily="34" charset="0"/>
              </a:rPr>
              <a:t> rest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explant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pel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magnis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dolorectur</a:t>
            </a:r>
            <a:r>
              <a:rPr lang="en-AU" dirty="0">
                <a:effectLst/>
                <a:latin typeface="Arial" panose="020B0604020202020204" pitchFamily="34" charset="0"/>
              </a:rPr>
              <a:t>. Qui </a:t>
            </a:r>
            <a:r>
              <a:rPr lang="en-AU" dirty="0" err="1">
                <a:effectLst/>
                <a:latin typeface="Arial" panose="020B0604020202020204" pitchFamily="34" charset="0"/>
              </a:rPr>
              <a:t>invenietur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modit</a:t>
            </a:r>
            <a:r>
              <a:rPr lang="en-AU" dirty="0">
                <a:effectLst/>
                <a:latin typeface="Arial" panose="020B0604020202020204" pitchFamily="34" charset="0"/>
              </a:rPr>
              <a:t>, to </a:t>
            </a: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 </a:t>
            </a:r>
            <a:r>
              <a:rPr lang="en-AU" dirty="0" err="1">
                <a:effectLst/>
                <a:latin typeface="Arial" panose="020B0604020202020204" pitchFamily="34" charset="0"/>
              </a:rPr>
              <a:t>magnihil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ium</a:t>
            </a:r>
            <a:r>
              <a:rPr lang="en-AU" dirty="0">
                <a:effectLst/>
                <a:latin typeface="Arial" panose="020B0604020202020204" pitchFamily="34" charset="0"/>
              </a:rPr>
              <a:t> 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 </a:t>
            </a:r>
            <a:r>
              <a:rPr lang="en-AU" dirty="0" err="1">
                <a:effectLst/>
                <a:latin typeface="Arial" panose="020B0604020202020204" pitchFamily="34" charset="0"/>
              </a:rPr>
              <a:t>magnihil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ium</a:t>
            </a:r>
            <a:r>
              <a:rPr lang="en-AU" dirty="0">
                <a:effectLst/>
                <a:latin typeface="Arial" panose="020B0604020202020204" pitchFamily="34" charset="0"/>
              </a:rPr>
              <a:t> 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mi,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est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aturis</a:t>
            </a:r>
            <a:r>
              <a:rPr lang="en-AU" dirty="0">
                <a:effectLst/>
                <a:latin typeface="Arial" panose="020B0604020202020204" pitchFamily="34" charset="0"/>
              </a:rPr>
              <a:t> rest </a:t>
            </a:r>
            <a:r>
              <a:rPr lang="en-AU" dirty="0" err="1">
                <a:effectLst/>
                <a:latin typeface="Arial" panose="020B0604020202020204" pitchFamily="34" charset="0"/>
              </a:rPr>
              <a:t>vero</a:t>
            </a:r>
            <a:r>
              <a:rPr lang="en-AU" dirty="0">
                <a:effectLst/>
                <a:latin typeface="Arial" panose="020B0604020202020204" pitchFamily="34" charset="0"/>
              </a:rPr>
              <a:t> explant </a:t>
            </a:r>
            <a:r>
              <a:rPr lang="en-AU" dirty="0" err="1">
                <a:effectLst/>
                <a:latin typeface="Arial" panose="020B0604020202020204" pitchFamily="34" charset="0"/>
              </a:rPr>
              <a:t>aut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pel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magnis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doluptas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dolorectur</a:t>
            </a:r>
            <a:r>
              <a:rPr lang="en-AU" dirty="0">
                <a:effectLst/>
                <a:latin typeface="Arial" panose="020B0604020202020204" pitchFamily="34" charset="0"/>
              </a:rPr>
              <a:t>. Qui </a:t>
            </a:r>
            <a:r>
              <a:rPr lang="en-AU" dirty="0" err="1">
                <a:effectLst/>
                <a:latin typeface="Arial" panose="020B0604020202020204" pitchFamily="34" charset="0"/>
              </a:rPr>
              <a:t>invenietur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modit</a:t>
            </a:r>
            <a:r>
              <a:rPr lang="en-AU" dirty="0">
                <a:effectLst/>
                <a:latin typeface="Arial" panose="020B0604020202020204" pitchFamily="34" charset="0"/>
              </a:rPr>
              <a:t>, to </a:t>
            </a:r>
            <a:r>
              <a:rPr lang="en-AU" dirty="0" err="1">
                <a:effectLst/>
                <a:latin typeface="Arial" panose="020B0604020202020204" pitchFamily="34" charset="0"/>
              </a:rPr>
              <a:t>volentios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eatis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 </a:t>
            </a:r>
            <a:r>
              <a:rPr lang="en-AU" dirty="0" err="1">
                <a:effectLst/>
                <a:latin typeface="Arial" panose="020B0604020202020204" pitchFamily="34" charset="0"/>
              </a:rPr>
              <a:t>magnihil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ium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eturest</a:t>
            </a:r>
            <a:r>
              <a:rPr lang="en-AU" dirty="0">
                <a:effectLst/>
                <a:latin typeface="Arial" panose="020B0604020202020204" pitchFamily="34" charset="0"/>
              </a:rPr>
              <a:t>, </a:t>
            </a:r>
            <a:r>
              <a:rPr lang="en-AU" dirty="0" err="1">
                <a:effectLst/>
                <a:latin typeface="Arial" panose="020B0604020202020204" pitchFamily="34" charset="0"/>
              </a:rPr>
              <a:t>omniscidebis</a:t>
            </a:r>
            <a:r>
              <a:rPr lang="en-AU" dirty="0">
                <a:effectLst/>
                <a:latin typeface="Arial" panose="020B0604020202020204" pitchFamily="34" charset="0"/>
              </a:rPr>
              <a:t> alit </a:t>
            </a:r>
            <a:r>
              <a:rPr lang="en-AU" dirty="0" err="1">
                <a:effectLst/>
                <a:latin typeface="Arial" panose="020B0604020202020204" pitchFamily="34" charset="0"/>
              </a:rPr>
              <a:t>magnihil</a:t>
            </a:r>
            <a:r>
              <a:rPr lang="en-AU" dirty="0">
                <a:effectLst/>
                <a:latin typeface="Arial" panose="020B0604020202020204" pitchFamily="34" charset="0"/>
              </a:rPr>
              <a:t> </a:t>
            </a:r>
            <a:r>
              <a:rPr lang="en-AU" dirty="0" err="1">
                <a:effectLst/>
                <a:latin typeface="Arial" panose="020B0604020202020204" pitchFamily="34" charset="0"/>
              </a:rPr>
              <a:t>ium</a:t>
            </a:r>
            <a:r>
              <a:rPr lang="en-AU" dirty="0">
                <a:effectLst/>
                <a:latin typeface="Arial" panose="020B0604020202020204" pitchFamily="34" charset="0"/>
              </a:rPr>
              <a:t> Am </a:t>
            </a:r>
            <a:r>
              <a:rPr lang="en-AU" dirty="0" err="1">
                <a:effectLst/>
                <a:latin typeface="Arial" panose="020B0604020202020204" pitchFamily="34" charset="0"/>
              </a:rPr>
              <a:t>evera</a:t>
            </a:r>
            <a:r>
              <a:rPr lang="en-AU" dirty="0">
                <a:effectLst/>
                <a:latin typeface="Arial" panose="020B0604020202020204" pitchFamily="34" charset="0"/>
              </a:rPr>
              <a:t> con repro del mi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lang="en-AU" dirty="0">
              <a:effectLst/>
              <a:latin typeface="Arial" panose="020B0604020202020204" pitchFamily="34" charset="0"/>
            </a:endParaRPr>
          </a:p>
          <a:p>
            <a:endParaRPr lang="en-AU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6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734" y="4767263"/>
            <a:ext cx="9957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D48331A-8D42-8644-BCEE-9E97D9A4C4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1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60" r:id="rId3"/>
    <p:sldLayoutId id="2147483666" r:id="rId4"/>
    <p:sldLayoutId id="2147483667" r:id="rId5"/>
    <p:sldLayoutId id="2147483650" r:id="rId6"/>
    <p:sldLayoutId id="2147483670" r:id="rId7"/>
    <p:sldLayoutId id="2147483672" r:id="rId8"/>
    <p:sldLayoutId id="2147483663" r:id="rId9"/>
    <p:sldLayoutId id="2147483661" r:id="rId10"/>
    <p:sldLayoutId id="2147483662" r:id="rId11"/>
    <p:sldLayoutId id="214748367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FD4D2-CB3D-FB4C-8B20-4C352F55FD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924" y="723463"/>
            <a:ext cx="7822200" cy="3231654"/>
          </a:xfrm>
        </p:spPr>
        <p:txBody>
          <a:bodyPr wrap="square">
            <a:spAutoFit/>
          </a:bodyPr>
          <a:lstStyle/>
          <a:p>
            <a:r>
              <a:rPr lang="en-US" sz="4400" dirty="0"/>
              <a:t>Gender Equity Advocates</a:t>
            </a:r>
          </a:p>
          <a:p>
            <a:r>
              <a:rPr lang="en-US" sz="1600" dirty="0"/>
              <a:t>Free From Violence Grant project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Jodie Leahy                                                                                                                                 Family Support &amp; Gender Equity Officer</a:t>
            </a:r>
          </a:p>
          <a:p>
            <a:r>
              <a:rPr lang="en-US" sz="1400" dirty="0"/>
              <a:t>December 2021</a:t>
            </a:r>
          </a:p>
        </p:txBody>
      </p:sp>
    </p:spTree>
    <p:extLst>
      <p:ext uri="{BB962C8B-B14F-4D97-AF65-F5344CB8AC3E}">
        <p14:creationId xmlns:p14="http://schemas.microsoft.com/office/powerpoint/2010/main" val="422032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A648A5-58A4-BD46-97F0-21BE6309DD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defRPr/>
            </a:pPr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71" y="748065"/>
            <a:ext cx="6564761" cy="3792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1807" y="174320"/>
            <a:ext cx="479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8A941E"/>
                </a:solidFill>
              </a:rPr>
              <a:t>Some of our current GEAs</a:t>
            </a:r>
          </a:p>
        </p:txBody>
      </p:sp>
    </p:spTree>
    <p:extLst>
      <p:ext uri="{BB962C8B-B14F-4D97-AF65-F5344CB8AC3E}">
        <p14:creationId xmlns:p14="http://schemas.microsoft.com/office/powerpoint/2010/main" val="223918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29B230-EB26-914A-9449-EEE3045ED943}"/>
              </a:ext>
            </a:extLst>
          </p:cNvPr>
          <p:cNvCxnSpPr>
            <a:cxnSpLocks/>
          </p:cNvCxnSpPr>
          <p:nvPr/>
        </p:nvCxnSpPr>
        <p:spPr>
          <a:xfrm>
            <a:off x="571500" y="2078338"/>
            <a:ext cx="8001000" cy="1603202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74EE1E-1E55-0840-AB6A-D7C61D07C60F}"/>
              </a:ext>
            </a:extLst>
          </p:cNvPr>
          <p:cNvSpPr txBox="1"/>
          <p:nvPr/>
        </p:nvSpPr>
        <p:spPr>
          <a:xfrm>
            <a:off x="1199138" y="229639"/>
            <a:ext cx="674575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5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GENDER EQUITY AT NILLUMBIK SHIRE COUNCIL</a:t>
            </a:r>
          </a:p>
        </p:txBody>
      </p:sp>
      <p:sp>
        <p:nvSpPr>
          <p:cNvPr id="9" name="Freeform 298">
            <a:extLst>
              <a:ext uri="{FF2B5EF4-FFF2-40B4-BE49-F238E27FC236}">
                <a16:creationId xmlns:a16="http://schemas.microsoft.com/office/drawing/2014/main" id="{21641495-A6E2-4A4C-85C1-58A01F0FF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784" y="2411327"/>
            <a:ext cx="143614" cy="141455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10" name="Freeform 299">
            <a:extLst>
              <a:ext uri="{FF2B5EF4-FFF2-40B4-BE49-F238E27FC236}">
                <a16:creationId xmlns:a16="http://schemas.microsoft.com/office/drawing/2014/main" id="{E20DC756-58A2-6742-AA87-8BDA9E1A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668" y="2952847"/>
            <a:ext cx="143614" cy="143615"/>
          </a:xfrm>
          <a:custGeom>
            <a:avLst/>
            <a:gdLst>
              <a:gd name="T0" fmla="*/ 105660 w 307"/>
              <a:gd name="T1" fmla="*/ 0 h 307"/>
              <a:gd name="T2" fmla="*/ 105660 w 307"/>
              <a:gd name="T3" fmla="*/ 0 h 307"/>
              <a:gd name="T4" fmla="*/ 211319 w 307"/>
              <a:gd name="T5" fmla="*/ 105660 h 307"/>
              <a:gd name="T6" fmla="*/ 211319 w 307"/>
              <a:gd name="T7" fmla="*/ 105660 h 307"/>
              <a:gd name="T8" fmla="*/ 105660 w 307"/>
              <a:gd name="T9" fmla="*/ 211319 h 307"/>
              <a:gd name="T10" fmla="*/ 105660 w 307"/>
              <a:gd name="T11" fmla="*/ 211319 h 307"/>
              <a:gd name="T12" fmla="*/ 0 w 307"/>
              <a:gd name="T13" fmla="*/ 105660 h 307"/>
              <a:gd name="T14" fmla="*/ 0 w 307"/>
              <a:gd name="T15" fmla="*/ 105660 h 307"/>
              <a:gd name="T16" fmla="*/ 105660 w 307"/>
              <a:gd name="T17" fmla="*/ 0 h 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7">
                <a:moveTo>
                  <a:pt x="153" y="0"/>
                </a:moveTo>
                <a:lnTo>
                  <a:pt x="153" y="0"/>
                </a:lnTo>
                <a:cubicBezTo>
                  <a:pt x="238" y="0"/>
                  <a:pt x="306" y="68"/>
                  <a:pt x="306" y="153"/>
                </a:cubicBezTo>
                <a:cubicBezTo>
                  <a:pt x="306" y="237"/>
                  <a:pt x="238" y="306"/>
                  <a:pt x="153" y="306"/>
                </a:cubicBezTo>
                <a:cubicBezTo>
                  <a:pt x="69" y="306"/>
                  <a:pt x="0" y="237"/>
                  <a:pt x="0" y="153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11" name="Freeform 300">
            <a:extLst>
              <a:ext uri="{FF2B5EF4-FFF2-40B4-BE49-F238E27FC236}">
                <a16:creationId xmlns:a16="http://schemas.microsoft.com/office/drawing/2014/main" id="{BBCC6525-0419-8240-8F5A-9C8CBA25C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911" y="3198146"/>
            <a:ext cx="144694" cy="144694"/>
          </a:xfrm>
          <a:custGeom>
            <a:avLst/>
            <a:gdLst>
              <a:gd name="T0" fmla="*/ 105660 w 307"/>
              <a:gd name="T1" fmla="*/ 0 h 307"/>
              <a:gd name="T2" fmla="*/ 105660 w 307"/>
              <a:gd name="T3" fmla="*/ 0 h 307"/>
              <a:gd name="T4" fmla="*/ 211319 w 307"/>
              <a:gd name="T5" fmla="*/ 105660 h 307"/>
              <a:gd name="T6" fmla="*/ 211319 w 307"/>
              <a:gd name="T7" fmla="*/ 105660 h 307"/>
              <a:gd name="T8" fmla="*/ 105660 w 307"/>
              <a:gd name="T9" fmla="*/ 211319 h 307"/>
              <a:gd name="T10" fmla="*/ 105660 w 307"/>
              <a:gd name="T11" fmla="*/ 211319 h 307"/>
              <a:gd name="T12" fmla="*/ 0 w 307"/>
              <a:gd name="T13" fmla="*/ 105660 h 307"/>
              <a:gd name="T14" fmla="*/ 0 w 307"/>
              <a:gd name="T15" fmla="*/ 105660 h 307"/>
              <a:gd name="T16" fmla="*/ 105660 w 307"/>
              <a:gd name="T17" fmla="*/ 0 h 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7">
                <a:moveTo>
                  <a:pt x="153" y="0"/>
                </a:moveTo>
                <a:lnTo>
                  <a:pt x="153" y="0"/>
                </a:lnTo>
                <a:cubicBezTo>
                  <a:pt x="238" y="0"/>
                  <a:pt x="306" y="69"/>
                  <a:pt x="306" y="153"/>
                </a:cubicBezTo>
                <a:cubicBezTo>
                  <a:pt x="306" y="237"/>
                  <a:pt x="238" y="306"/>
                  <a:pt x="153" y="306"/>
                </a:cubicBezTo>
                <a:cubicBezTo>
                  <a:pt x="69" y="306"/>
                  <a:pt x="0" y="237"/>
                  <a:pt x="0" y="153"/>
                </a:cubicBezTo>
                <a:cubicBezTo>
                  <a:pt x="0" y="69"/>
                  <a:pt x="69" y="0"/>
                  <a:pt x="153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12" name="Freeform 301">
            <a:extLst>
              <a:ext uri="{FF2B5EF4-FFF2-40B4-BE49-F238E27FC236}">
                <a16:creationId xmlns:a16="http://schemas.microsoft.com/office/drawing/2014/main" id="{B7F2B0E6-CEAD-364B-8203-62C7B78A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895" y="3497403"/>
            <a:ext cx="144694" cy="143615"/>
          </a:xfrm>
          <a:custGeom>
            <a:avLst/>
            <a:gdLst>
              <a:gd name="T0" fmla="*/ 105660 w 307"/>
              <a:gd name="T1" fmla="*/ 0 h 307"/>
              <a:gd name="T2" fmla="*/ 105660 w 307"/>
              <a:gd name="T3" fmla="*/ 0 h 307"/>
              <a:gd name="T4" fmla="*/ 211319 w 307"/>
              <a:gd name="T5" fmla="*/ 105660 h 307"/>
              <a:gd name="T6" fmla="*/ 211319 w 307"/>
              <a:gd name="T7" fmla="*/ 105660 h 307"/>
              <a:gd name="T8" fmla="*/ 105660 w 307"/>
              <a:gd name="T9" fmla="*/ 211319 h 307"/>
              <a:gd name="T10" fmla="*/ 105660 w 307"/>
              <a:gd name="T11" fmla="*/ 211319 h 307"/>
              <a:gd name="T12" fmla="*/ 0 w 307"/>
              <a:gd name="T13" fmla="*/ 105660 h 307"/>
              <a:gd name="T14" fmla="*/ 0 w 307"/>
              <a:gd name="T15" fmla="*/ 105660 h 307"/>
              <a:gd name="T16" fmla="*/ 105660 w 307"/>
              <a:gd name="T17" fmla="*/ 0 h 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7">
                <a:moveTo>
                  <a:pt x="153" y="0"/>
                </a:moveTo>
                <a:lnTo>
                  <a:pt x="153" y="0"/>
                </a:lnTo>
                <a:cubicBezTo>
                  <a:pt x="238" y="0"/>
                  <a:pt x="306" y="69"/>
                  <a:pt x="306" y="153"/>
                </a:cubicBezTo>
                <a:cubicBezTo>
                  <a:pt x="306" y="238"/>
                  <a:pt x="238" y="306"/>
                  <a:pt x="153" y="306"/>
                </a:cubicBezTo>
                <a:cubicBezTo>
                  <a:pt x="69" y="306"/>
                  <a:pt x="0" y="238"/>
                  <a:pt x="0" y="153"/>
                </a:cubicBezTo>
                <a:cubicBezTo>
                  <a:pt x="0" y="69"/>
                  <a:pt x="69" y="0"/>
                  <a:pt x="153" y="0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24" name="Freeform 298">
            <a:extLst>
              <a:ext uri="{FF2B5EF4-FFF2-40B4-BE49-F238E27FC236}">
                <a16:creationId xmlns:a16="http://schemas.microsoft.com/office/drawing/2014/main" id="{E56AAC26-C755-0A49-AE80-D914ABE2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165" y="2169870"/>
            <a:ext cx="143614" cy="141455"/>
          </a:xfrm>
          <a:custGeom>
            <a:avLst/>
            <a:gdLst>
              <a:gd name="T0" fmla="*/ 105660 w 307"/>
              <a:gd name="T1" fmla="*/ 0 h 305"/>
              <a:gd name="T2" fmla="*/ 105660 w 307"/>
              <a:gd name="T3" fmla="*/ 0 h 305"/>
              <a:gd name="T4" fmla="*/ 211319 w 307"/>
              <a:gd name="T5" fmla="*/ 104147 h 305"/>
              <a:gd name="T6" fmla="*/ 211319 w 307"/>
              <a:gd name="T7" fmla="*/ 104147 h 305"/>
              <a:gd name="T8" fmla="*/ 105660 w 307"/>
              <a:gd name="T9" fmla="*/ 208295 h 305"/>
              <a:gd name="T10" fmla="*/ 105660 w 307"/>
              <a:gd name="T11" fmla="*/ 208295 h 305"/>
              <a:gd name="T12" fmla="*/ 0 w 307"/>
              <a:gd name="T13" fmla="*/ 104147 h 305"/>
              <a:gd name="T14" fmla="*/ 0 w 307"/>
              <a:gd name="T15" fmla="*/ 104147 h 305"/>
              <a:gd name="T16" fmla="*/ 105660 w 307"/>
              <a:gd name="T17" fmla="*/ 0 h 3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5">
                <a:moveTo>
                  <a:pt x="153" y="0"/>
                </a:moveTo>
                <a:lnTo>
                  <a:pt x="153" y="0"/>
                </a:lnTo>
                <a:cubicBezTo>
                  <a:pt x="237" y="0"/>
                  <a:pt x="306" y="68"/>
                  <a:pt x="306" y="152"/>
                </a:cubicBezTo>
                <a:cubicBezTo>
                  <a:pt x="306" y="236"/>
                  <a:pt x="237" y="304"/>
                  <a:pt x="153" y="304"/>
                </a:cubicBezTo>
                <a:cubicBezTo>
                  <a:pt x="69" y="304"/>
                  <a:pt x="0" y="236"/>
                  <a:pt x="0" y="152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sp>
        <p:nvSpPr>
          <p:cNvPr id="25" name="Freeform 299">
            <a:extLst>
              <a:ext uri="{FF2B5EF4-FFF2-40B4-BE49-F238E27FC236}">
                <a16:creationId xmlns:a16="http://schemas.microsoft.com/office/drawing/2014/main" id="{5A451FB5-25B2-8240-B93A-E3CB029F1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888" y="2699451"/>
            <a:ext cx="143614" cy="143615"/>
          </a:xfrm>
          <a:custGeom>
            <a:avLst/>
            <a:gdLst>
              <a:gd name="T0" fmla="*/ 105660 w 307"/>
              <a:gd name="T1" fmla="*/ 0 h 307"/>
              <a:gd name="T2" fmla="*/ 105660 w 307"/>
              <a:gd name="T3" fmla="*/ 0 h 307"/>
              <a:gd name="T4" fmla="*/ 211319 w 307"/>
              <a:gd name="T5" fmla="*/ 105660 h 307"/>
              <a:gd name="T6" fmla="*/ 211319 w 307"/>
              <a:gd name="T7" fmla="*/ 105660 h 307"/>
              <a:gd name="T8" fmla="*/ 105660 w 307"/>
              <a:gd name="T9" fmla="*/ 211319 h 307"/>
              <a:gd name="T10" fmla="*/ 105660 w 307"/>
              <a:gd name="T11" fmla="*/ 211319 h 307"/>
              <a:gd name="T12" fmla="*/ 0 w 307"/>
              <a:gd name="T13" fmla="*/ 105660 h 307"/>
              <a:gd name="T14" fmla="*/ 0 w 307"/>
              <a:gd name="T15" fmla="*/ 105660 h 307"/>
              <a:gd name="T16" fmla="*/ 105660 w 307"/>
              <a:gd name="T17" fmla="*/ 0 h 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7" h="307">
                <a:moveTo>
                  <a:pt x="153" y="0"/>
                </a:moveTo>
                <a:lnTo>
                  <a:pt x="153" y="0"/>
                </a:lnTo>
                <a:cubicBezTo>
                  <a:pt x="238" y="0"/>
                  <a:pt x="306" y="68"/>
                  <a:pt x="306" y="153"/>
                </a:cubicBezTo>
                <a:cubicBezTo>
                  <a:pt x="306" y="237"/>
                  <a:pt x="238" y="306"/>
                  <a:pt x="153" y="306"/>
                </a:cubicBezTo>
                <a:cubicBezTo>
                  <a:pt x="69" y="306"/>
                  <a:pt x="0" y="237"/>
                  <a:pt x="0" y="153"/>
                </a:cubicBezTo>
                <a:cubicBezTo>
                  <a:pt x="0" y="68"/>
                  <a:pt x="69" y="0"/>
                  <a:pt x="153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49" dirty="0">
              <a:latin typeface="Lato Light" panose="020F0502020204030203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792636-0D8F-6743-AC40-086FC1F90B5C}"/>
              </a:ext>
            </a:extLst>
          </p:cNvPr>
          <p:cNvCxnSpPr>
            <a:cxnSpLocks/>
          </p:cNvCxnSpPr>
          <p:nvPr/>
        </p:nvCxnSpPr>
        <p:spPr>
          <a:xfrm>
            <a:off x="1284005" y="2427137"/>
            <a:ext cx="0" cy="41148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ubtitle 2">
            <a:extLst>
              <a:ext uri="{FF2B5EF4-FFF2-40B4-BE49-F238E27FC236}">
                <a16:creationId xmlns:a16="http://schemas.microsoft.com/office/drawing/2014/main" id="{0724C024-4130-DF43-9E5D-43D4870CB16E}"/>
              </a:ext>
            </a:extLst>
          </p:cNvPr>
          <p:cNvSpPr txBox="1">
            <a:spLocks/>
          </p:cNvSpPr>
          <p:nvPr/>
        </p:nvSpPr>
        <p:spPr>
          <a:xfrm>
            <a:off x="283566" y="3274379"/>
            <a:ext cx="2000879" cy="35259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Community focused events &amp; activities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E5F4BA-DC41-6440-A130-2EEE8EB8612D}"/>
              </a:ext>
            </a:extLst>
          </p:cNvPr>
          <p:cNvSpPr txBox="1"/>
          <p:nvPr/>
        </p:nvSpPr>
        <p:spPr>
          <a:xfrm>
            <a:off x="700352" y="2878104"/>
            <a:ext cx="116730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Pre-2015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0F6A0AF-FB10-6C47-86DD-D59B42D2F5E6}"/>
              </a:ext>
            </a:extLst>
          </p:cNvPr>
          <p:cNvCxnSpPr>
            <a:cxnSpLocks/>
          </p:cNvCxnSpPr>
          <p:nvPr/>
        </p:nvCxnSpPr>
        <p:spPr>
          <a:xfrm>
            <a:off x="4027695" y="2940563"/>
            <a:ext cx="0" cy="411480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6138A06-5FDA-7942-A31F-FEA1B84DE742}"/>
              </a:ext>
            </a:extLst>
          </p:cNvPr>
          <p:cNvSpPr txBox="1"/>
          <p:nvPr/>
        </p:nvSpPr>
        <p:spPr>
          <a:xfrm>
            <a:off x="3662166" y="3401207"/>
            <a:ext cx="71686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2017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8A171D5-8918-C340-AD58-129DF9BED844}"/>
              </a:ext>
            </a:extLst>
          </p:cNvPr>
          <p:cNvCxnSpPr>
            <a:cxnSpLocks/>
          </p:cNvCxnSpPr>
          <p:nvPr/>
        </p:nvCxnSpPr>
        <p:spPr>
          <a:xfrm>
            <a:off x="6501258" y="3472182"/>
            <a:ext cx="0" cy="411480"/>
          </a:xfrm>
          <a:prstGeom prst="straightConnector1">
            <a:avLst/>
          </a:prstGeom>
          <a:ln w="1270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ubtitle 2">
            <a:extLst>
              <a:ext uri="{FF2B5EF4-FFF2-40B4-BE49-F238E27FC236}">
                <a16:creationId xmlns:a16="http://schemas.microsoft.com/office/drawing/2014/main" id="{BFCE47C8-CA2F-7242-AEA5-F60A8D356DBB}"/>
              </a:ext>
            </a:extLst>
          </p:cNvPr>
          <p:cNvSpPr txBox="1">
            <a:spLocks/>
          </p:cNvSpPr>
          <p:nvPr/>
        </p:nvSpPr>
        <p:spPr>
          <a:xfrm>
            <a:off x="4924801" y="4240909"/>
            <a:ext cx="3402771" cy="395749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Gender Equity Advocates program established &amp; expanded </a:t>
            </a:r>
          </a:p>
          <a:p>
            <a:pPr>
              <a:lnSpc>
                <a:spcPts val="1313"/>
              </a:lnSpc>
            </a:pPr>
            <a:r>
              <a:rPr lang="en-US" sz="900" b="1" dirty="0" err="1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Organisational</a:t>
            </a: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-wide gender &amp; intersectionality presentations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C590D7-D0EC-4248-960A-53B3C10BF901}"/>
              </a:ext>
            </a:extLst>
          </p:cNvPr>
          <p:cNvSpPr txBox="1"/>
          <p:nvPr/>
        </p:nvSpPr>
        <p:spPr>
          <a:xfrm>
            <a:off x="5810826" y="3925508"/>
            <a:ext cx="1470275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2018 - 2021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2D2D76E-018F-2144-A2CD-4CE2B77D8493}"/>
              </a:ext>
            </a:extLst>
          </p:cNvPr>
          <p:cNvCxnSpPr>
            <a:cxnSpLocks/>
          </p:cNvCxnSpPr>
          <p:nvPr/>
        </p:nvCxnSpPr>
        <p:spPr>
          <a:xfrm flipV="1">
            <a:off x="2563591" y="1872598"/>
            <a:ext cx="0" cy="411480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ubtitle 2">
            <a:extLst>
              <a:ext uri="{FF2B5EF4-FFF2-40B4-BE49-F238E27FC236}">
                <a16:creationId xmlns:a16="http://schemas.microsoft.com/office/drawing/2014/main" id="{FC89A73D-80B4-EB4C-8EAE-94EA17539EC1}"/>
              </a:ext>
            </a:extLst>
          </p:cNvPr>
          <p:cNvSpPr txBox="1">
            <a:spLocks/>
          </p:cNvSpPr>
          <p:nvPr/>
        </p:nvSpPr>
        <p:spPr>
          <a:xfrm>
            <a:off x="1199138" y="1307065"/>
            <a:ext cx="2817394" cy="395749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Gender Equity Internal Working Group </a:t>
            </a:r>
          </a:p>
          <a:p>
            <a:pPr>
              <a:lnSpc>
                <a:spcPts val="1313"/>
              </a:lnSpc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Local Government PVAW grant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75D1BE-66EB-EC44-A630-37D181E64EEA}"/>
              </a:ext>
            </a:extLst>
          </p:cNvPr>
          <p:cNvSpPr txBox="1"/>
          <p:nvPr/>
        </p:nvSpPr>
        <p:spPr>
          <a:xfrm>
            <a:off x="2232301" y="917352"/>
            <a:ext cx="71686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2016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A1C3034-8C15-C24B-B3F9-D4BACB00EAC8}"/>
              </a:ext>
            </a:extLst>
          </p:cNvPr>
          <p:cNvCxnSpPr>
            <a:cxnSpLocks/>
          </p:cNvCxnSpPr>
          <p:nvPr/>
        </p:nvCxnSpPr>
        <p:spPr>
          <a:xfrm flipV="1">
            <a:off x="5246299" y="2411327"/>
            <a:ext cx="0" cy="41148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ubtitle 2">
            <a:extLst>
              <a:ext uri="{FF2B5EF4-FFF2-40B4-BE49-F238E27FC236}">
                <a16:creationId xmlns:a16="http://schemas.microsoft.com/office/drawing/2014/main" id="{DC20365B-448B-5C44-AB59-3CC3C08019A8}"/>
              </a:ext>
            </a:extLst>
          </p:cNvPr>
          <p:cNvSpPr txBox="1">
            <a:spLocks/>
          </p:cNvSpPr>
          <p:nvPr/>
        </p:nvSpPr>
        <p:spPr>
          <a:xfrm>
            <a:off x="4027695" y="1801821"/>
            <a:ext cx="2401216" cy="35259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Nillumbik’s Gender Equity Policy Statement is endorsed by Council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E97EB8-95B8-AD49-9F3F-BCB43C91706E}"/>
              </a:ext>
            </a:extLst>
          </p:cNvPr>
          <p:cNvSpPr txBox="1"/>
          <p:nvPr/>
        </p:nvSpPr>
        <p:spPr>
          <a:xfrm>
            <a:off x="4864290" y="1445604"/>
            <a:ext cx="71686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2018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EE006C8-C806-1D4F-B38F-8F0227B6D5D7}"/>
              </a:ext>
            </a:extLst>
          </p:cNvPr>
          <p:cNvCxnSpPr>
            <a:cxnSpLocks/>
          </p:cNvCxnSpPr>
          <p:nvPr/>
        </p:nvCxnSpPr>
        <p:spPr>
          <a:xfrm flipV="1">
            <a:off x="8017242" y="2940563"/>
            <a:ext cx="0" cy="411480"/>
          </a:xfrm>
          <a:prstGeom prst="straightConnector1">
            <a:avLst/>
          </a:prstGeom>
          <a:ln w="1270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ubtitle 2">
            <a:extLst>
              <a:ext uri="{FF2B5EF4-FFF2-40B4-BE49-F238E27FC236}">
                <a16:creationId xmlns:a16="http://schemas.microsoft.com/office/drawing/2014/main" id="{C334FA0B-1F3C-3842-A708-2929C2646CA1}"/>
              </a:ext>
            </a:extLst>
          </p:cNvPr>
          <p:cNvSpPr txBox="1">
            <a:spLocks/>
          </p:cNvSpPr>
          <p:nvPr/>
        </p:nvSpPr>
        <p:spPr>
          <a:xfrm>
            <a:off x="7065141" y="2366238"/>
            <a:ext cx="1759508" cy="35259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900" b="1" i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Gender Equality Act 2020 </a:t>
            </a: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implementation commences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4FBADA-A9C7-B345-9469-B8656726B17D}"/>
              </a:ext>
            </a:extLst>
          </p:cNvPr>
          <p:cNvSpPr txBox="1"/>
          <p:nvPr/>
        </p:nvSpPr>
        <p:spPr>
          <a:xfrm>
            <a:off x="7610709" y="1964587"/>
            <a:ext cx="71686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2021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724C024-4130-DF43-9E5D-43D4870CB16E}"/>
              </a:ext>
            </a:extLst>
          </p:cNvPr>
          <p:cNvSpPr txBox="1">
            <a:spLocks/>
          </p:cNvSpPr>
          <p:nvPr/>
        </p:nvSpPr>
        <p:spPr>
          <a:xfrm>
            <a:off x="2464819" y="3744111"/>
            <a:ext cx="3196756" cy="395749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13"/>
              </a:lnSpc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Health &amp; Wellbeing Plan includes </a:t>
            </a:r>
          </a:p>
          <a:p>
            <a:pPr>
              <a:lnSpc>
                <a:spcPts val="1313"/>
              </a:lnSpc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gender equity &amp; PVAW as a priority</a:t>
            </a:r>
          </a:p>
        </p:txBody>
      </p:sp>
    </p:spTree>
    <p:extLst>
      <p:ext uri="{BB962C8B-B14F-4D97-AF65-F5344CB8AC3E}">
        <p14:creationId xmlns:p14="http://schemas.microsoft.com/office/powerpoint/2010/main" val="686625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06E55-BB6E-8341-8289-478682991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923" y="434391"/>
            <a:ext cx="7856476" cy="46036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8A941E"/>
                </a:solidFill>
              </a:rPr>
              <a:t>Applying for the Free From Violence Grant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6647" y="1102864"/>
            <a:ext cx="64835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Gender Equity Internal Working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Leadership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Whole-of-organisation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Build capacity and change organisational culture</a:t>
            </a:r>
          </a:p>
          <a:p>
            <a:r>
              <a:rPr lang="en-AU" dirty="0"/>
              <a:t>	- Conversation starter</a:t>
            </a:r>
          </a:p>
          <a:p>
            <a:r>
              <a:rPr lang="en-AU" dirty="0"/>
              <a:t>	- Focus on service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Partners – Women’s Health in the North &amp; OH&amp;S trainers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688" y="3303051"/>
            <a:ext cx="2989437" cy="14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5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523" y="176856"/>
            <a:ext cx="4547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>
                <a:solidFill>
                  <a:srgbClr val="8A9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Equity Advocates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3586" y="700076"/>
            <a:ext cx="70692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Risk, leadership support &amp; whole of organisation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15 staff from across the organisation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Infrastructure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Finance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Human Resources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Policy &amp; Strategy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Operations Centre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Environment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Communications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Customer Experience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Planning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Governance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AU" dirty="0"/>
              <a:t>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Plus an additional 11 staff including the CEO, two EMT members, Managers and staff across the organisation</a:t>
            </a:r>
          </a:p>
          <a:p>
            <a:endParaRPr lang="en-AU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036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3051" y="433108"/>
            <a:ext cx="78827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A tailored training program was designed by the Gender Equity Officer with external OH&amp;S trainers and Women’s Health In the North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Two half day sessions – Gender Equity and PVAW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Two Community of Practice sessions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dirty="0"/>
              <a:t>Resistance and backlash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dirty="0"/>
              <a:t>Intersectionality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Paired up and visited teams to start the conversation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Presentations focussed on: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dirty="0"/>
              <a:t>Definitions and data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dirty="0"/>
              <a:t>Alignment to best practice, strategies &amp; plans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dirty="0"/>
              <a:t>Gendered drivers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AU" dirty="0"/>
              <a:t>Family Violence Leave Policy &amp; where to get support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166" t="4838"/>
          <a:stretch/>
        </p:blipFill>
        <p:spPr>
          <a:xfrm>
            <a:off x="6526924" y="1614389"/>
            <a:ext cx="2315527" cy="18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2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3648" y="72951"/>
            <a:ext cx="3575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>
                <a:solidFill>
                  <a:srgbClr val="8A9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Presentations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2" y="90187"/>
            <a:ext cx="2040392" cy="1273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86" y="630669"/>
            <a:ext cx="2071063" cy="1163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0637" b="1446"/>
          <a:stretch/>
        </p:blipFill>
        <p:spPr>
          <a:xfrm>
            <a:off x="191622" y="1444585"/>
            <a:ext cx="1702870" cy="1672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11" y="621396"/>
            <a:ext cx="2486213" cy="1396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107" y="2565951"/>
            <a:ext cx="2517928" cy="1296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214" y="2061509"/>
            <a:ext cx="998121" cy="1317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0" y="3151321"/>
            <a:ext cx="2037341" cy="1835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267" y="145325"/>
            <a:ext cx="1608054" cy="22299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2014" y="3731717"/>
            <a:ext cx="2082210" cy="1111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1067" y="3422846"/>
            <a:ext cx="2058175" cy="15461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9189" y="1892287"/>
            <a:ext cx="2617651" cy="16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3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110" y="693338"/>
            <a:ext cx="87671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Women’s Health in the North facilitated a gender analysis workshop with the Community Safety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 social work student completed a gender analysis</a:t>
            </a:r>
          </a:p>
          <a:p>
            <a:r>
              <a:rPr lang="en-AU" dirty="0"/>
              <a:t>     and audit of the Maternal and Child Health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Gender equity considered in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Included in early years services service level </a:t>
            </a:r>
          </a:p>
          <a:p>
            <a:r>
              <a:rPr lang="en-AU" dirty="0"/>
              <a:t>     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Communications Writing Style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Staff inductions – GE and Family Violence Leave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Annual Report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GE a team agenda item &amp; GE intranet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Increase of 70% in staff disclosures in FV –                                                                      reviewed and updated policy &amp; procedures reviewed with 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Enterprise Agreement negotiations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657" y="1449275"/>
            <a:ext cx="3634607" cy="25567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6539" y="170118"/>
            <a:ext cx="3537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8A9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Outcomes</a:t>
            </a:r>
          </a:p>
        </p:txBody>
      </p:sp>
    </p:spTree>
    <p:extLst>
      <p:ext uri="{BB962C8B-B14F-4D97-AF65-F5344CB8AC3E}">
        <p14:creationId xmlns:p14="http://schemas.microsoft.com/office/powerpoint/2010/main" val="223537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A648A5-58A4-BD46-97F0-21BE6309DD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defRPr/>
            </a:pPr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80972"/>
            <a:ext cx="8534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The 15 Gender Equity Advocates represented all areas of Council and different levels of banding and positions.</a:t>
            </a:r>
          </a:p>
          <a:p>
            <a:endParaRPr lang="en-AU" sz="800" dirty="0"/>
          </a:p>
          <a:p>
            <a:r>
              <a:rPr lang="en-AU" b="1" dirty="0"/>
              <a:t>Feedback from the GEAs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“Get to know someone from an area of Council I don't have anything to do with in my day to day work" 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“Break down the silos"  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“Learned about the Executive members and was interesting to see them out of their role and being on the same level as [all GEAs]"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“More of a sense how gender equity principles forms a golden thread throughout the organisation”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“It was a great opportunity to learn as well as to teach”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“I have grown more passionate about the project after every session and presentation I was part of”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“Staff are generally responsive to the GEA project and the organisation has been 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supportive”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“My kids have had discussions at home about the project and we continue to talk about it”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“There is so much work being done which is positive, but still a lot more to be done. </a:t>
            </a:r>
          </a:p>
          <a:p>
            <a:pPr lvl="0"/>
            <a:r>
              <a:rPr lang="en-AU" sz="1600" i="1" dirty="0">
                <a:solidFill>
                  <a:srgbClr val="000000"/>
                </a:solidFill>
              </a:rPr>
              <a:t>We can’t stop the momentum.” </a:t>
            </a:r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179206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6000" y="350449"/>
            <a:ext cx="3223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b="1" dirty="0">
                <a:solidFill>
                  <a:srgbClr val="8A94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and beyond!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000" y="1172954"/>
            <a:ext cx="7599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Recruited 10 new GEAs – Gender &amp; Intersectionality team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Gender Equity in Early Years Services Policy Sample – SLAs, working group, community of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Passionate engagement and collaboration in 16 Days of Activism and International Women’s Day events and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Women in Business, Women’s Community Leadership Program, Young Women Leader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Gender equity at the Operations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Quarterly survey about Gender, Access, Equity and Inclusion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Gender Equality Act 2020 requirements – Gender Impact Assessments, GEAP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1631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llumbik 1">
      <a:dk1>
        <a:srgbClr val="000000"/>
      </a:dk1>
      <a:lt1>
        <a:srgbClr val="FFFFFF"/>
      </a:lt1>
      <a:dk2>
        <a:srgbClr val="8A931E"/>
      </a:dk2>
      <a:lt2>
        <a:srgbClr val="4E4540"/>
      </a:lt2>
      <a:accent1>
        <a:srgbClr val="CC0934"/>
      </a:accent1>
      <a:accent2>
        <a:srgbClr val="59662F"/>
      </a:accent2>
      <a:accent3>
        <a:srgbClr val="305365"/>
      </a:accent3>
      <a:accent4>
        <a:srgbClr val="4B9FB3"/>
      </a:accent4>
      <a:accent5>
        <a:srgbClr val="F56600"/>
      </a:accent5>
      <a:accent6>
        <a:srgbClr val="926B69"/>
      </a:accent6>
      <a:hlink>
        <a:srgbClr val="0000FF"/>
      </a:hlink>
      <a:folHlink>
        <a:srgbClr val="ACA39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- Nillumbik.pptx" id="{E0B7B851-72A4-472B-AB12-0C8576B85AB0}" vid="{8CA89129-F299-4756-A0D7-A8EFFE2560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- Nillumbik</Template>
  <TotalTime>738</TotalTime>
  <Words>644</Words>
  <Application>Microsoft Office PowerPoint</Application>
  <PresentationFormat>On-screen Show (16:9)</PresentationFormat>
  <Paragraphs>102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Lato Light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Nillumbik 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Jodie Leahy</dc:creator>
  <cp:lastModifiedBy>Rachel Close</cp:lastModifiedBy>
  <cp:revision>36</cp:revision>
  <dcterms:created xsi:type="dcterms:W3CDTF">2021-11-26T03:22:24Z</dcterms:created>
  <dcterms:modified xsi:type="dcterms:W3CDTF">2021-12-07T05:44:03Z</dcterms:modified>
</cp:coreProperties>
</file>