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256" r:id="rId3"/>
    <p:sldId id="345" r:id="rId4"/>
    <p:sldId id="346" r:id="rId5"/>
    <p:sldId id="347" r:id="rId6"/>
    <p:sldId id="328" r:id="rId7"/>
    <p:sldId id="329" r:id="rId8"/>
    <p:sldId id="333" r:id="rId9"/>
    <p:sldId id="332" r:id="rId10"/>
    <p:sldId id="340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92416-3604-4563-9F2B-051A8DA7FED5}" v="3" dt="2024-08-06T07:08:26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yan" userId="169f3ad4-a1c1-4d4c-bc50-d9e66cb109a9" providerId="ADAL" clId="{3CC92416-3604-4563-9F2B-051A8DA7FED5}"/>
    <pc:docChg chg="custSel addSld modSld">
      <pc:chgData name="Melissa Ryan" userId="169f3ad4-a1c1-4d4c-bc50-d9e66cb109a9" providerId="ADAL" clId="{3CC92416-3604-4563-9F2B-051A8DA7FED5}" dt="2024-08-06T07:10:00.678" v="71" actId="15"/>
      <pc:docMkLst>
        <pc:docMk/>
      </pc:docMkLst>
      <pc:sldChg chg="modSp mod">
        <pc:chgData name="Melissa Ryan" userId="169f3ad4-a1c1-4d4c-bc50-d9e66cb109a9" providerId="ADAL" clId="{3CC92416-3604-4563-9F2B-051A8DA7FED5}" dt="2024-08-06T07:10:00.678" v="71" actId="15"/>
        <pc:sldMkLst>
          <pc:docMk/>
          <pc:sldMk cId="2814199128" sldId="256"/>
        </pc:sldMkLst>
        <pc:spChg chg="mod">
          <ac:chgData name="Melissa Ryan" userId="169f3ad4-a1c1-4d4c-bc50-d9e66cb109a9" providerId="ADAL" clId="{3CC92416-3604-4563-9F2B-051A8DA7FED5}" dt="2024-08-06T07:10:00.678" v="71" actId="15"/>
          <ac:spMkLst>
            <pc:docMk/>
            <pc:sldMk cId="2814199128" sldId="256"/>
            <ac:spMk id="5" creationId="{72706109-9445-ED2F-CB9F-CB24C80FD278}"/>
          </ac:spMkLst>
        </pc:spChg>
      </pc:sldChg>
      <pc:sldChg chg="addSp delSp modSp new mod setBg">
        <pc:chgData name="Melissa Ryan" userId="169f3ad4-a1c1-4d4c-bc50-d9e66cb109a9" providerId="ADAL" clId="{3CC92416-3604-4563-9F2B-051A8DA7FED5}" dt="2024-08-05T22:06:31.485" v="36" actId="5793"/>
        <pc:sldMkLst>
          <pc:docMk/>
          <pc:sldMk cId="4253249291" sldId="336"/>
        </pc:sldMkLst>
        <pc:spChg chg="mod">
          <ac:chgData name="Melissa Ryan" userId="169f3ad4-a1c1-4d4c-bc50-d9e66cb109a9" providerId="ADAL" clId="{3CC92416-3604-4563-9F2B-051A8DA7FED5}" dt="2024-08-05T22:06:23.275" v="33" actId="26606"/>
          <ac:spMkLst>
            <pc:docMk/>
            <pc:sldMk cId="4253249291" sldId="336"/>
            <ac:spMk id="2" creationId="{29FD74A6-56F2-8490-5756-94F58538E9C3}"/>
          </ac:spMkLst>
        </pc:spChg>
        <pc:spChg chg="mod">
          <ac:chgData name="Melissa Ryan" userId="169f3ad4-a1c1-4d4c-bc50-d9e66cb109a9" providerId="ADAL" clId="{3CC92416-3604-4563-9F2B-051A8DA7FED5}" dt="2024-08-05T22:06:31.485" v="36" actId="5793"/>
          <ac:spMkLst>
            <pc:docMk/>
            <pc:sldMk cId="4253249291" sldId="336"/>
            <ac:spMk id="3" creationId="{1F2AB96F-3443-2974-398C-3946848C451B}"/>
          </ac:spMkLst>
        </pc:spChg>
        <pc:spChg chg="add">
          <ac:chgData name="Melissa Ryan" userId="169f3ad4-a1c1-4d4c-bc50-d9e66cb109a9" providerId="ADAL" clId="{3CC92416-3604-4563-9F2B-051A8DA7FED5}" dt="2024-08-05T22:06:23.275" v="33" actId="26606"/>
          <ac:spMkLst>
            <pc:docMk/>
            <pc:sldMk cId="4253249291" sldId="336"/>
            <ac:spMk id="9" creationId="{3ECBE1F1-D69B-4AFA-ABD5-8E41720EF6DE}"/>
          </ac:spMkLst>
        </pc:spChg>
        <pc:spChg chg="add">
          <ac:chgData name="Melissa Ryan" userId="169f3ad4-a1c1-4d4c-bc50-d9e66cb109a9" providerId="ADAL" clId="{3CC92416-3604-4563-9F2B-051A8DA7FED5}" dt="2024-08-05T22:06:23.275" v="33" actId="26606"/>
          <ac:spMkLst>
            <pc:docMk/>
            <pc:sldMk cId="4253249291" sldId="336"/>
            <ac:spMk id="11" creationId="{603A6265-E10C-4B85-9C20-E75FCAF9CC63}"/>
          </ac:spMkLst>
        </pc:spChg>
        <pc:picChg chg="add del mod">
          <ac:chgData name="Melissa Ryan" userId="169f3ad4-a1c1-4d4c-bc50-d9e66cb109a9" providerId="ADAL" clId="{3CC92416-3604-4563-9F2B-051A8DA7FED5}" dt="2024-08-05T22:06:19.800" v="32" actId="478"/>
          <ac:picMkLst>
            <pc:docMk/>
            <pc:sldMk cId="4253249291" sldId="336"/>
            <ac:picMk id="5" creationId="{DCE0CDAB-A3AD-9B3D-418B-EC62B3EB0FD8}"/>
          </ac:picMkLst>
        </pc:picChg>
        <pc:picChg chg="add">
          <ac:chgData name="Melissa Ryan" userId="169f3ad4-a1c1-4d4c-bc50-d9e66cb109a9" providerId="ADAL" clId="{3CC92416-3604-4563-9F2B-051A8DA7FED5}" dt="2024-08-05T22:06:23.275" v="33" actId="26606"/>
          <ac:picMkLst>
            <pc:docMk/>
            <pc:sldMk cId="4253249291" sldId="336"/>
            <ac:picMk id="6" creationId="{80770B1D-0001-1821-7C61-7F8C2E9C2491}"/>
          </ac:picMkLst>
        </pc:picChg>
        <pc:picChg chg="add mod">
          <ac:chgData name="Melissa Ryan" userId="169f3ad4-a1c1-4d4c-bc50-d9e66cb109a9" providerId="ADAL" clId="{3CC92416-3604-4563-9F2B-051A8DA7FED5}" dt="2024-08-05T22:06:28.776" v="35" actId="1076"/>
          <ac:picMkLst>
            <pc:docMk/>
            <pc:sldMk cId="4253249291" sldId="336"/>
            <ac:picMk id="8" creationId="{ACD76BF1-B54F-97FA-E443-C197962BC5D5}"/>
          </ac:picMkLst>
        </pc:picChg>
      </pc:sldChg>
      <pc:sldChg chg="add">
        <pc:chgData name="Melissa Ryan" userId="169f3ad4-a1c1-4d4c-bc50-d9e66cb109a9" providerId="ADAL" clId="{3CC92416-3604-4563-9F2B-051A8DA7FED5}" dt="2024-08-06T07:08:10.219" v="37"/>
        <pc:sldMkLst>
          <pc:docMk/>
          <pc:sldMk cId="2815422921" sldId="337"/>
        </pc:sldMkLst>
      </pc:sldChg>
      <pc:sldChg chg="add">
        <pc:chgData name="Melissa Ryan" userId="169f3ad4-a1c1-4d4c-bc50-d9e66cb109a9" providerId="ADAL" clId="{3CC92416-3604-4563-9F2B-051A8DA7FED5}" dt="2024-08-06T07:08:17.558" v="38"/>
        <pc:sldMkLst>
          <pc:docMk/>
          <pc:sldMk cId="285617255" sldId="338"/>
        </pc:sldMkLst>
      </pc:sldChg>
      <pc:sldChg chg="add">
        <pc:chgData name="Melissa Ryan" userId="169f3ad4-a1c1-4d4c-bc50-d9e66cb109a9" providerId="ADAL" clId="{3CC92416-3604-4563-9F2B-051A8DA7FED5}" dt="2024-08-06T07:08:26.228" v="39"/>
        <pc:sldMkLst>
          <pc:docMk/>
          <pc:sldMk cId="1245410460" sldId="3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8288-4F7C-42E8-A706-C3628852BC19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88BD-72F1-477E-BDD7-97881E7BB3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00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4C956-F780-4529-B525-61FE6025A46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66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Reminder that the Discharge Summary is always attached to the infant’s record as the birth details etc. relate to the baby.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88BD-72F1-477E-BDD7-97881E7BB3D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25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D88BD-72F1-477E-BDD7-97881E7BB3D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17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5C12-AE8B-B142-B5B4-C611AE9CA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8BEF9-40EA-4B85-6523-1EAA67690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AB289-8FBA-72F2-608F-324ED29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AB9D6-B454-BF79-86E0-C78170F9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74524-301E-ECCA-883D-E5D26808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07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03B4-07B1-378D-0BF9-774746DA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1AF86-45C2-0029-1A36-E6CF72A57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6F1A1-FE2D-FE23-CAAB-9F4E8734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8B527-E8C2-A3E9-F83D-4924EDEF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3B42A-C520-56AF-2399-8BE48365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5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3E91B-1F78-BE0F-FC05-D1E3E128F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A97FA-D3DA-206F-4872-8CC6094DF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9197-78EC-D1F7-D896-536EB059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722A-394C-EEC6-9C07-4BD7C017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E0CC-283B-AFDA-8A07-A1D11475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0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CF38-1401-BDCC-28D7-4AFFB01E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241B-5B9A-466C-431C-00EB434BE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0385E-B9B7-3836-4A4D-B729C9C2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EAF1-AC16-05C8-1D30-46457F8F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4C909-B3DE-B73D-86DC-1B2F2229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4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6AC5-96F5-D6C9-E462-92B2C986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CBD75-CCFD-5829-516D-43AC30E6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4DB5-C13F-CD75-BA04-BBAF2298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A29ED-8595-5152-4F3A-9E22BEF7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C88F-528C-CD05-81BA-ABFD1FA9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7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EDA4-1F4F-CB76-4329-7A253976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D1A5-8544-A534-B066-CA67F8366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ACD48-F8C2-A2E8-9766-78EF308AC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31B59-30B3-C6A9-289D-532ABB89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625A9-1199-FF5C-4F43-D9762BB6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B15E4-9133-5135-29F6-41EDF2C7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01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8754-0666-95E0-EEF1-137C09AA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876DF-6189-1F74-A3A0-79DD55B7E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E0DA9-ACDF-0B10-8F4E-AFBBB1884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3372A-957E-BAF7-5B15-896D62665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68B6E-4CC9-7E55-0AB0-A501299F4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BF0B5-B9FB-4834-8356-1C7F21C2E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C07ED-306D-00E0-0DD4-42DDDC70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00FB3-2C88-1C3C-FC3F-D973E3E5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65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0710-3497-8E35-9E89-5CDE6D7B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BF47E-B474-5295-AA1C-8CA1FC6D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47C43-6E10-0B34-8E43-8A236D08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230E6-F0CE-778C-FC79-600E823D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21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D7554-BFE0-D3A7-8B66-73FB975C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19662-7F2D-2C16-24F8-F773F98D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3C39D-D7AF-C834-4208-1E56F94F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42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0007-7B83-F9D3-345E-2440D746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3333-8C94-FBE5-F8B0-598F96AAA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A45B5-F296-5C03-C5EA-62FB85EB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F45AB-018B-A2A1-D392-08A3447BC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2DF5C-024D-2AD8-84FB-F934CB56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DF364-A2C5-4EF8-51F1-FDEE9DD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723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9361-9F5D-114E-6B48-F7CDE88C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DC175-6039-7556-161D-5D931A2DF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525CB-FA7E-DDD7-6AB6-BAF96FD93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3C7EA-B79A-79C0-BF47-1A873521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39B3A-EA4C-FA80-5D04-31BFBA35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60239-2359-7E70-F572-D88385E8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57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49BF8-9064-F977-4C88-97BC3D15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15F46-A39E-0697-5B1A-8B480002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6932-C9FF-FBAE-81B9-E1835E696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BBABB-C846-40F4-994C-FF092CBA9C02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30579-4444-8F2F-EF14-112739BD7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89212-BAF9-5E45-F39B-BF0612F0C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3626E-C19B-4CBA-B51C-D6EA6E9F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19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vic.gov.au/maternal-child-health/child-development-information-syste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vic.gov.au/maternal-child-health/child-development-information-syste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0C0C-4431-4DF8-8D2F-F134EADB5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5585747" cy="4567137"/>
          </a:xfrm>
        </p:spPr>
        <p:txBody>
          <a:bodyPr>
            <a:normAutofit/>
          </a:bodyPr>
          <a:lstStyle/>
          <a:p>
            <a:pPr algn="l"/>
            <a:br>
              <a:rPr lang="en-US" sz="3100" dirty="0">
                <a:latin typeface="+mn-lt"/>
                <a:ea typeface="+mn-ea"/>
                <a:cs typeface="+mn-cs"/>
              </a:rPr>
            </a:br>
            <a:br>
              <a:rPr lang="en-US" sz="3100" dirty="0">
                <a:latin typeface="+mn-lt"/>
                <a:ea typeface="+mn-ea"/>
                <a:cs typeface="+mn-cs"/>
              </a:rPr>
            </a:br>
            <a:r>
              <a:rPr lang="en-US" sz="3100" dirty="0">
                <a:latin typeface="+mn-lt"/>
                <a:ea typeface="+mn-ea"/>
                <a:cs typeface="+mn-cs"/>
              </a:rPr>
              <a:t>Child Development Information System (CDIS)</a:t>
            </a:r>
            <a:br>
              <a:rPr lang="en-US" sz="3100" dirty="0">
                <a:latin typeface="+mn-lt"/>
                <a:ea typeface="+mn-ea"/>
                <a:cs typeface="+mn-cs"/>
              </a:rPr>
            </a:br>
            <a:br>
              <a:rPr lang="en-US" sz="3100" dirty="0">
                <a:latin typeface="+mn-lt"/>
                <a:ea typeface="+mn-ea"/>
                <a:cs typeface="+mn-cs"/>
              </a:rPr>
            </a:br>
            <a:br>
              <a:rPr lang="en-US" sz="3100" dirty="0">
                <a:latin typeface="+mn-lt"/>
                <a:ea typeface="+mn-ea"/>
                <a:cs typeface="+mn-cs"/>
              </a:rPr>
            </a:br>
            <a:r>
              <a:rPr lang="en-US" sz="3100" dirty="0"/>
              <a:t>CDIS User Group – Admin</a:t>
            </a:r>
            <a:br>
              <a:rPr lang="en-US" sz="3100" dirty="0"/>
            </a:br>
            <a:br>
              <a:rPr lang="en-US" sz="3100" dirty="0"/>
            </a:br>
            <a:endParaRPr lang="en-AU" sz="3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EE713-D7C0-468A-A5A5-112367389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054885"/>
            <a:ext cx="4620584" cy="13565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600" dirty="0"/>
              <a:t>August 2024</a:t>
            </a:r>
          </a:p>
          <a:p>
            <a:pPr algn="l"/>
            <a:endParaRPr lang="en-US" sz="3600" dirty="0"/>
          </a:p>
          <a:p>
            <a:pPr algn="l"/>
            <a:br>
              <a:rPr lang="en-US" sz="2000" dirty="0">
                <a:highlight>
                  <a:srgbClr val="FFFF00"/>
                </a:highlight>
              </a:rPr>
            </a:br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C8BE0-F683-4B9A-21F1-E920FA7A0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5" r="14795"/>
          <a:stretch/>
        </p:blipFill>
        <p:spPr>
          <a:xfrm>
            <a:off x="7278986" y="10"/>
            <a:ext cx="4913014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199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47BF-257A-871F-DBD1-D75949C2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Attachments: Naming Conventions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5EAE9-7730-F728-BA2D-81B6A246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any services have standardized naming conventions for attachments?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AU" dirty="0"/>
              <a:t>See next slide for suggestions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ED4C4-5CE4-0EF4-FD7C-854140E4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71" y="2898742"/>
            <a:ext cx="9629082" cy="20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7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CCB1-6D33-BB4A-98BD-74E63667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Naming Conventions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9480-2160-EAE4-8C9D-90CBF5EF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Yarra city uses - DD-MM-YYYY - DOCUMENT TYPE - (NAME)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At Cardinia we save the birth notice under mother's name and the date she birthed.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Darebin uses:  Baby followed by surname, Birth Notice.  </a:t>
            </a:r>
            <a:r>
              <a:rPr lang="en-AU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</a:t>
            </a: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 Baby Greene Birth Notice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Melton use Baby Boy/Baby Girl and Surname when creating the CDIS profile, this will be updated when the child's details are confirmed with the parent. We name birth notice DOB + Surname, we don't stipulate the sex of the child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 to check with your internal policies and procedures regarding naming conventions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63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6C2A8-E974-A3F6-6375-5C53BB2A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Agenda</a:t>
            </a:r>
            <a:endParaRPr lang="en-AU" sz="3200"/>
          </a:p>
        </p:txBody>
      </p:sp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72706109-9445-ED2F-CB9F-CB24C80F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pPr rtl="0"/>
            <a:r>
              <a:rPr lang="en-US" sz="2000" dirty="0"/>
              <a:t>Tips &amp; Tricks</a:t>
            </a:r>
          </a:p>
          <a:p>
            <a:pPr lvl="1"/>
            <a:r>
              <a:rPr lang="en-US" sz="1600" dirty="0"/>
              <a:t>Edit Bar</a:t>
            </a:r>
          </a:p>
          <a:p>
            <a:pPr lvl="1"/>
            <a:r>
              <a:rPr lang="en-US" sz="1600" dirty="0"/>
              <a:t>Bulk Rescheduling SMS</a:t>
            </a:r>
          </a:p>
          <a:p>
            <a:pPr rtl="0"/>
            <a:r>
              <a:rPr lang="en-US" sz="2000" dirty="0"/>
              <a:t>CDIS: Discharge Summary Process </a:t>
            </a:r>
          </a:p>
          <a:p>
            <a:r>
              <a:rPr lang="en-US" sz="2000" dirty="0"/>
              <a:t>Practice Note - Client Correspondence &amp; CNP</a:t>
            </a:r>
          </a:p>
          <a:p>
            <a:r>
              <a:rPr lang="en-US" sz="2000" dirty="0"/>
              <a:t>Attachments: Naming Conventions</a:t>
            </a:r>
          </a:p>
          <a:p>
            <a:pPr rtl="0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04D1D-24DB-7198-5D08-6B6E8176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39" r="40797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419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FF6F-3C19-5BC6-A331-588E51DB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Tricks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19D6E-2CC7-91A6-4CD1-21FA44FF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Using Edit bar to alert MCHN that discharge summary has been attached.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Always remember to date and initial.</a:t>
            </a:r>
          </a:p>
          <a:p>
            <a:r>
              <a:rPr lang="en-US" dirty="0"/>
              <a:t>Always remember to delete once not required.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978D5-8C96-72C9-29BE-C99035596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6" y="3115469"/>
            <a:ext cx="11172088" cy="1771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B2897-6630-B7B1-9BC1-DDA5E9DC8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27" b="9846"/>
          <a:stretch/>
        </p:blipFill>
        <p:spPr>
          <a:xfrm>
            <a:off x="7667492" y="97503"/>
            <a:ext cx="4416040" cy="1860806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68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FF6F-3C19-5BC6-A331-588E51DB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Tips &amp; Tricks</a:t>
            </a:r>
            <a:endParaRPr lang="en-AU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19D6E-2CC7-91A6-4CD1-21FA44FF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/>
              <a:t>Bulk Rescheduling Feature: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Helpful when you need to send a message to multiple clients eg:</a:t>
            </a:r>
          </a:p>
          <a:p>
            <a:pPr lvl="1"/>
            <a:r>
              <a:rPr lang="en-US" sz="1600"/>
              <a:t>Cancelled appointments due to sick leave</a:t>
            </a:r>
          </a:p>
          <a:p>
            <a:pPr lvl="1"/>
            <a:r>
              <a:rPr lang="en-US" sz="1600"/>
              <a:t>Road works/closures to center</a:t>
            </a:r>
          </a:p>
          <a:p>
            <a:pPr marL="0" indent="0">
              <a:buNone/>
            </a:pPr>
            <a:r>
              <a:rPr lang="en-US" sz="1600"/>
              <a:t>Important to note:</a:t>
            </a:r>
          </a:p>
          <a:p>
            <a:pPr marL="0" indent="0">
              <a:buNone/>
            </a:pPr>
            <a:r>
              <a:rPr lang="en-US" sz="1600"/>
              <a:t>To use this feature, you must add the clinician's mane against the booking.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AU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D35F8-6CF1-D3A3-AAD9-F18E1AEC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548798"/>
            <a:ext cx="6389346" cy="37697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104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801C-3B6C-C449-2164-5B0EE99E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993"/>
            <a:ext cx="3687491" cy="1594189"/>
          </a:xfrm>
        </p:spPr>
        <p:txBody>
          <a:bodyPr anchor="t">
            <a:normAutofit/>
          </a:bodyPr>
          <a:lstStyle/>
          <a:p>
            <a:r>
              <a:rPr lang="en-US" sz="3200" dirty="0"/>
              <a:t>Tips &amp; tricks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152D-6176-2BA4-329C-A5FEEF495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144855"/>
            <a:ext cx="6012254" cy="23731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200" dirty="0"/>
              <a:t>Bulk SMS Reschedule Process:</a:t>
            </a:r>
          </a:p>
          <a:p>
            <a:r>
              <a:rPr lang="en-US" sz="1200" dirty="0"/>
              <a:t>Select Bulk SMS reschedule</a:t>
            </a:r>
          </a:p>
          <a:p>
            <a:r>
              <a:rPr lang="en-US" sz="1200" dirty="0"/>
              <a:t>Add clinicians name and date</a:t>
            </a:r>
          </a:p>
          <a:p>
            <a:r>
              <a:rPr lang="en-US" sz="1200" dirty="0"/>
              <a:t>Select the clients using all to receive SMS.</a:t>
            </a:r>
          </a:p>
          <a:p>
            <a:r>
              <a:rPr lang="en-US" sz="1200" dirty="0"/>
              <a:t>Cross check against calendar to ensure you are sending the SMS to the correct clients.</a:t>
            </a:r>
          </a:p>
          <a:p>
            <a:r>
              <a:rPr lang="en-US" sz="1200" dirty="0"/>
              <a:t>Any clients that are not on the list may have no clinician or the wrong clinician allocated to the appointment.</a:t>
            </a:r>
          </a:p>
          <a:p>
            <a:r>
              <a:rPr lang="en-US" sz="1200" u="sng" dirty="0"/>
              <a:t>Important to remember to change clinician is there is a change.</a:t>
            </a:r>
          </a:p>
          <a:p>
            <a:endParaRPr lang="en-AU" sz="1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221BB3-7B5D-C899-7745-66D7AC32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D2D571-38D7-DB0F-166C-14FEDA700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8AEF72-50CD-C201-F6BF-C595BBBE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12">
            <a:extLst>
              <a:ext uri="{FF2B5EF4-FFF2-40B4-BE49-F238E27FC236}">
                <a16:creationId xmlns:a16="http://schemas.microsoft.com/office/drawing/2014/main" id="{5EE66EE5-E108-4CB4-1882-5C0AC306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2259"/>
            <a:ext cx="9906000" cy="406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4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8AAD-E8C4-13D2-57A9-434273C4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CDIS: Discharge Summary Process </a:t>
            </a:r>
            <a:br>
              <a:rPr lang="en-US"/>
            </a:br>
            <a:br>
              <a:rPr lang="en-US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AEFB-7829-5E93-CD79-08548AA8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Reference group have reviewed and updated the CDIS: Discharge summary Process to now include guidance regarding recording of discharge weight.</a:t>
            </a:r>
          </a:p>
          <a:p>
            <a:pPr marL="0" indent="0">
              <a:buNone/>
            </a:pPr>
            <a:r>
              <a:rPr lang="en-US"/>
              <a:t>Link: </a:t>
            </a:r>
            <a:r>
              <a:rPr lang="en-US">
                <a:hlinkClick r:id="rId3"/>
              </a:rPr>
              <a:t>https://www.health.vic.gov.au/maternal-child-health/child-development-information-system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Key message:</a:t>
            </a:r>
          </a:p>
          <a:p>
            <a:r>
              <a:rPr lang="en-US"/>
              <a:t>MCHN to read prior to HV</a:t>
            </a:r>
          </a:p>
          <a:p>
            <a:r>
              <a:rPr lang="en-US"/>
              <a:t>Attach to CDIS record (can be attached by admin team)</a:t>
            </a:r>
          </a:p>
          <a:p>
            <a:r>
              <a:rPr lang="en-US"/>
              <a:t>Record discharge weight and date into CDIS following the </a:t>
            </a:r>
            <a:r>
              <a:rPr lang="en-US" b="1"/>
              <a:t>last weight recorded </a:t>
            </a:r>
            <a:r>
              <a:rPr lang="en-US"/>
              <a:t>from maternity service eg Dom, PACU, HITH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765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DF72-96EE-0AD5-B0A2-E932F86C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CDIS: Discharge Summary Process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4E165-88F5-2ECD-4033-FA86AEB41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0286"/>
            <a:ext cx="10515600" cy="4022016"/>
          </a:xfrm>
        </p:spPr>
      </p:pic>
    </p:spTree>
    <p:extLst>
      <p:ext uri="{BB962C8B-B14F-4D97-AF65-F5344CB8AC3E}">
        <p14:creationId xmlns:p14="http://schemas.microsoft.com/office/powerpoint/2010/main" val="322755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D2AE-3A07-498A-E9B1-6056E3BC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Client Not Present – Administration Staff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D504-2A06-41B4-097D-D6CCD003A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Reference group have created this practice note to guide how to document client correspondence in CDIS and how to use the CNP screens.</a:t>
            </a:r>
          </a:p>
          <a:p>
            <a:r>
              <a:rPr lang="en-US"/>
              <a:t>Client correspondence includes SMS, phone calls, emails, and reports and must be recorded in CDIS to maintain an accurate and complete health record.</a:t>
            </a:r>
          </a:p>
          <a:p>
            <a:r>
              <a:rPr lang="en-US"/>
              <a:t>Administration staff recording in CNP will be the exception rather than the rule e.g. further detail regarding disclosures made in communication with parent/carer.</a:t>
            </a:r>
          </a:p>
          <a:p>
            <a:r>
              <a:rPr lang="en-US"/>
              <a:t>MCH Administration teams can attach documents to CDIS records and then forward  correspondence to MCH Leadership or clinician.</a:t>
            </a:r>
          </a:p>
          <a:p>
            <a:r>
              <a:rPr lang="en-US"/>
              <a:t>All Cancelled/rescheduled appointments should be recorded in the appointment.</a:t>
            </a:r>
          </a:p>
          <a:p>
            <a:r>
              <a:rPr lang="en-US"/>
              <a:t>Communication from administration teams to clinicians is essential to ensure appropriate client service. E.g. emailing/calling clinician regarding EMCH client contact.</a:t>
            </a:r>
          </a:p>
          <a:p>
            <a:endParaRPr lang="en-US"/>
          </a:p>
          <a:p>
            <a:pPr marL="0" indent="0">
              <a:buNone/>
            </a:pPr>
            <a:r>
              <a:rPr lang="en-AU">
                <a:hlinkClick r:id="rId3"/>
              </a:rPr>
              <a:t>https://www.health.vic.gov.au/maternal-child-health/child-development-information-system</a:t>
            </a:r>
            <a:endParaRPr lang="en-AU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15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2959-42AF-EC89-8065-15C7BE70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Client Not Present – preferred method of recording client correspondence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9E2FA-4E87-EE3F-B19F-8E7419ED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 algn="ctr">
              <a:buNone/>
            </a:pPr>
            <a:r>
              <a:rPr lang="en-AU" dirty="0"/>
              <a:t>This ensures notes are recorded in the client history where the CNP is recorded.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6A0D93-9E9D-7F85-9F74-FC2D88DD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50" y="1868801"/>
            <a:ext cx="8449900" cy="41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0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636</Words>
  <Application>Microsoft Office PowerPoint</Application>
  <PresentationFormat>Widescreen</PresentationFormat>
  <Paragraphs>96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  Child Development Information System (CDIS)   CDIS User Group – Admin  </vt:lpstr>
      <vt:lpstr>Agenda</vt:lpstr>
      <vt:lpstr>Tips &amp; Tricks</vt:lpstr>
      <vt:lpstr>Tips &amp; Tricks</vt:lpstr>
      <vt:lpstr>Tips &amp; tricks</vt:lpstr>
      <vt:lpstr> CDIS: Discharge Summary Process   </vt:lpstr>
      <vt:lpstr>CDIS: Discharge Summary Process</vt:lpstr>
      <vt:lpstr>Client Not Present – Administration Staff</vt:lpstr>
      <vt:lpstr>Client Not Present – preferred method of recording client correspondence</vt:lpstr>
      <vt:lpstr>Attachments: Naming Conventions</vt:lpstr>
      <vt:lpstr>Examples of Naming Conventions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Ryan</dc:creator>
  <cp:lastModifiedBy>Melissa Ryan</cp:lastModifiedBy>
  <cp:revision>16</cp:revision>
  <dcterms:created xsi:type="dcterms:W3CDTF">2024-08-05T04:26:43Z</dcterms:created>
  <dcterms:modified xsi:type="dcterms:W3CDTF">2024-08-20T09:48:34Z</dcterms:modified>
</cp:coreProperties>
</file>