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89" r:id="rId5"/>
    <p:sldId id="275" r:id="rId6"/>
    <p:sldId id="290" r:id="rId7"/>
    <p:sldId id="292" r:id="rId8"/>
    <p:sldId id="295" r:id="rId9"/>
    <p:sldId id="297" r:id="rId10"/>
    <p:sldId id="294" r:id="rId11"/>
    <p:sldId id="296" r:id="rId12"/>
    <p:sldId id="293" r:id="rId13"/>
    <p:sldId id="298" r:id="rId14"/>
    <p:sldId id="287" r:id="rId15"/>
  </p:sldIdLst>
  <p:sldSz cx="9144000" cy="5148263"/>
  <p:notesSz cx="6858000" cy="9144000"/>
  <p:defaultTextStyle>
    <a:defPPr>
      <a:defRPr lang="en-US"/>
    </a:defPPr>
    <a:lvl1pPr marL="0" indent="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FontTx/>
      <a:buNone/>
      <a:defRPr sz="2000" kern="1200" baseline="0">
        <a:solidFill>
          <a:schemeClr val="tx1"/>
        </a:solidFill>
        <a:latin typeface="+mn-lt"/>
        <a:ea typeface="+mn-ea"/>
        <a:cs typeface="+mn-cs"/>
      </a:defRPr>
    </a:lvl1pPr>
    <a:lvl2pPr marL="0" indent="0" algn="l" defTabSz="685800" rtl="0" eaLnBrk="1" latinLnBrk="0" hangingPunct="1">
      <a:lnSpc>
        <a:spcPct val="98000"/>
      </a:lnSpc>
      <a:spcBef>
        <a:spcPts val="375"/>
      </a:spcBef>
      <a:buFontTx/>
      <a:buNone/>
      <a:defRPr sz="2000" b="1" i="0" kern="1200" baseline="0">
        <a:solidFill>
          <a:schemeClr val="tx2"/>
        </a:solidFill>
        <a:latin typeface="+mj-lt"/>
        <a:ea typeface="+mn-ea"/>
        <a:cs typeface="+mn-cs"/>
      </a:defRPr>
    </a:lvl2pPr>
    <a:lvl3pPr marL="468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Calibri" panose="020F0502020204030204" pitchFamily="34" charset="0"/>
      <a:buChar char="●"/>
      <a:defRPr sz="2000" kern="1200" baseline="0">
        <a:solidFill>
          <a:schemeClr val="tx1"/>
        </a:solidFill>
        <a:latin typeface="+mn-lt"/>
        <a:ea typeface="+mn-ea"/>
        <a:cs typeface="+mn-cs"/>
      </a:defRPr>
    </a:lvl3pPr>
    <a:lvl4pPr marL="936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00000"/>
      <a:buFont typeface="Arial" panose="020B0604020202020204" pitchFamily="34" charset="0"/>
      <a:buChar char="—"/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404000" indent="-468000" algn="l" defTabSz="685800" rtl="0" eaLnBrk="1" latinLnBrk="0" hangingPunct="1">
      <a:lnSpc>
        <a:spcPct val="98000"/>
      </a:lnSpc>
      <a:spcBef>
        <a:spcPts val="0"/>
      </a:spcBef>
      <a:spcAft>
        <a:spcPts val="1300"/>
      </a:spcAft>
      <a:buClr>
        <a:srgbClr val="0063A5"/>
      </a:buClr>
      <a:buSzPct val="120000"/>
      <a:buFont typeface="Wingdings" panose="05000000000000000000" pitchFamily="2" charset="2"/>
      <a:buChar char=""/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Loschiavo (DHHS)" initials="JL(" lastIdx="1" clrIdx="0">
    <p:extLst>
      <p:ext uri="{19B8F6BF-5375-455C-9EA6-DF929625EA0E}">
        <p15:presenceInfo xmlns:p15="http://schemas.microsoft.com/office/powerpoint/2012/main" userId="S::Jessica.Loschiavo@safercare.vic.gov.au::bbaf25b2-2c76-4cc6-93cd-b48055b4b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32"/>
    <a:srgbClr val="CCCCD0"/>
    <a:srgbClr val="00001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85F01EC-6FE7-43F9-B863-10CF3ED7CFCE}">
  <a:tblStyle styleId="{785F01EC-6FE7-43F9-B863-10CF3ED7CFCE}" styleName="SCV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lt2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noFill/>
        </a:fill>
      </a:tcStyle>
    </a:firstCol>
    <a:firstRow>
      <a:tcTxStyle b="on">
        <a:fontRef idx="minor">
          <a:schemeClr val="dk2"/>
        </a:fontRef>
        <a:schemeClr val="dk2"/>
      </a:tcTxStyle>
      <a:tcStyle>
        <a:tcBdr>
          <a:bottom>
            <a:ln w="38100" cmpd="sng">
              <a:solidFill>
                <a:schemeClr val="accent6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450DDCDF-74B0-44AD-A3D2-FDAAE5D156A9}" styleName="SCV Table First Column Shad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accent5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solidFill>
            <a:schemeClr val="lt2"/>
          </a:solidFill>
        </a:fill>
      </a:tcStyle>
    </a:firstCo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2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95FFB-6DF1-4E7F-BBC9-C647C36F5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7C48-B208-4EE2-B036-3CB7E49172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24BF4-3BBC-41B9-B2CA-A8750E2EE9EC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9500-DE5C-42BD-A4FE-119036358E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BC908-B90B-4F01-90E4-14843EE571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84E4-C499-4E44-933D-F1C0D519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75A7-A785-4641-97D6-B79176D50B34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429E-84F1-4454-9E84-CF1ED96B8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45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91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837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783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728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674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620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566" algn="l" defTabSz="68589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8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1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2429E-84F1-4454-9E84-CF1ED96B85E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39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000" y="1595120"/>
            <a:ext cx="6549517" cy="1052780"/>
          </a:xfrm>
        </p:spPr>
        <p:txBody>
          <a:bodyPr anchor="b"/>
          <a:lstStyle>
            <a:lvl1pPr algn="l">
              <a:lnSpc>
                <a:spcPct val="100000"/>
              </a:lnSpc>
              <a:defRPr sz="3500" spc="-4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00" y="2647900"/>
            <a:ext cx="6549517" cy="86154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800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4000" y="1107000"/>
            <a:ext cx="3600000" cy="288000"/>
          </a:xfrm>
        </p:spPr>
        <p:txBody>
          <a:bodyPr anchor="ctr" anchorCtr="0"/>
          <a:lstStyle>
            <a:lvl1pPr>
              <a:defRPr sz="1200" b="1" baseline="0"/>
            </a:lvl1pPr>
          </a:lstStyle>
          <a:p>
            <a:pPr lvl="0"/>
            <a:r>
              <a:rPr lang="en-US" dirty="0"/>
              <a:t>Day Month Year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203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76000" cy="309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6B89EB1C-6EBC-42DD-9C6B-D0DACBBF213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8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Subheads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01EA31C-2752-4408-9F95-C793B94E7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4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F4A0907-A8F3-4307-9E78-4EE4F26277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4213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A19B4D0-F0A4-4EDE-AA09-F42A8B2D4A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38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908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 baseline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31CD4-82E6-4B86-93AF-80A4E1187D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08000" y="1782000"/>
            <a:ext cx="3844800" cy="684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1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5ADA753-B141-4A69-973B-F516E81F5B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6080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4167390-9AA1-41C0-812E-1F3F257346C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62800" y="2502000"/>
            <a:ext cx="1890000" cy="2376000"/>
          </a:xfrm>
        </p:spPr>
        <p:txBody>
          <a:bodyPr/>
          <a:lstStyle>
            <a:lvl1pPr>
              <a:lnSpc>
                <a:spcPct val="99000"/>
              </a:lnSpc>
              <a:spcAft>
                <a:spcPts val="900"/>
              </a:spcAft>
              <a:defRPr sz="900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1" i="0">
                <a:latin typeface="+mn-lt"/>
              </a:defRPr>
            </a:lvl2pPr>
            <a:lvl3pPr marL="18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3pPr>
            <a:lvl4pPr marL="36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4pPr>
            <a:lvl5pPr marL="540000" indent="-180000">
              <a:lnSpc>
                <a:spcPct val="99000"/>
              </a:lnSpc>
              <a:spcBef>
                <a:spcPts val="0"/>
              </a:spcBef>
              <a:spcAft>
                <a:spcPts val="900"/>
              </a:spcAft>
              <a:defRPr sz="900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descr="Decorative">
            <a:extLst>
              <a:ext uri="{FF2B5EF4-FFF2-40B4-BE49-F238E27FC236}">
                <a16:creationId xmlns:a16="http://schemas.microsoft.com/office/drawing/2014/main" id="{5A309BB2-2AC1-4B0E-903D-ABC5C34418A6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3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 descr="Decorative">
            <a:extLst>
              <a:ext uri="{FF2B5EF4-FFF2-40B4-BE49-F238E27FC236}">
                <a16:creationId xmlns:a16="http://schemas.microsoft.com/office/drawing/2014/main" id="{7F454501-DD7E-4F92-B5AE-6A982447449E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00" y="1800000"/>
            <a:ext cx="6840000" cy="576000"/>
          </a:xfrm>
        </p:spPr>
        <p:txBody>
          <a:bodyPr anchor="b"/>
          <a:lstStyle>
            <a:lvl1pPr>
              <a:lnSpc>
                <a:spcPct val="100000"/>
              </a:lnSpc>
              <a:defRPr sz="30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00" y="2358000"/>
            <a:ext cx="684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2400" baseline="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E2921-288E-469A-A2AC-4B43F0F0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84000" y="1782000"/>
            <a:ext cx="7740000" cy="288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text here. Click the Increase List Level button once for a heading and twice for a bullet. Use the Decrease List Level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D3BDF4BD-FEB7-4658-B96A-6E92F99CB35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1818000"/>
            <a:ext cx="3708000" cy="3060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818000"/>
            <a:ext cx="3708000" cy="30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76FB9B50-089B-4AC5-968A-1462039B211F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894906"/>
            <a:ext cx="7740000" cy="82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684000" y="2178000"/>
            <a:ext cx="3708000" cy="2664000"/>
          </a:xfr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00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2178000"/>
            <a:ext cx="3708000" cy="26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25C70A13-DDA2-44DD-A577-9128DBF2C6BD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79837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684000" y="2196000"/>
            <a:ext cx="3780000" cy="2628000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3024000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6604E823-0606-4545-B9A7-188F9CDB2A70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4213" y="1782000"/>
            <a:ext cx="3708000" cy="39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684000" y="2232001"/>
            <a:ext cx="3708000" cy="2070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6000" y="1782000"/>
            <a:ext cx="3780000" cy="252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0815631C-33D3-4177-B43F-12601F7AE9C2}"/>
              </a:ext>
            </a:extLst>
          </p:cNvPr>
          <p:cNvCxnSpPr/>
          <p:nvPr userDrawn="1"/>
        </p:nvCxnSpPr>
        <p:spPr>
          <a:xfrm>
            <a:off x="702000" y="702000"/>
            <a:ext cx="7722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14741F-4E67-47EF-8FBD-492749B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3780000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4000" y="1782000"/>
            <a:ext cx="3780000" cy="306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752002" y="306000"/>
            <a:ext cx="4392000" cy="4536000"/>
          </a:xfrm>
          <a:solidFill>
            <a:schemeClr val="bg1">
              <a:lumMod val="95000"/>
            </a:schemeClr>
          </a:solidFill>
        </p:spPr>
        <p:txBody>
          <a:bodyPr lIns="360000" tIns="504000" rIns="360000" bIns="360000" anchor="t" anchorCtr="1"/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 descr="Decorative"/>
          <p:cNvCxnSpPr/>
          <p:nvPr userDrawn="1"/>
        </p:nvCxnSpPr>
        <p:spPr>
          <a:xfrm>
            <a:off x="702000" y="702000"/>
            <a:ext cx="36900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1033200"/>
            <a:ext cx="7740000" cy="684000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684212" y="1728000"/>
            <a:ext cx="7740000" cy="313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00" y="900000"/>
            <a:ext cx="7740000" cy="828000"/>
          </a:xfrm>
          <a:prstGeom prst="rect">
            <a:avLst/>
          </a:prstGeom>
        </p:spPr>
        <p:txBody>
          <a:bodyPr vert="horz" lIns="36000" tIns="36000" rIns="36000" bIns="3600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080" y="1782000"/>
            <a:ext cx="7740000" cy="2880000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4000" y="4842000"/>
            <a:ext cx="1080000" cy="180000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MSIPCMContentMarking" descr="{&quot;HashCode&quot;:904758361,&quot;Placement&quot;:&quot;Footer&quot;,&quot;Top&quot;:382.823456,&quot;Left&quot;:323.117157,&quot;SlideWidth&quot;:720,&quot;SlideHeight&quot;:405}">
            <a:extLst>
              <a:ext uri="{FF2B5EF4-FFF2-40B4-BE49-F238E27FC236}">
                <a16:creationId xmlns:a16="http://schemas.microsoft.com/office/drawing/2014/main" id="{672D7E31-C121-44D5-8B5D-82A4A36DEB93}"/>
              </a:ext>
            </a:extLst>
          </p:cNvPr>
          <p:cNvSpPr txBox="1"/>
          <p:nvPr userDrawn="1"/>
        </p:nvSpPr>
        <p:spPr>
          <a:xfrm>
            <a:off x="4103588" y="4861858"/>
            <a:ext cx="936825" cy="28640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6985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78" r:id="rId4"/>
    <p:sldLayoutId id="2147483681" r:id="rId5"/>
    <p:sldLayoutId id="2147483679" r:id="rId6"/>
    <p:sldLayoutId id="2147483680" r:id="rId7"/>
    <p:sldLayoutId id="2147483670" r:id="rId8"/>
    <p:sldLayoutId id="2147483677" r:id="rId9"/>
    <p:sldLayoutId id="2147483672" r:id="rId10"/>
    <p:sldLayoutId id="2147483675" r:id="rId11"/>
    <p:sldLayoutId id="2147483666" r:id="rId12"/>
    <p:sldLayoutId id="2147483667" r:id="rId13"/>
  </p:sldLayoutIdLst>
  <p:hf sldNum="0" hdr="0" ftr="0" dt="0"/>
  <p:txStyles>
    <p:titleStyle>
      <a:lvl1pPr algn="l" defTabSz="685800" rtl="0" eaLnBrk="1" latinLnBrk="0" hangingPunct="1">
        <a:lnSpc>
          <a:spcPct val="95000"/>
        </a:lnSpc>
        <a:spcBef>
          <a:spcPct val="0"/>
        </a:spcBef>
        <a:spcAft>
          <a:spcPts val="600"/>
        </a:spcAft>
        <a:buNone/>
        <a:defRPr sz="2400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FontTx/>
        <a:buNone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98000"/>
        </a:lnSpc>
        <a:spcBef>
          <a:spcPts val="375"/>
        </a:spcBef>
        <a:buFontTx/>
        <a:buNone/>
        <a:defRPr sz="2000" b="1" i="0" kern="1200" baseline="0">
          <a:solidFill>
            <a:schemeClr val="tx2"/>
          </a:solidFill>
          <a:latin typeface="+mj-lt"/>
          <a:ea typeface="+mn-ea"/>
          <a:cs typeface="+mn-cs"/>
        </a:defRPr>
      </a:lvl2pPr>
      <a:lvl3pPr marL="468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00000"/>
        <a:buFont typeface="Arial" panose="020B0604020202020204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04000" indent="-468000" algn="l" defTabSz="685800" rtl="0" eaLnBrk="1" latinLnBrk="0" hangingPunct="1">
        <a:lnSpc>
          <a:spcPct val="98000"/>
        </a:lnSpc>
        <a:spcBef>
          <a:spcPts val="0"/>
        </a:spcBef>
        <a:spcAft>
          <a:spcPts val="1300"/>
        </a:spcAft>
        <a:buClr>
          <a:srgbClr val="0063A5"/>
        </a:buClr>
        <a:buSzPct val="120000"/>
        <a:buFont typeface="Wingdings" panose="05000000000000000000" pitchFamily="2" charset="2"/>
        <a:buChar char="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Arial Black" panose="020B0A040201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91440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Clr>
          <a:srgbClr val="0063A5"/>
        </a:buClr>
        <a:buFont typeface="Wingdings" panose="05000000000000000000" pitchFamily="2" charset="2"/>
        <a:buChar char="s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rcarevictoria.vic.gov.au/" TargetMode="External"/><Relationship Id="rId2" Type="http://schemas.openxmlformats.org/officeDocument/2006/relationships/hyperlink" Target="mailto:info@safercarevictoria.vic.gov.au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00" y="1595120"/>
            <a:ext cx="6958204" cy="1052780"/>
          </a:xfrm>
        </p:spPr>
        <p:txBody>
          <a:bodyPr/>
          <a:lstStyle/>
          <a:p>
            <a:r>
              <a:rPr lang="en-AU" dirty="0"/>
              <a:t>Model of Care (</a:t>
            </a:r>
            <a:r>
              <a:rPr lang="en-AU" dirty="0" err="1"/>
              <a:t>MoC</a:t>
            </a:r>
            <a:r>
              <a:rPr lang="en-AU" dirty="0"/>
              <a:t>) - EMCH Program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4000" y="2647900"/>
            <a:ext cx="7121706" cy="861540"/>
          </a:xfrm>
        </p:spPr>
        <p:txBody>
          <a:bodyPr/>
          <a:lstStyle/>
          <a:p>
            <a:r>
              <a:rPr lang="en-AU" sz="2400" dirty="0"/>
              <a:t>Marcia Armstrong – Principal MCH Advisor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22 April 2021</a:t>
            </a:r>
            <a:endParaRPr lang="en-AU" dirty="0"/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330CB1CA-D7D0-433B-9070-D6598D998E73}"/>
              </a:ext>
            </a:extLst>
          </p:cNvPr>
          <p:cNvSpPr txBox="1">
            <a:spLocks/>
          </p:cNvSpPr>
          <p:nvPr/>
        </p:nvSpPr>
        <p:spPr>
          <a:xfrm>
            <a:off x="684000" y="3639895"/>
            <a:ext cx="6549517" cy="546771"/>
          </a:xfrm>
          <a:prstGeom prst="rect">
            <a:avLst/>
          </a:prstGeom>
        </p:spPr>
        <p:txBody>
          <a:bodyPr vert="horz" lIns="36000" tIns="36000" rIns="36000" bIns="3600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8000"/>
              </a:lnSpc>
              <a:spcBef>
                <a:spcPts val="375"/>
              </a:spcBef>
              <a:buFontTx/>
              <a:buNone/>
              <a:defRPr sz="1500" b="1" i="0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Calibri" panose="020F0502020204030204" pitchFamily="34" charset="0"/>
              <a:buNone/>
              <a:defRPr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00000"/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8000"/>
              </a:lnSpc>
              <a:spcBef>
                <a:spcPts val="0"/>
              </a:spcBef>
              <a:spcAft>
                <a:spcPts val="1300"/>
              </a:spcAft>
              <a:buClr>
                <a:srgbClr val="0063A5"/>
              </a:buClr>
              <a:buSzPct val="12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1667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AU" dirty="0"/>
          </a:p>
        </p:txBody>
      </p:sp>
      <p:pic>
        <p:nvPicPr>
          <p:cNvPr id="9" name="Graphic 8" descr="Lightbulb and gear">
            <a:extLst>
              <a:ext uri="{FF2B5EF4-FFF2-40B4-BE49-F238E27FC236}">
                <a16:creationId xmlns:a16="http://schemas.microsoft.com/office/drawing/2014/main" id="{BE591F74-6DBC-48C5-A272-D4C3382F22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9860" y="26175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25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86AEC-DDCD-4150-8F23-5F289618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Accessibility statement and publisher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732DA-03FF-4EC0-AE00-AFDA90B335A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sz="1600" dirty="0"/>
              <a:t>To receive this presentation in another format phone 0407 218 294, using the National Relay Service 13 36 77 if required, or </a:t>
            </a:r>
            <a:r>
              <a:rPr lang="en-GB" sz="1600" dirty="0">
                <a:hlinkClick r:id="rId2"/>
              </a:rPr>
              <a:t>email Safer Care Victoria</a:t>
            </a:r>
            <a:r>
              <a:rPr lang="en-GB" sz="1600" dirty="0"/>
              <a:t> &lt;info@safercarevictoria.vic.gov.au&gt;.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Authorised and published by the Victorian Government, 1 Treasury Place, Melbourne.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© State of Victoria, Australia, Safer Care Victoria, April, 2021</a:t>
            </a:r>
          </a:p>
          <a:p>
            <a:pPr>
              <a:spcAft>
                <a:spcPts val="600"/>
              </a:spcAft>
            </a:pPr>
            <a:r>
              <a:rPr lang="en-GB" sz="1600" dirty="0"/>
              <a:t>Available at the </a:t>
            </a:r>
            <a:r>
              <a:rPr lang="en-GB" sz="1600" dirty="0">
                <a:hlinkClick r:id="rId3"/>
              </a:rPr>
              <a:t>Safer Care Victoria website</a:t>
            </a:r>
            <a:r>
              <a:rPr lang="en-GB" sz="1600" dirty="0">
                <a:solidFill>
                  <a:srgbClr val="D50032"/>
                </a:solidFill>
              </a:rPr>
              <a:t> </a:t>
            </a:r>
            <a:r>
              <a:rPr lang="en-GB" sz="1600" dirty="0"/>
              <a:t>&lt;https://www.bettersafercare.vic.gov.au&gt;</a:t>
            </a: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259652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MoC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Recognises the EMCH program is a tier of support offered to families whose needs cannot be adequality accommodated by the MCH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EMCH is a continuum of the UMCH program and will transition back to the UMCH program when they no longer require additional support </a:t>
            </a:r>
          </a:p>
        </p:txBody>
      </p:sp>
    </p:spTree>
    <p:extLst>
      <p:ext uri="{BB962C8B-B14F-4D97-AF65-F5344CB8AC3E}">
        <p14:creationId xmlns:p14="http://schemas.microsoft.com/office/powerpoint/2010/main" val="100061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951687-2C74-446D-A770-75F764AFE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43" y="111168"/>
            <a:ext cx="8311144" cy="478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5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7789BEB-F6D3-4AAA-8BA2-C73E0F347B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350" y="1311430"/>
            <a:ext cx="3651250" cy="346376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600" dirty="0"/>
              <a:t> 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Program Entry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program eligibility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referral pathways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Intake process and </a:t>
            </a:r>
            <a:r>
              <a:rPr lang="en-US" sz="1400" dirty="0" err="1"/>
              <a:t>prioritisation</a:t>
            </a:r>
            <a:endParaRPr lang="en-US" sz="1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Aft>
                <a:spcPts val="0"/>
              </a:spcAft>
            </a:pPr>
            <a:endParaRPr lang="en-US" sz="1400" dirty="0"/>
          </a:p>
          <a:p>
            <a:pPr>
              <a:spcAft>
                <a:spcPts val="0"/>
              </a:spcAft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Clinical management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family assessment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CFAP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interventions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reassessment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Aft>
                <a:spcPts val="0"/>
              </a:spcAft>
            </a:pPr>
            <a:r>
              <a:rPr lang="en-US" sz="1400" b="1" dirty="0">
                <a:solidFill>
                  <a:schemeClr val="tx2">
                    <a:lumMod val="75000"/>
                  </a:schemeClr>
                </a:solidFill>
              </a:rPr>
              <a:t>Transition of care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transition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referral out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outcomes monitoring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951687-2C74-446D-A770-75F764AFE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301111"/>
            <a:ext cx="4392000" cy="252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6605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D4B7D77-01EF-40B2-9472-4BB29134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 anchor="t">
            <a:normAutofit/>
          </a:bodyPr>
          <a:lstStyle/>
          <a:p>
            <a:r>
              <a:rPr lang="en-US" dirty="0"/>
              <a:t>Issues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8A4F88-E484-4FF6-8F00-F5D87B639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539" y="1471914"/>
            <a:ext cx="3248922" cy="313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D4B7D77-01EF-40B2-9472-4BB29134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 anchor="t">
            <a:normAutofit/>
          </a:bodyPr>
          <a:lstStyle/>
          <a:p>
            <a:r>
              <a:rPr lang="en-US" dirty="0"/>
              <a:t>Goals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BB8AD4-8C24-4095-8BB2-CEE390E79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870" y="1378502"/>
            <a:ext cx="1686160" cy="34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8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D4B7D77-01EF-40B2-9472-4BB29134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 anchor="t">
            <a:normAutofit/>
          </a:bodyPr>
          <a:lstStyle/>
          <a:p>
            <a:r>
              <a:rPr lang="en-US" dirty="0"/>
              <a:t>Actions and Interventions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6EDCB4-C1CB-42D7-B9DC-04C9E0410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8352" y="1417875"/>
            <a:ext cx="3667456" cy="35299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236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6D4B7D77-01EF-40B2-9472-4BB291347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000" y="972000"/>
            <a:ext cx="7740000" cy="720000"/>
          </a:xfrm>
        </p:spPr>
        <p:txBody>
          <a:bodyPr anchor="t">
            <a:normAutofit/>
          </a:bodyPr>
          <a:lstStyle/>
          <a:p>
            <a:r>
              <a:rPr lang="en-US" dirty="0"/>
              <a:t>Indicative Outcomes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A988DD-1679-45A1-A9FC-473A8F993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007" y="1526864"/>
            <a:ext cx="6626758" cy="323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1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604915-4705-4E00-AF2E-DA2A4B604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50" y="125510"/>
            <a:ext cx="7330860" cy="502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067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V PPT colours supplied">
      <a:dk1>
        <a:srgbClr val="000000"/>
      </a:dk1>
      <a:lt1>
        <a:sysClr val="window" lastClr="FFFFFF"/>
      </a:lt1>
      <a:dk2>
        <a:srgbClr val="007586"/>
      </a:dk2>
      <a:lt2>
        <a:srgbClr val="EDF5F7"/>
      </a:lt2>
      <a:accent1>
        <a:srgbClr val="4098A4"/>
      </a:accent1>
      <a:accent2>
        <a:srgbClr val="80BAC3"/>
      </a:accent2>
      <a:accent3>
        <a:srgbClr val="BFDDE1"/>
      </a:accent3>
      <a:accent4>
        <a:srgbClr val="404050"/>
      </a:accent4>
      <a:accent5>
        <a:srgbClr val="80808B"/>
      </a:accent5>
      <a:accent6>
        <a:srgbClr val="CCCCD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V PowerPoint template 101120.potx" id="{7E619F4E-C014-44A4-893C-19CBE257F521}" vid="{957E9EBC-9ABE-4D53-8D18-233B81447B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Mstatus xmlns="8e31a26f-2bac-4483-81c4-d278e737b1b6">false</PM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EBED02B2B1B949AC5C2E8310F5529D" ma:contentTypeVersion="13" ma:contentTypeDescription="Create a new document." ma:contentTypeScope="" ma:versionID="1eabd528b810a9f0746f6cd39eaca66e">
  <xsd:schema xmlns:xsd="http://www.w3.org/2001/XMLSchema" xmlns:xs="http://www.w3.org/2001/XMLSchema" xmlns:p="http://schemas.microsoft.com/office/2006/metadata/properties" xmlns:ns2="8e31a26f-2bac-4483-81c4-d278e737b1b6" xmlns:ns3="c427ca3f-7de3-4044-ac76-e271ff0d05a7" targetNamespace="http://schemas.microsoft.com/office/2006/metadata/properties" ma:root="true" ma:fieldsID="2640416634436d078da1b0dc770df394" ns2:_="" ns3:_="">
    <xsd:import namespace="8e31a26f-2bac-4483-81c4-d278e737b1b6"/>
    <xsd:import namespace="c427ca3f-7de3-4044-ac76-e271ff0d05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PM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31a26f-2bac-4483-81c4-d278e737b1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PMstatus" ma:index="20" nillable="true" ma:displayName="Protective Marking ready" ma:default="0" ma:description="Full front cover and subtitle page hides marking" ma:format="Dropdown" ma:internalName="PMstatus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7ca3f-7de3-4044-ac76-e271ff0d05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45D475-0604-4F7D-B7B9-BF5555011D60}">
  <ds:schemaRefs>
    <ds:schemaRef ds:uri="http://schemas.microsoft.com/office/2006/metadata/properties"/>
    <ds:schemaRef ds:uri="http://schemas.microsoft.com/office/infopath/2007/PartnerControls"/>
    <ds:schemaRef ds:uri="8e31a26f-2bac-4483-81c4-d278e737b1b6"/>
  </ds:schemaRefs>
</ds:datastoreItem>
</file>

<file path=customXml/itemProps2.xml><?xml version="1.0" encoding="utf-8"?>
<ds:datastoreItem xmlns:ds="http://schemas.openxmlformats.org/officeDocument/2006/customXml" ds:itemID="{B6F291A4-D33F-4FF7-892F-C0C70EF021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A18A5-F7FC-46F3-9ADD-CA6E49ABC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31a26f-2bac-4483-81c4-d278e737b1b6"/>
    <ds:schemaRef ds:uri="c427ca3f-7de3-4044-ac76-e271ff0d05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SCV PowerPoint template</Template>
  <TotalTime>127</TotalTime>
  <Words>194</Words>
  <Application>Microsoft Office PowerPoint</Application>
  <PresentationFormat>Custom</PresentationFormat>
  <Paragraphs>36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Office Theme</vt:lpstr>
      <vt:lpstr>Model of Care (MoC) - EMCH Program</vt:lpstr>
      <vt:lpstr>MoC</vt:lpstr>
      <vt:lpstr>PowerPoint Presentation</vt:lpstr>
      <vt:lpstr>PowerPoint Presentation</vt:lpstr>
      <vt:lpstr>Issues</vt:lpstr>
      <vt:lpstr>Goals</vt:lpstr>
      <vt:lpstr>Actions and Interventions</vt:lpstr>
      <vt:lpstr>Indicative Outcomes</vt:lpstr>
      <vt:lpstr>PowerPoint Presentation</vt:lpstr>
      <vt:lpstr>Questions?</vt:lpstr>
      <vt:lpstr>Accessibility statement and publisher information</vt:lpstr>
    </vt:vector>
  </TitlesOfParts>
  <Company>Safer Care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Marcia</dc:creator>
  <cp:lastModifiedBy>Marcia</cp:lastModifiedBy>
  <cp:revision>9</cp:revision>
  <dcterms:created xsi:type="dcterms:W3CDTF">2021-04-21T20:12:42Z</dcterms:created>
  <dcterms:modified xsi:type="dcterms:W3CDTF">2021-04-21T22:20:31Z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0x010100A1EBED02B2B1B949AC5C2E8310F5529D</vt:lpwstr>
  </property>
  <property fmtid="{D5CDD505-2E9C-101B-9397-08002B2CF9AE}" pid="4" name="MSIP_Label_43e64453-338c-4f93-8a4d-0039a0a41f2a_Enabled">
    <vt:lpwstr>true</vt:lpwstr>
  </property>
  <property fmtid="{D5CDD505-2E9C-101B-9397-08002B2CF9AE}" pid="5" name="MSIP_Label_43e64453-338c-4f93-8a4d-0039a0a41f2a_SetDate">
    <vt:lpwstr>2021-04-21T22:20:27Z</vt:lpwstr>
  </property>
  <property fmtid="{D5CDD505-2E9C-101B-9397-08002B2CF9AE}" pid="6" name="MSIP_Label_43e64453-338c-4f93-8a4d-0039a0a41f2a_Method">
    <vt:lpwstr>Privileged</vt:lpwstr>
  </property>
  <property fmtid="{D5CDD505-2E9C-101B-9397-08002B2CF9AE}" pid="7" name="MSIP_Label_43e64453-338c-4f93-8a4d-0039a0a41f2a_Name">
    <vt:lpwstr>43e64453-338c-4f93-8a4d-0039a0a41f2a</vt:lpwstr>
  </property>
  <property fmtid="{D5CDD505-2E9C-101B-9397-08002B2CF9AE}" pid="8" name="MSIP_Label_43e64453-338c-4f93-8a4d-0039a0a41f2a_SiteId">
    <vt:lpwstr>c0e0601f-0fac-449c-9c88-a104c4eb9f28</vt:lpwstr>
  </property>
  <property fmtid="{D5CDD505-2E9C-101B-9397-08002B2CF9AE}" pid="9" name="MSIP_Label_43e64453-338c-4f93-8a4d-0039a0a41f2a_ActionId">
    <vt:lpwstr>74b1d61b-992c-4c97-804d-18f7a9d99225</vt:lpwstr>
  </property>
  <property fmtid="{D5CDD505-2E9C-101B-9397-08002B2CF9AE}" pid="10" name="MSIP_Label_43e64453-338c-4f93-8a4d-0039a0a41f2a_ContentBits">
    <vt:lpwstr>2</vt:lpwstr>
  </property>
</Properties>
</file>