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94" r:id="rId3"/>
    <p:sldId id="276" r:id="rId4"/>
    <p:sldId id="302" r:id="rId5"/>
    <p:sldId id="300" r:id="rId6"/>
    <p:sldId id="303" r:id="rId7"/>
    <p:sldId id="289"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ire Taylor" initials="CT" lastIdx="8" clrIdx="0">
    <p:extLst>
      <p:ext uri="{19B8F6BF-5375-455C-9EA6-DF929625EA0E}">
        <p15:presenceInfo xmlns:p15="http://schemas.microsoft.com/office/powerpoint/2012/main" userId="S-1-5-21-2108509408-1747807739-1897138802-11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15" autoAdjust="0"/>
    <p:restoredTop sz="66034" autoAdjust="0"/>
  </p:normalViewPr>
  <p:slideViewPr>
    <p:cSldViewPr>
      <p:cViewPr varScale="1">
        <p:scale>
          <a:sx n="75" d="100"/>
          <a:sy n="75" d="100"/>
        </p:scale>
        <p:origin x="1356" y="6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C7293A4-B58A-4B75-9F86-5BCC64C205A2}" type="datetimeFigureOut">
              <a:rPr lang="en-AU" smtClean="0"/>
              <a:t>14/12/2021</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E06C7C5-C747-4F1B-A237-303F81E0C0DE}" type="slidenum">
              <a:rPr lang="en-AU" smtClean="0"/>
              <a:t>‹#›</a:t>
            </a:fld>
            <a:endParaRPr lang="en-AU"/>
          </a:p>
        </p:txBody>
      </p:sp>
    </p:spTree>
    <p:extLst>
      <p:ext uri="{BB962C8B-B14F-4D97-AF65-F5344CB8AC3E}">
        <p14:creationId xmlns:p14="http://schemas.microsoft.com/office/powerpoint/2010/main" val="343288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AU" dirty="0"/>
              <a:t>Hi/Name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 would like to start with acknowledging the traditional owners of this land on which we stand and pay our respects to their Elders past, present and future, for they hold the memories, the tradition and the culture of all Aboriginal and Torres Strait Islander People. </a:t>
            </a:r>
            <a:endParaRPr lang="en-AU" dirty="0"/>
          </a:p>
          <a:p>
            <a:endParaRPr lang="en-AU" dirty="0"/>
          </a:p>
          <a:p>
            <a:r>
              <a:rPr lang="en-US" dirty="0"/>
              <a:t>Today I will be speaking about councils project- striving funded by Communities Free from violence grant program</a:t>
            </a:r>
            <a:endParaRPr lang="en-AU" dirty="0"/>
          </a:p>
        </p:txBody>
      </p:sp>
      <p:sp>
        <p:nvSpPr>
          <p:cNvPr id="4" name="Slide Number Placeholder 3"/>
          <p:cNvSpPr>
            <a:spLocks noGrp="1"/>
          </p:cNvSpPr>
          <p:nvPr>
            <p:ph type="sldNum" sz="quarter" idx="10"/>
          </p:nvPr>
        </p:nvSpPr>
        <p:spPr/>
        <p:txBody>
          <a:bodyPr/>
          <a:lstStyle/>
          <a:p>
            <a:fld id="{3E06C7C5-C747-4F1B-A237-303F81E0C0DE}" type="slidenum">
              <a:rPr lang="en-AU" smtClean="0"/>
              <a:t>1</a:t>
            </a:fld>
            <a:endParaRPr lang="en-AU"/>
          </a:p>
        </p:txBody>
      </p:sp>
    </p:spTree>
    <p:extLst>
      <p:ext uri="{BB962C8B-B14F-4D97-AF65-F5344CB8AC3E}">
        <p14:creationId xmlns:p14="http://schemas.microsoft.com/office/powerpoint/2010/main" val="3242560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baseline="0" dirty="0"/>
          </a:p>
          <a:p>
            <a:endParaRPr lang="en-US" dirty="0"/>
          </a:p>
          <a:p>
            <a:endParaRPr lang="en-AU" dirty="0"/>
          </a:p>
        </p:txBody>
      </p:sp>
      <p:sp>
        <p:nvSpPr>
          <p:cNvPr id="4" name="Slide Number Placeholder 3"/>
          <p:cNvSpPr>
            <a:spLocks noGrp="1"/>
          </p:cNvSpPr>
          <p:nvPr>
            <p:ph type="sldNum" sz="quarter" idx="10"/>
          </p:nvPr>
        </p:nvSpPr>
        <p:spPr/>
        <p:txBody>
          <a:bodyPr/>
          <a:lstStyle/>
          <a:p>
            <a:fld id="{3E06C7C5-C747-4F1B-A237-303F81E0C0DE}" type="slidenum">
              <a:rPr lang="en-AU" smtClean="0"/>
              <a:t>2</a:t>
            </a:fld>
            <a:endParaRPr lang="en-AU"/>
          </a:p>
        </p:txBody>
      </p:sp>
    </p:spTree>
    <p:extLst>
      <p:ext uri="{BB962C8B-B14F-4D97-AF65-F5344CB8AC3E}">
        <p14:creationId xmlns:p14="http://schemas.microsoft.com/office/powerpoint/2010/main" val="817702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AU" dirty="0"/>
          </a:p>
        </p:txBody>
      </p:sp>
      <p:sp>
        <p:nvSpPr>
          <p:cNvPr id="4" name="Slide Number Placeholder 3"/>
          <p:cNvSpPr>
            <a:spLocks noGrp="1"/>
          </p:cNvSpPr>
          <p:nvPr>
            <p:ph type="sldNum" sz="quarter" idx="10"/>
          </p:nvPr>
        </p:nvSpPr>
        <p:spPr/>
        <p:txBody>
          <a:bodyPr/>
          <a:lstStyle/>
          <a:p>
            <a:fld id="{3E06C7C5-C747-4F1B-A237-303F81E0C0DE}" type="slidenum">
              <a:rPr lang="en-AU" smtClean="0"/>
              <a:t>3</a:t>
            </a:fld>
            <a:endParaRPr lang="en-AU"/>
          </a:p>
        </p:txBody>
      </p:sp>
    </p:spTree>
    <p:extLst>
      <p:ext uri="{BB962C8B-B14F-4D97-AF65-F5344CB8AC3E}">
        <p14:creationId xmlns:p14="http://schemas.microsoft.com/office/powerpoint/2010/main" val="22174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5"/>
          </p:nvPr>
        </p:nvSpPr>
        <p:spPr/>
        <p:txBody>
          <a:bodyPr/>
          <a:lstStyle/>
          <a:p>
            <a:fld id="{3E06C7C5-C747-4F1B-A237-303F81E0C0DE}" type="slidenum">
              <a:rPr lang="en-AU" smtClean="0"/>
              <a:t>4</a:t>
            </a:fld>
            <a:endParaRPr lang="en-AU"/>
          </a:p>
        </p:txBody>
      </p:sp>
    </p:spTree>
    <p:extLst>
      <p:ext uri="{BB962C8B-B14F-4D97-AF65-F5344CB8AC3E}">
        <p14:creationId xmlns:p14="http://schemas.microsoft.com/office/powerpoint/2010/main" val="2118970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55F83E-E81A-4C59-AE47-58425631871C}" type="slidenum">
              <a:rPr lang="en-AU" smtClean="0"/>
              <a:t>5</a:t>
            </a:fld>
            <a:endParaRPr lang="en-AU"/>
          </a:p>
        </p:txBody>
      </p:sp>
    </p:spTree>
    <p:extLst>
      <p:ext uri="{BB962C8B-B14F-4D97-AF65-F5344CB8AC3E}">
        <p14:creationId xmlns:p14="http://schemas.microsoft.com/office/powerpoint/2010/main" val="52355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AU" baseline="0" dirty="0"/>
          </a:p>
        </p:txBody>
      </p:sp>
      <p:sp>
        <p:nvSpPr>
          <p:cNvPr id="4" name="Slide Number Placeholder 3"/>
          <p:cNvSpPr>
            <a:spLocks noGrp="1"/>
          </p:cNvSpPr>
          <p:nvPr>
            <p:ph type="sldNum" sz="quarter" idx="10"/>
          </p:nvPr>
        </p:nvSpPr>
        <p:spPr/>
        <p:txBody>
          <a:bodyPr/>
          <a:lstStyle/>
          <a:p>
            <a:fld id="{3E06C7C5-C747-4F1B-A237-303F81E0C0DE}" type="slidenum">
              <a:rPr lang="en-AU" smtClean="0"/>
              <a:t>7</a:t>
            </a:fld>
            <a:endParaRPr lang="en-AU"/>
          </a:p>
        </p:txBody>
      </p:sp>
    </p:spTree>
    <p:extLst>
      <p:ext uri="{BB962C8B-B14F-4D97-AF65-F5344CB8AC3E}">
        <p14:creationId xmlns:p14="http://schemas.microsoft.com/office/powerpoint/2010/main" val="23591290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75C3E660-127D-404E-8F19-51E0CB442F63}" type="datetimeFigureOut">
              <a:rPr lang="en-AU" smtClean="0"/>
              <a:t>14/12/2021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68930-559D-429E-A551-F239CBAD1D24}" type="slidenum">
              <a:rPr lang="en-AU" smtClean="0"/>
              <a:t>‹#›</a:t>
            </a:fld>
            <a:endParaRPr lang="en-AU"/>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1607"/>
            <a:ext cx="12192000" cy="699244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5C3E660-127D-404E-8F19-51E0CB442F63}" type="datetimeFigureOut">
              <a:rPr lang="en-AU" smtClean="0"/>
              <a:t>14/12/2021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5C3E660-127D-404E-8F19-51E0CB442F63}" type="datetimeFigureOut">
              <a:rPr lang="en-AU" smtClean="0"/>
              <a:t>14/12/2021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5C3E660-127D-404E-8F19-51E0CB442F63}" type="datetimeFigureOut">
              <a:rPr lang="en-AU" smtClean="0"/>
              <a:t>14/12/2021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3E660-127D-404E-8F19-51E0CB442F63}" type="datetimeFigureOut">
              <a:rPr lang="en-AU" smtClean="0"/>
              <a:t>14/12/2021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75C3E660-127D-404E-8F19-51E0CB442F63}" type="datetimeFigureOut">
              <a:rPr lang="en-AU" smtClean="0"/>
              <a:t>14/12/2021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75C3E660-127D-404E-8F19-51E0CB442F63}" type="datetimeFigureOut">
              <a:rPr lang="en-AU" smtClean="0"/>
              <a:t>14/12/2021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75C3E660-127D-404E-8F19-51E0CB442F63}" type="datetimeFigureOut">
              <a:rPr lang="en-AU" smtClean="0"/>
              <a:t>14/12/2021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3E660-127D-404E-8F19-51E0CB442F63}" type="datetimeFigureOut">
              <a:rPr lang="en-AU" smtClean="0"/>
              <a:t>14/12/2021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3E660-127D-404E-8F19-51E0CB442F63}" type="datetimeFigureOut">
              <a:rPr lang="en-AU" smtClean="0"/>
              <a:t>14/12/2021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3E660-127D-404E-8F19-51E0CB442F63}" type="datetimeFigureOut">
              <a:rPr lang="en-AU" smtClean="0"/>
              <a:t>14/12/2021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0068930-559D-429E-A551-F239CBAD1D24}"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3E660-127D-404E-8F19-51E0CB442F63}" type="datetimeFigureOut">
              <a:rPr lang="en-AU" smtClean="0"/>
              <a:t>14/12/2021</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68930-559D-429E-A551-F239CBAD1D24}"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reflectrespect.com.a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268761"/>
            <a:ext cx="8153400" cy="2331690"/>
          </a:xfrm>
        </p:spPr>
        <p:txBody>
          <a:bodyPr>
            <a:normAutofit/>
          </a:bodyPr>
          <a:lstStyle/>
          <a:p>
            <a:r>
              <a:rPr lang="en-US" b="1" dirty="0">
                <a:solidFill>
                  <a:schemeClr val="accent4">
                    <a:lumMod val="75000"/>
                  </a:schemeClr>
                </a:solidFill>
              </a:rPr>
              <a:t>Striving for gender equality in Wodonga</a:t>
            </a:r>
            <a:endParaRPr lang="en-AU" b="1" dirty="0">
              <a:solidFill>
                <a:schemeClr val="accent4">
                  <a:lumMod val="75000"/>
                </a:schemeClr>
              </a:solidFill>
            </a:endParaRPr>
          </a:p>
        </p:txBody>
      </p:sp>
      <p:sp>
        <p:nvSpPr>
          <p:cNvPr id="3" name="Subtitle 2"/>
          <p:cNvSpPr>
            <a:spLocks noGrp="1"/>
          </p:cNvSpPr>
          <p:nvPr>
            <p:ph type="subTitle" idx="1"/>
          </p:nvPr>
        </p:nvSpPr>
        <p:spPr>
          <a:xfrm>
            <a:off x="1415480" y="4005064"/>
            <a:ext cx="9235752" cy="1752600"/>
          </a:xfrm>
        </p:spPr>
        <p:txBody>
          <a:bodyPr/>
          <a:lstStyle/>
          <a:p>
            <a:r>
              <a:rPr lang="en-AU" sz="2400" dirty="0"/>
              <a:t>Anthea Maher	</a:t>
            </a:r>
          </a:p>
          <a:p>
            <a:r>
              <a:rPr lang="en-AU" sz="2400" dirty="0"/>
              <a:t>Team Leader Population Health and Community Wellbeing</a:t>
            </a:r>
          </a:p>
          <a:p>
            <a:r>
              <a:rPr lang="en-AU" sz="2400" dirty="0"/>
              <a:t>Wodonga City Council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75520" y="1772816"/>
            <a:ext cx="8784976" cy="4536504"/>
          </a:xfrm>
        </p:spPr>
        <p:txBody>
          <a:bodyPr>
            <a:normAutofit/>
          </a:bodyPr>
          <a:lstStyle/>
          <a:p>
            <a:pPr algn="l"/>
            <a:endParaRPr lang="en-AU" sz="2400" dirty="0">
              <a:solidFill>
                <a:schemeClr val="tx1"/>
              </a:solidFill>
            </a:endParaRPr>
          </a:p>
          <a:p>
            <a:pPr marL="285750" indent="-285750" algn="l">
              <a:buFont typeface="Arial" pitchFamily="34" charset="0"/>
              <a:buChar char="•"/>
            </a:pPr>
            <a:endParaRPr lang="en-AU" sz="1800" dirty="0"/>
          </a:p>
        </p:txBody>
      </p:sp>
      <p:pic>
        <p:nvPicPr>
          <p:cNvPr id="4" name="Picture 3"/>
          <p:cNvPicPr>
            <a:picLocks noChangeAspect="1"/>
          </p:cNvPicPr>
          <p:nvPr/>
        </p:nvPicPr>
        <p:blipFill>
          <a:blip r:embed="rId3"/>
          <a:stretch>
            <a:fillRect/>
          </a:stretch>
        </p:blipFill>
        <p:spPr>
          <a:xfrm>
            <a:off x="261703" y="3427283"/>
            <a:ext cx="6073774" cy="1617056"/>
          </a:xfrm>
          <a:prstGeom prst="rect">
            <a:avLst/>
          </a:prstGeom>
        </p:spPr>
      </p:pic>
      <p:pic>
        <p:nvPicPr>
          <p:cNvPr id="8" name="Picture 7"/>
          <p:cNvPicPr>
            <a:picLocks noChangeAspect="1"/>
          </p:cNvPicPr>
          <p:nvPr/>
        </p:nvPicPr>
        <p:blipFill>
          <a:blip r:embed="rId4"/>
          <a:stretch>
            <a:fillRect/>
          </a:stretch>
        </p:blipFill>
        <p:spPr>
          <a:xfrm>
            <a:off x="1055440" y="874433"/>
            <a:ext cx="8972919" cy="1654467"/>
          </a:xfrm>
          <a:prstGeom prst="rect">
            <a:avLst/>
          </a:prstGeom>
        </p:spPr>
      </p:pic>
      <p:pic>
        <p:nvPicPr>
          <p:cNvPr id="9" name="Picture 8"/>
          <p:cNvPicPr>
            <a:picLocks noChangeAspect="1"/>
          </p:cNvPicPr>
          <p:nvPr/>
        </p:nvPicPr>
        <p:blipFill rotWithShape="1">
          <a:blip r:embed="rId5">
            <a:duotone>
              <a:prstClr val="black"/>
              <a:schemeClr val="accent4">
                <a:tint val="45000"/>
                <a:satMod val="400000"/>
              </a:schemeClr>
            </a:duotone>
          </a:blip>
          <a:srcRect l="2275" t="13626" r="54467" b="33828"/>
          <a:stretch/>
        </p:blipFill>
        <p:spPr>
          <a:xfrm>
            <a:off x="6407145" y="3313889"/>
            <a:ext cx="2965219" cy="2253297"/>
          </a:xfrm>
          <a:prstGeom prst="rect">
            <a:avLst/>
          </a:prstGeom>
          <a:solidFill>
            <a:schemeClr val="accent4">
              <a:lumMod val="60000"/>
              <a:lumOff val="40000"/>
            </a:schemeClr>
          </a:solidFill>
        </p:spPr>
      </p:pic>
      <p:sp>
        <p:nvSpPr>
          <p:cNvPr id="10" name="TextBox 9"/>
          <p:cNvSpPr txBox="1"/>
          <p:nvPr/>
        </p:nvSpPr>
        <p:spPr>
          <a:xfrm>
            <a:off x="9372364" y="3354168"/>
            <a:ext cx="2376264" cy="2308324"/>
          </a:xfrm>
          <a:prstGeom prst="rect">
            <a:avLst/>
          </a:prstGeom>
          <a:noFill/>
        </p:spPr>
        <p:txBody>
          <a:bodyPr wrap="square" rtlCol="0">
            <a:spAutoFit/>
          </a:bodyPr>
          <a:lstStyle/>
          <a:p>
            <a:r>
              <a:rPr lang="en-US" sz="1600" dirty="0"/>
              <a:t>In 2018-2019, Wodonga had a rate of 32.1 incidents of alcohol fueled family violence per 10,000 population, close to double that of Victoria’s state average.</a:t>
            </a:r>
          </a:p>
        </p:txBody>
      </p:sp>
    </p:spTree>
    <p:extLst>
      <p:ext uri="{BB962C8B-B14F-4D97-AF65-F5344CB8AC3E}">
        <p14:creationId xmlns:p14="http://schemas.microsoft.com/office/powerpoint/2010/main" val="1132287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5440" y="476672"/>
            <a:ext cx="9793088" cy="1037977"/>
          </a:xfrm>
        </p:spPr>
        <p:txBody>
          <a:bodyPr>
            <a:normAutofit fontScale="90000"/>
          </a:bodyPr>
          <a:lstStyle/>
          <a:p>
            <a:pPr algn="l"/>
            <a:r>
              <a:rPr lang="en-US" sz="4000" b="1" dirty="0">
                <a:solidFill>
                  <a:schemeClr val="accent4">
                    <a:lumMod val="75000"/>
                  </a:schemeClr>
                </a:solidFill>
              </a:rPr>
              <a:t>Striving for gender equality in Wodonga</a:t>
            </a:r>
            <a:endParaRPr lang="en-AU" sz="4000" b="1" dirty="0">
              <a:solidFill>
                <a:schemeClr val="accent4">
                  <a:lumMod val="75000"/>
                </a:schemeClr>
              </a:solidFill>
              <a:latin typeface="+mn-lt"/>
            </a:endParaRPr>
          </a:p>
        </p:txBody>
      </p:sp>
      <p:sp>
        <p:nvSpPr>
          <p:cNvPr id="3" name="Subtitle 2"/>
          <p:cNvSpPr>
            <a:spLocks noGrp="1"/>
          </p:cNvSpPr>
          <p:nvPr>
            <p:ph type="subTitle" idx="1"/>
          </p:nvPr>
        </p:nvSpPr>
        <p:spPr>
          <a:xfrm>
            <a:off x="1199456" y="2060848"/>
            <a:ext cx="9649072" cy="2088232"/>
          </a:xfrm>
        </p:spPr>
        <p:txBody>
          <a:bodyPr>
            <a:noAutofit/>
          </a:bodyPr>
          <a:lstStyle/>
          <a:p>
            <a:pPr marL="514350" indent="-514350" algn="l">
              <a:buFont typeface="+mj-lt"/>
              <a:buAutoNum type="arabicPeriod"/>
            </a:pPr>
            <a:r>
              <a:rPr lang="en-US" sz="2800" dirty="0">
                <a:solidFill>
                  <a:schemeClr val="tx1"/>
                </a:solidFill>
              </a:rPr>
              <a:t>Implementation of settings based, community action plan; </a:t>
            </a:r>
          </a:p>
          <a:p>
            <a:pPr marL="514350" indent="-514350" algn="l">
              <a:buFont typeface="+mj-lt"/>
              <a:buAutoNum type="arabicPeriod"/>
            </a:pPr>
            <a:r>
              <a:rPr lang="en-US" sz="2800" dirty="0">
                <a:solidFill>
                  <a:schemeClr val="tx1"/>
                </a:solidFill>
              </a:rPr>
              <a:t>Workplace Program: Balance for Better Business</a:t>
            </a:r>
          </a:p>
          <a:p>
            <a:pPr marL="514350" indent="-514350" algn="l">
              <a:buFont typeface="+mj-lt"/>
              <a:buAutoNum type="arabicPeriod"/>
            </a:pPr>
            <a:r>
              <a:rPr lang="en-US" sz="2800" dirty="0">
                <a:solidFill>
                  <a:schemeClr val="tx1"/>
                </a:solidFill>
              </a:rPr>
              <a:t>Community Workshops</a:t>
            </a:r>
          </a:p>
          <a:p>
            <a:pPr marL="514350" indent="-514350" algn="l">
              <a:buFont typeface="+mj-lt"/>
              <a:buAutoNum type="arabicPeriod"/>
            </a:pPr>
            <a:r>
              <a:rPr lang="en-US" sz="2800" dirty="0">
                <a:solidFill>
                  <a:schemeClr val="tx1"/>
                </a:solidFill>
              </a:rPr>
              <a:t>Community wide social marketing campaign (phase 2- TV Radio/TV</a:t>
            </a:r>
            <a:r>
              <a:rPr lang="en-US" dirty="0">
                <a:solidFill>
                  <a:schemeClr val="tx1"/>
                </a:solidFill>
              </a:rPr>
              <a:t>)</a:t>
            </a:r>
          </a:p>
        </p:txBody>
      </p:sp>
    </p:spTree>
    <p:extLst>
      <p:ext uri="{BB962C8B-B14F-4D97-AF65-F5344CB8AC3E}">
        <p14:creationId xmlns:p14="http://schemas.microsoft.com/office/powerpoint/2010/main" val="99937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255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4129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4AA002-1619-4810-B1E3-4C2978E91D4E}"/>
              </a:ext>
            </a:extLst>
          </p:cNvPr>
          <p:cNvSpPr>
            <a:spLocks noChangeArrowheads="1"/>
          </p:cNvSpPr>
          <p:nvPr/>
        </p:nvSpPr>
        <p:spPr bwMode="auto">
          <a:xfrm>
            <a:off x="2063552" y="2686586"/>
            <a:ext cx="80648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a:ln>
                  <a:noFill/>
                </a:ln>
                <a:solidFill>
                  <a:srgbClr val="000000"/>
                </a:solidFill>
                <a:effectLst/>
                <a:ea typeface="Calibri" panose="020F0502020204030204" pitchFamily="34" charset="0"/>
                <a:cs typeface="Calibri" panose="020F0502020204030204" pitchFamily="34" charset="0"/>
                <a:hlinkClick r:id="rId2"/>
              </a:rPr>
              <a:t>https://reflectrespect.com.au/</a:t>
            </a:r>
            <a:r>
              <a:rPr kumimoji="0" lang="en-AU" altLang="en-US" sz="3200" b="0" i="0" u="none" strike="noStrike" cap="none" normalizeH="0" baseline="0" dirty="0">
                <a:ln>
                  <a:noFill/>
                </a:ln>
                <a:solidFill>
                  <a:schemeClr val="tx1"/>
                </a:solidFill>
                <a:effectLst/>
              </a:rPr>
              <a:t> </a:t>
            </a:r>
            <a:endParaRPr kumimoji="0" lang="en-AU" altLang="en-US" sz="72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152178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237" y="620691"/>
            <a:ext cx="7772400" cy="1037977"/>
          </a:xfrm>
        </p:spPr>
        <p:txBody>
          <a:bodyPr>
            <a:normAutofit fontScale="90000"/>
          </a:bodyPr>
          <a:lstStyle/>
          <a:p>
            <a:pPr algn="l"/>
            <a:r>
              <a:rPr lang="en-AU" sz="4000" b="1" dirty="0">
                <a:solidFill>
                  <a:schemeClr val="accent4">
                    <a:lumMod val="75000"/>
                  </a:schemeClr>
                </a:solidFill>
                <a:latin typeface="+mn-lt"/>
              </a:rPr>
              <a:t>Achievements &amp; Challenges</a:t>
            </a:r>
          </a:p>
        </p:txBody>
      </p:sp>
      <p:sp>
        <p:nvSpPr>
          <p:cNvPr id="3" name="Subtitle 2"/>
          <p:cNvSpPr>
            <a:spLocks noGrp="1"/>
          </p:cNvSpPr>
          <p:nvPr>
            <p:ph type="subTitle" idx="1"/>
          </p:nvPr>
        </p:nvSpPr>
        <p:spPr>
          <a:xfrm>
            <a:off x="695400" y="2233456"/>
            <a:ext cx="4991824" cy="3323987"/>
          </a:xfrm>
        </p:spPr>
        <p:txBody>
          <a:bodyPr>
            <a:normAutofit fontScale="92500"/>
          </a:bodyPr>
          <a:lstStyle/>
          <a:p>
            <a:pPr marL="285750" indent="-285750" algn="l">
              <a:buFont typeface="Arial" panose="020B0604020202020204" pitchFamily="34" charset="0"/>
              <a:buChar char="•"/>
            </a:pPr>
            <a:r>
              <a:rPr lang="en-AU" sz="2600" dirty="0">
                <a:solidFill>
                  <a:schemeClr val="tx1"/>
                </a:solidFill>
              </a:rPr>
              <a:t>Attracted additional funding for youth campaign</a:t>
            </a:r>
          </a:p>
          <a:p>
            <a:pPr marL="285750" indent="-285750" algn="l">
              <a:buFont typeface="Arial" panose="020B0604020202020204" pitchFamily="34" charset="0"/>
              <a:buChar char="•"/>
            </a:pPr>
            <a:r>
              <a:rPr lang="en-AU" sz="2600" dirty="0">
                <a:solidFill>
                  <a:schemeClr val="tx1"/>
                </a:solidFill>
              </a:rPr>
              <a:t>VicHealth Award finalist</a:t>
            </a:r>
          </a:p>
          <a:p>
            <a:pPr marL="285750" indent="-285750" algn="l">
              <a:buFont typeface="Arial" panose="020B0604020202020204" pitchFamily="34" charset="0"/>
              <a:buChar char="•"/>
            </a:pPr>
            <a:r>
              <a:rPr lang="en-AU" sz="2600" dirty="0">
                <a:solidFill>
                  <a:schemeClr val="tx1"/>
                </a:solidFill>
              </a:rPr>
              <a:t>Wagga Wagga Council replicated campaign</a:t>
            </a:r>
          </a:p>
          <a:p>
            <a:pPr marL="285750" indent="-285750" algn="l">
              <a:buFont typeface="Arial" panose="020B0604020202020204" pitchFamily="34" charset="0"/>
              <a:buChar char="•"/>
            </a:pPr>
            <a:r>
              <a:rPr lang="en-AU" sz="2600" dirty="0">
                <a:solidFill>
                  <a:schemeClr val="tx1"/>
                </a:solidFill>
              </a:rPr>
              <a:t>Campaign extension: </a:t>
            </a:r>
            <a:r>
              <a:rPr lang="en-AU" sz="2600" i="1" dirty="0">
                <a:solidFill>
                  <a:schemeClr val="tx1"/>
                </a:solidFill>
              </a:rPr>
              <a:t>Growing Respectful Relationships</a:t>
            </a:r>
          </a:p>
          <a:p>
            <a:pPr marL="285750" indent="-285750" algn="l">
              <a:buFont typeface="Arial" panose="020B0604020202020204" pitchFamily="34" charset="0"/>
              <a:buChar char="•"/>
            </a:pPr>
            <a:endParaRPr lang="en-AU" sz="2400" dirty="0">
              <a:solidFill>
                <a:schemeClr val="tx1"/>
              </a:solidFill>
            </a:endParaRPr>
          </a:p>
          <a:p>
            <a:pPr marL="285750" indent="-285750" algn="l">
              <a:buFont typeface="Arial" panose="020B0604020202020204" pitchFamily="34" charset="0"/>
              <a:buChar char="•"/>
            </a:pPr>
            <a:endParaRPr lang="en-AU" sz="2400" dirty="0">
              <a:solidFill>
                <a:schemeClr val="tx1"/>
              </a:solidFill>
            </a:endParaRPr>
          </a:p>
          <a:p>
            <a:pPr marL="285750" indent="-285750" algn="l">
              <a:buFont typeface="Arial" panose="020B0604020202020204" pitchFamily="34" charset="0"/>
              <a:buChar char="•"/>
            </a:pPr>
            <a:endParaRPr lang="en-AU" sz="2400" dirty="0">
              <a:solidFill>
                <a:schemeClr val="tx1"/>
              </a:solidFill>
            </a:endParaRPr>
          </a:p>
        </p:txBody>
      </p:sp>
      <p:sp>
        <p:nvSpPr>
          <p:cNvPr id="4" name="TextBox 3">
            <a:extLst>
              <a:ext uri="{FF2B5EF4-FFF2-40B4-BE49-F238E27FC236}">
                <a16:creationId xmlns:a16="http://schemas.microsoft.com/office/drawing/2014/main" id="{2CF7F1BA-A649-2843-BEBA-4D56E9BF5064}"/>
              </a:ext>
            </a:extLst>
          </p:cNvPr>
          <p:cNvSpPr txBox="1"/>
          <p:nvPr/>
        </p:nvSpPr>
        <p:spPr>
          <a:xfrm>
            <a:off x="6096000" y="2204864"/>
            <a:ext cx="4991824" cy="1569660"/>
          </a:xfrm>
          <a:prstGeom prst="rect">
            <a:avLst/>
          </a:prstGeom>
          <a:noFill/>
        </p:spPr>
        <p:txBody>
          <a:bodyPr wrap="square" rtlCol="0">
            <a:spAutoFit/>
          </a:bodyPr>
          <a:lstStyle/>
          <a:p>
            <a:pPr marL="342900" indent="-342900">
              <a:buFont typeface="Arial" pitchFamily="34" charset="0"/>
              <a:buChar char="•"/>
            </a:pPr>
            <a:r>
              <a:rPr lang="en-AU" sz="2400" dirty="0"/>
              <a:t>Maintaining stakeholder engagement</a:t>
            </a:r>
          </a:p>
          <a:p>
            <a:pPr marL="342900" indent="-342900">
              <a:buFont typeface="Arial" pitchFamily="34" charset="0"/>
              <a:buChar char="•"/>
            </a:pPr>
            <a:r>
              <a:rPr lang="en-AU" sz="2400" dirty="0"/>
              <a:t>Backlash/ Resistance </a:t>
            </a:r>
          </a:p>
          <a:p>
            <a:pPr marL="342900" indent="-342900">
              <a:buFont typeface="Arial" pitchFamily="34" charset="0"/>
              <a:buChar char="•"/>
            </a:pPr>
            <a:r>
              <a:rPr lang="en-AU" sz="2400" dirty="0"/>
              <a:t>Sustainability</a:t>
            </a:r>
            <a:endParaRPr lang="en-US" dirty="0"/>
          </a:p>
        </p:txBody>
      </p:sp>
    </p:spTree>
    <p:extLst>
      <p:ext uri="{BB962C8B-B14F-4D97-AF65-F5344CB8AC3E}">
        <p14:creationId xmlns:p14="http://schemas.microsoft.com/office/powerpoint/2010/main" val="142402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ty of Wodonga style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 trobe Forum Presentation.potx" id="{F3E1C8E7-66DF-48AC-96A2-39B7D9E5C7DF}" vid="{ACC2F42A-64C2-4413-A7CA-679098AAE7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 trobe Forum Presentation</Template>
  <TotalTime>3269</TotalTime>
  <Words>198</Words>
  <Application>Microsoft Office PowerPoint</Application>
  <PresentationFormat>Widescreen</PresentationFormat>
  <Paragraphs>34</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Verdana</vt:lpstr>
      <vt:lpstr>Office Theme</vt:lpstr>
      <vt:lpstr>Striving for gender equality in Wodonga</vt:lpstr>
      <vt:lpstr>PowerPoint Presentation</vt:lpstr>
      <vt:lpstr>Striving for gender equality in Wodonga</vt:lpstr>
      <vt:lpstr>PowerPoint Presentation</vt:lpstr>
      <vt:lpstr>PowerPoint Presentation</vt:lpstr>
      <vt:lpstr>PowerPoint Presentation</vt:lpstr>
      <vt:lpstr>Achievements &amp;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IPV in Wodonga: A collective impact and systems approach</dc:title>
  <dc:creator>Romina Lougoon</dc:creator>
  <cp:lastModifiedBy>Rachel Close</cp:lastModifiedBy>
  <cp:revision>160</cp:revision>
  <cp:lastPrinted>2018-11-18T22:39:52Z</cp:lastPrinted>
  <dcterms:created xsi:type="dcterms:W3CDTF">2018-11-05T00:19:27Z</dcterms:created>
  <dcterms:modified xsi:type="dcterms:W3CDTF">2021-12-14T00:29:36Z</dcterms:modified>
</cp:coreProperties>
</file>