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 id="328" r:id="rId3"/>
    <p:sldId id="329" r:id="rId4"/>
    <p:sldId id="336" r:id="rId5"/>
    <p:sldId id="339" r:id="rId6"/>
    <p:sldId id="330" r:id="rId7"/>
    <p:sldId id="331" r:id="rId8"/>
    <p:sldId id="332" r:id="rId9"/>
    <p:sldId id="333" r:id="rId10"/>
    <p:sldId id="347" r:id="rId11"/>
    <p:sldId id="335" r:id="rId12"/>
    <p:sldId id="257" r:id="rId13"/>
    <p:sldId id="337" r:id="rId14"/>
    <p:sldId id="338" r:id="rId15"/>
    <p:sldId id="340" r:id="rId16"/>
    <p:sldId id="344" r:id="rId17"/>
    <p:sldId id="346" r:id="rId18"/>
    <p:sldId id="34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McNair" initials="AM" lastIdx="6" clrIdx="0">
    <p:extLst>
      <p:ext uri="{19B8F6BF-5375-455C-9EA6-DF929625EA0E}">
        <p15:presenceInfo xmlns:p15="http://schemas.microsoft.com/office/powerpoint/2012/main" userId="11bbf373e3956476" providerId="Windows Live"/>
      </p:ext>
    </p:extLst>
  </p:cmAuthor>
  <p:cmAuthor id="2" name="Melissa Ryan" initials="MR" lastIdx="4" clrIdx="1">
    <p:extLst>
      <p:ext uri="{19B8F6BF-5375-455C-9EA6-DF929625EA0E}">
        <p15:presenceInfo xmlns:p15="http://schemas.microsoft.com/office/powerpoint/2012/main" userId="S::mryan@mav.asn.au::169f3ad4-a1c1-4d4c-bc50-d9e66cb109a9" providerId="AD"/>
      </p:ext>
    </p:extLst>
  </p:cmAuthor>
  <p:cmAuthor id="3" name="Simone" initials="S" lastIdx="2" clrIdx="2">
    <p:extLst>
      <p:ext uri="{19B8F6BF-5375-455C-9EA6-DF929625EA0E}">
        <p15:presenceInfo xmlns:p15="http://schemas.microsoft.com/office/powerpoint/2012/main" userId="S::simone.baxt@health.vic.gov.au::cebd0107-3e69-4d50-b955-91ab42746659" providerId="AD"/>
      </p:ext>
    </p:extLst>
  </p:cmAuthor>
  <p:cmAuthor id="4" name="Helen Lees" initials="HL" lastIdx="2" clrIdx="3">
    <p:extLst>
      <p:ext uri="{19B8F6BF-5375-455C-9EA6-DF929625EA0E}">
        <p15:presenceInfo xmlns:p15="http://schemas.microsoft.com/office/powerpoint/2012/main" userId="S::hlees@mav.asn.au::736dd824-35ec-4581-a765-c1109400fa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0AB96A-7BAE-469C-B5EB-598890BA7AFB}" v="1" dt="2023-06-22T03:54:29.298"/>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yan" userId="169f3ad4-a1c1-4d4c-bc50-d9e66cb109a9" providerId="ADAL" clId="{D80AB96A-7BAE-469C-B5EB-598890BA7AFB}"/>
    <pc:docChg chg="undo custSel addSld delSld modSld">
      <pc:chgData name="Melissa Ryan" userId="169f3ad4-a1c1-4d4c-bc50-d9e66cb109a9" providerId="ADAL" clId="{D80AB96A-7BAE-469C-B5EB-598890BA7AFB}" dt="2023-06-22T03:54:50.824" v="3" actId="2696"/>
      <pc:docMkLst>
        <pc:docMk/>
      </pc:docMkLst>
      <pc:sldChg chg="del">
        <pc:chgData name="Melissa Ryan" userId="169f3ad4-a1c1-4d4c-bc50-d9e66cb109a9" providerId="ADAL" clId="{D80AB96A-7BAE-469C-B5EB-598890BA7AFB}" dt="2023-06-22T03:54:50.824" v="3" actId="2696"/>
        <pc:sldMkLst>
          <pc:docMk/>
          <pc:sldMk cId="239139717" sldId="334"/>
        </pc:sldMkLst>
      </pc:sldChg>
      <pc:sldChg chg="add">
        <pc:chgData name="Melissa Ryan" userId="169f3ad4-a1c1-4d4c-bc50-d9e66cb109a9" providerId="ADAL" clId="{D80AB96A-7BAE-469C-B5EB-598890BA7AFB}" dt="2023-06-22T03:54:29.297" v="0"/>
        <pc:sldMkLst>
          <pc:docMk/>
          <pc:sldMk cId="3104618312" sldId="347"/>
        </pc:sldMkLst>
      </pc:sldChg>
      <pc:sldChg chg="add del">
        <pc:chgData name="Melissa Ryan" userId="169f3ad4-a1c1-4d4c-bc50-d9e66cb109a9" providerId="ADAL" clId="{D80AB96A-7BAE-469C-B5EB-598890BA7AFB}" dt="2023-06-22T03:54:47.958" v="2" actId="2890"/>
        <pc:sldMkLst>
          <pc:docMk/>
          <pc:sldMk cId="3476127688" sldId="34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BFE72D-BA08-42D2-BB3E-637918CA595D}"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F24F917-2231-45EC-A2B7-63B2AA9AD9B0}">
      <dgm:prSet/>
      <dgm:spPr/>
      <dgm:t>
        <a:bodyPr/>
        <a:lstStyle/>
        <a:p>
          <a:r>
            <a:rPr lang="en-AU"/>
            <a:t>Due to its universal nature, the Maternal and Child Health (MCH) Service is well placed to identify and offer initial support to a family at risk of or experiencing family violence. The additional family violence consultation aims to increase capacity within the MCH Service to provide greater outreach support to these families in a location that best suits their needs at any point in the family’s engagement with the MCH Service. </a:t>
          </a:r>
          <a:endParaRPr lang="en-US"/>
        </a:p>
      </dgm:t>
    </dgm:pt>
    <dgm:pt modelId="{23DDF5C5-F46E-4033-AC35-948C975BCF5E}" type="parTrans" cxnId="{05F9F1C9-954D-4788-8488-278966F1F82C}">
      <dgm:prSet/>
      <dgm:spPr/>
      <dgm:t>
        <a:bodyPr/>
        <a:lstStyle/>
        <a:p>
          <a:endParaRPr lang="en-US"/>
        </a:p>
      </dgm:t>
    </dgm:pt>
    <dgm:pt modelId="{93BA8456-BA96-43E0-8C4D-B48F9F51AA4A}" type="sibTrans" cxnId="{05F9F1C9-954D-4788-8488-278966F1F82C}">
      <dgm:prSet/>
      <dgm:spPr/>
      <dgm:t>
        <a:bodyPr/>
        <a:lstStyle/>
        <a:p>
          <a:endParaRPr lang="en-US"/>
        </a:p>
      </dgm:t>
    </dgm:pt>
    <dgm:pt modelId="{9BF804D2-9C61-4796-BCD1-27961524BC95}">
      <dgm:prSet/>
      <dgm:spPr/>
      <dgm:t>
        <a:bodyPr/>
        <a:lstStyle/>
        <a:p>
          <a:r>
            <a:rPr lang="en-AU"/>
            <a:t>The additional family violence consultation does not replace the need to ask family violence questions at any of the existing Key Ages and Stages (KAS) or additional consultations or contacts but increases capacity within the MCH Service to provide greater outreach support to families.</a:t>
          </a:r>
          <a:endParaRPr lang="en-US"/>
        </a:p>
      </dgm:t>
    </dgm:pt>
    <dgm:pt modelId="{2066DCE5-8BEA-4C05-BC40-000ADF801816}" type="parTrans" cxnId="{FCDA2FEE-C981-4097-BFCA-9D6C4508C300}">
      <dgm:prSet/>
      <dgm:spPr/>
      <dgm:t>
        <a:bodyPr/>
        <a:lstStyle/>
        <a:p>
          <a:endParaRPr lang="en-US"/>
        </a:p>
      </dgm:t>
    </dgm:pt>
    <dgm:pt modelId="{F921CC1F-6DF0-4EC7-A5E9-BCF2E569EA1E}" type="sibTrans" cxnId="{FCDA2FEE-C981-4097-BFCA-9D6C4508C300}">
      <dgm:prSet/>
      <dgm:spPr/>
      <dgm:t>
        <a:bodyPr/>
        <a:lstStyle/>
        <a:p>
          <a:endParaRPr lang="en-US"/>
        </a:p>
      </dgm:t>
    </dgm:pt>
    <dgm:pt modelId="{88C0A7CD-4B5D-4251-AFAC-A69F0E34ED21}">
      <dgm:prSet/>
      <dgm:spPr/>
      <dgm:t>
        <a:bodyPr/>
        <a:lstStyle/>
        <a:p>
          <a:r>
            <a:rPr lang="en-AU"/>
            <a:t>Funding is based on providing a sixty-minute consultation for all MCH service providers and is targeted to 10 per cent of enrolled 0–1-year-old children. There is funding for an additional eight minutes in rural areas, plus additional weighting for disadvantage. This funding is targeted to 0–1-year-old children due to the heightened risk of family violence for this age group however, it is recognised that family violence can occur at any point through a family’s engagement with the MCH Service. As such, any family identified as experiencing or at risk of family violence may be supported with a number of family violence consultation visits as required.</a:t>
          </a:r>
          <a:endParaRPr lang="en-US"/>
        </a:p>
      </dgm:t>
    </dgm:pt>
    <dgm:pt modelId="{F5A767DA-8BE3-4CB2-87D6-63680581D5B8}" type="parTrans" cxnId="{8A203966-AFE3-472C-8AD8-B33721D05F4A}">
      <dgm:prSet/>
      <dgm:spPr/>
      <dgm:t>
        <a:bodyPr/>
        <a:lstStyle/>
        <a:p>
          <a:endParaRPr lang="en-US"/>
        </a:p>
      </dgm:t>
    </dgm:pt>
    <dgm:pt modelId="{B71B011B-F1B7-4A8E-BD32-3FE0E2E974C8}" type="sibTrans" cxnId="{8A203966-AFE3-472C-8AD8-B33721D05F4A}">
      <dgm:prSet/>
      <dgm:spPr/>
      <dgm:t>
        <a:bodyPr/>
        <a:lstStyle/>
        <a:p>
          <a:endParaRPr lang="en-US"/>
        </a:p>
      </dgm:t>
    </dgm:pt>
    <dgm:pt modelId="{D51EDA64-EFDD-49AB-AF7F-F55CDA20A01A}" type="pres">
      <dgm:prSet presAssocID="{63BFE72D-BA08-42D2-BB3E-637918CA595D}" presName="linear" presStyleCnt="0">
        <dgm:presLayoutVars>
          <dgm:animLvl val="lvl"/>
          <dgm:resizeHandles val="exact"/>
        </dgm:presLayoutVars>
      </dgm:prSet>
      <dgm:spPr/>
    </dgm:pt>
    <dgm:pt modelId="{AFB02692-F1BF-47CC-81AF-4C90775D1BBA}" type="pres">
      <dgm:prSet presAssocID="{3F24F917-2231-45EC-A2B7-63B2AA9AD9B0}" presName="parentText" presStyleLbl="node1" presStyleIdx="0" presStyleCnt="3">
        <dgm:presLayoutVars>
          <dgm:chMax val="0"/>
          <dgm:bulletEnabled val="1"/>
        </dgm:presLayoutVars>
      </dgm:prSet>
      <dgm:spPr/>
    </dgm:pt>
    <dgm:pt modelId="{95313BDA-5434-48AF-B688-37F6F03EC22F}" type="pres">
      <dgm:prSet presAssocID="{93BA8456-BA96-43E0-8C4D-B48F9F51AA4A}" presName="spacer" presStyleCnt="0"/>
      <dgm:spPr/>
    </dgm:pt>
    <dgm:pt modelId="{3F7C4EAF-9F27-4D8A-B3E0-D6D07AECAFC6}" type="pres">
      <dgm:prSet presAssocID="{9BF804D2-9C61-4796-BCD1-27961524BC95}" presName="parentText" presStyleLbl="node1" presStyleIdx="1" presStyleCnt="3">
        <dgm:presLayoutVars>
          <dgm:chMax val="0"/>
          <dgm:bulletEnabled val="1"/>
        </dgm:presLayoutVars>
      </dgm:prSet>
      <dgm:spPr/>
    </dgm:pt>
    <dgm:pt modelId="{43A4DE47-803B-4F5B-8CCA-5B7C8D75C428}" type="pres">
      <dgm:prSet presAssocID="{F921CC1F-6DF0-4EC7-A5E9-BCF2E569EA1E}" presName="spacer" presStyleCnt="0"/>
      <dgm:spPr/>
    </dgm:pt>
    <dgm:pt modelId="{05C40624-7871-4299-885F-FDC86A37E00D}" type="pres">
      <dgm:prSet presAssocID="{88C0A7CD-4B5D-4251-AFAC-A69F0E34ED21}" presName="parentText" presStyleLbl="node1" presStyleIdx="2" presStyleCnt="3">
        <dgm:presLayoutVars>
          <dgm:chMax val="0"/>
          <dgm:bulletEnabled val="1"/>
        </dgm:presLayoutVars>
      </dgm:prSet>
      <dgm:spPr/>
    </dgm:pt>
  </dgm:ptLst>
  <dgm:cxnLst>
    <dgm:cxn modelId="{8A203966-AFE3-472C-8AD8-B33721D05F4A}" srcId="{63BFE72D-BA08-42D2-BB3E-637918CA595D}" destId="{88C0A7CD-4B5D-4251-AFAC-A69F0E34ED21}" srcOrd="2" destOrd="0" parTransId="{F5A767DA-8BE3-4CB2-87D6-63680581D5B8}" sibTransId="{B71B011B-F1B7-4A8E-BD32-3FE0E2E974C8}"/>
    <dgm:cxn modelId="{1F8514AC-A2C4-468B-B448-4A5524EF392B}" type="presOf" srcId="{88C0A7CD-4B5D-4251-AFAC-A69F0E34ED21}" destId="{05C40624-7871-4299-885F-FDC86A37E00D}" srcOrd="0" destOrd="0" presId="urn:microsoft.com/office/officeart/2005/8/layout/vList2"/>
    <dgm:cxn modelId="{8F68A8AF-7B29-4C2D-BB0A-E34936632545}" type="presOf" srcId="{9BF804D2-9C61-4796-BCD1-27961524BC95}" destId="{3F7C4EAF-9F27-4D8A-B3E0-D6D07AECAFC6}" srcOrd="0" destOrd="0" presId="urn:microsoft.com/office/officeart/2005/8/layout/vList2"/>
    <dgm:cxn modelId="{05F9F1C9-954D-4788-8488-278966F1F82C}" srcId="{63BFE72D-BA08-42D2-BB3E-637918CA595D}" destId="{3F24F917-2231-45EC-A2B7-63B2AA9AD9B0}" srcOrd="0" destOrd="0" parTransId="{23DDF5C5-F46E-4033-AC35-948C975BCF5E}" sibTransId="{93BA8456-BA96-43E0-8C4D-B48F9F51AA4A}"/>
    <dgm:cxn modelId="{BEFD54E6-3DD7-428D-8055-7DB5DA3C9B8D}" type="presOf" srcId="{3F24F917-2231-45EC-A2B7-63B2AA9AD9B0}" destId="{AFB02692-F1BF-47CC-81AF-4C90775D1BBA}" srcOrd="0" destOrd="0" presId="urn:microsoft.com/office/officeart/2005/8/layout/vList2"/>
    <dgm:cxn modelId="{FCDA2FEE-C981-4097-BFCA-9D6C4508C300}" srcId="{63BFE72D-BA08-42D2-BB3E-637918CA595D}" destId="{9BF804D2-9C61-4796-BCD1-27961524BC95}" srcOrd="1" destOrd="0" parTransId="{2066DCE5-8BEA-4C05-BC40-000ADF801816}" sibTransId="{F921CC1F-6DF0-4EC7-A5E9-BCF2E569EA1E}"/>
    <dgm:cxn modelId="{8ECF42FF-91FD-4435-8C9B-870D0E1B08DE}" type="presOf" srcId="{63BFE72D-BA08-42D2-BB3E-637918CA595D}" destId="{D51EDA64-EFDD-49AB-AF7F-F55CDA20A01A}" srcOrd="0" destOrd="0" presId="urn:microsoft.com/office/officeart/2005/8/layout/vList2"/>
    <dgm:cxn modelId="{38194A9A-0E4B-4220-BBE6-2E570B0BD215}" type="presParOf" srcId="{D51EDA64-EFDD-49AB-AF7F-F55CDA20A01A}" destId="{AFB02692-F1BF-47CC-81AF-4C90775D1BBA}" srcOrd="0" destOrd="0" presId="urn:microsoft.com/office/officeart/2005/8/layout/vList2"/>
    <dgm:cxn modelId="{7FA4F6D8-5CEF-4EB9-B3AA-3B8E5CF6D291}" type="presParOf" srcId="{D51EDA64-EFDD-49AB-AF7F-F55CDA20A01A}" destId="{95313BDA-5434-48AF-B688-37F6F03EC22F}" srcOrd="1" destOrd="0" presId="urn:microsoft.com/office/officeart/2005/8/layout/vList2"/>
    <dgm:cxn modelId="{024F0869-F47A-4120-A708-CD88DD906B91}" type="presParOf" srcId="{D51EDA64-EFDD-49AB-AF7F-F55CDA20A01A}" destId="{3F7C4EAF-9F27-4D8A-B3E0-D6D07AECAFC6}" srcOrd="2" destOrd="0" presId="urn:microsoft.com/office/officeart/2005/8/layout/vList2"/>
    <dgm:cxn modelId="{6E3EFFEE-E469-47FF-895D-2AFC03DE8914}" type="presParOf" srcId="{D51EDA64-EFDD-49AB-AF7F-F55CDA20A01A}" destId="{43A4DE47-803B-4F5B-8CCA-5B7C8D75C428}" srcOrd="3" destOrd="0" presId="urn:microsoft.com/office/officeart/2005/8/layout/vList2"/>
    <dgm:cxn modelId="{F0A8C759-D00A-4F74-B407-CB25526457B2}" type="presParOf" srcId="{D51EDA64-EFDD-49AB-AF7F-F55CDA20A01A}" destId="{05C40624-7871-4299-885F-FDC86A37E00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2692-F1BF-47CC-81AF-4C90775D1BBA}">
      <dsp:nvSpPr>
        <dsp:cNvPr id="0" name=""/>
        <dsp:cNvSpPr/>
      </dsp:nvSpPr>
      <dsp:spPr>
        <a:xfrm>
          <a:off x="0" y="175369"/>
          <a:ext cx="10515600" cy="130473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Due to its universal nature, the Maternal and Child Health (MCH) Service is well placed to identify and offer initial support to a family at risk of or experiencing family violence. The additional family violence consultation aims to increase capacity within the MCH Service to provide greater outreach support to these families in a location that best suits their needs at any point in the family’s engagement with the MCH Service. </a:t>
          </a:r>
          <a:endParaRPr lang="en-US" sz="1500" kern="1200"/>
        </a:p>
      </dsp:txBody>
      <dsp:txXfrm>
        <a:off x="63692" y="239061"/>
        <a:ext cx="10388216" cy="1177348"/>
      </dsp:txXfrm>
    </dsp:sp>
    <dsp:sp modelId="{3F7C4EAF-9F27-4D8A-B3E0-D6D07AECAFC6}">
      <dsp:nvSpPr>
        <dsp:cNvPr id="0" name=""/>
        <dsp:cNvSpPr/>
      </dsp:nvSpPr>
      <dsp:spPr>
        <a:xfrm>
          <a:off x="0" y="1523302"/>
          <a:ext cx="10515600" cy="1304732"/>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The additional family violence consultation does not replace the need to ask family violence questions at any of the existing Key Ages and Stages (KAS) or additional consultations or contacts but increases capacity within the MCH Service to provide greater outreach support to families.</a:t>
          </a:r>
          <a:endParaRPr lang="en-US" sz="1500" kern="1200"/>
        </a:p>
      </dsp:txBody>
      <dsp:txXfrm>
        <a:off x="63692" y="1586994"/>
        <a:ext cx="10388216" cy="1177348"/>
      </dsp:txXfrm>
    </dsp:sp>
    <dsp:sp modelId="{05C40624-7871-4299-885F-FDC86A37E00D}">
      <dsp:nvSpPr>
        <dsp:cNvPr id="0" name=""/>
        <dsp:cNvSpPr/>
      </dsp:nvSpPr>
      <dsp:spPr>
        <a:xfrm>
          <a:off x="0" y="2871235"/>
          <a:ext cx="10515600" cy="1304732"/>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Funding is based on providing a sixty-minute consultation for all MCH service providers and is targeted to 10 per cent of enrolled 0–1-year-old children. There is funding for an additional eight minutes in rural areas, plus additional weighting for disadvantage. This funding is targeted to 0–1-year-old children due to the heightened risk of family violence for this age group however, it is recognised that family violence can occur at any point through a family’s engagement with the MCH Service. As such, any family identified as experiencing or at risk of family violence may be supported with a number of family violence consultation visits as required.</a:t>
          </a:r>
          <a:endParaRPr lang="en-US" sz="1500" kern="1200"/>
        </a:p>
      </dsp:txBody>
      <dsp:txXfrm>
        <a:off x="63692" y="2934927"/>
        <a:ext cx="10388216" cy="11773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9BAF-F53A-873F-D792-6E8399995F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7B04F22-FF7B-2EBC-8EF0-80617EB1C7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271B574-7953-3CA7-77D8-EF668EE2BF48}"/>
              </a:ext>
            </a:extLst>
          </p:cNvPr>
          <p:cNvSpPr>
            <a:spLocks noGrp="1"/>
          </p:cNvSpPr>
          <p:nvPr>
            <p:ph type="dt" sz="half" idx="10"/>
          </p:nvPr>
        </p:nvSpPr>
        <p:spPr/>
        <p:txBody>
          <a:bodyPr/>
          <a:lstStyle/>
          <a:p>
            <a:fld id="{30C82E09-6965-4271-ADB8-38B5F0EC473A}" type="datetimeFigureOut">
              <a:rPr lang="en-AU" smtClean="0"/>
              <a:t>22/06/2023</a:t>
            </a:fld>
            <a:endParaRPr lang="en-AU"/>
          </a:p>
        </p:txBody>
      </p:sp>
      <p:sp>
        <p:nvSpPr>
          <p:cNvPr id="5" name="Footer Placeholder 4">
            <a:extLst>
              <a:ext uri="{FF2B5EF4-FFF2-40B4-BE49-F238E27FC236}">
                <a16:creationId xmlns:a16="http://schemas.microsoft.com/office/drawing/2014/main" id="{4CDE2F2D-AAF4-17B5-1AD2-D1D79CA378F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8963D3D-0174-2512-9527-BB3338C749B1}"/>
              </a:ext>
            </a:extLst>
          </p:cNvPr>
          <p:cNvSpPr>
            <a:spLocks noGrp="1"/>
          </p:cNvSpPr>
          <p:nvPr>
            <p:ph type="sldNum" sz="quarter" idx="12"/>
          </p:nvPr>
        </p:nvSpPr>
        <p:spPr/>
        <p:txBody>
          <a:bodyPr/>
          <a:lstStyle/>
          <a:p>
            <a:fld id="{8A2A5F2A-8802-427F-AB45-4BE5E943130D}" type="slidenum">
              <a:rPr lang="en-AU" smtClean="0"/>
              <a:t>‹#›</a:t>
            </a:fld>
            <a:endParaRPr lang="en-AU"/>
          </a:p>
        </p:txBody>
      </p:sp>
    </p:spTree>
    <p:extLst>
      <p:ext uri="{BB962C8B-B14F-4D97-AF65-F5344CB8AC3E}">
        <p14:creationId xmlns:p14="http://schemas.microsoft.com/office/powerpoint/2010/main" val="2530116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45EA9-DFC2-9C92-9604-D561E5BC224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4DA5977-2C10-C95F-0689-84D1745CFA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45562F8-F104-247F-ABE8-DCCCF803B33C}"/>
              </a:ext>
            </a:extLst>
          </p:cNvPr>
          <p:cNvSpPr>
            <a:spLocks noGrp="1"/>
          </p:cNvSpPr>
          <p:nvPr>
            <p:ph type="dt" sz="half" idx="10"/>
          </p:nvPr>
        </p:nvSpPr>
        <p:spPr/>
        <p:txBody>
          <a:bodyPr/>
          <a:lstStyle/>
          <a:p>
            <a:fld id="{30C82E09-6965-4271-ADB8-38B5F0EC473A}" type="datetimeFigureOut">
              <a:rPr lang="en-AU" smtClean="0"/>
              <a:t>22/06/2023</a:t>
            </a:fld>
            <a:endParaRPr lang="en-AU"/>
          </a:p>
        </p:txBody>
      </p:sp>
      <p:sp>
        <p:nvSpPr>
          <p:cNvPr id="5" name="Footer Placeholder 4">
            <a:extLst>
              <a:ext uri="{FF2B5EF4-FFF2-40B4-BE49-F238E27FC236}">
                <a16:creationId xmlns:a16="http://schemas.microsoft.com/office/drawing/2014/main" id="{B0BFE6C0-A6CC-DC06-2113-9DCA48BC3B8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946A7C4-D0D7-700F-C1FD-710118C2DA2D}"/>
              </a:ext>
            </a:extLst>
          </p:cNvPr>
          <p:cNvSpPr>
            <a:spLocks noGrp="1"/>
          </p:cNvSpPr>
          <p:nvPr>
            <p:ph type="sldNum" sz="quarter" idx="12"/>
          </p:nvPr>
        </p:nvSpPr>
        <p:spPr/>
        <p:txBody>
          <a:bodyPr/>
          <a:lstStyle/>
          <a:p>
            <a:fld id="{8A2A5F2A-8802-427F-AB45-4BE5E943130D}" type="slidenum">
              <a:rPr lang="en-AU" smtClean="0"/>
              <a:t>‹#›</a:t>
            </a:fld>
            <a:endParaRPr lang="en-AU"/>
          </a:p>
        </p:txBody>
      </p:sp>
    </p:spTree>
    <p:extLst>
      <p:ext uri="{BB962C8B-B14F-4D97-AF65-F5344CB8AC3E}">
        <p14:creationId xmlns:p14="http://schemas.microsoft.com/office/powerpoint/2010/main" val="1282978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12FD71-3AC9-B5E8-206E-C9FC1CB416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C0C3460-B91E-EB1B-A330-FA55836B93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AB63609-ACFD-2B16-C28E-CD9925BA6D89}"/>
              </a:ext>
            </a:extLst>
          </p:cNvPr>
          <p:cNvSpPr>
            <a:spLocks noGrp="1"/>
          </p:cNvSpPr>
          <p:nvPr>
            <p:ph type="dt" sz="half" idx="10"/>
          </p:nvPr>
        </p:nvSpPr>
        <p:spPr/>
        <p:txBody>
          <a:bodyPr/>
          <a:lstStyle/>
          <a:p>
            <a:fld id="{30C82E09-6965-4271-ADB8-38B5F0EC473A}" type="datetimeFigureOut">
              <a:rPr lang="en-AU" smtClean="0"/>
              <a:t>22/06/2023</a:t>
            </a:fld>
            <a:endParaRPr lang="en-AU"/>
          </a:p>
        </p:txBody>
      </p:sp>
      <p:sp>
        <p:nvSpPr>
          <p:cNvPr id="5" name="Footer Placeholder 4">
            <a:extLst>
              <a:ext uri="{FF2B5EF4-FFF2-40B4-BE49-F238E27FC236}">
                <a16:creationId xmlns:a16="http://schemas.microsoft.com/office/drawing/2014/main" id="{51AE0AAD-B2EC-2D22-90E6-D7FDC27406D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8D5E457-01E8-45C0-6248-E1F0BF19C43B}"/>
              </a:ext>
            </a:extLst>
          </p:cNvPr>
          <p:cNvSpPr>
            <a:spLocks noGrp="1"/>
          </p:cNvSpPr>
          <p:nvPr>
            <p:ph type="sldNum" sz="quarter" idx="12"/>
          </p:nvPr>
        </p:nvSpPr>
        <p:spPr/>
        <p:txBody>
          <a:bodyPr/>
          <a:lstStyle/>
          <a:p>
            <a:fld id="{8A2A5F2A-8802-427F-AB45-4BE5E943130D}" type="slidenum">
              <a:rPr lang="en-AU" smtClean="0"/>
              <a:t>‹#›</a:t>
            </a:fld>
            <a:endParaRPr lang="en-AU"/>
          </a:p>
        </p:txBody>
      </p:sp>
    </p:spTree>
    <p:extLst>
      <p:ext uri="{BB962C8B-B14F-4D97-AF65-F5344CB8AC3E}">
        <p14:creationId xmlns:p14="http://schemas.microsoft.com/office/powerpoint/2010/main" val="148047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5F16-496E-E2C9-E1C8-0F566EB2C3F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B1D4DC8-1E48-E59D-A33A-C06878AC4F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F390313-6C7C-E738-031B-03767F0A2BDA}"/>
              </a:ext>
            </a:extLst>
          </p:cNvPr>
          <p:cNvSpPr>
            <a:spLocks noGrp="1"/>
          </p:cNvSpPr>
          <p:nvPr>
            <p:ph type="dt" sz="half" idx="10"/>
          </p:nvPr>
        </p:nvSpPr>
        <p:spPr/>
        <p:txBody>
          <a:bodyPr/>
          <a:lstStyle/>
          <a:p>
            <a:fld id="{30C82E09-6965-4271-ADB8-38B5F0EC473A}" type="datetimeFigureOut">
              <a:rPr lang="en-AU" smtClean="0"/>
              <a:t>22/06/2023</a:t>
            </a:fld>
            <a:endParaRPr lang="en-AU"/>
          </a:p>
        </p:txBody>
      </p:sp>
      <p:sp>
        <p:nvSpPr>
          <p:cNvPr id="5" name="Footer Placeholder 4">
            <a:extLst>
              <a:ext uri="{FF2B5EF4-FFF2-40B4-BE49-F238E27FC236}">
                <a16:creationId xmlns:a16="http://schemas.microsoft.com/office/drawing/2014/main" id="{18341898-5200-D96C-EF1B-7EDD406C72F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E36F734-8A60-B4AF-4D1E-9B59EA412CD5}"/>
              </a:ext>
            </a:extLst>
          </p:cNvPr>
          <p:cNvSpPr>
            <a:spLocks noGrp="1"/>
          </p:cNvSpPr>
          <p:nvPr>
            <p:ph type="sldNum" sz="quarter" idx="12"/>
          </p:nvPr>
        </p:nvSpPr>
        <p:spPr/>
        <p:txBody>
          <a:bodyPr/>
          <a:lstStyle/>
          <a:p>
            <a:fld id="{8A2A5F2A-8802-427F-AB45-4BE5E943130D}" type="slidenum">
              <a:rPr lang="en-AU" smtClean="0"/>
              <a:t>‹#›</a:t>
            </a:fld>
            <a:endParaRPr lang="en-AU"/>
          </a:p>
        </p:txBody>
      </p:sp>
    </p:spTree>
    <p:extLst>
      <p:ext uri="{BB962C8B-B14F-4D97-AF65-F5344CB8AC3E}">
        <p14:creationId xmlns:p14="http://schemas.microsoft.com/office/powerpoint/2010/main" val="341986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25804-A609-AE03-D28D-BDF3EA67D1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DE099BA-FEF7-3C37-0789-CEFD677D5B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3816F9-81B3-C0E1-9427-B70E4E763EF4}"/>
              </a:ext>
            </a:extLst>
          </p:cNvPr>
          <p:cNvSpPr>
            <a:spLocks noGrp="1"/>
          </p:cNvSpPr>
          <p:nvPr>
            <p:ph type="dt" sz="half" idx="10"/>
          </p:nvPr>
        </p:nvSpPr>
        <p:spPr/>
        <p:txBody>
          <a:bodyPr/>
          <a:lstStyle/>
          <a:p>
            <a:fld id="{30C82E09-6965-4271-ADB8-38B5F0EC473A}" type="datetimeFigureOut">
              <a:rPr lang="en-AU" smtClean="0"/>
              <a:t>22/06/2023</a:t>
            </a:fld>
            <a:endParaRPr lang="en-AU"/>
          </a:p>
        </p:txBody>
      </p:sp>
      <p:sp>
        <p:nvSpPr>
          <p:cNvPr id="5" name="Footer Placeholder 4">
            <a:extLst>
              <a:ext uri="{FF2B5EF4-FFF2-40B4-BE49-F238E27FC236}">
                <a16:creationId xmlns:a16="http://schemas.microsoft.com/office/drawing/2014/main" id="{054DBD2D-27EF-0C9E-B065-37BFC0B1754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503CC51-7842-0A8C-5573-E46638EA5AF2}"/>
              </a:ext>
            </a:extLst>
          </p:cNvPr>
          <p:cNvSpPr>
            <a:spLocks noGrp="1"/>
          </p:cNvSpPr>
          <p:nvPr>
            <p:ph type="sldNum" sz="quarter" idx="12"/>
          </p:nvPr>
        </p:nvSpPr>
        <p:spPr/>
        <p:txBody>
          <a:bodyPr/>
          <a:lstStyle/>
          <a:p>
            <a:fld id="{8A2A5F2A-8802-427F-AB45-4BE5E943130D}" type="slidenum">
              <a:rPr lang="en-AU" smtClean="0"/>
              <a:t>‹#›</a:t>
            </a:fld>
            <a:endParaRPr lang="en-AU"/>
          </a:p>
        </p:txBody>
      </p:sp>
    </p:spTree>
    <p:extLst>
      <p:ext uri="{BB962C8B-B14F-4D97-AF65-F5344CB8AC3E}">
        <p14:creationId xmlns:p14="http://schemas.microsoft.com/office/powerpoint/2010/main" val="399343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38465-7C74-6F3A-261F-B9BE3422230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19E9A05-EE45-2F0D-BE12-4D116D2B14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5B68E83-2076-DA35-8085-9AD964346C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EA8FAA0-D2F8-E783-A5F0-3BF827211453}"/>
              </a:ext>
            </a:extLst>
          </p:cNvPr>
          <p:cNvSpPr>
            <a:spLocks noGrp="1"/>
          </p:cNvSpPr>
          <p:nvPr>
            <p:ph type="dt" sz="half" idx="10"/>
          </p:nvPr>
        </p:nvSpPr>
        <p:spPr/>
        <p:txBody>
          <a:bodyPr/>
          <a:lstStyle/>
          <a:p>
            <a:fld id="{30C82E09-6965-4271-ADB8-38B5F0EC473A}" type="datetimeFigureOut">
              <a:rPr lang="en-AU" smtClean="0"/>
              <a:t>22/06/2023</a:t>
            </a:fld>
            <a:endParaRPr lang="en-AU"/>
          </a:p>
        </p:txBody>
      </p:sp>
      <p:sp>
        <p:nvSpPr>
          <p:cNvPr id="6" name="Footer Placeholder 5">
            <a:extLst>
              <a:ext uri="{FF2B5EF4-FFF2-40B4-BE49-F238E27FC236}">
                <a16:creationId xmlns:a16="http://schemas.microsoft.com/office/drawing/2014/main" id="{B151E04D-14C7-EE34-6185-C09943BBB30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8D1150C-33AD-83E9-F992-6B5125AB9E8E}"/>
              </a:ext>
            </a:extLst>
          </p:cNvPr>
          <p:cNvSpPr>
            <a:spLocks noGrp="1"/>
          </p:cNvSpPr>
          <p:nvPr>
            <p:ph type="sldNum" sz="quarter" idx="12"/>
          </p:nvPr>
        </p:nvSpPr>
        <p:spPr/>
        <p:txBody>
          <a:bodyPr/>
          <a:lstStyle/>
          <a:p>
            <a:fld id="{8A2A5F2A-8802-427F-AB45-4BE5E943130D}" type="slidenum">
              <a:rPr lang="en-AU" smtClean="0"/>
              <a:t>‹#›</a:t>
            </a:fld>
            <a:endParaRPr lang="en-AU"/>
          </a:p>
        </p:txBody>
      </p:sp>
    </p:spTree>
    <p:extLst>
      <p:ext uri="{BB962C8B-B14F-4D97-AF65-F5344CB8AC3E}">
        <p14:creationId xmlns:p14="http://schemas.microsoft.com/office/powerpoint/2010/main" val="423592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A1DBA-255C-E8BB-C45A-E0027ED544B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7ECC5D5-025F-9350-C7CA-900C33A9F1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D09B01-F983-88A1-E7D2-4D7B331333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41E8CAD-8CC6-4A00-73B4-3B5A82AAD6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F4B3E3-E261-9464-C085-034FEFE222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065750E-78E1-5E81-2276-8286063A7164}"/>
              </a:ext>
            </a:extLst>
          </p:cNvPr>
          <p:cNvSpPr>
            <a:spLocks noGrp="1"/>
          </p:cNvSpPr>
          <p:nvPr>
            <p:ph type="dt" sz="half" idx="10"/>
          </p:nvPr>
        </p:nvSpPr>
        <p:spPr/>
        <p:txBody>
          <a:bodyPr/>
          <a:lstStyle/>
          <a:p>
            <a:fld id="{30C82E09-6965-4271-ADB8-38B5F0EC473A}" type="datetimeFigureOut">
              <a:rPr lang="en-AU" smtClean="0"/>
              <a:t>22/06/2023</a:t>
            </a:fld>
            <a:endParaRPr lang="en-AU"/>
          </a:p>
        </p:txBody>
      </p:sp>
      <p:sp>
        <p:nvSpPr>
          <p:cNvPr id="8" name="Footer Placeholder 7">
            <a:extLst>
              <a:ext uri="{FF2B5EF4-FFF2-40B4-BE49-F238E27FC236}">
                <a16:creationId xmlns:a16="http://schemas.microsoft.com/office/drawing/2014/main" id="{81E963A3-BD97-4331-0D24-058D4F74BB3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DF220B5-8AB6-80E4-23A9-23770EAC94A6}"/>
              </a:ext>
            </a:extLst>
          </p:cNvPr>
          <p:cNvSpPr>
            <a:spLocks noGrp="1"/>
          </p:cNvSpPr>
          <p:nvPr>
            <p:ph type="sldNum" sz="quarter" idx="12"/>
          </p:nvPr>
        </p:nvSpPr>
        <p:spPr/>
        <p:txBody>
          <a:bodyPr/>
          <a:lstStyle/>
          <a:p>
            <a:fld id="{8A2A5F2A-8802-427F-AB45-4BE5E943130D}" type="slidenum">
              <a:rPr lang="en-AU" smtClean="0"/>
              <a:t>‹#›</a:t>
            </a:fld>
            <a:endParaRPr lang="en-AU"/>
          </a:p>
        </p:txBody>
      </p:sp>
    </p:spTree>
    <p:extLst>
      <p:ext uri="{BB962C8B-B14F-4D97-AF65-F5344CB8AC3E}">
        <p14:creationId xmlns:p14="http://schemas.microsoft.com/office/powerpoint/2010/main" val="2160998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DE03-7CAF-25A3-2251-3009576E67D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FCCB53A-9B3C-65FA-946D-4A6A1BF36850}"/>
              </a:ext>
            </a:extLst>
          </p:cNvPr>
          <p:cNvSpPr>
            <a:spLocks noGrp="1"/>
          </p:cNvSpPr>
          <p:nvPr>
            <p:ph type="dt" sz="half" idx="10"/>
          </p:nvPr>
        </p:nvSpPr>
        <p:spPr/>
        <p:txBody>
          <a:bodyPr/>
          <a:lstStyle/>
          <a:p>
            <a:fld id="{30C82E09-6965-4271-ADB8-38B5F0EC473A}" type="datetimeFigureOut">
              <a:rPr lang="en-AU" smtClean="0"/>
              <a:t>22/06/2023</a:t>
            </a:fld>
            <a:endParaRPr lang="en-AU"/>
          </a:p>
        </p:txBody>
      </p:sp>
      <p:sp>
        <p:nvSpPr>
          <p:cNvPr id="4" name="Footer Placeholder 3">
            <a:extLst>
              <a:ext uri="{FF2B5EF4-FFF2-40B4-BE49-F238E27FC236}">
                <a16:creationId xmlns:a16="http://schemas.microsoft.com/office/drawing/2014/main" id="{21B84E6A-1324-F8E7-7DB5-438C7211123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83B9ACE-A214-B5FF-6A1E-F97D30409AD3}"/>
              </a:ext>
            </a:extLst>
          </p:cNvPr>
          <p:cNvSpPr>
            <a:spLocks noGrp="1"/>
          </p:cNvSpPr>
          <p:nvPr>
            <p:ph type="sldNum" sz="quarter" idx="12"/>
          </p:nvPr>
        </p:nvSpPr>
        <p:spPr/>
        <p:txBody>
          <a:bodyPr/>
          <a:lstStyle/>
          <a:p>
            <a:fld id="{8A2A5F2A-8802-427F-AB45-4BE5E943130D}" type="slidenum">
              <a:rPr lang="en-AU" smtClean="0"/>
              <a:t>‹#›</a:t>
            </a:fld>
            <a:endParaRPr lang="en-AU"/>
          </a:p>
        </p:txBody>
      </p:sp>
    </p:spTree>
    <p:extLst>
      <p:ext uri="{BB962C8B-B14F-4D97-AF65-F5344CB8AC3E}">
        <p14:creationId xmlns:p14="http://schemas.microsoft.com/office/powerpoint/2010/main" val="252475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E3B85A-D401-45A5-1731-7ABD04E8B831}"/>
              </a:ext>
            </a:extLst>
          </p:cNvPr>
          <p:cNvSpPr>
            <a:spLocks noGrp="1"/>
          </p:cNvSpPr>
          <p:nvPr>
            <p:ph type="dt" sz="half" idx="10"/>
          </p:nvPr>
        </p:nvSpPr>
        <p:spPr/>
        <p:txBody>
          <a:bodyPr/>
          <a:lstStyle/>
          <a:p>
            <a:fld id="{30C82E09-6965-4271-ADB8-38B5F0EC473A}" type="datetimeFigureOut">
              <a:rPr lang="en-AU" smtClean="0"/>
              <a:t>22/06/2023</a:t>
            </a:fld>
            <a:endParaRPr lang="en-AU"/>
          </a:p>
        </p:txBody>
      </p:sp>
      <p:sp>
        <p:nvSpPr>
          <p:cNvPr id="3" name="Footer Placeholder 2">
            <a:extLst>
              <a:ext uri="{FF2B5EF4-FFF2-40B4-BE49-F238E27FC236}">
                <a16:creationId xmlns:a16="http://schemas.microsoft.com/office/drawing/2014/main" id="{4BB2267E-5228-0002-E9E3-5D3FED7C19D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7DB2AB0-7E64-FF9B-265B-659B96826ECC}"/>
              </a:ext>
            </a:extLst>
          </p:cNvPr>
          <p:cNvSpPr>
            <a:spLocks noGrp="1"/>
          </p:cNvSpPr>
          <p:nvPr>
            <p:ph type="sldNum" sz="quarter" idx="12"/>
          </p:nvPr>
        </p:nvSpPr>
        <p:spPr/>
        <p:txBody>
          <a:bodyPr/>
          <a:lstStyle/>
          <a:p>
            <a:fld id="{8A2A5F2A-8802-427F-AB45-4BE5E943130D}" type="slidenum">
              <a:rPr lang="en-AU" smtClean="0"/>
              <a:t>‹#›</a:t>
            </a:fld>
            <a:endParaRPr lang="en-AU"/>
          </a:p>
        </p:txBody>
      </p:sp>
    </p:spTree>
    <p:extLst>
      <p:ext uri="{BB962C8B-B14F-4D97-AF65-F5344CB8AC3E}">
        <p14:creationId xmlns:p14="http://schemas.microsoft.com/office/powerpoint/2010/main" val="4161679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61B0D-18C2-2439-2385-8BBAC82972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EBB12B4-3608-9072-9CB7-C4108F2DE3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CF085FC-21EA-F00D-D16A-E167F9286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E9CA2F-73C9-E9A1-ABA9-CB4F41B4A434}"/>
              </a:ext>
            </a:extLst>
          </p:cNvPr>
          <p:cNvSpPr>
            <a:spLocks noGrp="1"/>
          </p:cNvSpPr>
          <p:nvPr>
            <p:ph type="dt" sz="half" idx="10"/>
          </p:nvPr>
        </p:nvSpPr>
        <p:spPr/>
        <p:txBody>
          <a:bodyPr/>
          <a:lstStyle/>
          <a:p>
            <a:fld id="{30C82E09-6965-4271-ADB8-38B5F0EC473A}" type="datetimeFigureOut">
              <a:rPr lang="en-AU" smtClean="0"/>
              <a:t>22/06/2023</a:t>
            </a:fld>
            <a:endParaRPr lang="en-AU"/>
          </a:p>
        </p:txBody>
      </p:sp>
      <p:sp>
        <p:nvSpPr>
          <p:cNvPr id="6" name="Footer Placeholder 5">
            <a:extLst>
              <a:ext uri="{FF2B5EF4-FFF2-40B4-BE49-F238E27FC236}">
                <a16:creationId xmlns:a16="http://schemas.microsoft.com/office/drawing/2014/main" id="{69A627D7-C4F2-6C56-7E12-DF1BCA52346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5CBC1B8-7108-8135-2F84-DEFFB77C332F}"/>
              </a:ext>
            </a:extLst>
          </p:cNvPr>
          <p:cNvSpPr>
            <a:spLocks noGrp="1"/>
          </p:cNvSpPr>
          <p:nvPr>
            <p:ph type="sldNum" sz="quarter" idx="12"/>
          </p:nvPr>
        </p:nvSpPr>
        <p:spPr/>
        <p:txBody>
          <a:bodyPr/>
          <a:lstStyle/>
          <a:p>
            <a:fld id="{8A2A5F2A-8802-427F-AB45-4BE5E943130D}" type="slidenum">
              <a:rPr lang="en-AU" smtClean="0"/>
              <a:t>‹#›</a:t>
            </a:fld>
            <a:endParaRPr lang="en-AU"/>
          </a:p>
        </p:txBody>
      </p:sp>
    </p:spTree>
    <p:extLst>
      <p:ext uri="{BB962C8B-B14F-4D97-AF65-F5344CB8AC3E}">
        <p14:creationId xmlns:p14="http://schemas.microsoft.com/office/powerpoint/2010/main" val="3151509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6A27C-593C-6FEC-B776-9E41120CB3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548D03A-FB95-7938-B4A6-3E3BBF87F0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191FE01-7A5D-F6E0-4BC0-CBE419758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C9CB8B-DA9F-207B-0825-0621235175BE}"/>
              </a:ext>
            </a:extLst>
          </p:cNvPr>
          <p:cNvSpPr>
            <a:spLocks noGrp="1"/>
          </p:cNvSpPr>
          <p:nvPr>
            <p:ph type="dt" sz="half" idx="10"/>
          </p:nvPr>
        </p:nvSpPr>
        <p:spPr/>
        <p:txBody>
          <a:bodyPr/>
          <a:lstStyle/>
          <a:p>
            <a:fld id="{30C82E09-6965-4271-ADB8-38B5F0EC473A}" type="datetimeFigureOut">
              <a:rPr lang="en-AU" smtClean="0"/>
              <a:t>22/06/2023</a:t>
            </a:fld>
            <a:endParaRPr lang="en-AU"/>
          </a:p>
        </p:txBody>
      </p:sp>
      <p:sp>
        <p:nvSpPr>
          <p:cNvPr id="6" name="Footer Placeholder 5">
            <a:extLst>
              <a:ext uri="{FF2B5EF4-FFF2-40B4-BE49-F238E27FC236}">
                <a16:creationId xmlns:a16="http://schemas.microsoft.com/office/drawing/2014/main" id="{A5F2437C-B982-2CA9-BF27-039B7D36EBC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B3FAFF9-C1BB-3E89-39BD-946A2604EC8A}"/>
              </a:ext>
            </a:extLst>
          </p:cNvPr>
          <p:cNvSpPr>
            <a:spLocks noGrp="1"/>
          </p:cNvSpPr>
          <p:nvPr>
            <p:ph type="sldNum" sz="quarter" idx="12"/>
          </p:nvPr>
        </p:nvSpPr>
        <p:spPr/>
        <p:txBody>
          <a:bodyPr/>
          <a:lstStyle/>
          <a:p>
            <a:fld id="{8A2A5F2A-8802-427F-AB45-4BE5E943130D}" type="slidenum">
              <a:rPr lang="en-AU" smtClean="0"/>
              <a:t>‹#›</a:t>
            </a:fld>
            <a:endParaRPr lang="en-AU"/>
          </a:p>
        </p:txBody>
      </p:sp>
    </p:spTree>
    <p:extLst>
      <p:ext uri="{BB962C8B-B14F-4D97-AF65-F5344CB8AC3E}">
        <p14:creationId xmlns:p14="http://schemas.microsoft.com/office/powerpoint/2010/main" val="289173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6097F-C2A4-CB41-1E99-B46BA4ACF7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2BF0BEB-14B3-4184-8564-75DB118824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FB438D1-F849-435F-0CC2-52596B45BB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82E09-6965-4271-ADB8-38B5F0EC473A}" type="datetimeFigureOut">
              <a:rPr lang="en-AU" smtClean="0"/>
              <a:t>22/06/2023</a:t>
            </a:fld>
            <a:endParaRPr lang="en-AU"/>
          </a:p>
        </p:txBody>
      </p:sp>
      <p:sp>
        <p:nvSpPr>
          <p:cNvPr id="5" name="Footer Placeholder 4">
            <a:extLst>
              <a:ext uri="{FF2B5EF4-FFF2-40B4-BE49-F238E27FC236}">
                <a16:creationId xmlns:a16="http://schemas.microsoft.com/office/drawing/2014/main" id="{D558F301-4881-F846-FA53-3FE9A406E7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7EF4049-B94E-24D0-2412-58B6A11952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A5F2A-8802-427F-AB45-4BE5E943130D}" type="slidenum">
              <a:rPr lang="en-AU" smtClean="0"/>
              <a:t>‹#›</a:t>
            </a:fld>
            <a:endParaRPr lang="en-AU"/>
          </a:p>
        </p:txBody>
      </p:sp>
    </p:spTree>
    <p:extLst>
      <p:ext uri="{BB962C8B-B14F-4D97-AF65-F5344CB8AC3E}">
        <p14:creationId xmlns:p14="http://schemas.microsoft.com/office/powerpoint/2010/main" val="2667961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24DF0C0C-4431-4DF8-8D2F-F134EADB5357}"/>
              </a:ext>
            </a:extLst>
          </p:cNvPr>
          <p:cNvSpPr>
            <a:spLocks noGrp="1"/>
          </p:cNvSpPr>
          <p:nvPr>
            <p:ph type="ctrTitle"/>
          </p:nvPr>
        </p:nvSpPr>
        <p:spPr>
          <a:xfrm>
            <a:off x="3215729" y="1764407"/>
            <a:ext cx="5760846" cy="1876101"/>
          </a:xfrm>
        </p:spPr>
        <p:txBody>
          <a:bodyPr>
            <a:normAutofit/>
          </a:bodyPr>
          <a:lstStyle/>
          <a:p>
            <a:br>
              <a:rPr lang="en-US" sz="1300" dirty="0">
                <a:solidFill>
                  <a:schemeClr val="tx2"/>
                </a:solidFill>
                <a:latin typeface="+mn-lt"/>
                <a:ea typeface="+mn-ea"/>
                <a:cs typeface="+mn-cs"/>
              </a:rPr>
            </a:br>
            <a:br>
              <a:rPr lang="en-US" sz="1300" dirty="0">
                <a:solidFill>
                  <a:schemeClr val="tx2"/>
                </a:solidFill>
                <a:latin typeface="+mn-lt"/>
                <a:ea typeface="+mn-ea"/>
                <a:cs typeface="+mn-cs"/>
              </a:rPr>
            </a:br>
            <a:r>
              <a:rPr lang="en-US" sz="1800" dirty="0">
                <a:solidFill>
                  <a:schemeClr val="tx2"/>
                </a:solidFill>
                <a:latin typeface="+mn-lt"/>
                <a:ea typeface="+mn-ea"/>
                <a:cs typeface="+mn-cs"/>
              </a:rPr>
              <a:t>Child Development Information System (CDIS)</a:t>
            </a:r>
            <a:br>
              <a:rPr lang="en-US" sz="1800" dirty="0">
                <a:solidFill>
                  <a:schemeClr val="tx2"/>
                </a:solidFill>
                <a:latin typeface="+mn-lt"/>
                <a:ea typeface="+mn-ea"/>
                <a:cs typeface="+mn-cs"/>
              </a:rPr>
            </a:br>
            <a:br>
              <a:rPr lang="en-US" sz="1800" dirty="0">
                <a:solidFill>
                  <a:schemeClr val="tx2"/>
                </a:solidFill>
                <a:latin typeface="+mn-lt"/>
                <a:ea typeface="+mn-ea"/>
                <a:cs typeface="+mn-cs"/>
              </a:rPr>
            </a:br>
            <a:br>
              <a:rPr lang="en-US" sz="1800" dirty="0">
                <a:solidFill>
                  <a:schemeClr val="tx2"/>
                </a:solidFill>
                <a:latin typeface="+mn-lt"/>
                <a:ea typeface="+mn-ea"/>
                <a:cs typeface="+mn-cs"/>
              </a:rPr>
            </a:br>
            <a:r>
              <a:rPr lang="en-US" sz="1800" dirty="0">
                <a:solidFill>
                  <a:schemeClr val="tx2"/>
                </a:solidFill>
              </a:rPr>
              <a:t>CDIS Clinical Users Group</a:t>
            </a:r>
            <a:br>
              <a:rPr lang="en-US" sz="1800" dirty="0">
                <a:solidFill>
                  <a:schemeClr val="tx2"/>
                </a:solidFill>
              </a:rPr>
            </a:br>
            <a:br>
              <a:rPr lang="en-US" sz="1300" dirty="0">
                <a:solidFill>
                  <a:schemeClr val="tx2"/>
                </a:solidFill>
              </a:rPr>
            </a:br>
            <a:endParaRPr lang="en-AU" sz="1300" dirty="0">
              <a:ln w="0"/>
              <a:solidFill>
                <a:schemeClr val="tx2"/>
              </a:solidFill>
              <a:effectLst>
                <a:outerShdw blurRad="38100" dist="25400" dir="5400000" algn="ctr" rotWithShape="0">
                  <a:srgbClr val="6E747A">
                    <a:alpha val="43000"/>
                  </a:srgbClr>
                </a:outerShdw>
              </a:effectLst>
            </a:endParaRPr>
          </a:p>
        </p:txBody>
      </p:sp>
      <p:sp>
        <p:nvSpPr>
          <p:cNvPr id="3" name="Subtitle 2">
            <a:extLst>
              <a:ext uri="{FF2B5EF4-FFF2-40B4-BE49-F238E27FC236}">
                <a16:creationId xmlns:a16="http://schemas.microsoft.com/office/drawing/2014/main" id="{9EFEE713-D7C0-468A-A5A5-112367389CED}"/>
              </a:ext>
            </a:extLst>
          </p:cNvPr>
          <p:cNvSpPr>
            <a:spLocks noGrp="1"/>
          </p:cNvSpPr>
          <p:nvPr>
            <p:ph type="subTitle" idx="1"/>
          </p:nvPr>
        </p:nvSpPr>
        <p:spPr>
          <a:xfrm>
            <a:off x="3215729" y="4165152"/>
            <a:ext cx="5760846" cy="682079"/>
          </a:xfrm>
        </p:spPr>
        <p:txBody>
          <a:bodyPr>
            <a:normAutofit/>
          </a:bodyPr>
          <a:lstStyle/>
          <a:p>
            <a:r>
              <a:rPr lang="en-US" sz="2000">
                <a:solidFill>
                  <a:schemeClr val="tx2"/>
                </a:solidFill>
              </a:rPr>
              <a:t>Thursday 11</a:t>
            </a:r>
            <a:r>
              <a:rPr lang="en-US" sz="2000" baseline="30000">
                <a:solidFill>
                  <a:schemeClr val="tx2"/>
                </a:solidFill>
              </a:rPr>
              <a:t>th</a:t>
            </a:r>
            <a:r>
              <a:rPr lang="en-US" sz="2000">
                <a:solidFill>
                  <a:schemeClr val="tx2"/>
                </a:solidFill>
              </a:rPr>
              <a:t> May 2023 8:30 am – 9:30 am</a:t>
            </a:r>
            <a:br>
              <a:rPr lang="en-US" sz="2000">
                <a:solidFill>
                  <a:schemeClr val="tx2"/>
                </a:solidFill>
                <a:highlight>
                  <a:srgbClr val="FFFF00"/>
                </a:highlight>
              </a:rPr>
            </a:br>
            <a:endParaRPr lang="en-AU" sz="2000">
              <a:solidFill>
                <a:schemeClr val="tx2"/>
              </a:solidFill>
            </a:endParaRPr>
          </a:p>
        </p:txBody>
      </p:sp>
    </p:spTree>
    <p:extLst>
      <p:ext uri="{BB962C8B-B14F-4D97-AF65-F5344CB8AC3E}">
        <p14:creationId xmlns:p14="http://schemas.microsoft.com/office/powerpoint/2010/main" val="320199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47FB3-FF5E-DC15-6AB4-C997B71E4C75}"/>
              </a:ext>
            </a:extLst>
          </p:cNvPr>
          <p:cNvSpPr>
            <a:spLocks noGrp="1"/>
          </p:cNvSpPr>
          <p:nvPr>
            <p:ph type="title"/>
          </p:nvPr>
        </p:nvSpPr>
        <p:spPr>
          <a:xfrm>
            <a:off x="663660" y="274538"/>
            <a:ext cx="9833548" cy="948607"/>
          </a:xfrm>
        </p:spPr>
        <p:txBody>
          <a:bodyPr anchor="b">
            <a:normAutofit/>
          </a:bodyPr>
          <a:lstStyle/>
          <a:p>
            <a:r>
              <a:rPr lang="en-AU" sz="3600" dirty="0">
                <a:solidFill>
                  <a:schemeClr val="tx2"/>
                </a:solidFill>
              </a:rPr>
              <a:t>Early Start Kinder (ESK) added to CDIS Programs List</a:t>
            </a:r>
          </a:p>
        </p:txBody>
      </p:sp>
      <p:sp>
        <p:nvSpPr>
          <p:cNvPr id="3" name="Content Placeholder 2">
            <a:extLst>
              <a:ext uri="{FF2B5EF4-FFF2-40B4-BE49-F238E27FC236}">
                <a16:creationId xmlns:a16="http://schemas.microsoft.com/office/drawing/2014/main" id="{F1B7B3D8-C43D-43D8-9ED2-BA253AE7BA48}"/>
              </a:ext>
            </a:extLst>
          </p:cNvPr>
          <p:cNvSpPr>
            <a:spLocks noGrp="1"/>
          </p:cNvSpPr>
          <p:nvPr>
            <p:ph idx="1"/>
          </p:nvPr>
        </p:nvSpPr>
        <p:spPr>
          <a:xfrm>
            <a:off x="663660" y="1367161"/>
            <a:ext cx="10639880" cy="5078027"/>
          </a:xfrm>
        </p:spPr>
        <p:txBody>
          <a:bodyPr anchor="ctr">
            <a:normAutofit/>
          </a:bodyPr>
          <a:lstStyle/>
          <a:p>
            <a:r>
              <a:rPr lang="en-US" sz="1600" dirty="0">
                <a:solidFill>
                  <a:schemeClr val="tx2"/>
                </a:solidFill>
              </a:rPr>
              <a:t>Early Start Kindergarten (ESK – Early Start Kinder) provide 15 hours of free or low-cost kindergarten per week to all eligible children in all areas across Victoria. To be eligible, your child must be 3 by 30 April in the year they start kindergarten, and: </a:t>
            </a:r>
          </a:p>
          <a:p>
            <a:pPr marL="0" indent="0">
              <a:buNone/>
            </a:pPr>
            <a:r>
              <a:rPr lang="en-US" sz="1600" dirty="0">
                <a:solidFill>
                  <a:schemeClr val="tx2"/>
                </a:solidFill>
              </a:rPr>
              <a:t>	• from a refugee or asylum seeker background, or </a:t>
            </a:r>
          </a:p>
          <a:p>
            <a:pPr marL="0" indent="0">
              <a:buNone/>
            </a:pPr>
            <a:r>
              <a:rPr lang="en-US" sz="1600" dirty="0">
                <a:solidFill>
                  <a:schemeClr val="tx2"/>
                </a:solidFill>
              </a:rPr>
              <a:t>	• identify as Aboriginal and or Torres Strait Islander, or </a:t>
            </a:r>
          </a:p>
          <a:p>
            <a:pPr marL="0" indent="0">
              <a:buNone/>
            </a:pPr>
            <a:r>
              <a:rPr lang="en-US" sz="1600" dirty="0">
                <a:solidFill>
                  <a:schemeClr val="tx2"/>
                </a:solidFill>
              </a:rPr>
              <a:t>	• the family has had contact with child protection. </a:t>
            </a:r>
          </a:p>
          <a:p>
            <a:r>
              <a:rPr lang="en-US" sz="1600" dirty="0">
                <a:solidFill>
                  <a:schemeClr val="tx2"/>
                </a:solidFill>
              </a:rPr>
              <a:t>This option and the three reasons have been added to the CDIS programs for individual services to use as they wish to track ESK eligible children.</a:t>
            </a:r>
          </a:p>
          <a:p>
            <a:pPr marL="0" indent="0">
              <a:buNone/>
            </a:pPr>
            <a:endParaRPr lang="en-US" sz="1600" dirty="0">
              <a:solidFill>
                <a:schemeClr val="tx2"/>
              </a:solidFill>
            </a:endParaRPr>
          </a:p>
          <a:p>
            <a:endParaRPr lang="en-US" sz="1600" dirty="0">
              <a:solidFill>
                <a:schemeClr val="tx2"/>
              </a:solidFill>
            </a:endParaRPr>
          </a:p>
          <a:p>
            <a:endParaRPr lang="en-US" sz="1600" dirty="0">
              <a:solidFill>
                <a:schemeClr val="tx2"/>
              </a:solidFill>
            </a:endParaRPr>
          </a:p>
          <a:p>
            <a:endParaRPr lang="en-US" sz="1600" dirty="0">
              <a:solidFill>
                <a:schemeClr val="tx2"/>
              </a:solidFill>
            </a:endParaRPr>
          </a:p>
          <a:p>
            <a:endParaRPr lang="en-US" sz="1600" dirty="0">
              <a:solidFill>
                <a:schemeClr val="tx2"/>
              </a:solidFill>
            </a:endParaRPr>
          </a:p>
          <a:p>
            <a:r>
              <a:rPr lang="en-US" sz="1600" dirty="0">
                <a:solidFill>
                  <a:schemeClr val="tx2"/>
                </a:solidFill>
              </a:rPr>
              <a:t>Central Enrolment - Central Registration and Enrolment Scheme (CRES) - previously known as 'Central Enrolment' - is a best practice model for local councils and other organisations to support families and carers to secure a kindergarten place for their child. CRES provides a single point for families to apply for multiple kindergarten services within a local government area, helping them secure a place that meets their needs.  This option is still available in the Programs List within CDIS.</a:t>
            </a:r>
          </a:p>
          <a:p>
            <a:pPr marL="0" indent="0">
              <a:buNone/>
            </a:pPr>
            <a:endParaRPr lang="en-US" sz="1500" dirty="0">
              <a:solidFill>
                <a:schemeClr val="tx2"/>
              </a:solidFill>
            </a:endParaRPr>
          </a:p>
        </p:txBody>
      </p:sp>
      <p:pic>
        <p:nvPicPr>
          <p:cNvPr id="5" name="Picture 4">
            <a:extLst>
              <a:ext uri="{FF2B5EF4-FFF2-40B4-BE49-F238E27FC236}">
                <a16:creationId xmlns:a16="http://schemas.microsoft.com/office/drawing/2014/main" id="{C246073D-98BD-9F58-1FB6-ED0C6D0960DB}"/>
              </a:ext>
            </a:extLst>
          </p:cNvPr>
          <p:cNvPicPr>
            <a:picLocks noChangeAspect="1"/>
          </p:cNvPicPr>
          <p:nvPr/>
        </p:nvPicPr>
        <p:blipFill>
          <a:blip r:embed="rId2"/>
          <a:stretch>
            <a:fillRect/>
          </a:stretch>
        </p:blipFill>
        <p:spPr>
          <a:xfrm>
            <a:off x="4072145" y="3429000"/>
            <a:ext cx="2772538" cy="1542977"/>
          </a:xfrm>
          <a:prstGeom prst="rect">
            <a:avLst/>
          </a:prstGeom>
          <a:ln>
            <a:solidFill>
              <a:schemeClr val="tx1"/>
            </a:solidFill>
          </a:ln>
        </p:spPr>
      </p:pic>
    </p:spTree>
    <p:extLst>
      <p:ext uri="{BB962C8B-B14F-4D97-AF65-F5344CB8AC3E}">
        <p14:creationId xmlns:p14="http://schemas.microsoft.com/office/powerpoint/2010/main" val="3104618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E002C6E-D60E-D1E9-6F33-71623DBB5CAB}"/>
              </a:ext>
            </a:extLst>
          </p:cNvPr>
          <p:cNvSpPr>
            <a:spLocks noGrp="1"/>
          </p:cNvSpPr>
          <p:nvPr>
            <p:ph type="title"/>
          </p:nvPr>
        </p:nvSpPr>
        <p:spPr>
          <a:xfrm>
            <a:off x="640080" y="1243013"/>
            <a:ext cx="3855720" cy="4371974"/>
          </a:xfrm>
        </p:spPr>
        <p:txBody>
          <a:bodyPr>
            <a:normAutofit/>
          </a:bodyPr>
          <a:lstStyle/>
          <a:p>
            <a:r>
              <a:rPr lang="en-AU" sz="3600">
                <a:solidFill>
                  <a:schemeClr val="tx2"/>
                </a:solidFill>
              </a:rPr>
              <a:t>When a ‘child’ becomes a ‘parent’ Practice Note</a:t>
            </a:r>
          </a:p>
        </p:txBody>
      </p:sp>
      <p:sp>
        <p:nvSpPr>
          <p:cNvPr id="3" name="Content Placeholder 2">
            <a:extLst>
              <a:ext uri="{FF2B5EF4-FFF2-40B4-BE49-F238E27FC236}">
                <a16:creationId xmlns:a16="http://schemas.microsoft.com/office/drawing/2014/main" id="{28D29153-7716-5128-79BA-A5EF9B70BCBC}"/>
              </a:ext>
            </a:extLst>
          </p:cNvPr>
          <p:cNvSpPr>
            <a:spLocks noGrp="1"/>
          </p:cNvSpPr>
          <p:nvPr>
            <p:ph idx="1"/>
          </p:nvPr>
        </p:nvSpPr>
        <p:spPr>
          <a:xfrm>
            <a:off x="6172200" y="804672"/>
            <a:ext cx="5221224" cy="5230368"/>
          </a:xfrm>
        </p:spPr>
        <p:txBody>
          <a:bodyPr anchor="ctr">
            <a:normAutofit/>
          </a:bodyPr>
          <a:lstStyle/>
          <a:p>
            <a:r>
              <a:rPr lang="en-AU" sz="1800" dirty="0">
                <a:solidFill>
                  <a:schemeClr val="tx2"/>
                </a:solidFill>
              </a:rPr>
              <a:t>New Practice note on the MAV website.</a:t>
            </a:r>
          </a:p>
          <a:p>
            <a:pPr marL="0" indent="0">
              <a:spcAft>
                <a:spcPts val="600"/>
              </a:spcAft>
              <a:buNone/>
            </a:pPr>
            <a:r>
              <a:rPr lang="en-AU" sz="1300" i="1" dirty="0">
                <a:solidFill>
                  <a:schemeClr val="tx2"/>
                </a:solidFill>
                <a:effectLst/>
                <a:ea typeface="Times" panose="02020603050405020304" pitchFamily="18" charset="0"/>
                <a:cs typeface="Times New Roman" panose="02020603050405020304" pitchFamily="18" charset="0"/>
              </a:rPr>
              <a:t>In complying with record-keeping legislation clients should have 2 separate CDIS health records. </a:t>
            </a:r>
          </a:p>
          <a:p>
            <a:pPr marL="342900" lvl="0" indent="-342900">
              <a:spcAft>
                <a:spcPts val="600"/>
              </a:spcAft>
              <a:buFont typeface="Symbol" panose="05050102010706020507" pitchFamily="18" charset="2"/>
              <a:buChar char=""/>
            </a:pPr>
            <a:r>
              <a:rPr lang="en-AU" sz="1300" dirty="0">
                <a:solidFill>
                  <a:schemeClr val="tx2"/>
                </a:solidFill>
                <a:effectLst/>
                <a:ea typeface="Times" panose="02020603050405020304" pitchFamily="18" charset="0"/>
                <a:cs typeface="Times New Roman" panose="02020603050405020304" pitchFamily="18" charset="0"/>
              </a:rPr>
              <a:t>CDIS ‘Child’ Clients - Children should ideally only have one child CDIS record, which transfers across MCH services with the child if they move location. </a:t>
            </a:r>
          </a:p>
          <a:p>
            <a:pPr marL="342900" lvl="0" indent="-342900">
              <a:spcAft>
                <a:spcPts val="600"/>
              </a:spcAft>
              <a:buFont typeface="Symbol" panose="05050102010706020507" pitchFamily="18" charset="2"/>
              <a:buChar char=""/>
            </a:pPr>
            <a:r>
              <a:rPr lang="en-AU" sz="1300" dirty="0">
                <a:solidFill>
                  <a:schemeClr val="tx2"/>
                </a:solidFill>
                <a:effectLst/>
                <a:ea typeface="Times" panose="02020603050405020304" pitchFamily="18" charset="0"/>
                <a:cs typeface="Times New Roman" panose="02020603050405020304" pitchFamily="18" charset="0"/>
              </a:rPr>
              <a:t>CDIS ‘Caregiver’ Clients - Caregivers should ideally only have one adult CDIS record, that can be maintained across their time within the MCH service. e.g., where an adult has a record as a parent, and then subsequently has involvement as a grandparent, this should all be recorded in the same adult CDIS record.</a:t>
            </a:r>
          </a:p>
          <a:p>
            <a:pPr marL="0" indent="0">
              <a:spcAft>
                <a:spcPts val="600"/>
              </a:spcAft>
              <a:buNone/>
            </a:pPr>
            <a:r>
              <a:rPr lang="en-AU" sz="1300" i="1" dirty="0">
                <a:solidFill>
                  <a:schemeClr val="tx2"/>
                </a:solidFill>
                <a:effectLst/>
                <a:ea typeface="Times New Roman" panose="02020603050405020304" pitchFamily="18" charset="0"/>
                <a:cs typeface="Times New Roman" panose="02020603050405020304" pitchFamily="18" charset="0"/>
              </a:rPr>
              <a:t>Given these guidelines, this practice note will explain how to maintain this consistently in CDIS to ensure</a:t>
            </a:r>
            <a:r>
              <a:rPr lang="en-AU" sz="1300" dirty="0">
                <a:solidFill>
                  <a:schemeClr val="tx2"/>
                </a:solidFill>
                <a:effectLst/>
                <a:ea typeface="Times New Roman" panose="02020603050405020304" pitchFamily="18" charset="0"/>
                <a:cs typeface="Times New Roman" panose="02020603050405020304" pitchFamily="18" charset="0"/>
              </a:rPr>
              <a:t>.</a:t>
            </a:r>
          </a:p>
          <a:p>
            <a:pPr marL="342900" lvl="0" indent="-342900">
              <a:spcAft>
                <a:spcPts val="600"/>
              </a:spcAft>
              <a:buFont typeface="Symbol" panose="05050102010706020507" pitchFamily="18" charset="2"/>
              <a:buChar char=""/>
            </a:pPr>
            <a:r>
              <a:rPr lang="en-AU" sz="1300" dirty="0">
                <a:solidFill>
                  <a:schemeClr val="tx2"/>
                </a:solidFill>
                <a:effectLst/>
                <a:ea typeface="Times New Roman" panose="02020603050405020304" pitchFamily="18" charset="0"/>
                <a:cs typeface="Times New Roman" panose="02020603050405020304" pitchFamily="18" charset="0"/>
              </a:rPr>
              <a:t>When a child becomes a caregiver a new caregiver CDIS record is created</a:t>
            </a:r>
          </a:p>
          <a:p>
            <a:pPr marL="342900" lvl="0" indent="-342900">
              <a:spcAft>
                <a:spcPts val="600"/>
              </a:spcAft>
              <a:buFont typeface="Symbol" panose="05050102010706020507" pitchFamily="18" charset="2"/>
              <a:buChar char=""/>
            </a:pPr>
            <a:r>
              <a:rPr lang="en-AU" sz="1300" dirty="0">
                <a:solidFill>
                  <a:schemeClr val="tx2"/>
                </a:solidFill>
                <a:effectLst/>
                <a:ea typeface="Times New Roman" panose="02020603050405020304" pitchFamily="18" charset="0"/>
                <a:cs typeface="Times New Roman" panose="02020603050405020304" pitchFamily="18" charset="0"/>
              </a:rPr>
              <a:t>When a caregiver becomes a grandparent or other, maintaining an existing caregiver CDIS record and updating the relationships rather than creating a new record</a:t>
            </a:r>
          </a:p>
          <a:p>
            <a:pPr marL="0" indent="0">
              <a:buNone/>
            </a:pPr>
            <a:r>
              <a:rPr lang="en-AU" sz="1300" i="1" dirty="0">
                <a:solidFill>
                  <a:schemeClr val="tx2"/>
                </a:solidFill>
              </a:rPr>
              <a:t>NB: This also includes merging</a:t>
            </a:r>
          </a:p>
        </p:txBody>
      </p:sp>
    </p:spTree>
    <p:extLst>
      <p:ext uri="{BB962C8B-B14F-4D97-AF65-F5344CB8AC3E}">
        <p14:creationId xmlns:p14="http://schemas.microsoft.com/office/powerpoint/2010/main" val="207135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6C3C04-7F35-0B0C-F3F5-6DB0590D68C2}"/>
              </a:ext>
            </a:extLst>
          </p:cNvPr>
          <p:cNvSpPr>
            <a:spLocks noGrp="1"/>
          </p:cNvSpPr>
          <p:nvPr>
            <p:ph type="title"/>
          </p:nvPr>
        </p:nvSpPr>
        <p:spPr>
          <a:xfrm>
            <a:off x="838200" y="365125"/>
            <a:ext cx="10515600" cy="1325563"/>
          </a:xfrm>
        </p:spPr>
        <p:txBody>
          <a:bodyPr>
            <a:normAutofit/>
          </a:bodyPr>
          <a:lstStyle/>
          <a:p>
            <a:r>
              <a:rPr lang="en-AU"/>
              <a:t> Family Consult</a:t>
            </a:r>
          </a:p>
        </p:txBody>
      </p:sp>
      <p:graphicFrame>
        <p:nvGraphicFramePr>
          <p:cNvPr id="5" name="Content Placeholder 2">
            <a:extLst>
              <a:ext uri="{FF2B5EF4-FFF2-40B4-BE49-F238E27FC236}">
                <a16:creationId xmlns:a16="http://schemas.microsoft.com/office/drawing/2014/main" id="{65659227-9B80-57C4-3B65-39C578FCE2CF}"/>
              </a:ext>
            </a:extLst>
          </p:cNvPr>
          <p:cNvGraphicFramePr>
            <a:graphicFrameLocks noGrp="1"/>
          </p:cNvGraphicFramePr>
          <p:nvPr>
            <p:ph idx="1"/>
            <p:extLst>
              <p:ext uri="{D42A27DB-BD31-4B8C-83A1-F6EECF244321}">
                <p14:modId xmlns:p14="http://schemas.microsoft.com/office/powerpoint/2010/main" val="42426335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9383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6DBF50F6-DD88-4D9F-B7D3-79B989980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1">
            <a:extLst>
              <a:ext uri="{FF2B5EF4-FFF2-40B4-BE49-F238E27FC236}">
                <a16:creationId xmlns:a16="http://schemas.microsoft.com/office/drawing/2014/main" id="{916BBDC2-6929-469E-B7C4-A03E77BF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3">
            <a:extLst>
              <a:ext uri="{FF2B5EF4-FFF2-40B4-BE49-F238E27FC236}">
                <a16:creationId xmlns:a16="http://schemas.microsoft.com/office/drawing/2014/main" id="{C344E6B5-C9F5-4338-9E33-003B12373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2" y="170309"/>
            <a:ext cx="2514948" cy="2174333"/>
            <a:chOff x="-305" y="-4155"/>
            <a:chExt cx="2514948" cy="2174333"/>
          </a:xfrm>
        </p:grpSpPr>
        <p:sp>
          <p:nvSpPr>
            <p:cNvPr id="33" name="Freeform: Shape 14">
              <a:extLst>
                <a:ext uri="{FF2B5EF4-FFF2-40B4-BE49-F238E27FC236}">
                  <a16:creationId xmlns:a16="http://schemas.microsoft.com/office/drawing/2014/main" id="{C90B0F8D-9E81-4DE8-95D5-1A26E9390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15">
              <a:extLst>
                <a:ext uri="{FF2B5EF4-FFF2-40B4-BE49-F238E27FC236}">
                  <a16:creationId xmlns:a16="http://schemas.microsoft.com/office/drawing/2014/main" id="{830BA43A-83E9-4C67-92A6-F247FB370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16">
              <a:extLst>
                <a:ext uri="{FF2B5EF4-FFF2-40B4-BE49-F238E27FC236}">
                  <a16:creationId xmlns:a16="http://schemas.microsoft.com/office/drawing/2014/main" id="{92F3A0CC-EBFE-405D-B0C0-27DE361ED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0" name="Freeform: Shape 17">
              <a:extLst>
                <a:ext uri="{FF2B5EF4-FFF2-40B4-BE49-F238E27FC236}">
                  <a16:creationId xmlns:a16="http://schemas.microsoft.com/office/drawing/2014/main" id="{DF2E853E-B55A-4FFD-B90E-6FB4F31BD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Content Placeholder 4">
            <a:extLst>
              <a:ext uri="{FF2B5EF4-FFF2-40B4-BE49-F238E27FC236}">
                <a16:creationId xmlns:a16="http://schemas.microsoft.com/office/drawing/2014/main" id="{0E80FD21-48CE-F546-F2C2-DCF9F96ECA28}"/>
              </a:ext>
            </a:extLst>
          </p:cNvPr>
          <p:cNvPicPr>
            <a:picLocks noGrp="1" noChangeAspect="1"/>
          </p:cNvPicPr>
          <p:nvPr>
            <p:ph idx="1"/>
          </p:nvPr>
        </p:nvPicPr>
        <p:blipFill>
          <a:blip r:embed="rId2"/>
          <a:stretch>
            <a:fillRect/>
          </a:stretch>
        </p:blipFill>
        <p:spPr>
          <a:xfrm>
            <a:off x="984411" y="1446741"/>
            <a:ext cx="10555905" cy="3113992"/>
          </a:xfrm>
          <a:prstGeom prst="rect">
            <a:avLst/>
          </a:prstGeom>
        </p:spPr>
      </p:pic>
      <p:grpSp>
        <p:nvGrpSpPr>
          <p:cNvPr id="41" name="Group 19">
            <a:extLst>
              <a:ext uri="{FF2B5EF4-FFF2-40B4-BE49-F238E27FC236}">
                <a16:creationId xmlns:a16="http://schemas.microsoft.com/office/drawing/2014/main" id="{FDFEDBF7-8E2C-46B8-9095-AE1D77E217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4" y="4560733"/>
            <a:ext cx="3061445" cy="2297266"/>
            <a:chOff x="-305" y="-1"/>
            <a:chExt cx="3832880" cy="2876136"/>
          </a:xfrm>
        </p:grpSpPr>
        <p:sp>
          <p:nvSpPr>
            <p:cNvPr id="42" name="Freeform: Shape 20">
              <a:extLst>
                <a:ext uri="{FF2B5EF4-FFF2-40B4-BE49-F238E27FC236}">
                  <a16:creationId xmlns:a16="http://schemas.microsoft.com/office/drawing/2014/main" id="{60202872-FBB0-4F11-BC49-9FB400B21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21">
              <a:extLst>
                <a:ext uri="{FF2B5EF4-FFF2-40B4-BE49-F238E27FC236}">
                  <a16:creationId xmlns:a16="http://schemas.microsoft.com/office/drawing/2014/main" id="{0DEB2F40-D411-4D44-9638-AE0342C7F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22">
              <a:extLst>
                <a:ext uri="{FF2B5EF4-FFF2-40B4-BE49-F238E27FC236}">
                  <a16:creationId xmlns:a16="http://schemas.microsoft.com/office/drawing/2014/main" id="{507F7D91-A991-4196-AF73-327E04B56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23">
              <a:extLst>
                <a:ext uri="{FF2B5EF4-FFF2-40B4-BE49-F238E27FC236}">
                  <a16:creationId xmlns:a16="http://schemas.microsoft.com/office/drawing/2014/main" id="{178739A9-E67C-40E5-9468-0A68AEC54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6483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DAC8165-9360-CDAB-31AF-D089D3CFA2A6}"/>
              </a:ext>
            </a:extLst>
          </p:cNvPr>
          <p:cNvSpPr>
            <a:spLocks noGrp="1"/>
          </p:cNvSpPr>
          <p:nvPr>
            <p:ph type="title"/>
          </p:nvPr>
        </p:nvSpPr>
        <p:spPr>
          <a:xfrm>
            <a:off x="1785049" y="934518"/>
            <a:ext cx="8468659" cy="1297458"/>
          </a:xfrm>
        </p:spPr>
        <p:txBody>
          <a:bodyPr>
            <a:normAutofit/>
          </a:bodyPr>
          <a:lstStyle/>
          <a:p>
            <a:pPr algn="ctr"/>
            <a:r>
              <a:rPr lang="en-AU" sz="3600" dirty="0">
                <a:solidFill>
                  <a:schemeClr val="tx2"/>
                </a:solidFill>
              </a:rPr>
              <a:t>Points of discussion within a Family Consult</a:t>
            </a:r>
          </a:p>
        </p:txBody>
      </p:sp>
      <p:sp>
        <p:nvSpPr>
          <p:cNvPr id="3" name="Content Placeholder 2">
            <a:extLst>
              <a:ext uri="{FF2B5EF4-FFF2-40B4-BE49-F238E27FC236}">
                <a16:creationId xmlns:a16="http://schemas.microsoft.com/office/drawing/2014/main" id="{9C80BEA6-FDC3-F8BF-7EEB-9130ED50BB0A}"/>
              </a:ext>
            </a:extLst>
          </p:cNvPr>
          <p:cNvSpPr>
            <a:spLocks noGrp="1"/>
          </p:cNvSpPr>
          <p:nvPr>
            <p:ph idx="1"/>
          </p:nvPr>
        </p:nvSpPr>
        <p:spPr>
          <a:xfrm>
            <a:off x="2201662" y="2308700"/>
            <a:ext cx="7643674" cy="3777775"/>
          </a:xfrm>
        </p:spPr>
        <p:txBody>
          <a:bodyPr anchor="t">
            <a:normAutofit fontScale="77500" lnSpcReduction="20000"/>
          </a:bodyPr>
          <a:lstStyle/>
          <a:p>
            <a:r>
              <a:rPr lang="en-AU" sz="1800" dirty="0"/>
              <a:t>Can be completed on children of any age from 0 to school age who are clients of MCH even though funding is calculated on the numbers of children 0-1 years of age. See slide 12.</a:t>
            </a:r>
          </a:p>
          <a:p>
            <a:r>
              <a:rPr lang="en-AU" sz="1800" dirty="0"/>
              <a:t>Can be completed in either a child or parents' history. Data is recorded from either history. FV data is not recorded from an additional consult with the reason Family Violence.</a:t>
            </a:r>
          </a:p>
          <a:p>
            <a:r>
              <a:rPr lang="en-AU" sz="1800" dirty="0"/>
              <a:t>Record MARAM completed in relevant family members history </a:t>
            </a:r>
            <a:r>
              <a:rPr lang="en-AU" sz="1800" dirty="0" err="1"/>
              <a:t>eg</a:t>
            </a:r>
            <a:r>
              <a:rPr lang="en-AU" sz="1800" dirty="0"/>
              <a:t> MARAM attended see maternal notes.</a:t>
            </a:r>
          </a:p>
          <a:p>
            <a:r>
              <a:rPr lang="en-AU" sz="1800" dirty="0"/>
              <a:t>Best practice is to include the family consult in the calendar as a true reflection of workload.</a:t>
            </a:r>
          </a:p>
          <a:p>
            <a:r>
              <a:rPr lang="en-AU" sz="1800" dirty="0"/>
              <a:t>Time is flexible and should reflect the time spent with a client to complete a MARAM and  a safety plan.</a:t>
            </a:r>
          </a:p>
          <a:p>
            <a:r>
              <a:rPr lang="en-AU" sz="1800" dirty="0"/>
              <a:t>Reporting is currently on the number of Family Consults attended not the time spent on the consult even though funding is based on time. The number of consults are captured in the MCH Annual Report.</a:t>
            </a:r>
          </a:p>
          <a:p>
            <a:r>
              <a:rPr lang="en-AU" sz="1800" dirty="0"/>
              <a:t>Family Consult is funded under Universal funding. Can be used with EMCH program but will not contribute to EMCH time. Follow up appointments can be recorded as EMCH appointment for EMCH funding.</a:t>
            </a:r>
          </a:p>
          <a:p>
            <a:endParaRPr lang="en-AU" sz="1800" dirty="0">
              <a:solidFill>
                <a:schemeClr val="tx2"/>
              </a:solidFill>
            </a:endParaRPr>
          </a:p>
          <a:p>
            <a:pPr marL="0" indent="0">
              <a:buNone/>
            </a:pPr>
            <a:r>
              <a:rPr lang="en-AU" sz="1800" b="1" i="1" dirty="0">
                <a:solidFill>
                  <a:schemeClr val="tx2"/>
                </a:solidFill>
              </a:rPr>
              <a:t>NB: Please discuss any LGA initiatives in regards to managing this consult.</a:t>
            </a:r>
          </a:p>
        </p:txBody>
      </p:sp>
      <p:grpSp>
        <p:nvGrpSpPr>
          <p:cNvPr id="9"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11610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BA56-BED2-AFB9-AB18-E0E36210536A}"/>
              </a:ext>
            </a:extLst>
          </p:cNvPr>
          <p:cNvSpPr>
            <a:spLocks noGrp="1"/>
          </p:cNvSpPr>
          <p:nvPr>
            <p:ph type="title"/>
          </p:nvPr>
        </p:nvSpPr>
        <p:spPr/>
        <p:txBody>
          <a:bodyPr/>
          <a:lstStyle/>
          <a:p>
            <a:pPr algn="ctr"/>
            <a:r>
              <a:rPr lang="en-US" dirty="0"/>
              <a:t>Questions and Answers</a:t>
            </a:r>
            <a:endParaRPr lang="en-AU" dirty="0"/>
          </a:p>
        </p:txBody>
      </p:sp>
      <p:sp>
        <p:nvSpPr>
          <p:cNvPr id="3" name="Content Placeholder 2">
            <a:extLst>
              <a:ext uri="{FF2B5EF4-FFF2-40B4-BE49-F238E27FC236}">
                <a16:creationId xmlns:a16="http://schemas.microsoft.com/office/drawing/2014/main" id="{38CE31A0-2084-4077-A677-328970377DF0}"/>
              </a:ext>
            </a:extLst>
          </p:cNvPr>
          <p:cNvSpPr>
            <a:spLocks noGrp="1"/>
          </p:cNvSpPr>
          <p:nvPr>
            <p:ph idx="1"/>
          </p:nvPr>
        </p:nvSpPr>
        <p:spPr>
          <a:xfrm>
            <a:off x="967550" y="1366684"/>
            <a:ext cx="10386249" cy="4810279"/>
          </a:xfrm>
        </p:spPr>
        <p:style>
          <a:lnRef idx="2">
            <a:schemeClr val="dk1"/>
          </a:lnRef>
          <a:fillRef idx="1">
            <a:schemeClr val="lt1"/>
          </a:fillRef>
          <a:effectRef idx="0">
            <a:schemeClr val="dk1"/>
          </a:effectRef>
          <a:fontRef idx="minor">
            <a:schemeClr val="dk1"/>
          </a:fontRef>
        </p:style>
        <p:txBody>
          <a:bodyPr>
            <a:normAutofit lnSpcReduction="10000"/>
          </a:bodyPr>
          <a:lstStyle/>
          <a:p>
            <a:r>
              <a:rPr lang="en-US" dirty="0"/>
              <a:t>Where do I find the data for the family consults and MARAM?</a:t>
            </a:r>
          </a:p>
          <a:p>
            <a:r>
              <a:rPr lang="en-US" dirty="0"/>
              <a:t>Data for these consults and assessments can be found in multiple ways – in the MCH/DH Annual Report and the KAS Report</a:t>
            </a:r>
          </a:p>
          <a:p>
            <a:pPr marL="0" indent="0">
              <a:buNone/>
            </a:pPr>
            <a:endParaRPr lang="en-US" dirty="0">
              <a:ln w="0"/>
              <a:solidFill>
                <a:schemeClr val="accent1">
                  <a:lumMod val="75000"/>
                </a:schemeClr>
              </a:solidFill>
              <a:effectLst>
                <a:outerShdw blurRad="38100" dist="25400" dir="5400000" algn="ctr" rotWithShape="0">
                  <a:srgbClr val="6E747A">
                    <a:alpha val="43000"/>
                  </a:srgbClr>
                </a:outerShdw>
              </a:effectLst>
            </a:endParaRPr>
          </a:p>
          <a:p>
            <a:pPr marL="0" indent="0">
              <a:buNone/>
            </a:pPr>
            <a:r>
              <a:rPr lang="en-US" dirty="0">
                <a:ln w="0"/>
                <a:solidFill>
                  <a:schemeClr val="accent1">
                    <a:lumMod val="75000"/>
                  </a:schemeClr>
                </a:solidFill>
                <a:effectLst>
                  <a:outerShdw blurRad="38100" dist="25400" dir="5400000" algn="ctr" rotWithShape="0">
                    <a:srgbClr val="6E747A">
                      <a:alpha val="43000"/>
                    </a:srgbClr>
                  </a:outerShdw>
                </a:effectLst>
              </a:rPr>
              <a:t>MCH/DH Annual Report</a:t>
            </a:r>
            <a:r>
              <a:rPr lang="en-US" dirty="0">
                <a:ln w="0"/>
                <a:solidFill>
                  <a:schemeClr val="accent1"/>
                </a:solidFill>
                <a:effectLst>
                  <a:outerShdw blurRad="38100" dist="25400" dir="5400000" algn="ctr" rotWithShape="0">
                    <a:srgbClr val="6E747A">
                      <a:alpha val="43000"/>
                    </a:srgbClr>
                  </a:outerShdw>
                </a:effectLst>
              </a:rPr>
              <a:t>	</a:t>
            </a:r>
            <a:r>
              <a:rPr lang="en-US" dirty="0"/>
              <a:t>	</a:t>
            </a:r>
            <a:r>
              <a:rPr lang="en-US" dirty="0">
                <a:solidFill>
                  <a:schemeClr val="accent6">
                    <a:lumMod val="75000"/>
                  </a:schemeClr>
                </a:solidFill>
                <a:effectLst>
                  <a:outerShdw blurRad="50800" dist="38100" dir="2700000" algn="tl" rotWithShape="0">
                    <a:prstClr val="black">
                      <a:alpha val="40000"/>
                    </a:prstClr>
                  </a:outerShdw>
                </a:effectLst>
              </a:rPr>
              <a:t>MCH KAS Report</a:t>
            </a:r>
            <a:endParaRPr lang="en-US" dirty="0">
              <a:solidFill>
                <a:schemeClr val="accent6">
                  <a:lumMod val="75000"/>
                </a:schemeClr>
              </a:solidFill>
            </a:endParaRPr>
          </a:p>
          <a:p>
            <a:pPr marL="0" indent="0">
              <a:buNone/>
            </a:pPr>
            <a:endParaRPr lang="en-US" dirty="0"/>
          </a:p>
          <a:p>
            <a:endParaRPr lang="en-US" dirty="0"/>
          </a:p>
          <a:p>
            <a:endParaRPr lang="en-US" dirty="0"/>
          </a:p>
          <a:p>
            <a:pPr marL="0" indent="0">
              <a:buNone/>
            </a:pPr>
            <a:endParaRPr lang="en-US" dirty="0"/>
          </a:p>
          <a:p>
            <a:pPr marL="0" indent="0">
              <a:buNone/>
            </a:pPr>
            <a:r>
              <a:rPr lang="en-US" dirty="0"/>
              <a:t>	</a:t>
            </a:r>
            <a:endParaRPr lang="en-US" dirty="0">
              <a:effectLst>
                <a:outerShdw blurRad="50800" dist="38100" dir="2700000" algn="tl" rotWithShape="0">
                  <a:prstClr val="black">
                    <a:alpha val="40000"/>
                  </a:prstClr>
                </a:outerShdw>
              </a:effectLst>
            </a:endParaRPr>
          </a:p>
          <a:p>
            <a:pPr marL="0" indent="0">
              <a:buNone/>
            </a:pPr>
            <a:endParaRPr lang="en-US" dirty="0"/>
          </a:p>
          <a:p>
            <a:pPr marL="0" indent="0">
              <a:buNone/>
            </a:pPr>
            <a:endParaRPr lang="en-US" dirty="0"/>
          </a:p>
          <a:p>
            <a:pPr marL="0" indent="0">
              <a:buNone/>
            </a:pPr>
            <a:endParaRPr lang="en-AU" dirty="0"/>
          </a:p>
        </p:txBody>
      </p:sp>
      <p:pic>
        <p:nvPicPr>
          <p:cNvPr id="4" name="Picture 3">
            <a:extLst>
              <a:ext uri="{FF2B5EF4-FFF2-40B4-BE49-F238E27FC236}">
                <a16:creationId xmlns:a16="http://schemas.microsoft.com/office/drawing/2014/main" id="{F76C1B76-53DD-8D05-F977-6F1008170408}"/>
              </a:ext>
            </a:extLst>
          </p:cNvPr>
          <p:cNvPicPr>
            <a:picLocks noChangeAspect="1"/>
          </p:cNvPicPr>
          <p:nvPr/>
        </p:nvPicPr>
        <p:blipFill rotWithShape="1">
          <a:blip r:embed="rId2"/>
          <a:srcRect t="20074" r="58653" b="36555"/>
          <a:stretch/>
        </p:blipFill>
        <p:spPr bwMode="auto">
          <a:xfrm>
            <a:off x="1062952" y="3629552"/>
            <a:ext cx="3806098" cy="239764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78D1AF0-4CEA-F977-04C4-B62B99DF36D0}"/>
              </a:ext>
            </a:extLst>
          </p:cNvPr>
          <p:cNvPicPr>
            <a:picLocks noChangeAspect="1"/>
          </p:cNvPicPr>
          <p:nvPr/>
        </p:nvPicPr>
        <p:blipFill>
          <a:blip r:embed="rId3"/>
          <a:stretch>
            <a:fillRect/>
          </a:stretch>
        </p:blipFill>
        <p:spPr>
          <a:xfrm>
            <a:off x="5606470" y="3756295"/>
            <a:ext cx="5808262" cy="1302265"/>
          </a:xfrm>
          <a:prstGeom prst="rect">
            <a:avLst/>
          </a:prstGeom>
        </p:spPr>
      </p:pic>
      <p:sp>
        <p:nvSpPr>
          <p:cNvPr id="5" name="Rectangle 4">
            <a:extLst>
              <a:ext uri="{FF2B5EF4-FFF2-40B4-BE49-F238E27FC236}">
                <a16:creationId xmlns:a16="http://schemas.microsoft.com/office/drawing/2014/main" id="{BDFDBB39-D9B6-08BD-716A-BC77B0CB1D37}"/>
              </a:ext>
            </a:extLst>
          </p:cNvPr>
          <p:cNvSpPr/>
          <p:nvPr/>
        </p:nvSpPr>
        <p:spPr>
          <a:xfrm>
            <a:off x="6191076" y="5286951"/>
            <a:ext cx="5033374" cy="740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Please note we will cover the next slides re reporting in more detail at the </a:t>
            </a:r>
            <a:r>
              <a:rPr lang="en-US"/>
              <a:t>next </a:t>
            </a:r>
          </a:p>
          <a:p>
            <a:pPr algn="ctr"/>
            <a:r>
              <a:rPr lang="en-US"/>
              <a:t>CDIS </a:t>
            </a:r>
            <a:r>
              <a:rPr lang="en-US" dirty="0"/>
              <a:t>Clinical User Group</a:t>
            </a:r>
            <a:endParaRPr lang="en-AU" dirty="0"/>
          </a:p>
        </p:txBody>
      </p:sp>
    </p:spTree>
    <p:extLst>
      <p:ext uri="{BB962C8B-B14F-4D97-AF65-F5344CB8AC3E}">
        <p14:creationId xmlns:p14="http://schemas.microsoft.com/office/powerpoint/2010/main" val="480472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A442-E4EA-527B-86BB-773FFB92F0CA}"/>
              </a:ext>
            </a:extLst>
          </p:cNvPr>
          <p:cNvSpPr>
            <a:spLocks noGrp="1"/>
          </p:cNvSpPr>
          <p:nvPr>
            <p:ph type="title"/>
          </p:nvPr>
        </p:nvSpPr>
        <p:spPr/>
        <p:txBody>
          <a:bodyPr/>
          <a:lstStyle/>
          <a:p>
            <a:r>
              <a:rPr lang="en-US" dirty="0"/>
              <a:t>MCH/DH Annual Report</a:t>
            </a:r>
            <a:endParaRPr lang="en-AU" dirty="0"/>
          </a:p>
        </p:txBody>
      </p:sp>
      <p:sp>
        <p:nvSpPr>
          <p:cNvPr id="7" name="TextBox 6">
            <a:extLst>
              <a:ext uri="{FF2B5EF4-FFF2-40B4-BE49-F238E27FC236}">
                <a16:creationId xmlns:a16="http://schemas.microsoft.com/office/drawing/2014/main" id="{BADD3463-F0D7-B4DF-C607-EF22FF1FD139}"/>
              </a:ext>
            </a:extLst>
          </p:cNvPr>
          <p:cNvSpPr txBox="1"/>
          <p:nvPr/>
        </p:nvSpPr>
        <p:spPr>
          <a:xfrm>
            <a:off x="7217425" y="1426775"/>
            <a:ext cx="4476844" cy="1600438"/>
          </a:xfrm>
          <a:prstGeom prst="rect">
            <a:avLst/>
          </a:prstGeom>
          <a:noFill/>
        </p:spPr>
        <p:txBody>
          <a:bodyPr wrap="square" rtlCol="0">
            <a:spAutoFit/>
          </a:bodyPr>
          <a:lstStyle/>
          <a:p>
            <a:pPr marL="285750" indent="-285750">
              <a:buFont typeface="Arial" panose="020B0604020202020204" pitchFamily="34" charset="0"/>
              <a:buChar char="•"/>
            </a:pPr>
            <a:r>
              <a:rPr lang="en-AU" sz="1400" i="1" dirty="0"/>
              <a:t>Data is up to date and retrievable the next business day from when it is entered. </a:t>
            </a:r>
          </a:p>
          <a:p>
            <a:pPr marL="285750" indent="-285750">
              <a:buFont typeface="Arial" panose="020B0604020202020204" pitchFamily="34" charset="0"/>
              <a:buChar char="•"/>
            </a:pPr>
            <a:r>
              <a:rPr lang="en-AU" sz="1400" i="1" dirty="0"/>
              <a:t>Data reported, is what was recorded, during the reporting period selected, when running the report.  </a:t>
            </a:r>
          </a:p>
          <a:p>
            <a:pPr marL="285750" indent="-285750">
              <a:buFontTx/>
              <a:buChar char="-"/>
            </a:pPr>
            <a:r>
              <a:rPr lang="en-AU" sz="1400" i="1" dirty="0"/>
              <a:t>Either select the Financial Year</a:t>
            </a:r>
          </a:p>
          <a:p>
            <a:pPr marL="285750" indent="-285750">
              <a:buFontTx/>
              <a:buChar char="-"/>
            </a:pPr>
            <a:r>
              <a:rPr lang="en-AU" sz="1400" i="1" dirty="0"/>
              <a:t>Or leave financial year blank and select another reporting period</a:t>
            </a:r>
          </a:p>
        </p:txBody>
      </p:sp>
      <p:pic>
        <p:nvPicPr>
          <p:cNvPr id="14" name="Picture 13">
            <a:extLst>
              <a:ext uri="{FF2B5EF4-FFF2-40B4-BE49-F238E27FC236}">
                <a16:creationId xmlns:a16="http://schemas.microsoft.com/office/drawing/2014/main" id="{AA06488A-3402-C08C-D407-758395F54228}"/>
              </a:ext>
            </a:extLst>
          </p:cNvPr>
          <p:cNvPicPr>
            <a:picLocks noChangeAspect="1"/>
          </p:cNvPicPr>
          <p:nvPr/>
        </p:nvPicPr>
        <p:blipFill rotWithShape="1">
          <a:blip r:embed="rId2"/>
          <a:srcRect r="359"/>
          <a:stretch/>
        </p:blipFill>
        <p:spPr>
          <a:xfrm>
            <a:off x="3094583" y="1420654"/>
            <a:ext cx="4057286" cy="1112382"/>
          </a:xfrm>
          <a:prstGeom prst="rect">
            <a:avLst/>
          </a:prstGeom>
        </p:spPr>
      </p:pic>
      <p:pic>
        <p:nvPicPr>
          <p:cNvPr id="25" name="Picture 24">
            <a:extLst>
              <a:ext uri="{FF2B5EF4-FFF2-40B4-BE49-F238E27FC236}">
                <a16:creationId xmlns:a16="http://schemas.microsoft.com/office/drawing/2014/main" id="{6D6D8EBB-FCBC-0549-3021-647458CED2C3}"/>
              </a:ext>
            </a:extLst>
          </p:cNvPr>
          <p:cNvPicPr>
            <a:picLocks noChangeAspect="1"/>
          </p:cNvPicPr>
          <p:nvPr/>
        </p:nvPicPr>
        <p:blipFill rotWithShape="1">
          <a:blip r:embed="rId3"/>
          <a:srcRect l="-1" t="27551" r="2202"/>
          <a:stretch/>
        </p:blipFill>
        <p:spPr>
          <a:xfrm>
            <a:off x="3079977" y="2626836"/>
            <a:ext cx="4071892" cy="863138"/>
          </a:xfrm>
          <a:prstGeom prst="rect">
            <a:avLst/>
          </a:prstGeom>
        </p:spPr>
      </p:pic>
      <p:pic>
        <p:nvPicPr>
          <p:cNvPr id="32" name="Picture 31">
            <a:extLst>
              <a:ext uri="{FF2B5EF4-FFF2-40B4-BE49-F238E27FC236}">
                <a16:creationId xmlns:a16="http://schemas.microsoft.com/office/drawing/2014/main" id="{F67544EF-78F1-C7D9-B1E6-78B8A7C5278D}"/>
              </a:ext>
            </a:extLst>
          </p:cNvPr>
          <p:cNvPicPr>
            <a:picLocks noChangeAspect="1"/>
          </p:cNvPicPr>
          <p:nvPr/>
        </p:nvPicPr>
        <p:blipFill>
          <a:blip r:embed="rId4">
            <a:alphaModFix amt="70000"/>
          </a:blip>
          <a:stretch>
            <a:fillRect/>
          </a:stretch>
        </p:blipFill>
        <p:spPr>
          <a:xfrm>
            <a:off x="2983763" y="3927581"/>
            <a:ext cx="6661682" cy="2060158"/>
          </a:xfrm>
          <a:prstGeom prst="rect">
            <a:avLst/>
          </a:prstGeom>
        </p:spPr>
      </p:pic>
      <p:cxnSp>
        <p:nvCxnSpPr>
          <p:cNvPr id="43" name="Straight Arrow Connector 42">
            <a:extLst>
              <a:ext uri="{FF2B5EF4-FFF2-40B4-BE49-F238E27FC236}">
                <a16:creationId xmlns:a16="http://schemas.microsoft.com/office/drawing/2014/main" id="{72E91587-CC2E-389F-3CDF-CA7931EF3D5A}"/>
              </a:ext>
            </a:extLst>
          </p:cNvPr>
          <p:cNvCxnSpPr>
            <a:cxnSpLocks/>
          </p:cNvCxnSpPr>
          <p:nvPr/>
        </p:nvCxnSpPr>
        <p:spPr>
          <a:xfrm flipH="1" flipV="1">
            <a:off x="6011694" y="1682605"/>
            <a:ext cx="1205841" cy="727944"/>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F4CECF6-899C-BECF-BBCC-1D58EB33CD1E}"/>
              </a:ext>
            </a:extLst>
          </p:cNvPr>
          <p:cNvCxnSpPr>
            <a:cxnSpLocks/>
          </p:cNvCxnSpPr>
          <p:nvPr/>
        </p:nvCxnSpPr>
        <p:spPr>
          <a:xfrm flipH="1">
            <a:off x="6096000" y="2652923"/>
            <a:ext cx="1156301" cy="135943"/>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96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CDE516-85FC-DD95-0312-1681BA2DDABF}"/>
              </a:ext>
            </a:extLst>
          </p:cNvPr>
          <p:cNvPicPr>
            <a:picLocks noChangeAspect="1"/>
          </p:cNvPicPr>
          <p:nvPr/>
        </p:nvPicPr>
        <p:blipFill>
          <a:blip r:embed="rId2"/>
          <a:stretch>
            <a:fillRect/>
          </a:stretch>
        </p:blipFill>
        <p:spPr>
          <a:xfrm>
            <a:off x="2243807" y="1322244"/>
            <a:ext cx="7088687" cy="4829527"/>
          </a:xfrm>
          <a:prstGeom prst="rect">
            <a:avLst/>
          </a:prstGeom>
        </p:spPr>
      </p:pic>
      <p:sp>
        <p:nvSpPr>
          <p:cNvPr id="7" name="TextBox 6">
            <a:extLst>
              <a:ext uri="{FF2B5EF4-FFF2-40B4-BE49-F238E27FC236}">
                <a16:creationId xmlns:a16="http://schemas.microsoft.com/office/drawing/2014/main" id="{E8C22CA2-8C68-9368-3A0E-6E96A56489B1}"/>
              </a:ext>
            </a:extLst>
          </p:cNvPr>
          <p:cNvSpPr txBox="1"/>
          <p:nvPr/>
        </p:nvSpPr>
        <p:spPr>
          <a:xfrm>
            <a:off x="1960960" y="590271"/>
            <a:ext cx="6093618" cy="769441"/>
          </a:xfrm>
          <a:prstGeom prst="rect">
            <a:avLst/>
          </a:prstGeom>
          <a:noFill/>
        </p:spPr>
        <p:txBody>
          <a:bodyPr wrap="square">
            <a:spAutoFit/>
          </a:bodyPr>
          <a:lstStyle/>
          <a:p>
            <a:r>
              <a:rPr lang="en-US" sz="4400" dirty="0">
                <a:latin typeface="+mj-lt"/>
              </a:rPr>
              <a:t>MCH/DH Annual Report</a:t>
            </a:r>
            <a:endParaRPr lang="en-AU" sz="4400" dirty="0">
              <a:latin typeface="+mj-lt"/>
            </a:endParaRPr>
          </a:p>
        </p:txBody>
      </p:sp>
      <p:sp>
        <p:nvSpPr>
          <p:cNvPr id="8" name="TextBox 7">
            <a:extLst>
              <a:ext uri="{FF2B5EF4-FFF2-40B4-BE49-F238E27FC236}">
                <a16:creationId xmlns:a16="http://schemas.microsoft.com/office/drawing/2014/main" id="{15243918-3DA1-D32B-0485-C81115FDAB52}"/>
              </a:ext>
            </a:extLst>
          </p:cNvPr>
          <p:cNvSpPr txBox="1"/>
          <p:nvPr/>
        </p:nvSpPr>
        <p:spPr>
          <a:xfrm>
            <a:off x="9083039" y="4004912"/>
            <a:ext cx="2791969" cy="830997"/>
          </a:xfrm>
          <a:prstGeom prst="rect">
            <a:avLst/>
          </a:prstGeom>
          <a:ln w="38100">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sz="1200" b="1" dirty="0">
                <a:ln w="0"/>
                <a:solidFill>
                  <a:schemeClr val="tx1"/>
                </a:solidFill>
                <a:effectLst>
                  <a:outerShdw blurRad="38100" dist="19050" dir="2700000" algn="tl" rotWithShape="0">
                    <a:schemeClr val="dk1">
                      <a:alpha val="40000"/>
                    </a:schemeClr>
                  </a:outerShdw>
                </a:effectLst>
              </a:rPr>
              <a:t>CRAF was superseded by MARAM in CDIS in Oct 2020 and is no longer in use but data is available for historical reporting purposes</a:t>
            </a:r>
            <a:r>
              <a:rPr lang="en-AU" sz="1200" dirty="0">
                <a:ln w="0"/>
                <a:solidFill>
                  <a:schemeClr val="tx1"/>
                </a:solidFill>
                <a:effectLst>
                  <a:outerShdw blurRad="38100" dist="19050" dir="2700000" algn="tl" rotWithShape="0">
                    <a:schemeClr val="dk1">
                      <a:alpha val="40000"/>
                    </a:schemeClr>
                  </a:outerShdw>
                </a:effectLst>
              </a:rPr>
              <a:t>.</a:t>
            </a:r>
          </a:p>
        </p:txBody>
      </p:sp>
      <p:cxnSp>
        <p:nvCxnSpPr>
          <p:cNvPr id="11" name="Straight Arrow Connector 10">
            <a:extLst>
              <a:ext uri="{FF2B5EF4-FFF2-40B4-BE49-F238E27FC236}">
                <a16:creationId xmlns:a16="http://schemas.microsoft.com/office/drawing/2014/main" id="{F3CEB445-BA3D-D013-95DE-F5783D531ACA}"/>
              </a:ext>
            </a:extLst>
          </p:cNvPr>
          <p:cNvCxnSpPr>
            <a:cxnSpLocks/>
          </p:cNvCxnSpPr>
          <p:nvPr/>
        </p:nvCxnSpPr>
        <p:spPr>
          <a:xfrm>
            <a:off x="4425696" y="3798104"/>
            <a:ext cx="4657343" cy="54550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4CB29C68-5128-043A-6A9F-1AB4C86B7170}"/>
              </a:ext>
            </a:extLst>
          </p:cNvPr>
          <p:cNvSpPr txBox="1"/>
          <p:nvPr/>
        </p:nvSpPr>
        <p:spPr>
          <a:xfrm>
            <a:off x="3048000" y="3247382"/>
            <a:ext cx="6096000" cy="369332"/>
          </a:xfrm>
          <a:prstGeom prst="rect">
            <a:avLst/>
          </a:prstGeom>
          <a:noFill/>
        </p:spPr>
        <p:txBody>
          <a:bodyPr wrap="square">
            <a:spAutoFit/>
          </a:bodyPr>
          <a:lstStyle/>
          <a:p>
            <a:r>
              <a:rPr lang="en-AU" sz="1800" dirty="0"/>
              <a:t>.</a:t>
            </a:r>
            <a:endParaRPr lang="en-AU" dirty="0"/>
          </a:p>
        </p:txBody>
      </p:sp>
      <p:sp>
        <p:nvSpPr>
          <p:cNvPr id="17" name="TextBox 16">
            <a:extLst>
              <a:ext uri="{FF2B5EF4-FFF2-40B4-BE49-F238E27FC236}">
                <a16:creationId xmlns:a16="http://schemas.microsoft.com/office/drawing/2014/main" id="{D160B32C-7CBA-611C-4E48-0B13AC82A68D}"/>
              </a:ext>
            </a:extLst>
          </p:cNvPr>
          <p:cNvSpPr txBox="1"/>
          <p:nvPr/>
        </p:nvSpPr>
        <p:spPr>
          <a:xfrm>
            <a:off x="3304031" y="6262328"/>
            <a:ext cx="2926081" cy="461665"/>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r>
              <a:rPr lang="en-AU" sz="1200" b="1" dirty="0"/>
              <a:t>For a completed consultation with any Counselling type on the Consultation</a:t>
            </a:r>
          </a:p>
        </p:txBody>
      </p:sp>
      <p:cxnSp>
        <p:nvCxnSpPr>
          <p:cNvPr id="19" name="Straight Arrow Connector 18">
            <a:extLst>
              <a:ext uri="{FF2B5EF4-FFF2-40B4-BE49-F238E27FC236}">
                <a16:creationId xmlns:a16="http://schemas.microsoft.com/office/drawing/2014/main" id="{5EF240F9-0FD9-0AC3-164E-2A930B55F785}"/>
              </a:ext>
            </a:extLst>
          </p:cNvPr>
          <p:cNvCxnSpPr>
            <a:cxnSpLocks/>
          </p:cNvCxnSpPr>
          <p:nvPr/>
        </p:nvCxnSpPr>
        <p:spPr>
          <a:xfrm>
            <a:off x="3243074" y="5975134"/>
            <a:ext cx="1098915" cy="231915"/>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CCC494AC-E8F8-FD09-69E9-AC68EDCC09D1}"/>
              </a:ext>
            </a:extLst>
          </p:cNvPr>
          <p:cNvSpPr txBox="1"/>
          <p:nvPr/>
        </p:nvSpPr>
        <p:spPr>
          <a:xfrm>
            <a:off x="9574618" y="6050970"/>
            <a:ext cx="2366209" cy="461665"/>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r>
              <a:rPr lang="en-AU" sz="1200" b="1" dirty="0"/>
              <a:t>12f (row 103, column D)</a:t>
            </a:r>
          </a:p>
          <a:p>
            <a:r>
              <a:rPr lang="en-AU" sz="1200" b="1" dirty="0"/>
              <a:t>Counts Total of Column B, C and D</a:t>
            </a:r>
          </a:p>
        </p:txBody>
      </p:sp>
      <p:cxnSp>
        <p:nvCxnSpPr>
          <p:cNvPr id="29" name="Straight Arrow Connector 28">
            <a:extLst>
              <a:ext uri="{FF2B5EF4-FFF2-40B4-BE49-F238E27FC236}">
                <a16:creationId xmlns:a16="http://schemas.microsoft.com/office/drawing/2014/main" id="{EEA24145-0100-5438-5FD4-8C48611DAAA2}"/>
              </a:ext>
            </a:extLst>
          </p:cNvPr>
          <p:cNvCxnSpPr>
            <a:cxnSpLocks/>
          </p:cNvCxnSpPr>
          <p:nvPr/>
        </p:nvCxnSpPr>
        <p:spPr>
          <a:xfrm>
            <a:off x="9083039" y="6050970"/>
            <a:ext cx="310416" cy="230832"/>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34" name="TextBox 33">
            <a:extLst>
              <a:ext uri="{FF2B5EF4-FFF2-40B4-BE49-F238E27FC236}">
                <a16:creationId xmlns:a16="http://schemas.microsoft.com/office/drawing/2014/main" id="{EA253ADF-A17B-C257-A53F-5BF0DCAB0054}"/>
              </a:ext>
            </a:extLst>
          </p:cNvPr>
          <p:cNvSpPr txBox="1"/>
          <p:nvPr/>
        </p:nvSpPr>
        <p:spPr>
          <a:xfrm>
            <a:off x="73152" y="4962143"/>
            <a:ext cx="1760651" cy="1556735"/>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AU" sz="1200" dirty="0"/>
              <a:t>when</a:t>
            </a:r>
          </a:p>
          <a:p>
            <a:pPr marL="171450" indent="-171450">
              <a:buFontTx/>
              <a:buChar char="-"/>
            </a:pPr>
            <a:r>
              <a:rPr lang="en-AU" sz="1200" dirty="0"/>
              <a:t>a MARAM Family Violence Assessment was </a:t>
            </a:r>
            <a:r>
              <a:rPr lang="en-AU" sz="1200" b="1" dirty="0"/>
              <a:t>completed, AND</a:t>
            </a:r>
            <a:endParaRPr lang="en-AU" sz="1200" dirty="0"/>
          </a:p>
          <a:p>
            <a:pPr marL="171450" indent="-171450">
              <a:buFontTx/>
              <a:buChar char="-"/>
            </a:pPr>
            <a:r>
              <a:rPr lang="en-AU" sz="1200" dirty="0"/>
              <a:t>Referral contains one or more internal or external referrals, of any referral type</a:t>
            </a:r>
          </a:p>
        </p:txBody>
      </p:sp>
      <p:sp>
        <p:nvSpPr>
          <p:cNvPr id="36" name="TextBox 35">
            <a:extLst>
              <a:ext uri="{FF2B5EF4-FFF2-40B4-BE49-F238E27FC236}">
                <a16:creationId xmlns:a16="http://schemas.microsoft.com/office/drawing/2014/main" id="{09594639-F8E8-EF93-9BDD-7949A6F249F2}"/>
              </a:ext>
            </a:extLst>
          </p:cNvPr>
          <p:cNvSpPr txBox="1"/>
          <p:nvPr/>
        </p:nvSpPr>
        <p:spPr>
          <a:xfrm>
            <a:off x="9587771" y="5370411"/>
            <a:ext cx="2353056" cy="461665"/>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AU" sz="1200" b="1" dirty="0"/>
              <a:t>12e (row 102, column D)</a:t>
            </a:r>
          </a:p>
          <a:p>
            <a:r>
              <a:rPr lang="en-AU" sz="1200" b="1" dirty="0"/>
              <a:t>Counts Total of Column B, C and D</a:t>
            </a:r>
          </a:p>
        </p:txBody>
      </p:sp>
      <p:cxnSp>
        <p:nvCxnSpPr>
          <p:cNvPr id="39" name="Straight Arrow Connector 38">
            <a:extLst>
              <a:ext uri="{FF2B5EF4-FFF2-40B4-BE49-F238E27FC236}">
                <a16:creationId xmlns:a16="http://schemas.microsoft.com/office/drawing/2014/main" id="{B6947DAE-7956-F781-B369-D16ACA01D310}"/>
              </a:ext>
            </a:extLst>
          </p:cNvPr>
          <p:cNvCxnSpPr/>
          <p:nvPr/>
        </p:nvCxnSpPr>
        <p:spPr>
          <a:xfrm>
            <a:off x="8912352" y="5559552"/>
            <a:ext cx="51487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3545259-9E24-CD30-87A1-7F5A6DF910A1}"/>
              </a:ext>
            </a:extLst>
          </p:cNvPr>
          <p:cNvCxnSpPr>
            <a:cxnSpLocks/>
          </p:cNvCxnSpPr>
          <p:nvPr/>
        </p:nvCxnSpPr>
        <p:spPr>
          <a:xfrm flipH="1">
            <a:off x="1858287" y="5576859"/>
            <a:ext cx="44404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452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EBBA0F-53CB-A95E-0EE4-DF8C41AD04CF}"/>
              </a:ext>
            </a:extLst>
          </p:cNvPr>
          <p:cNvPicPr>
            <a:picLocks noChangeAspect="1"/>
          </p:cNvPicPr>
          <p:nvPr/>
        </p:nvPicPr>
        <p:blipFill>
          <a:blip r:embed="rId2"/>
          <a:stretch>
            <a:fillRect/>
          </a:stretch>
        </p:blipFill>
        <p:spPr>
          <a:xfrm>
            <a:off x="3869364" y="1113033"/>
            <a:ext cx="4666239" cy="4975672"/>
          </a:xfrm>
          <a:prstGeom prst="rect">
            <a:avLst/>
          </a:prstGeom>
        </p:spPr>
      </p:pic>
      <p:sp>
        <p:nvSpPr>
          <p:cNvPr id="2" name="Title 1">
            <a:extLst>
              <a:ext uri="{FF2B5EF4-FFF2-40B4-BE49-F238E27FC236}">
                <a16:creationId xmlns:a16="http://schemas.microsoft.com/office/drawing/2014/main" id="{6B31798C-4135-D896-BEA7-FF90A66EDBED}"/>
              </a:ext>
            </a:extLst>
          </p:cNvPr>
          <p:cNvSpPr>
            <a:spLocks noGrp="1"/>
          </p:cNvSpPr>
          <p:nvPr>
            <p:ph type="title"/>
          </p:nvPr>
        </p:nvSpPr>
        <p:spPr>
          <a:xfrm>
            <a:off x="838200" y="365126"/>
            <a:ext cx="10515600" cy="729130"/>
          </a:xfrm>
        </p:spPr>
        <p:txBody>
          <a:bodyPr/>
          <a:lstStyle/>
          <a:p>
            <a:pPr algn="ctr"/>
            <a:r>
              <a:rPr lang="en-US" dirty="0"/>
              <a:t>Questions and Answers</a:t>
            </a:r>
            <a:endParaRPr lang="en-AU" dirty="0"/>
          </a:p>
        </p:txBody>
      </p:sp>
      <p:sp>
        <p:nvSpPr>
          <p:cNvPr id="3" name="Content Placeholder 2">
            <a:extLst>
              <a:ext uri="{FF2B5EF4-FFF2-40B4-BE49-F238E27FC236}">
                <a16:creationId xmlns:a16="http://schemas.microsoft.com/office/drawing/2014/main" id="{52EE795B-1AB2-59E6-0168-9FC4DB0A1BB4}"/>
              </a:ext>
            </a:extLst>
          </p:cNvPr>
          <p:cNvSpPr>
            <a:spLocks noGrp="1"/>
          </p:cNvSpPr>
          <p:nvPr>
            <p:ph idx="1"/>
          </p:nvPr>
        </p:nvSpPr>
        <p:spPr>
          <a:xfrm>
            <a:off x="9083040" y="999743"/>
            <a:ext cx="2804160" cy="435103"/>
          </a:xfrm>
        </p:spPr>
        <p:txBody>
          <a:bodyPr anchor="ctr">
            <a:normAutofit lnSpcReduction="10000"/>
          </a:bodyPr>
          <a:lstStyle/>
          <a:p>
            <a:pPr marL="0" indent="0"/>
            <a:r>
              <a:rPr lang="en-US" b="1" dirty="0"/>
              <a:t>MCH KAS report</a:t>
            </a:r>
          </a:p>
          <a:p>
            <a:endParaRPr lang="en-AU" dirty="0"/>
          </a:p>
        </p:txBody>
      </p:sp>
      <p:pic>
        <p:nvPicPr>
          <p:cNvPr id="8" name="Picture 7">
            <a:extLst>
              <a:ext uri="{FF2B5EF4-FFF2-40B4-BE49-F238E27FC236}">
                <a16:creationId xmlns:a16="http://schemas.microsoft.com/office/drawing/2014/main" id="{FA4F4FB8-6FB6-1684-B41D-5900FB9B0340}"/>
              </a:ext>
            </a:extLst>
          </p:cNvPr>
          <p:cNvPicPr>
            <a:picLocks noChangeAspect="1"/>
          </p:cNvPicPr>
          <p:nvPr/>
        </p:nvPicPr>
        <p:blipFill rotWithShape="1">
          <a:blip r:embed="rId3"/>
          <a:srcRect l="39299" t="12618" r="48030" b="66349"/>
          <a:stretch/>
        </p:blipFill>
        <p:spPr bwMode="auto">
          <a:xfrm>
            <a:off x="8854166" y="1217294"/>
            <a:ext cx="2812914" cy="1822078"/>
          </a:xfrm>
          <a:prstGeom prst="rect">
            <a:avLst/>
          </a:prstGeom>
          <a:ln w="9525">
            <a:solidFill>
              <a:schemeClr val="tx1"/>
            </a:solid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2B3AE85D-EB49-62F1-0D2E-EA6F20956CE3}"/>
              </a:ext>
            </a:extLst>
          </p:cNvPr>
          <p:cNvSpPr txBox="1"/>
          <p:nvPr/>
        </p:nvSpPr>
        <p:spPr>
          <a:xfrm>
            <a:off x="1239872" y="1113033"/>
            <a:ext cx="2182368" cy="5078313"/>
          </a:xfrm>
          <a:prstGeom prst="rect">
            <a:avLst/>
          </a:prstGeom>
          <a:solidFill>
            <a:schemeClr val="accent4">
              <a:lumMod val="20000"/>
              <a:lumOff val="80000"/>
            </a:schemeClr>
          </a:solidFill>
        </p:spPr>
        <p:txBody>
          <a:bodyPr wrap="square" rtlCol="0">
            <a:spAutoFit/>
          </a:bodyPr>
          <a:lstStyle/>
          <a:p>
            <a:r>
              <a:rPr lang="en-AU" sz="1400" b="1" u="sng" dirty="0"/>
              <a:t>Health Promotion</a:t>
            </a:r>
          </a:p>
          <a:p>
            <a:r>
              <a:rPr lang="en-AU" sz="1200" b="1" dirty="0"/>
              <a:t>CRAF was superseded in CDIS in Oct 2020 and replaced with MARAM </a:t>
            </a:r>
          </a:p>
          <a:p>
            <a:endParaRPr lang="en-AU" sz="1200" b="1" u="sng" dirty="0"/>
          </a:p>
          <a:p>
            <a:r>
              <a:rPr lang="en-AU" sz="1000" b="1" dirty="0"/>
              <a:t>Family Violence (CRAF)</a:t>
            </a:r>
          </a:p>
          <a:p>
            <a:pPr marL="285750" indent="-285750">
              <a:buFont typeface="Arial" panose="020B0604020202020204" pitchFamily="34" charset="0"/>
              <a:buChar char="•"/>
            </a:pPr>
            <a:r>
              <a:rPr lang="en-AU" sz="1000" dirty="0"/>
              <a:t>The report will count Family Violence tools with a date on or within +7 days of the consultation date.</a:t>
            </a:r>
          </a:p>
          <a:p>
            <a:pPr marL="285750" indent="-285750">
              <a:buFont typeface="Arial" panose="020B0604020202020204" pitchFamily="34" charset="0"/>
              <a:buChar char="•"/>
            </a:pPr>
            <a:r>
              <a:rPr lang="en-AU" sz="1000" dirty="0"/>
              <a:t>The report will count this irrespective of whether the consultation is correctly completed for the child or incorrectly against the CG.</a:t>
            </a:r>
          </a:p>
          <a:p>
            <a:r>
              <a:rPr lang="en-AU" sz="1000" b="1" dirty="0"/>
              <a:t>Safety Plan (CRAF)</a:t>
            </a:r>
          </a:p>
          <a:p>
            <a:pPr marL="285750" indent="-285750">
              <a:buFont typeface="Arial" panose="020B0604020202020204" pitchFamily="34" charset="0"/>
              <a:buChar char="•"/>
            </a:pPr>
            <a:r>
              <a:rPr lang="en-AU" sz="1000" dirty="0"/>
              <a:t>The report will count Safety Plan tools with a date on or within +7 days of the consultation date.</a:t>
            </a:r>
          </a:p>
          <a:p>
            <a:pPr marL="285750" indent="-285750">
              <a:buFont typeface="Arial" panose="020B0604020202020204" pitchFamily="34" charset="0"/>
              <a:buChar char="•"/>
            </a:pPr>
            <a:r>
              <a:rPr lang="en-AU" sz="1000" dirty="0"/>
              <a:t>The report will count this irrespective of whether the consultation is correctly completed for the child or incorrectly against the CG.</a:t>
            </a:r>
          </a:p>
          <a:p>
            <a:r>
              <a:rPr lang="en-AU" sz="1000" b="1" u="sng" dirty="0"/>
              <a:t>Referrals</a:t>
            </a:r>
          </a:p>
          <a:p>
            <a:r>
              <a:rPr lang="en-AU" sz="1000" b="1" dirty="0"/>
              <a:t>Family violence</a:t>
            </a:r>
          </a:p>
          <a:p>
            <a:pPr marL="285750" indent="-285750">
              <a:buFont typeface="Arial" panose="020B0604020202020204" pitchFamily="34" charset="0"/>
              <a:buChar char="•"/>
            </a:pPr>
            <a:r>
              <a:rPr lang="en-AU" sz="1000" dirty="0"/>
              <a:t>The report counts the 'Family Violence Assessment (CRAF)' assessment tool where the 'Referral required' field is 'Yes’.</a:t>
            </a:r>
          </a:p>
          <a:p>
            <a:pPr marL="285750" indent="-285750">
              <a:buFont typeface="Arial" panose="020B0604020202020204" pitchFamily="34" charset="0"/>
              <a:buChar char="•"/>
            </a:pPr>
            <a:endParaRPr lang="en-AU" sz="1200" dirty="0"/>
          </a:p>
        </p:txBody>
      </p:sp>
      <p:sp>
        <p:nvSpPr>
          <p:cNvPr id="12" name="TextBox 11">
            <a:extLst>
              <a:ext uri="{FF2B5EF4-FFF2-40B4-BE49-F238E27FC236}">
                <a16:creationId xmlns:a16="http://schemas.microsoft.com/office/drawing/2014/main" id="{63533D1B-8691-9E8D-EFA1-B91E304A6955}"/>
              </a:ext>
            </a:extLst>
          </p:cNvPr>
          <p:cNvSpPr txBox="1"/>
          <p:nvPr/>
        </p:nvSpPr>
        <p:spPr>
          <a:xfrm>
            <a:off x="8797338" y="3162410"/>
            <a:ext cx="3089862" cy="3539430"/>
          </a:xfrm>
          <a:prstGeom prst="rect">
            <a:avLst/>
          </a:prstGeom>
          <a:solidFill>
            <a:srgbClr val="92D050"/>
          </a:solidFill>
        </p:spPr>
        <p:txBody>
          <a:bodyPr wrap="square" rtlCol="0">
            <a:spAutoFit/>
          </a:bodyPr>
          <a:lstStyle/>
          <a:p>
            <a:r>
              <a:rPr lang="en-AU" sz="1400" b="1" u="sng" dirty="0"/>
              <a:t>Health Promotion</a:t>
            </a:r>
          </a:p>
          <a:p>
            <a:r>
              <a:rPr lang="en-AU" sz="1400" b="1" dirty="0"/>
              <a:t>Family Violence (MARAM)</a:t>
            </a:r>
          </a:p>
          <a:p>
            <a:pPr marL="285750" indent="-285750">
              <a:buFont typeface="Arial" panose="020B0604020202020204" pitchFamily="34" charset="0"/>
              <a:buChar char="•"/>
            </a:pPr>
            <a:r>
              <a:rPr lang="en-AU" sz="1200" dirty="0"/>
              <a:t>The report will count Family Violence tools with a date on or within +7 days of the consultation date.</a:t>
            </a:r>
          </a:p>
          <a:p>
            <a:pPr marL="285750" indent="-285750">
              <a:buFont typeface="Arial" panose="020B0604020202020204" pitchFamily="34" charset="0"/>
              <a:buChar char="•"/>
            </a:pPr>
            <a:r>
              <a:rPr lang="en-AU" sz="1200" dirty="0"/>
              <a:t>The report will count this irrespective of whether the consultation is correctly completed for the child or incorrectly against the CG.</a:t>
            </a:r>
          </a:p>
          <a:p>
            <a:endParaRPr lang="en-AU" sz="1400" b="1" dirty="0"/>
          </a:p>
          <a:p>
            <a:r>
              <a:rPr lang="en-AU" sz="1400" b="1" dirty="0"/>
              <a:t>Safety Plan (MARAM)</a:t>
            </a:r>
          </a:p>
          <a:p>
            <a:pPr marL="285750" indent="-285750">
              <a:buFont typeface="Arial" panose="020B0604020202020204" pitchFamily="34" charset="0"/>
              <a:buChar char="•"/>
            </a:pPr>
            <a:r>
              <a:rPr lang="en-AU" sz="1200" dirty="0"/>
              <a:t>The report will count Safety Plan tools with a date on or within +7 days of the consultation date.</a:t>
            </a:r>
          </a:p>
          <a:p>
            <a:pPr marL="285750" indent="-285750">
              <a:buFont typeface="Arial" panose="020B0604020202020204" pitchFamily="34" charset="0"/>
              <a:buChar char="•"/>
            </a:pPr>
            <a:r>
              <a:rPr lang="en-AU" sz="1200" dirty="0"/>
              <a:t>The report will count this irrespective of whether the consultation is correctly completed for the child or incorrectly against the CG.</a:t>
            </a:r>
          </a:p>
        </p:txBody>
      </p:sp>
    </p:spTree>
    <p:extLst>
      <p:ext uri="{BB962C8B-B14F-4D97-AF65-F5344CB8AC3E}">
        <p14:creationId xmlns:p14="http://schemas.microsoft.com/office/powerpoint/2010/main" val="111020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2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2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3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3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3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Isosceles Triangle 3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3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0C91E66-260D-4952-B4F6-958AF6324999}"/>
              </a:ext>
            </a:extLst>
          </p:cNvPr>
          <p:cNvSpPr/>
          <p:nvPr/>
        </p:nvSpPr>
        <p:spPr>
          <a:xfrm>
            <a:off x="6094855" y="1261331"/>
            <a:ext cx="3497565" cy="3002662"/>
          </a:xfrm>
          <a:prstGeom prst="rect">
            <a:avLst/>
          </a:prstGeom>
        </p:spPr>
        <p:txBody>
          <a:bodyPr vert="horz" lIns="91440" tIns="45720" rIns="91440" bIns="45720" rtlCol="0" anchor="b">
            <a:normAutofit/>
          </a:bodyPr>
          <a:lstStyle/>
          <a:p>
            <a:pPr>
              <a:spcBef>
                <a:spcPct val="0"/>
              </a:spcBef>
              <a:spcAft>
                <a:spcPts val="600"/>
              </a:spcAft>
            </a:pPr>
            <a:endParaRPr lang="en-US" sz="4400" kern="1200" dirty="0">
              <a:solidFill>
                <a:schemeClr val="accent1"/>
              </a:solidFill>
              <a:latin typeface="+mj-lt"/>
              <a:ea typeface="+mj-ea"/>
              <a:cs typeface="+mj-cs"/>
            </a:endParaRPr>
          </a:p>
        </p:txBody>
      </p:sp>
      <p:graphicFrame>
        <p:nvGraphicFramePr>
          <p:cNvPr id="2" name="Table 1">
            <a:extLst>
              <a:ext uri="{FF2B5EF4-FFF2-40B4-BE49-F238E27FC236}">
                <a16:creationId xmlns:a16="http://schemas.microsoft.com/office/drawing/2014/main" id="{801BE9F7-CDDD-4453-AB9B-67075E704610}"/>
              </a:ext>
            </a:extLst>
          </p:cNvPr>
          <p:cNvGraphicFramePr>
            <a:graphicFrameLocks noGrp="1"/>
          </p:cNvGraphicFramePr>
          <p:nvPr>
            <p:extLst>
              <p:ext uri="{D42A27DB-BD31-4B8C-83A1-F6EECF244321}">
                <p14:modId xmlns:p14="http://schemas.microsoft.com/office/powerpoint/2010/main" val="2841299689"/>
              </p:ext>
            </p:extLst>
          </p:nvPr>
        </p:nvGraphicFramePr>
        <p:xfrm>
          <a:off x="1342239" y="1006679"/>
          <a:ext cx="9488119" cy="5756433"/>
        </p:xfrm>
        <a:graphic>
          <a:graphicData uri="http://schemas.openxmlformats.org/drawingml/2006/table">
            <a:tbl>
              <a:tblPr firstRow="1" bandRow="1">
                <a:noFill/>
                <a:tableStyleId>{8EC20E35-A176-4012-BC5E-935CFFF8708E}</a:tableStyleId>
              </a:tblPr>
              <a:tblGrid>
                <a:gridCol w="9488119">
                  <a:extLst>
                    <a:ext uri="{9D8B030D-6E8A-4147-A177-3AD203B41FA5}">
                      <a16:colId xmlns:a16="http://schemas.microsoft.com/office/drawing/2014/main" val="1087752378"/>
                    </a:ext>
                  </a:extLst>
                </a:gridCol>
              </a:tblGrid>
              <a:tr h="702971">
                <a:tc>
                  <a:txBody>
                    <a:bodyPr/>
                    <a:lstStyle/>
                    <a:p>
                      <a:pPr>
                        <a:spcBef>
                          <a:spcPct val="0"/>
                        </a:spcBef>
                        <a:spcAft>
                          <a:spcPts val="600"/>
                        </a:spcAft>
                      </a:pPr>
                      <a:r>
                        <a:rPr lang="en-US" sz="3100" b="1" kern="1200" cap="none" spc="0">
                          <a:solidFill>
                            <a:schemeClr val="tx1"/>
                          </a:solidFill>
                          <a:latin typeface="+mn-lt"/>
                          <a:ea typeface="+mn-ea"/>
                          <a:cs typeface="+mn-cs"/>
                        </a:rPr>
                        <a:t>Contents</a:t>
                      </a:r>
                    </a:p>
                  </a:txBody>
                  <a:tcPr marL="122249" marR="298461" marT="34928" marB="261962"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noFill/>
                  </a:tcPr>
                </a:tc>
                <a:extLst>
                  <a:ext uri="{0D108BD9-81ED-4DB2-BD59-A6C34878D82A}">
                    <a16:rowId xmlns:a16="http://schemas.microsoft.com/office/drawing/2014/main" val="1949789130"/>
                  </a:ext>
                </a:extLst>
              </a:tr>
              <a:tr h="1343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300" cap="none" spc="0" dirty="0">
                          <a:solidFill>
                            <a:schemeClr val="tx1"/>
                          </a:solidFill>
                        </a:rPr>
                        <a:t>Tips and Tricks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cap="none" spc="0" dirty="0">
                          <a:solidFill>
                            <a:schemeClr val="tx1"/>
                          </a:solidFill>
                        </a:rPr>
                        <a:t>Saving Consults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cap="none" spc="0" dirty="0">
                          <a:solidFill>
                            <a:schemeClr val="tx1"/>
                          </a:solidFill>
                        </a:rPr>
                        <a:t>Clients only box</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cap="none" spc="0" dirty="0">
                          <a:solidFill>
                            <a:schemeClr val="tx1"/>
                          </a:solidFill>
                        </a:rPr>
                        <a:t>Saving SMS to CDIS</a:t>
                      </a:r>
                    </a:p>
                  </a:txBody>
                  <a:tcPr marL="122249" marR="298461" marT="34928" marB="261962">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01426461"/>
                  </a:ext>
                </a:extLst>
              </a:tr>
              <a:tr h="591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300" cap="none" spc="0" dirty="0">
                          <a:solidFill>
                            <a:schemeClr val="tx1"/>
                          </a:solidFill>
                        </a:rPr>
                        <a:t>VIHSP Update</a:t>
                      </a:r>
                    </a:p>
                  </a:txBody>
                  <a:tcPr marL="122249" marR="298461" marT="34928" marB="261962">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5266040"/>
                  </a:ext>
                </a:extLst>
              </a:tr>
              <a:tr h="591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300" cap="none" spc="0">
                          <a:solidFill>
                            <a:schemeClr val="tx1"/>
                          </a:solidFill>
                        </a:rPr>
                        <a:t>ESK added to CDIS programs</a:t>
                      </a:r>
                    </a:p>
                  </a:txBody>
                  <a:tcPr marL="122249" marR="298461" marT="34928" marB="261962">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14043133"/>
                  </a:ext>
                </a:extLst>
              </a:tr>
              <a:tr h="605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dirty="0"/>
                        <a:t>When a ‘child’ becomes a ‘parent’ Practice Note</a:t>
                      </a:r>
                      <a:endParaRPr lang="en-AU" sz="2300" kern="1200" cap="none" spc="0" dirty="0">
                        <a:solidFill>
                          <a:schemeClr val="tx1"/>
                        </a:solidFill>
                        <a:latin typeface="+mn-lt"/>
                        <a:ea typeface="+mn-ea"/>
                        <a:cs typeface="+mn-cs"/>
                      </a:endParaRPr>
                    </a:p>
                  </a:txBody>
                  <a:tcPr marL="122249" marR="298461" marT="34928" marB="261962">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214255681"/>
                  </a:ext>
                </a:extLst>
              </a:tr>
              <a:tr h="591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300" cap="none" spc="0" dirty="0">
                          <a:solidFill>
                            <a:schemeClr val="tx1"/>
                          </a:solidFill>
                        </a:rPr>
                        <a:t>Family Consult</a:t>
                      </a:r>
                    </a:p>
                  </a:txBody>
                  <a:tcPr marL="122249" marR="298461" marT="34928" marB="261962">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09694280"/>
                  </a:ext>
                </a:extLst>
              </a:tr>
              <a:tr h="911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300" cap="none" spc="0" dirty="0">
                          <a:solidFill>
                            <a:schemeClr val="tx1"/>
                          </a:solidFill>
                        </a:rPr>
                        <a:t>Q&amp;A – Family Consult and MARAM reporting</a:t>
                      </a:r>
                    </a:p>
                  </a:txBody>
                  <a:tcPr marL="122249" marR="298461" marT="34928" marB="261962">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188300373"/>
                  </a:ext>
                </a:extLst>
              </a:tr>
            </a:tbl>
          </a:graphicData>
        </a:graphic>
      </p:graphicFrame>
    </p:spTree>
    <p:extLst>
      <p:ext uri="{BB962C8B-B14F-4D97-AF65-F5344CB8AC3E}">
        <p14:creationId xmlns:p14="http://schemas.microsoft.com/office/powerpoint/2010/main" val="66591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52D55BCB-6A3E-C976-289C-21878232BD2E}"/>
              </a:ext>
            </a:extLst>
          </p:cNvPr>
          <p:cNvSpPr>
            <a:spLocks noGrp="1"/>
          </p:cNvSpPr>
          <p:nvPr>
            <p:ph type="title"/>
          </p:nvPr>
        </p:nvSpPr>
        <p:spPr>
          <a:xfrm>
            <a:off x="1179226" y="1594708"/>
            <a:ext cx="9833548" cy="663916"/>
          </a:xfrm>
        </p:spPr>
        <p:txBody>
          <a:bodyPr anchor="b">
            <a:normAutofit/>
          </a:bodyPr>
          <a:lstStyle/>
          <a:p>
            <a:pPr algn="ctr"/>
            <a:r>
              <a:rPr lang="en-AU" sz="3600" dirty="0">
                <a:solidFill>
                  <a:schemeClr val="tx2"/>
                </a:solidFill>
              </a:rPr>
              <a:t>Tips and Tricks</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6026E25-55BA-C1E1-1FD4-8192989F5F1F}"/>
              </a:ext>
            </a:extLst>
          </p:cNvPr>
          <p:cNvSpPr>
            <a:spLocks noGrp="1"/>
          </p:cNvSpPr>
          <p:nvPr>
            <p:ph idx="1"/>
          </p:nvPr>
        </p:nvSpPr>
        <p:spPr>
          <a:xfrm>
            <a:off x="1179226" y="2546885"/>
            <a:ext cx="9833548" cy="3240061"/>
          </a:xfrm>
        </p:spPr>
        <p:txBody>
          <a:bodyPr>
            <a:normAutofit lnSpcReduction="10000"/>
          </a:bodyPr>
          <a:lstStyle/>
          <a:p>
            <a:r>
              <a:rPr lang="en-AU" sz="1800" i="1" dirty="0">
                <a:solidFill>
                  <a:schemeClr val="tx2"/>
                </a:solidFill>
                <a:effectLst/>
                <a:latin typeface="Calibri" panose="020F0502020204030204" pitchFamily="34" charset="0"/>
                <a:ea typeface="Calibri" panose="020F0502020204030204" pitchFamily="34" charset="0"/>
              </a:rPr>
              <a:t>Can I save my consult/notes in draft and complete at my next shift?</a:t>
            </a:r>
          </a:p>
          <a:p>
            <a:endParaRPr lang="en-AU" sz="1800" i="1" dirty="0">
              <a:solidFill>
                <a:schemeClr val="tx2"/>
              </a:solidFill>
              <a:latin typeface="Calibri" panose="020F0502020204030204" pitchFamily="34" charset="0"/>
              <a:ea typeface="Calibri" panose="020F0502020204030204" pitchFamily="34" charset="0"/>
            </a:endParaRPr>
          </a:p>
          <a:p>
            <a:r>
              <a:rPr lang="en-AU" sz="1800" dirty="0">
                <a:solidFill>
                  <a:schemeClr val="tx2"/>
                </a:solidFill>
                <a:effectLst/>
                <a:latin typeface="Calibri" panose="020F0502020204030204" pitchFamily="34" charset="0"/>
                <a:ea typeface="Calibri" panose="020F0502020204030204" pitchFamily="34" charset="0"/>
              </a:rPr>
              <a:t>Health records are to be contemporaneous; the patient or clinical record should be completed at the time that the service was rendered or initiated or as soon as practicable afterwards.  Best practice is for practitioners to save their notes at the end of each day</a:t>
            </a:r>
          </a:p>
          <a:p>
            <a:r>
              <a:rPr lang="en-AU" sz="1800" dirty="0">
                <a:solidFill>
                  <a:schemeClr val="tx2"/>
                </a:solidFill>
                <a:effectLst/>
                <a:latin typeface="Calibri" panose="020F0502020204030204" pitchFamily="34" charset="0"/>
                <a:ea typeface="Calibri" panose="020F0502020204030204" pitchFamily="34" charset="0"/>
              </a:rPr>
              <a:t>Only in extenuating circumstances should a Coordinator or Team Leader save the consult/notes e.g. if practitioner went home suddenly unwell and did not return to work the following day. Then you would also document in the notes “incomplete consultation notes saved by (name)”</a:t>
            </a:r>
          </a:p>
          <a:p>
            <a:r>
              <a:rPr lang="en-AU" sz="1800" dirty="0">
                <a:solidFill>
                  <a:schemeClr val="tx2"/>
                </a:solidFill>
                <a:effectLst/>
                <a:latin typeface="Calibri" panose="020F0502020204030204" pitchFamily="34" charset="0"/>
                <a:ea typeface="Calibri" panose="020F0502020204030204" pitchFamily="34" charset="0"/>
              </a:rPr>
              <a:t>If you were working in the hospital, you would not leave until your notes were completed due to your legal responsibilities</a:t>
            </a:r>
          </a:p>
          <a:p>
            <a:r>
              <a:rPr lang="en-AU" sz="1800" dirty="0">
                <a:solidFill>
                  <a:schemeClr val="tx2"/>
                </a:solidFill>
                <a:latin typeface="Calibri" panose="020F0502020204030204" pitchFamily="34" charset="0"/>
                <a:ea typeface="Calibri" panose="020F0502020204030204" pitchFamily="34" charset="0"/>
              </a:rPr>
              <a:t>Please refer to MCH Documentation Standards 2016</a:t>
            </a:r>
            <a:endParaRPr lang="en-AU" sz="1800" dirty="0">
              <a:solidFill>
                <a:schemeClr val="tx2"/>
              </a:solidFill>
              <a:effectLst/>
              <a:latin typeface="Calibri" panose="020F0502020204030204" pitchFamily="34" charset="0"/>
              <a:ea typeface="Calibri" panose="020F0502020204030204" pitchFamily="34" charset="0"/>
            </a:endParaRPr>
          </a:p>
          <a:p>
            <a:pPr marL="0" indent="0">
              <a:buNone/>
            </a:pPr>
            <a:endParaRPr lang="en-AU" sz="1300" dirty="0">
              <a:solidFill>
                <a:schemeClr val="tx2"/>
              </a:solidFill>
              <a:effectLst/>
              <a:latin typeface="Calibri" panose="020F0502020204030204" pitchFamily="34" charset="0"/>
              <a:ea typeface="Calibri" panose="020F0502020204030204" pitchFamily="34" charset="0"/>
            </a:endParaRPr>
          </a:p>
          <a:p>
            <a:endParaRPr lang="en-AU" sz="13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680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7808-1D97-3F07-E2B8-98BFA72780D8}"/>
              </a:ext>
            </a:extLst>
          </p:cNvPr>
          <p:cNvSpPr>
            <a:spLocks noGrp="1"/>
          </p:cNvSpPr>
          <p:nvPr>
            <p:ph type="title"/>
          </p:nvPr>
        </p:nvSpPr>
        <p:spPr>
          <a:xfrm>
            <a:off x="838200" y="365125"/>
            <a:ext cx="10515600" cy="1511300"/>
          </a:xfrm>
        </p:spPr>
        <p:txBody>
          <a:bodyPr/>
          <a:lstStyle/>
          <a:p>
            <a:pPr algn="ctr"/>
            <a:r>
              <a:rPr lang="en-AU" sz="4400" dirty="0">
                <a:solidFill>
                  <a:schemeClr val="tx2"/>
                </a:solidFill>
              </a:rPr>
              <a:t>Tips and Tricks</a:t>
            </a:r>
            <a:endParaRPr lang="en-AU" dirty="0"/>
          </a:p>
        </p:txBody>
      </p:sp>
      <p:sp>
        <p:nvSpPr>
          <p:cNvPr id="3" name="Content Placeholder 2">
            <a:extLst>
              <a:ext uri="{FF2B5EF4-FFF2-40B4-BE49-F238E27FC236}">
                <a16:creationId xmlns:a16="http://schemas.microsoft.com/office/drawing/2014/main" id="{833EBA91-6B64-7897-9B32-9D790937538E}"/>
              </a:ext>
            </a:extLst>
          </p:cNvPr>
          <p:cNvSpPr>
            <a:spLocks noGrp="1"/>
          </p:cNvSpPr>
          <p:nvPr>
            <p:ph idx="1"/>
          </p:nvPr>
        </p:nvSpPr>
        <p:spPr>
          <a:xfrm>
            <a:off x="838200" y="1514475"/>
            <a:ext cx="10515600" cy="4800600"/>
          </a:xfrm>
        </p:spPr>
        <p:txBody>
          <a:bodyPr>
            <a:normAutofit fontScale="62500" lnSpcReduction="20000"/>
          </a:bodyPr>
          <a:lstStyle/>
          <a:p>
            <a:r>
              <a:rPr lang="en-AU" dirty="0"/>
              <a:t>Use the </a:t>
            </a:r>
            <a:r>
              <a:rPr lang="en-AU" u="sng" dirty="0"/>
              <a:t>clients only</a:t>
            </a:r>
            <a:r>
              <a:rPr lang="en-AU" dirty="0"/>
              <a:t> check-box to search for active clients</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r>
              <a:rPr lang="en-AU" dirty="0"/>
              <a:t>This box will enable the search to only include clients ‘open for service’ If you do not tick this you will get open and closed clients in the search</a:t>
            </a:r>
          </a:p>
          <a:p>
            <a:r>
              <a:rPr lang="en-AU" dirty="0"/>
              <a:t>This is one way to distinguish between child and adult records</a:t>
            </a:r>
          </a:p>
          <a:p>
            <a:endParaRPr lang="en-AU" dirty="0"/>
          </a:p>
          <a:p>
            <a:pPr marL="0" indent="0">
              <a:buNone/>
            </a:pPr>
            <a:r>
              <a:rPr lang="en-AU" i="1" dirty="0">
                <a:solidFill>
                  <a:srgbClr val="FF0000"/>
                </a:solidFill>
              </a:rPr>
              <a:t>RISK – There is a chance here to create a duplicate file so please don’t use when adding a birth notice. Best practice is to complete a state-wide search with the clients only box not ticked. </a:t>
            </a:r>
            <a:endParaRPr lang="en-AU" dirty="0"/>
          </a:p>
          <a:p>
            <a:pPr marL="0" indent="0">
              <a:buNone/>
            </a:pPr>
            <a:endParaRPr lang="en-AU" dirty="0"/>
          </a:p>
          <a:p>
            <a:endParaRPr lang="en-AU" dirty="0"/>
          </a:p>
        </p:txBody>
      </p:sp>
      <p:pic>
        <p:nvPicPr>
          <p:cNvPr id="5" name="Picture 4">
            <a:extLst>
              <a:ext uri="{FF2B5EF4-FFF2-40B4-BE49-F238E27FC236}">
                <a16:creationId xmlns:a16="http://schemas.microsoft.com/office/drawing/2014/main" id="{A01D64FB-9409-387C-F538-CB34BE6D4B58}"/>
              </a:ext>
            </a:extLst>
          </p:cNvPr>
          <p:cNvPicPr>
            <a:picLocks noChangeAspect="1"/>
          </p:cNvPicPr>
          <p:nvPr/>
        </p:nvPicPr>
        <p:blipFill>
          <a:blip r:embed="rId2"/>
          <a:stretch>
            <a:fillRect/>
          </a:stretch>
        </p:blipFill>
        <p:spPr>
          <a:xfrm>
            <a:off x="1498898" y="2144255"/>
            <a:ext cx="9374024" cy="2194721"/>
          </a:xfrm>
          <a:prstGeom prst="rect">
            <a:avLst/>
          </a:prstGeom>
        </p:spPr>
      </p:pic>
    </p:spTree>
    <p:extLst>
      <p:ext uri="{BB962C8B-B14F-4D97-AF65-F5344CB8AC3E}">
        <p14:creationId xmlns:p14="http://schemas.microsoft.com/office/powerpoint/2010/main" val="414043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26A2DD-D272-8159-9E17-A7830BD078B6}"/>
              </a:ext>
            </a:extLst>
          </p:cNvPr>
          <p:cNvSpPr>
            <a:spLocks noGrp="1"/>
          </p:cNvSpPr>
          <p:nvPr>
            <p:ph type="title"/>
          </p:nvPr>
        </p:nvSpPr>
        <p:spPr>
          <a:xfrm>
            <a:off x="1179576" y="1261423"/>
            <a:ext cx="9829800" cy="1104543"/>
          </a:xfrm>
        </p:spPr>
        <p:txBody>
          <a:bodyPr anchor="b">
            <a:normAutofit/>
          </a:bodyPr>
          <a:lstStyle/>
          <a:p>
            <a:pPr algn="ctr"/>
            <a:r>
              <a:rPr lang="en-AU" sz="3600" dirty="0">
                <a:solidFill>
                  <a:schemeClr val="tx2"/>
                </a:solidFill>
              </a:rPr>
              <a:t>Saving SMS messages from clients into CDIS</a:t>
            </a:r>
          </a:p>
        </p:txBody>
      </p:sp>
      <p:grpSp>
        <p:nvGrpSpPr>
          <p:cNvPr id="14" name="Group 13">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5" name="Freeform: Shape 14">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86B8C673-FDA5-F78C-D676-48098FE1902D}"/>
              </a:ext>
            </a:extLst>
          </p:cNvPr>
          <p:cNvSpPr>
            <a:spLocks noGrp="1"/>
          </p:cNvSpPr>
          <p:nvPr>
            <p:ph idx="1"/>
          </p:nvPr>
        </p:nvSpPr>
        <p:spPr>
          <a:xfrm>
            <a:off x="804672" y="2827419"/>
            <a:ext cx="5126896" cy="3227626"/>
          </a:xfrm>
        </p:spPr>
        <p:txBody>
          <a:bodyPr anchor="ctr">
            <a:normAutofit lnSpcReduction="10000"/>
          </a:bodyPr>
          <a:lstStyle/>
          <a:p>
            <a:r>
              <a:rPr lang="en-AU" sz="1800" dirty="0">
                <a:solidFill>
                  <a:schemeClr val="tx2"/>
                </a:solidFill>
              </a:rPr>
              <a:t>Did you know you can save your SMS messages from clients and forward to your email address then paste into “client not present”?</a:t>
            </a:r>
          </a:p>
          <a:p>
            <a:pPr marL="0" indent="0">
              <a:buNone/>
            </a:pPr>
            <a:endParaRPr lang="en-AU" sz="1800" dirty="0">
              <a:solidFill>
                <a:schemeClr val="tx2"/>
              </a:solidFill>
            </a:endParaRPr>
          </a:p>
          <a:p>
            <a:r>
              <a:rPr lang="en-AU" sz="1800" dirty="0">
                <a:solidFill>
                  <a:schemeClr val="tx2"/>
                </a:solidFill>
              </a:rPr>
              <a:t>Hold on the message (this is for Android/Samsung and iPhone) , select More…</a:t>
            </a:r>
          </a:p>
          <a:p>
            <a:r>
              <a:rPr lang="en-AU" sz="1800" dirty="0">
                <a:solidFill>
                  <a:schemeClr val="tx2"/>
                </a:solidFill>
              </a:rPr>
              <a:t>Tick the messages to be sent to your email. You can tick multiple messages.</a:t>
            </a:r>
          </a:p>
          <a:p>
            <a:r>
              <a:rPr lang="en-AU" sz="1800" dirty="0">
                <a:solidFill>
                  <a:schemeClr val="tx2"/>
                </a:solidFill>
              </a:rPr>
              <a:t>Copy and paste from email into Client not present notes. Identify client and yourself with initials.</a:t>
            </a:r>
          </a:p>
          <a:p>
            <a:r>
              <a:rPr lang="en-AU" sz="1800" dirty="0">
                <a:solidFill>
                  <a:schemeClr val="tx2"/>
                </a:solidFill>
              </a:rPr>
              <a:t>Delete the email from your inbox.</a:t>
            </a:r>
          </a:p>
        </p:txBody>
      </p:sp>
      <p:grpSp>
        <p:nvGrpSpPr>
          <p:cNvPr id="20" name="Group 19">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1" name="Freeform: Shape 20">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12302DF1-3ABC-68C2-A992-5C09B96F544B}"/>
              </a:ext>
            </a:extLst>
          </p:cNvPr>
          <p:cNvPicPr>
            <a:picLocks noChangeAspect="1"/>
          </p:cNvPicPr>
          <p:nvPr/>
        </p:nvPicPr>
        <p:blipFill>
          <a:blip r:embed="rId2"/>
          <a:stretch>
            <a:fillRect/>
          </a:stretch>
        </p:blipFill>
        <p:spPr>
          <a:xfrm>
            <a:off x="8139063" y="2837712"/>
            <a:ext cx="1535323" cy="3217333"/>
          </a:xfrm>
          <a:prstGeom prst="rect">
            <a:avLst/>
          </a:prstGeom>
        </p:spPr>
      </p:pic>
    </p:spTree>
    <p:extLst>
      <p:ext uri="{BB962C8B-B14F-4D97-AF65-F5344CB8AC3E}">
        <p14:creationId xmlns:p14="http://schemas.microsoft.com/office/powerpoint/2010/main" val="144878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8"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1932F00-0561-D685-816F-DDF5CC72B45D}"/>
              </a:ext>
            </a:extLst>
          </p:cNvPr>
          <p:cNvSpPr>
            <a:spLocks noGrp="1"/>
          </p:cNvSpPr>
          <p:nvPr>
            <p:ph type="title"/>
          </p:nvPr>
        </p:nvSpPr>
        <p:spPr>
          <a:xfrm>
            <a:off x="640080" y="1243013"/>
            <a:ext cx="3855720" cy="4371974"/>
          </a:xfrm>
        </p:spPr>
        <p:txBody>
          <a:bodyPr>
            <a:normAutofit/>
          </a:bodyPr>
          <a:lstStyle/>
          <a:p>
            <a:pPr algn="ctr"/>
            <a:r>
              <a:rPr lang="en-AU" sz="3600" dirty="0">
                <a:solidFill>
                  <a:schemeClr val="tx2"/>
                </a:solidFill>
              </a:rPr>
              <a:t>VIHSP Risk Factor Update</a:t>
            </a:r>
          </a:p>
        </p:txBody>
      </p:sp>
      <p:sp>
        <p:nvSpPr>
          <p:cNvPr id="3" name="Content Placeholder 2">
            <a:extLst>
              <a:ext uri="{FF2B5EF4-FFF2-40B4-BE49-F238E27FC236}">
                <a16:creationId xmlns:a16="http://schemas.microsoft.com/office/drawing/2014/main" id="{3831BC40-808D-5F1B-05C1-92DED52DAC62}"/>
              </a:ext>
            </a:extLst>
          </p:cNvPr>
          <p:cNvSpPr>
            <a:spLocks noGrp="1"/>
          </p:cNvSpPr>
          <p:nvPr>
            <p:ph idx="1"/>
          </p:nvPr>
        </p:nvSpPr>
        <p:spPr>
          <a:xfrm>
            <a:off x="5069150" y="555094"/>
            <a:ext cx="6782539" cy="5517232"/>
          </a:xfrm>
        </p:spPr>
        <p:txBody>
          <a:bodyPr anchor="ctr">
            <a:noAutofit/>
          </a:bodyPr>
          <a:lstStyle/>
          <a:p>
            <a:pPr>
              <a:spcAft>
                <a:spcPts val="600"/>
              </a:spcAft>
            </a:pPr>
            <a:r>
              <a:rPr lang="en-AU" sz="1600" dirty="0">
                <a:solidFill>
                  <a:schemeClr val="tx2"/>
                </a:solidFill>
                <a:effectLst/>
                <a:ea typeface="Times" panose="02020603050405020304" pitchFamily="18" charset="0"/>
                <a:cs typeface="Arial" panose="020B0604020202020204" pitchFamily="34" charset="0"/>
              </a:rPr>
              <a:t>In 2020, following consultations with paediatricians, neonatologists, and other newborn hearing screening programs nationally, there was an update to one of the risk factors for hearing loss. This new risk factor was a change to the duration of the use of Ototoxic medication from </a:t>
            </a:r>
            <a:r>
              <a:rPr lang="en-AU" sz="1600" b="1" dirty="0">
                <a:solidFill>
                  <a:schemeClr val="tx2"/>
                </a:solidFill>
                <a:effectLst/>
                <a:ea typeface="Times" panose="02020603050405020304" pitchFamily="18" charset="0"/>
                <a:cs typeface="Arial" panose="020B0604020202020204" pitchFamily="34" charset="0"/>
              </a:rPr>
              <a:t>3 days or more</a:t>
            </a:r>
            <a:r>
              <a:rPr lang="en-AU" sz="1600" dirty="0">
                <a:solidFill>
                  <a:schemeClr val="tx2"/>
                </a:solidFill>
                <a:effectLst/>
                <a:ea typeface="Times" panose="02020603050405020304" pitchFamily="18" charset="0"/>
                <a:cs typeface="Arial" panose="020B0604020202020204" pitchFamily="34" charset="0"/>
              </a:rPr>
              <a:t> to </a:t>
            </a:r>
            <a:r>
              <a:rPr lang="en-AU" sz="1600" b="1" dirty="0">
                <a:solidFill>
                  <a:schemeClr val="tx2"/>
                </a:solidFill>
                <a:effectLst/>
                <a:ea typeface="Times" panose="02020603050405020304" pitchFamily="18" charset="0"/>
                <a:cs typeface="Arial" panose="020B0604020202020204" pitchFamily="34" charset="0"/>
              </a:rPr>
              <a:t>three or more consecutive doses</a:t>
            </a:r>
            <a:r>
              <a:rPr lang="en-AU" sz="1600" dirty="0">
                <a:solidFill>
                  <a:schemeClr val="tx2"/>
                </a:solidFill>
                <a:effectLst/>
                <a:ea typeface="Times" panose="02020603050405020304" pitchFamily="18" charset="0"/>
                <a:cs typeface="Arial" panose="020B0604020202020204" pitchFamily="34" charset="0"/>
              </a:rPr>
              <a:t>. </a:t>
            </a:r>
            <a:endParaRPr lang="en-AU" sz="1600" dirty="0">
              <a:solidFill>
                <a:schemeClr val="tx2"/>
              </a:solidFill>
              <a:effectLst/>
              <a:ea typeface="Times" panose="02020603050405020304" pitchFamily="18" charset="0"/>
              <a:cs typeface="Times New Roman" panose="02020603050405020304" pitchFamily="18" charset="0"/>
            </a:endParaRPr>
          </a:p>
          <a:p>
            <a:pPr>
              <a:spcAft>
                <a:spcPts val="600"/>
              </a:spcAft>
            </a:pPr>
            <a:r>
              <a:rPr lang="en-AU" sz="1600" dirty="0">
                <a:solidFill>
                  <a:schemeClr val="tx2"/>
                </a:solidFill>
                <a:effectLst/>
                <a:ea typeface="Times" panose="02020603050405020304" pitchFamily="18" charset="0"/>
                <a:cs typeface="Arial" panose="020B0604020202020204" pitchFamily="34" charset="0"/>
              </a:rPr>
              <a:t>The Green Book documents the new risk factor in the 2-week VIHSP Newborn hearing screen and the 8-month VIHSP Hearing Follow-up as:</a:t>
            </a:r>
            <a:endParaRPr lang="en-AU" sz="1600" dirty="0">
              <a:solidFill>
                <a:schemeClr val="tx2"/>
              </a:solidFill>
              <a:effectLst/>
              <a:ea typeface="Times" panose="02020603050405020304" pitchFamily="18" charset="0"/>
              <a:cs typeface="Times New Roman" panose="02020603050405020304" pitchFamily="18" charset="0"/>
            </a:endParaRPr>
          </a:p>
          <a:p>
            <a:pPr marL="342900" lvl="0" indent="-342900">
              <a:spcAft>
                <a:spcPts val="600"/>
              </a:spcAft>
              <a:buFont typeface="Symbol" panose="05050102010706020507" pitchFamily="18" charset="2"/>
              <a:buChar char=""/>
            </a:pPr>
            <a:r>
              <a:rPr lang="en-AU" sz="1600" dirty="0">
                <a:solidFill>
                  <a:schemeClr val="tx2"/>
                </a:solidFill>
                <a:effectLst/>
                <a:ea typeface="Times" panose="02020603050405020304" pitchFamily="18" charset="0"/>
                <a:cs typeface="Arial" panose="020B0604020202020204" pitchFamily="34" charset="0"/>
              </a:rPr>
              <a:t>“Ototoxic medication (e.g., vancomycin, gentamicin or other aminoglycoside antibiotics) for three or more consecutive doses”, shown in Image 1 and Image 2.</a:t>
            </a:r>
            <a:endParaRPr lang="en-AU" sz="1600" dirty="0">
              <a:solidFill>
                <a:schemeClr val="tx2"/>
              </a:solidFill>
              <a:effectLst/>
              <a:ea typeface="Times" panose="02020603050405020304" pitchFamily="18" charset="0"/>
              <a:cs typeface="Times New Roman" panose="02020603050405020304" pitchFamily="18" charset="0"/>
            </a:endParaRPr>
          </a:p>
          <a:p>
            <a:r>
              <a:rPr lang="en-AU" sz="1600" dirty="0">
                <a:solidFill>
                  <a:schemeClr val="tx2"/>
                </a:solidFill>
                <a:effectLst/>
                <a:ea typeface="Times New Roman" panose="02020603050405020304" pitchFamily="18" charset="0"/>
              </a:rPr>
              <a:t>The new risk factor is still in the process of being reflected in the CDIS Assessments and on the </a:t>
            </a:r>
            <a:r>
              <a:rPr lang="en-AU" sz="1600" u="dotted" dirty="0">
                <a:solidFill>
                  <a:schemeClr val="tx2"/>
                </a:solidFill>
                <a:effectLst/>
                <a:ea typeface="Times New Roman" panose="02020603050405020304" pitchFamily="18" charset="0"/>
                <a:cs typeface="Times New Roman" panose="02020603050405020304" pitchFamily="18" charset="0"/>
                <a:hlinkClick r:id="rId2"/>
              </a:rPr>
              <a:t>VIHSP Community Audiology Referral form</a:t>
            </a:r>
            <a:r>
              <a:rPr lang="en-AU" sz="1600" dirty="0">
                <a:solidFill>
                  <a:schemeClr val="tx2"/>
                </a:solidFill>
                <a:effectLst/>
                <a:ea typeface="Times New Roman" panose="02020603050405020304" pitchFamily="18" charset="0"/>
              </a:rPr>
              <a:t> located on the RCH web site.</a:t>
            </a:r>
          </a:p>
          <a:p>
            <a:endParaRPr lang="en-AU" sz="1600" dirty="0">
              <a:solidFill>
                <a:schemeClr val="tx2"/>
              </a:solidFill>
            </a:endParaRPr>
          </a:p>
          <a:p>
            <a:pPr marL="0" indent="0">
              <a:buNone/>
            </a:pPr>
            <a:r>
              <a:rPr lang="en-AU" sz="1600" b="1" i="1" u="sng" dirty="0">
                <a:solidFill>
                  <a:schemeClr val="tx2"/>
                </a:solidFill>
              </a:rPr>
              <a:t>NEW PROCESS</a:t>
            </a:r>
          </a:p>
          <a:p>
            <a:r>
              <a:rPr lang="en-AU" sz="1600" dirty="0">
                <a:solidFill>
                  <a:schemeClr val="tx2"/>
                </a:solidFill>
                <a:effectLst/>
                <a:ea typeface="Times New Roman" panose="02020603050405020304" pitchFamily="18" charset="0"/>
              </a:rPr>
              <a:t>The new risk factor is still in the process of being reflected in the CDIS Assessments and on the </a:t>
            </a:r>
            <a:r>
              <a:rPr lang="en-AU" sz="1600" u="dotted" dirty="0">
                <a:solidFill>
                  <a:schemeClr val="tx2"/>
                </a:solidFill>
                <a:effectLst/>
                <a:ea typeface="Times New Roman" panose="02020603050405020304" pitchFamily="18" charset="0"/>
                <a:cs typeface="Times New Roman" panose="02020603050405020304" pitchFamily="18" charset="0"/>
                <a:hlinkClick r:id="rId2"/>
              </a:rPr>
              <a:t>VIHSP Community Audiology Referral form</a:t>
            </a:r>
            <a:r>
              <a:rPr lang="en-AU" sz="1600" dirty="0">
                <a:solidFill>
                  <a:schemeClr val="tx2"/>
                </a:solidFill>
                <a:effectLst/>
                <a:ea typeface="Times New Roman" panose="02020603050405020304" pitchFamily="18" charset="0"/>
              </a:rPr>
              <a:t> located on the RCH web site.</a:t>
            </a:r>
            <a:endParaRPr lang="en-AU" sz="1600" i="1" dirty="0">
              <a:solidFill>
                <a:schemeClr val="tx2"/>
              </a:solidFill>
            </a:endParaRPr>
          </a:p>
        </p:txBody>
      </p:sp>
    </p:spTree>
    <p:extLst>
      <p:ext uri="{BB962C8B-B14F-4D97-AF65-F5344CB8AC3E}">
        <p14:creationId xmlns:p14="http://schemas.microsoft.com/office/powerpoint/2010/main" val="2905735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955F9A-2BDE-445D-8EBE-DAF234C24FB1}"/>
              </a:ext>
            </a:extLst>
          </p:cNvPr>
          <p:cNvSpPr>
            <a:spLocks noGrp="1"/>
          </p:cNvSpPr>
          <p:nvPr>
            <p:ph type="title"/>
          </p:nvPr>
        </p:nvSpPr>
        <p:spPr>
          <a:xfrm>
            <a:off x="804672" y="232250"/>
            <a:ext cx="10629767" cy="1454051"/>
          </a:xfrm>
        </p:spPr>
        <p:txBody>
          <a:bodyPr>
            <a:normAutofit/>
          </a:bodyPr>
          <a:lstStyle/>
          <a:p>
            <a:pPr algn="ctr"/>
            <a:r>
              <a:rPr lang="en-AU" sz="3600" dirty="0">
                <a:solidFill>
                  <a:schemeClr val="tx2"/>
                </a:solidFill>
              </a:rPr>
              <a:t>VIHSP Risk Factor Update </a:t>
            </a:r>
            <a:r>
              <a:rPr lang="en-AU" sz="3600" i="1" dirty="0">
                <a:solidFill>
                  <a:schemeClr val="tx2"/>
                </a:solidFill>
              </a:rPr>
              <a:t>continued</a:t>
            </a:r>
          </a:p>
        </p:txBody>
      </p:sp>
      <p:sp>
        <p:nvSpPr>
          <p:cNvPr id="3" name="Content Placeholder 2">
            <a:extLst>
              <a:ext uri="{FF2B5EF4-FFF2-40B4-BE49-F238E27FC236}">
                <a16:creationId xmlns:a16="http://schemas.microsoft.com/office/drawing/2014/main" id="{F1F2E161-6283-A1EE-C473-54328ED544E4}"/>
              </a:ext>
            </a:extLst>
          </p:cNvPr>
          <p:cNvSpPr>
            <a:spLocks noGrp="1"/>
          </p:cNvSpPr>
          <p:nvPr>
            <p:ph idx="1"/>
          </p:nvPr>
        </p:nvSpPr>
        <p:spPr>
          <a:xfrm>
            <a:off x="781116" y="5570320"/>
            <a:ext cx="10896964" cy="979078"/>
          </a:xfrm>
        </p:spPr>
        <p:txBody>
          <a:bodyPr anchor="t">
            <a:normAutofit/>
          </a:bodyPr>
          <a:lstStyle/>
          <a:p>
            <a:pPr marL="0" lvl="0" indent="0">
              <a:spcAft>
                <a:spcPts val="600"/>
              </a:spcAft>
              <a:buNone/>
            </a:pPr>
            <a:r>
              <a:rPr lang="en-AU" sz="1800" dirty="0">
                <a:solidFill>
                  <a:schemeClr val="tx2"/>
                </a:solidFill>
                <a:effectLst/>
                <a:ea typeface="Times" panose="02020603050405020304" pitchFamily="18" charset="0"/>
                <a:cs typeface="Arial" panose="020B0604020202020204" pitchFamily="34" charset="0"/>
              </a:rPr>
              <a:t>Make an appropriate note (as pictured here) in CDIS ‘Comments’ by typing in/cut &amp; paste the new risk factor “</a:t>
            </a:r>
            <a:r>
              <a:rPr lang="en-AU" sz="1800" i="1" dirty="0">
                <a:solidFill>
                  <a:schemeClr val="tx2"/>
                </a:solidFill>
                <a:effectLst/>
                <a:ea typeface="Times" panose="02020603050405020304" pitchFamily="18" charset="0"/>
                <a:cs typeface="Arial" panose="020B0604020202020204" pitchFamily="34" charset="0"/>
              </a:rPr>
              <a:t>Ototoxic medication (e.g., vancomycin, gentamicin or other aminoglycoside antibiotics) for three or more consecutive doses”.</a:t>
            </a:r>
            <a:endParaRPr lang="en-AU" sz="1500" dirty="0">
              <a:solidFill>
                <a:schemeClr val="tx2"/>
              </a:solidFill>
              <a:ea typeface="Times" panose="02020603050405020304" pitchFamily="18" charset="0"/>
              <a:cs typeface="Times New Roman" panose="02020603050405020304" pitchFamily="18" charset="0"/>
            </a:endParaRPr>
          </a:p>
          <a:p>
            <a:pPr marL="342900" lvl="0" indent="-342900">
              <a:spcAft>
                <a:spcPts val="600"/>
              </a:spcAft>
              <a:buFont typeface="+mj-lt"/>
              <a:buAutoNum type="alphaLcParenR"/>
            </a:pPr>
            <a:endParaRPr lang="en-AU" sz="1500" dirty="0">
              <a:solidFill>
                <a:schemeClr val="tx2"/>
              </a:solidFill>
              <a:ea typeface="Times" panose="02020603050405020304" pitchFamily="18" charset="0"/>
              <a:cs typeface="Times New Roman" panose="02020603050405020304" pitchFamily="18" charset="0"/>
            </a:endParaRPr>
          </a:p>
          <a:p>
            <a:pPr marL="342900" lvl="0" indent="-342900">
              <a:spcAft>
                <a:spcPts val="600"/>
              </a:spcAft>
              <a:buFont typeface="+mj-lt"/>
              <a:buAutoNum type="alphaLcParenR"/>
            </a:pPr>
            <a:endParaRPr lang="en-AU" sz="1500" dirty="0">
              <a:solidFill>
                <a:schemeClr val="tx2"/>
              </a:solidFill>
              <a:ea typeface="Times" panose="02020603050405020304" pitchFamily="18" charset="0"/>
              <a:cs typeface="Times New Roman" panose="02020603050405020304" pitchFamily="18" charset="0"/>
            </a:endParaRPr>
          </a:p>
          <a:p>
            <a:pPr marL="342900" lvl="0" indent="-342900">
              <a:spcAft>
                <a:spcPts val="600"/>
              </a:spcAft>
              <a:buFont typeface="+mj-lt"/>
              <a:buAutoNum type="alphaLcParenR"/>
            </a:pPr>
            <a:endParaRPr lang="en-AU" sz="1500" dirty="0">
              <a:solidFill>
                <a:schemeClr val="tx2"/>
              </a:solidFill>
              <a:ea typeface="Times" panose="02020603050405020304" pitchFamily="18" charset="0"/>
              <a:cs typeface="Times New Roman" panose="02020603050405020304" pitchFamily="18" charset="0"/>
            </a:endParaRPr>
          </a:p>
          <a:p>
            <a:pPr marL="0" lvl="0" indent="0">
              <a:spcAft>
                <a:spcPts val="600"/>
              </a:spcAft>
              <a:buNone/>
            </a:pPr>
            <a:endParaRPr lang="en-AU" sz="1500" dirty="0">
              <a:solidFill>
                <a:schemeClr val="tx2"/>
              </a:solidFill>
            </a:endParaRPr>
          </a:p>
        </p:txBody>
      </p:sp>
      <p:grpSp>
        <p:nvGrpSpPr>
          <p:cNvPr id="21" name="Group 20">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2" name="Freeform: Shape 21">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909059AF-3BE7-D56B-3DD4-220E67AE367C}"/>
              </a:ext>
            </a:extLst>
          </p:cNvPr>
          <p:cNvPicPr>
            <a:picLocks noChangeAspect="1"/>
          </p:cNvPicPr>
          <p:nvPr/>
        </p:nvPicPr>
        <p:blipFill>
          <a:blip r:embed="rId2"/>
          <a:stretch>
            <a:fillRect/>
          </a:stretch>
        </p:blipFill>
        <p:spPr>
          <a:xfrm>
            <a:off x="2688270" y="2261061"/>
            <a:ext cx="7296150" cy="3295650"/>
          </a:xfrm>
          <a:prstGeom prst="rect">
            <a:avLst/>
          </a:prstGeom>
        </p:spPr>
      </p:pic>
      <p:sp>
        <p:nvSpPr>
          <p:cNvPr id="7" name="Content Placeholder 2">
            <a:extLst>
              <a:ext uri="{FF2B5EF4-FFF2-40B4-BE49-F238E27FC236}">
                <a16:creationId xmlns:a16="http://schemas.microsoft.com/office/drawing/2014/main" id="{B9E24485-747F-EC9A-5F4C-8D6431283101}"/>
              </a:ext>
            </a:extLst>
          </p:cNvPr>
          <p:cNvSpPr txBox="1">
            <a:spLocks/>
          </p:cNvSpPr>
          <p:nvPr/>
        </p:nvSpPr>
        <p:spPr>
          <a:xfrm>
            <a:off x="781116" y="1429012"/>
            <a:ext cx="10629767" cy="9790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AU" sz="1800" dirty="0">
                <a:solidFill>
                  <a:schemeClr val="tx2"/>
                </a:solidFill>
                <a:ea typeface="Times" panose="02020603050405020304" pitchFamily="18" charset="0"/>
                <a:cs typeface="Arial" panose="020B0604020202020204" pitchFamily="34" charset="0"/>
              </a:rPr>
              <a:t>If the risk factor “</a:t>
            </a:r>
            <a:r>
              <a:rPr lang="en-AU" sz="1800" i="1" dirty="0">
                <a:solidFill>
                  <a:schemeClr val="tx2"/>
                </a:solidFill>
                <a:ea typeface="Times" panose="02020603050405020304" pitchFamily="18" charset="0"/>
                <a:cs typeface="Arial" panose="020B0604020202020204" pitchFamily="34" charset="0"/>
              </a:rPr>
              <a:t>Ototoxic medication (e.g., vancomycin, gentamicin or other aminoglycoside antibiotics) for three or more consecutive doses”, </a:t>
            </a:r>
            <a:r>
              <a:rPr lang="en-AU" sz="1800" dirty="0">
                <a:solidFill>
                  <a:schemeClr val="tx2"/>
                </a:solidFill>
                <a:ea typeface="Times" panose="02020603050405020304" pitchFamily="18" charset="0"/>
                <a:cs typeface="Arial" panose="020B0604020202020204" pitchFamily="34" charset="0"/>
              </a:rPr>
              <a:t>is identified, </a:t>
            </a:r>
            <a:r>
              <a:rPr lang="en-AU" sz="1800" b="1" dirty="0">
                <a:solidFill>
                  <a:schemeClr val="tx2"/>
                </a:solidFill>
                <a:ea typeface="Times" panose="02020603050405020304" pitchFamily="18" charset="0"/>
                <a:cs typeface="Arial" panose="020B0604020202020204" pitchFamily="34" charset="0"/>
              </a:rPr>
              <a:t>do not tick</a:t>
            </a:r>
            <a:r>
              <a:rPr lang="en-AU" sz="1800" dirty="0">
                <a:solidFill>
                  <a:schemeClr val="tx2"/>
                </a:solidFill>
                <a:ea typeface="Times" panose="02020603050405020304" pitchFamily="18" charset="0"/>
                <a:cs typeface="Arial" panose="020B0604020202020204" pitchFamily="34" charset="0"/>
              </a:rPr>
              <a:t> the description risk factor “Aminoglycoside antibiotics (e.g., gentamicin) administered for 3 days or more’, </a:t>
            </a:r>
            <a:r>
              <a:rPr lang="en-AU" sz="1600" b="1" dirty="0">
                <a:solidFill>
                  <a:schemeClr val="tx2"/>
                </a:solidFill>
                <a:effectLst/>
                <a:ea typeface="Times" panose="02020603050405020304" pitchFamily="18" charset="0"/>
                <a:cs typeface="Arial" panose="020B0604020202020204" pitchFamily="34" charset="0"/>
              </a:rPr>
              <a:t>instead:</a:t>
            </a:r>
            <a:endParaRPr lang="en-AU" sz="1500" dirty="0">
              <a:solidFill>
                <a:schemeClr val="tx2"/>
              </a:solidFill>
              <a:ea typeface="Times" panose="02020603050405020304" pitchFamily="18" charset="0"/>
              <a:cs typeface="Times New Roman" panose="02020603050405020304" pitchFamily="18" charset="0"/>
            </a:endParaRPr>
          </a:p>
          <a:p>
            <a:pPr marL="342900" indent="-342900">
              <a:spcAft>
                <a:spcPts val="600"/>
              </a:spcAft>
              <a:buFont typeface="+mj-lt"/>
              <a:buAutoNum type="alphaLcParenR"/>
            </a:pPr>
            <a:endParaRPr lang="en-AU" sz="1500" dirty="0">
              <a:solidFill>
                <a:schemeClr val="tx2"/>
              </a:solidFill>
              <a:ea typeface="Times" panose="02020603050405020304" pitchFamily="18" charset="0"/>
              <a:cs typeface="Times New Roman" panose="02020603050405020304" pitchFamily="18" charset="0"/>
            </a:endParaRPr>
          </a:p>
          <a:p>
            <a:pPr marL="342900" indent="-342900">
              <a:spcAft>
                <a:spcPts val="600"/>
              </a:spcAft>
              <a:buFont typeface="+mj-lt"/>
              <a:buAutoNum type="alphaLcParenR"/>
            </a:pPr>
            <a:endParaRPr lang="en-AU" sz="1500" dirty="0">
              <a:solidFill>
                <a:schemeClr val="tx2"/>
              </a:solidFill>
              <a:ea typeface="Times" panose="02020603050405020304" pitchFamily="18" charset="0"/>
              <a:cs typeface="Times New Roman" panose="02020603050405020304" pitchFamily="18" charset="0"/>
            </a:endParaRPr>
          </a:p>
          <a:p>
            <a:pPr marL="342900" indent="-342900">
              <a:spcAft>
                <a:spcPts val="600"/>
              </a:spcAft>
              <a:buFont typeface="+mj-lt"/>
              <a:buAutoNum type="alphaLcParenR"/>
            </a:pPr>
            <a:endParaRPr lang="en-AU" sz="1500" dirty="0">
              <a:solidFill>
                <a:schemeClr val="tx2"/>
              </a:solidFill>
              <a:ea typeface="Times" panose="02020603050405020304" pitchFamily="18" charset="0"/>
              <a:cs typeface="Times New Roman" panose="02020603050405020304" pitchFamily="18" charset="0"/>
            </a:endParaRPr>
          </a:p>
          <a:p>
            <a:pPr marL="0" indent="0">
              <a:spcAft>
                <a:spcPts val="600"/>
              </a:spcAft>
              <a:buFont typeface="Arial" panose="020B0604020202020204" pitchFamily="34" charset="0"/>
              <a:buNone/>
            </a:pPr>
            <a:endParaRPr lang="en-AU" sz="1500" dirty="0">
              <a:solidFill>
                <a:schemeClr val="tx2"/>
              </a:solidFill>
            </a:endParaRPr>
          </a:p>
        </p:txBody>
      </p:sp>
    </p:spTree>
    <p:extLst>
      <p:ext uri="{BB962C8B-B14F-4D97-AF65-F5344CB8AC3E}">
        <p14:creationId xmlns:p14="http://schemas.microsoft.com/office/powerpoint/2010/main" val="189525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E0FC0D-2AF0-502D-BDD5-4DACC307C149}"/>
              </a:ext>
            </a:extLst>
          </p:cNvPr>
          <p:cNvSpPr>
            <a:spLocks noGrp="1"/>
          </p:cNvSpPr>
          <p:nvPr>
            <p:ph type="title"/>
          </p:nvPr>
        </p:nvSpPr>
        <p:spPr>
          <a:xfrm>
            <a:off x="804672" y="802955"/>
            <a:ext cx="5291328" cy="1454051"/>
          </a:xfrm>
        </p:spPr>
        <p:txBody>
          <a:bodyPr>
            <a:normAutofit/>
          </a:bodyPr>
          <a:lstStyle/>
          <a:p>
            <a:pPr algn="ctr"/>
            <a:r>
              <a:rPr lang="en-AU" sz="3600" dirty="0">
                <a:solidFill>
                  <a:schemeClr val="tx2"/>
                </a:solidFill>
              </a:rPr>
              <a:t>VIHSP Risk Factor Update </a:t>
            </a:r>
            <a:r>
              <a:rPr lang="en-AU" sz="3600" i="1" dirty="0">
                <a:solidFill>
                  <a:schemeClr val="tx2"/>
                </a:solidFill>
              </a:rPr>
              <a:t>continued</a:t>
            </a:r>
          </a:p>
        </p:txBody>
      </p:sp>
      <p:sp>
        <p:nvSpPr>
          <p:cNvPr id="9" name="Content Placeholder 8">
            <a:extLst>
              <a:ext uri="{FF2B5EF4-FFF2-40B4-BE49-F238E27FC236}">
                <a16:creationId xmlns:a16="http://schemas.microsoft.com/office/drawing/2014/main" id="{4345AF47-06BC-13B6-94AE-639BEDA90CE5}"/>
              </a:ext>
            </a:extLst>
          </p:cNvPr>
          <p:cNvSpPr>
            <a:spLocks noGrp="1"/>
          </p:cNvSpPr>
          <p:nvPr>
            <p:ph idx="1"/>
          </p:nvPr>
        </p:nvSpPr>
        <p:spPr>
          <a:xfrm>
            <a:off x="804672" y="2112886"/>
            <a:ext cx="5697768" cy="4119238"/>
          </a:xfrm>
        </p:spPr>
        <p:txBody>
          <a:bodyPr anchor="t">
            <a:normAutofit fontScale="92500" lnSpcReduction="20000"/>
          </a:bodyPr>
          <a:lstStyle/>
          <a:p>
            <a:pPr marL="0" indent="0">
              <a:spcAft>
                <a:spcPts val="600"/>
              </a:spcAft>
              <a:buNone/>
            </a:pPr>
            <a:r>
              <a:rPr lang="en-AU" sz="2300" dirty="0">
                <a:solidFill>
                  <a:schemeClr val="tx2"/>
                </a:solidFill>
                <a:cs typeface="Arial" panose="020B0604020202020204" pitchFamily="34" charset="0"/>
              </a:rPr>
              <a:t>Tick ‘Other’ (as pictured here) in the VIHSP Audiology Referral form and type in/cut and paste the new risk factor “Ototoxic medication (e.g., vancomycin, gentamicin or other aminoglycoside antibiotics) for three or more consecutive doses”.</a:t>
            </a:r>
            <a:endParaRPr lang="en-AU" sz="2100" i="1" dirty="0">
              <a:solidFill>
                <a:schemeClr val="tx2"/>
              </a:solidFill>
              <a:ea typeface="Times" panose="02020603050405020304" pitchFamily="18" charset="0"/>
              <a:cs typeface="Arial" panose="020B0604020202020204" pitchFamily="34" charset="0"/>
            </a:endParaRPr>
          </a:p>
          <a:p>
            <a:pPr marL="0" indent="0">
              <a:spcAft>
                <a:spcPts val="600"/>
              </a:spcAft>
              <a:buNone/>
            </a:pPr>
            <a:r>
              <a:rPr lang="en-AU" sz="2100" i="1" dirty="0">
                <a:solidFill>
                  <a:schemeClr val="tx2"/>
                </a:solidFill>
                <a:ea typeface="Times" panose="02020603050405020304" pitchFamily="18" charset="0"/>
                <a:cs typeface="Arial" panose="020B0604020202020204" pitchFamily="34" charset="0"/>
              </a:rPr>
              <a:t>Please see Practice Note on the MAV MCH Resource page:</a:t>
            </a:r>
          </a:p>
          <a:p>
            <a:pPr marL="0" indent="0">
              <a:spcAft>
                <a:spcPts val="600"/>
              </a:spcAft>
              <a:buNone/>
            </a:pPr>
            <a:r>
              <a:rPr lang="en-AU" sz="2100" i="1" dirty="0">
                <a:solidFill>
                  <a:schemeClr val="tx2"/>
                </a:solidFill>
                <a:ea typeface="Times" panose="02020603050405020304" pitchFamily="18" charset="0"/>
                <a:cs typeface="Arial" panose="020B0604020202020204" pitchFamily="34" charset="0"/>
                <a:hlinkClick r:id="rId2"/>
              </a:rPr>
              <a:t>https://www.mav.asn.au/what-we-do/policy-advocacy/social-community/children-youth-family/maternal-and-child-health-children-0-6-years/maternal-and-child-health-resources</a:t>
            </a:r>
            <a:endParaRPr lang="en-AU" sz="2100" i="1" dirty="0">
              <a:solidFill>
                <a:schemeClr val="tx2"/>
              </a:solidFill>
              <a:ea typeface="Times" panose="02020603050405020304" pitchFamily="18" charset="0"/>
              <a:cs typeface="Arial" panose="020B0604020202020204" pitchFamily="34" charset="0"/>
            </a:endParaRPr>
          </a:p>
          <a:p>
            <a:pPr marL="0" indent="0">
              <a:spcAft>
                <a:spcPts val="600"/>
              </a:spcAft>
              <a:buNone/>
            </a:pPr>
            <a:r>
              <a:rPr lang="en-AU" sz="2100" i="1" dirty="0">
                <a:solidFill>
                  <a:schemeClr val="tx2"/>
                </a:solidFill>
                <a:ea typeface="Times" panose="02020603050405020304" pitchFamily="18" charset="0"/>
                <a:cs typeface="Arial" panose="020B0604020202020204" pitchFamily="34" charset="0"/>
              </a:rPr>
              <a:t>Or on The Department of Health web site</a:t>
            </a:r>
          </a:p>
          <a:p>
            <a:pPr marL="0" indent="0">
              <a:spcAft>
                <a:spcPts val="600"/>
              </a:spcAft>
              <a:buNone/>
            </a:pPr>
            <a:r>
              <a:rPr lang="en-AU" sz="2100" i="1" dirty="0">
                <a:solidFill>
                  <a:schemeClr val="tx2"/>
                </a:solidFill>
                <a:ea typeface="Times" panose="02020603050405020304" pitchFamily="18" charset="0"/>
                <a:cs typeface="Arial" panose="020B0604020202020204" pitchFamily="34" charset="0"/>
                <a:hlinkClick r:id="rId2"/>
              </a:rPr>
              <a:t>https://www.health.vic.gov.au/maternal-child-health/child-development-information-system</a:t>
            </a:r>
            <a:r>
              <a:rPr lang="en-AU" sz="2100" i="1" dirty="0">
                <a:solidFill>
                  <a:schemeClr val="tx2"/>
                </a:solidFill>
                <a:ea typeface="Times" panose="02020603050405020304" pitchFamily="18" charset="0"/>
                <a:cs typeface="Arial" panose="020B0604020202020204" pitchFamily="34" charset="0"/>
              </a:rPr>
              <a:t> </a:t>
            </a:r>
          </a:p>
          <a:p>
            <a:endParaRPr lang="en-AU" sz="1000" i="1" dirty="0">
              <a:solidFill>
                <a:schemeClr val="tx2"/>
              </a:solidFill>
              <a:ea typeface="Times" panose="02020603050405020304" pitchFamily="18" charset="0"/>
              <a:cs typeface="Arial" panose="020B0604020202020204" pitchFamily="34" charset="0"/>
            </a:endParaRPr>
          </a:p>
          <a:p>
            <a:endParaRPr lang="en-AU" sz="1000" i="1" dirty="0">
              <a:solidFill>
                <a:schemeClr val="tx2"/>
              </a:solidFill>
              <a:ea typeface="Times" panose="02020603050405020304" pitchFamily="18" charset="0"/>
              <a:cs typeface="Arial" panose="020B0604020202020204" pitchFamily="34" charset="0"/>
            </a:endParaRPr>
          </a:p>
          <a:p>
            <a:endParaRPr lang="en-AU" sz="1000" dirty="0">
              <a:solidFill>
                <a:schemeClr val="tx2"/>
              </a:solidFill>
            </a:endParaRPr>
          </a:p>
        </p:txBody>
      </p:sp>
      <p:grpSp>
        <p:nvGrpSpPr>
          <p:cNvPr id="42" name="Group 41">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43" name="Freeform: Shape 42">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700B8F39-544D-9B4A-0196-1E172EB8C88B}"/>
              </a:ext>
            </a:extLst>
          </p:cNvPr>
          <p:cNvPicPr>
            <a:picLocks noChangeAspect="1"/>
          </p:cNvPicPr>
          <p:nvPr/>
        </p:nvPicPr>
        <p:blipFill>
          <a:blip r:embed="rId3"/>
          <a:stretch>
            <a:fillRect/>
          </a:stretch>
        </p:blipFill>
        <p:spPr>
          <a:xfrm>
            <a:off x="6805058" y="820011"/>
            <a:ext cx="5084324" cy="555438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91702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28">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30">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91BA9-9F8D-87DD-C8FD-FEE3B8AFEE11}"/>
              </a:ext>
            </a:extLst>
          </p:cNvPr>
          <p:cNvSpPr>
            <a:spLocks noGrp="1"/>
          </p:cNvSpPr>
          <p:nvPr>
            <p:ph type="title"/>
          </p:nvPr>
        </p:nvSpPr>
        <p:spPr>
          <a:xfrm>
            <a:off x="1179576" y="1261423"/>
            <a:ext cx="9829800" cy="763041"/>
          </a:xfrm>
        </p:spPr>
        <p:txBody>
          <a:bodyPr anchor="b">
            <a:normAutofit/>
          </a:bodyPr>
          <a:lstStyle/>
          <a:p>
            <a:pPr algn="ctr"/>
            <a:r>
              <a:rPr lang="en-AU" sz="3600">
                <a:solidFill>
                  <a:schemeClr val="tx2"/>
                </a:solidFill>
              </a:rPr>
              <a:t>Early Start Kinder (ESK) added to CDIS Program.</a:t>
            </a:r>
            <a:endParaRPr lang="en-AU" sz="3600" dirty="0">
              <a:solidFill>
                <a:schemeClr val="tx2"/>
              </a:solidFill>
            </a:endParaRPr>
          </a:p>
        </p:txBody>
      </p:sp>
      <p:grpSp>
        <p:nvGrpSpPr>
          <p:cNvPr id="55" name="Group 32">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34" name="Freeform: Shape 33">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91602681-9CEF-33C2-E77C-296291580C3B}"/>
              </a:ext>
            </a:extLst>
          </p:cNvPr>
          <p:cNvSpPr>
            <a:spLocks noGrp="1"/>
          </p:cNvSpPr>
          <p:nvPr>
            <p:ph idx="1"/>
          </p:nvPr>
        </p:nvSpPr>
        <p:spPr>
          <a:xfrm>
            <a:off x="831305" y="2327697"/>
            <a:ext cx="9351382" cy="2522850"/>
          </a:xfrm>
        </p:spPr>
        <p:txBody>
          <a:bodyPr anchor="ctr">
            <a:normAutofit/>
          </a:bodyPr>
          <a:lstStyle/>
          <a:p>
            <a:r>
              <a:rPr lang="en-US" sz="1800" dirty="0">
                <a:solidFill>
                  <a:schemeClr val="tx2"/>
                </a:solidFill>
              </a:rPr>
              <a:t>A new program is available in the Programs Active List</a:t>
            </a:r>
          </a:p>
          <a:p>
            <a:r>
              <a:rPr lang="en-US" sz="1800" dirty="0">
                <a:solidFill>
                  <a:schemeClr val="tx2"/>
                </a:solidFill>
              </a:rPr>
              <a:t>Named </a:t>
            </a:r>
            <a:r>
              <a:rPr lang="en-US" sz="1800" u="sng" dirty="0">
                <a:solidFill>
                  <a:schemeClr val="tx2"/>
                </a:solidFill>
              </a:rPr>
              <a:t>Early Start Kindergarten</a:t>
            </a:r>
          </a:p>
          <a:p>
            <a:r>
              <a:rPr lang="en-US" sz="1800" dirty="0">
                <a:solidFill>
                  <a:schemeClr val="tx2"/>
                </a:solidFill>
              </a:rPr>
              <a:t>Clients can be added or removed from this program the same way they are added or removed from other non-integrated Programs in CDIS.</a:t>
            </a:r>
          </a:p>
          <a:p>
            <a:pPr marL="0" indent="0">
              <a:buNone/>
            </a:pPr>
            <a:endParaRPr lang="en-US" sz="1800" dirty="0">
              <a:solidFill>
                <a:schemeClr val="tx2"/>
              </a:solidFill>
            </a:endParaRPr>
          </a:p>
          <a:p>
            <a:endParaRPr lang="en-AU" sz="1800" dirty="0">
              <a:solidFill>
                <a:schemeClr val="tx2"/>
              </a:solidFill>
            </a:endParaRPr>
          </a:p>
        </p:txBody>
      </p:sp>
      <p:grpSp>
        <p:nvGrpSpPr>
          <p:cNvPr id="56" name="Group 38">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40" name="Freeform: Shape 39">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3" name="Freeform: Shape 42">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A456E772-E320-1FE4-8B40-325FCCA7CDC9}"/>
              </a:ext>
            </a:extLst>
          </p:cNvPr>
          <p:cNvPicPr>
            <a:picLocks noChangeAspect="1"/>
          </p:cNvPicPr>
          <p:nvPr/>
        </p:nvPicPr>
        <p:blipFill rotWithShape="1">
          <a:blip r:embed="rId2"/>
          <a:srcRect t="12071" r="57393" b="61789"/>
          <a:stretch/>
        </p:blipFill>
        <p:spPr>
          <a:xfrm>
            <a:off x="1057441" y="4014006"/>
            <a:ext cx="6009184" cy="1997074"/>
          </a:xfrm>
          <a:prstGeom prst="rect">
            <a:avLst/>
          </a:prstGeom>
        </p:spPr>
      </p:pic>
    </p:spTree>
    <p:extLst>
      <p:ext uri="{BB962C8B-B14F-4D97-AF65-F5344CB8AC3E}">
        <p14:creationId xmlns:p14="http://schemas.microsoft.com/office/powerpoint/2010/main" val="947795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12854</TotalTime>
  <Words>2169</Words>
  <Application>Microsoft Office PowerPoint</Application>
  <PresentationFormat>Widescreen</PresentationFormat>
  <Paragraphs>152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Symbol</vt:lpstr>
      <vt:lpstr>Office Theme</vt:lpstr>
      <vt:lpstr>  Child Development Information System (CDIS)   CDIS Clinical Users Group  </vt:lpstr>
      <vt:lpstr>PowerPoint Presentation</vt:lpstr>
      <vt:lpstr>Tips and Tricks</vt:lpstr>
      <vt:lpstr>Tips and Tricks</vt:lpstr>
      <vt:lpstr>Saving SMS messages from clients into CDIS</vt:lpstr>
      <vt:lpstr>VIHSP Risk Factor Update</vt:lpstr>
      <vt:lpstr>VIHSP Risk Factor Update continued</vt:lpstr>
      <vt:lpstr>VIHSP Risk Factor Update continued</vt:lpstr>
      <vt:lpstr>Early Start Kinder (ESK) added to CDIS Program.</vt:lpstr>
      <vt:lpstr>Early Start Kinder (ESK) added to CDIS Programs List</vt:lpstr>
      <vt:lpstr>When a ‘child’ becomes a ‘parent’ Practice Note</vt:lpstr>
      <vt:lpstr> Family Consult</vt:lpstr>
      <vt:lpstr>PowerPoint Presentation</vt:lpstr>
      <vt:lpstr>Points of discussion within a Family Consult</vt:lpstr>
      <vt:lpstr>Questions and Answers</vt:lpstr>
      <vt:lpstr>MCH/DH Annual Report</vt:lpstr>
      <vt:lpstr>PowerPoint Presentation</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Development Information System (CDIS)   CDIS Clinical Users Group</dc:title>
  <dc:creator>Melissa Ryan</dc:creator>
  <cp:lastModifiedBy>Melissa Ryan</cp:lastModifiedBy>
  <cp:revision>31</cp:revision>
  <dcterms:created xsi:type="dcterms:W3CDTF">2023-05-01T23:30:57Z</dcterms:created>
  <dcterms:modified xsi:type="dcterms:W3CDTF">2023-06-22T03:54:56Z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6aa9fe-4ab7-4a7c-8e39-ccc0b3ffed53_Enabled">
    <vt:lpwstr>true</vt:lpwstr>
  </property>
  <property fmtid="{D5CDD505-2E9C-101B-9397-08002B2CF9AE}" pid="3" name="MSIP_Label_3d6aa9fe-4ab7-4a7c-8e39-ccc0b3ffed53_SetDate">
    <vt:lpwstr>2023-05-04T23:19:56Z</vt:lpwstr>
  </property>
  <property fmtid="{D5CDD505-2E9C-101B-9397-08002B2CF9AE}" pid="4" name="MSIP_Label_3d6aa9fe-4ab7-4a7c-8e39-ccc0b3ffed53_Method">
    <vt:lpwstr>Privileged</vt:lpwstr>
  </property>
  <property fmtid="{D5CDD505-2E9C-101B-9397-08002B2CF9AE}" pid="5" name="MSIP_Label_3d6aa9fe-4ab7-4a7c-8e39-ccc0b3ffed53_Name">
    <vt:lpwstr>3d6aa9fe-4ab7-4a7c-8e39-ccc0b3ffed53</vt:lpwstr>
  </property>
  <property fmtid="{D5CDD505-2E9C-101B-9397-08002B2CF9AE}" pid="6" name="MSIP_Label_3d6aa9fe-4ab7-4a7c-8e39-ccc0b3ffed53_SiteId">
    <vt:lpwstr>c0e0601f-0fac-449c-9c88-a104c4eb9f28</vt:lpwstr>
  </property>
  <property fmtid="{D5CDD505-2E9C-101B-9397-08002B2CF9AE}" pid="7" name="MSIP_Label_3d6aa9fe-4ab7-4a7c-8e39-ccc0b3ffed53_ActionId">
    <vt:lpwstr>9a43bd0f-7857-4fa3-95d2-684c654cbcd9</vt:lpwstr>
  </property>
  <property fmtid="{D5CDD505-2E9C-101B-9397-08002B2CF9AE}" pid="8" name="MSIP_Label_3d6aa9fe-4ab7-4a7c-8e39-ccc0b3ffed53_ContentBits">
    <vt:lpwstr>0</vt:lpwstr>
  </property>
</Properties>
</file>