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367" r:id="rId3"/>
    <p:sldId id="336" r:id="rId4"/>
    <p:sldId id="366" r:id="rId5"/>
    <p:sldId id="353" r:id="rId6"/>
    <p:sldId id="301" r:id="rId7"/>
    <p:sldId id="354" r:id="rId8"/>
    <p:sldId id="355" r:id="rId9"/>
    <p:sldId id="361" r:id="rId10"/>
    <p:sldId id="369" r:id="rId11"/>
    <p:sldId id="3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2F7916-AA4D-959E-265A-A299C302076A}" name="Helen Lees" initials="HL" userId="S::hlees@mav.asn.au::736dd824-35ec-4581-a765-c1109400fa4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70E30-65A2-4E29-9A9F-8D8D19C771CF}" type="datetimeFigureOut">
              <a:rPr lang="en-AU" smtClean="0"/>
              <a:t>7/08/2023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391B9-D2B0-4BD4-8D12-C550D4A91858}" type="slidenum">
              <a:rPr lang="en-AU" smtClean="0"/>
              <a:t>‹#›</a:t>
            </a:fld>
            <a:endParaRPr lang="en-AU"/>
          </a:p>
        </p:txBody>
      </p:sp>
    </p:spTree>
    <p:extLst>
      <p:ext uri="{BB962C8B-B14F-4D97-AF65-F5344CB8AC3E}">
        <p14:creationId xmlns:p14="http://schemas.microsoft.com/office/powerpoint/2010/main" val="303805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Password for </a:t>
            </a:r>
            <a:r>
              <a:rPr lang="en-AU" dirty="0" err="1"/>
              <a:t>vimeos</a:t>
            </a:r>
            <a:r>
              <a:rPr lang="en-AU" dirty="0"/>
              <a:t> = cdis</a:t>
            </a:r>
          </a:p>
        </p:txBody>
      </p:sp>
      <p:sp>
        <p:nvSpPr>
          <p:cNvPr id="4" name="Slide Number Placeholder 3"/>
          <p:cNvSpPr>
            <a:spLocks noGrp="1"/>
          </p:cNvSpPr>
          <p:nvPr>
            <p:ph type="sldNum" sz="quarter" idx="5"/>
          </p:nvPr>
        </p:nvSpPr>
        <p:spPr/>
        <p:txBody>
          <a:bodyPr/>
          <a:lstStyle/>
          <a:p>
            <a:fld id="{65C20816-A1B1-476A-8779-38C8B2F884F5}" type="slidenum">
              <a:rPr lang="en-AU" smtClean="0"/>
              <a:t>6</a:t>
            </a:fld>
            <a:endParaRPr lang="en-AU"/>
          </a:p>
        </p:txBody>
      </p:sp>
    </p:spTree>
    <p:extLst>
      <p:ext uri="{BB962C8B-B14F-4D97-AF65-F5344CB8AC3E}">
        <p14:creationId xmlns:p14="http://schemas.microsoft.com/office/powerpoint/2010/main" val="63864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7</a:t>
            </a:fld>
            <a:endParaRPr lang="en-AU"/>
          </a:p>
        </p:txBody>
      </p:sp>
    </p:spTree>
    <p:extLst>
      <p:ext uri="{BB962C8B-B14F-4D97-AF65-F5344CB8AC3E}">
        <p14:creationId xmlns:p14="http://schemas.microsoft.com/office/powerpoint/2010/main" val="189752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8</a:t>
            </a:fld>
            <a:endParaRPr lang="en-AU"/>
          </a:p>
        </p:txBody>
      </p:sp>
    </p:spTree>
    <p:extLst>
      <p:ext uri="{BB962C8B-B14F-4D97-AF65-F5344CB8AC3E}">
        <p14:creationId xmlns:p14="http://schemas.microsoft.com/office/powerpoint/2010/main" val="243004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9</a:t>
            </a:fld>
            <a:endParaRPr lang="en-AU"/>
          </a:p>
        </p:txBody>
      </p:sp>
    </p:spTree>
    <p:extLst>
      <p:ext uri="{BB962C8B-B14F-4D97-AF65-F5344CB8AC3E}">
        <p14:creationId xmlns:p14="http://schemas.microsoft.com/office/powerpoint/2010/main" val="190839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48BA-1E7D-C145-76FC-FE614726A4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438D69C-216F-58C7-4914-90F89B795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BF9FABA-71C2-B64A-5737-31B9B640AEA2}"/>
              </a:ext>
            </a:extLst>
          </p:cNvPr>
          <p:cNvSpPr>
            <a:spLocks noGrp="1"/>
          </p:cNvSpPr>
          <p:nvPr>
            <p:ph type="dt" sz="half" idx="10"/>
          </p:nvPr>
        </p:nvSpPr>
        <p:spPr/>
        <p:txBody>
          <a:bodyPr/>
          <a:lstStyle/>
          <a:p>
            <a:fld id="{77F42C6D-41E4-406B-914B-7860B70A97D0}" type="datetimeFigureOut">
              <a:rPr lang="en-AU" smtClean="0"/>
              <a:t>7/08/2023</a:t>
            </a:fld>
            <a:endParaRPr lang="en-AU"/>
          </a:p>
        </p:txBody>
      </p:sp>
      <p:sp>
        <p:nvSpPr>
          <p:cNvPr id="5" name="Footer Placeholder 4">
            <a:extLst>
              <a:ext uri="{FF2B5EF4-FFF2-40B4-BE49-F238E27FC236}">
                <a16:creationId xmlns:a16="http://schemas.microsoft.com/office/drawing/2014/main" id="{EF9ADF63-915D-8CD7-47A8-7945834911A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A2ED813-931D-7224-0B2E-53BD268F7415}"/>
              </a:ext>
            </a:extLst>
          </p:cNvPr>
          <p:cNvSpPr>
            <a:spLocks noGrp="1"/>
          </p:cNvSpPr>
          <p:nvPr>
            <p:ph type="sldNum" sz="quarter" idx="12"/>
          </p:nvPr>
        </p:nvSpPr>
        <p:spPr/>
        <p:txBody>
          <a:bodyPr/>
          <a:lstStyle/>
          <a:p>
            <a:fld id="{4956F865-AA76-43FC-AB47-3D702B55D8B2}" type="slidenum">
              <a:rPr lang="en-AU" smtClean="0"/>
              <a:t>‹#›</a:t>
            </a:fld>
            <a:endParaRPr lang="en-AU"/>
          </a:p>
        </p:txBody>
      </p:sp>
    </p:spTree>
    <p:extLst>
      <p:ext uri="{BB962C8B-B14F-4D97-AF65-F5344CB8AC3E}">
        <p14:creationId xmlns:p14="http://schemas.microsoft.com/office/powerpoint/2010/main" val="251280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0426-B1E7-F80C-AEB0-D0777178312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5A5E246-D408-F399-BD2F-B53176F168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F3BD9D9-F0DD-F9F4-1B10-C06612A937E1}"/>
              </a:ext>
            </a:extLst>
          </p:cNvPr>
          <p:cNvSpPr>
            <a:spLocks noGrp="1"/>
          </p:cNvSpPr>
          <p:nvPr>
            <p:ph type="dt" sz="half" idx="10"/>
          </p:nvPr>
        </p:nvSpPr>
        <p:spPr/>
        <p:txBody>
          <a:bodyPr/>
          <a:lstStyle/>
          <a:p>
            <a:fld id="{77F42C6D-41E4-406B-914B-7860B70A97D0}" type="datetimeFigureOut">
              <a:rPr lang="en-AU" smtClean="0"/>
              <a:t>7/08/2023</a:t>
            </a:fld>
            <a:endParaRPr lang="en-AU"/>
          </a:p>
        </p:txBody>
      </p:sp>
      <p:sp>
        <p:nvSpPr>
          <p:cNvPr id="5" name="Footer Placeholder 4">
            <a:extLst>
              <a:ext uri="{FF2B5EF4-FFF2-40B4-BE49-F238E27FC236}">
                <a16:creationId xmlns:a16="http://schemas.microsoft.com/office/drawing/2014/main" id="{786EC749-72F6-00EB-C4C6-BFFF39F8FD5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9B8B68-6C32-89C5-B2CE-09153C5DA049}"/>
              </a:ext>
            </a:extLst>
          </p:cNvPr>
          <p:cNvSpPr>
            <a:spLocks noGrp="1"/>
          </p:cNvSpPr>
          <p:nvPr>
            <p:ph type="sldNum" sz="quarter" idx="12"/>
          </p:nvPr>
        </p:nvSpPr>
        <p:spPr/>
        <p:txBody>
          <a:bodyPr/>
          <a:lstStyle/>
          <a:p>
            <a:fld id="{4956F865-AA76-43FC-AB47-3D702B55D8B2}" type="slidenum">
              <a:rPr lang="en-AU" smtClean="0"/>
              <a:t>‹#›</a:t>
            </a:fld>
            <a:endParaRPr lang="en-AU"/>
          </a:p>
        </p:txBody>
      </p:sp>
    </p:spTree>
    <p:extLst>
      <p:ext uri="{BB962C8B-B14F-4D97-AF65-F5344CB8AC3E}">
        <p14:creationId xmlns:p14="http://schemas.microsoft.com/office/powerpoint/2010/main" val="294517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4CBCED-91FA-8328-D003-3A0DA71CE1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FD78E2C-6087-530D-A695-4894242BF5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254FFAA-898D-ED3B-81D7-AFB53406AF66}"/>
              </a:ext>
            </a:extLst>
          </p:cNvPr>
          <p:cNvSpPr>
            <a:spLocks noGrp="1"/>
          </p:cNvSpPr>
          <p:nvPr>
            <p:ph type="dt" sz="half" idx="10"/>
          </p:nvPr>
        </p:nvSpPr>
        <p:spPr/>
        <p:txBody>
          <a:bodyPr/>
          <a:lstStyle/>
          <a:p>
            <a:fld id="{77F42C6D-41E4-406B-914B-7860B70A97D0}" type="datetimeFigureOut">
              <a:rPr lang="en-AU" smtClean="0"/>
              <a:t>7/08/2023</a:t>
            </a:fld>
            <a:endParaRPr lang="en-AU"/>
          </a:p>
        </p:txBody>
      </p:sp>
      <p:sp>
        <p:nvSpPr>
          <p:cNvPr id="5" name="Footer Placeholder 4">
            <a:extLst>
              <a:ext uri="{FF2B5EF4-FFF2-40B4-BE49-F238E27FC236}">
                <a16:creationId xmlns:a16="http://schemas.microsoft.com/office/drawing/2014/main" id="{81ED01AB-666D-998F-0058-0FE072C229C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D8C6D5-A01D-27C7-86F4-D77BD8C36FA5}"/>
              </a:ext>
            </a:extLst>
          </p:cNvPr>
          <p:cNvSpPr>
            <a:spLocks noGrp="1"/>
          </p:cNvSpPr>
          <p:nvPr>
            <p:ph type="sldNum" sz="quarter" idx="12"/>
          </p:nvPr>
        </p:nvSpPr>
        <p:spPr/>
        <p:txBody>
          <a:bodyPr/>
          <a:lstStyle/>
          <a:p>
            <a:fld id="{4956F865-AA76-43FC-AB47-3D702B55D8B2}" type="slidenum">
              <a:rPr lang="en-AU" smtClean="0"/>
              <a:t>‹#›</a:t>
            </a:fld>
            <a:endParaRPr lang="en-AU"/>
          </a:p>
        </p:txBody>
      </p:sp>
    </p:spTree>
    <p:extLst>
      <p:ext uri="{BB962C8B-B14F-4D97-AF65-F5344CB8AC3E}">
        <p14:creationId xmlns:p14="http://schemas.microsoft.com/office/powerpoint/2010/main" val="3937652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6592-53C3-04F2-5E3E-D7DA60E9402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67EA2A4-0D65-7B4B-F919-7051B12E1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0B5DE3-4512-EE1A-149F-EFE61313E627}"/>
              </a:ext>
            </a:extLst>
          </p:cNvPr>
          <p:cNvSpPr>
            <a:spLocks noGrp="1"/>
          </p:cNvSpPr>
          <p:nvPr>
            <p:ph type="dt" sz="half" idx="10"/>
          </p:nvPr>
        </p:nvSpPr>
        <p:spPr/>
        <p:txBody>
          <a:bodyPr/>
          <a:lstStyle/>
          <a:p>
            <a:fld id="{77F42C6D-41E4-406B-914B-7860B70A97D0}" type="datetimeFigureOut">
              <a:rPr lang="en-AU" smtClean="0"/>
              <a:t>7/08/2023</a:t>
            </a:fld>
            <a:endParaRPr lang="en-AU"/>
          </a:p>
        </p:txBody>
      </p:sp>
      <p:sp>
        <p:nvSpPr>
          <p:cNvPr id="5" name="Footer Placeholder 4">
            <a:extLst>
              <a:ext uri="{FF2B5EF4-FFF2-40B4-BE49-F238E27FC236}">
                <a16:creationId xmlns:a16="http://schemas.microsoft.com/office/drawing/2014/main" id="{08921499-D993-F6A8-B7D2-C7ED97A579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361BE3-348B-9C6A-D3AF-0BF68881DDAC}"/>
              </a:ext>
            </a:extLst>
          </p:cNvPr>
          <p:cNvSpPr>
            <a:spLocks noGrp="1"/>
          </p:cNvSpPr>
          <p:nvPr>
            <p:ph type="sldNum" sz="quarter" idx="12"/>
          </p:nvPr>
        </p:nvSpPr>
        <p:spPr/>
        <p:txBody>
          <a:bodyPr/>
          <a:lstStyle/>
          <a:p>
            <a:fld id="{4956F865-AA76-43FC-AB47-3D702B55D8B2}" type="slidenum">
              <a:rPr lang="en-AU" smtClean="0"/>
              <a:t>‹#›</a:t>
            </a:fld>
            <a:endParaRPr lang="en-AU"/>
          </a:p>
        </p:txBody>
      </p:sp>
    </p:spTree>
    <p:extLst>
      <p:ext uri="{BB962C8B-B14F-4D97-AF65-F5344CB8AC3E}">
        <p14:creationId xmlns:p14="http://schemas.microsoft.com/office/powerpoint/2010/main" val="59198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9378-6332-D89D-9BAE-3923B4CBFB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8D631A9-579C-6F51-DB93-3B2AC972E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8108E9-6E2A-BB62-051F-0110069ABC97}"/>
              </a:ext>
            </a:extLst>
          </p:cNvPr>
          <p:cNvSpPr>
            <a:spLocks noGrp="1"/>
          </p:cNvSpPr>
          <p:nvPr>
            <p:ph type="dt" sz="half" idx="10"/>
          </p:nvPr>
        </p:nvSpPr>
        <p:spPr/>
        <p:txBody>
          <a:bodyPr/>
          <a:lstStyle/>
          <a:p>
            <a:fld id="{77F42C6D-41E4-406B-914B-7860B70A97D0}" type="datetimeFigureOut">
              <a:rPr lang="en-AU" smtClean="0"/>
              <a:t>7/08/2023</a:t>
            </a:fld>
            <a:endParaRPr lang="en-AU"/>
          </a:p>
        </p:txBody>
      </p:sp>
      <p:sp>
        <p:nvSpPr>
          <p:cNvPr id="5" name="Footer Placeholder 4">
            <a:extLst>
              <a:ext uri="{FF2B5EF4-FFF2-40B4-BE49-F238E27FC236}">
                <a16:creationId xmlns:a16="http://schemas.microsoft.com/office/drawing/2014/main" id="{C19584FB-6FC2-F8FA-C316-9E6B228675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DEDEC7E-B870-A4A9-384F-1966016AB034}"/>
              </a:ext>
            </a:extLst>
          </p:cNvPr>
          <p:cNvSpPr>
            <a:spLocks noGrp="1"/>
          </p:cNvSpPr>
          <p:nvPr>
            <p:ph type="sldNum" sz="quarter" idx="12"/>
          </p:nvPr>
        </p:nvSpPr>
        <p:spPr/>
        <p:txBody>
          <a:bodyPr/>
          <a:lstStyle/>
          <a:p>
            <a:fld id="{4956F865-AA76-43FC-AB47-3D702B55D8B2}" type="slidenum">
              <a:rPr lang="en-AU" smtClean="0"/>
              <a:t>‹#›</a:t>
            </a:fld>
            <a:endParaRPr lang="en-AU"/>
          </a:p>
        </p:txBody>
      </p:sp>
    </p:spTree>
    <p:extLst>
      <p:ext uri="{BB962C8B-B14F-4D97-AF65-F5344CB8AC3E}">
        <p14:creationId xmlns:p14="http://schemas.microsoft.com/office/powerpoint/2010/main" val="302173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C1CD-4BAF-1BDB-DA43-F0A7AA668DC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1FD2BE-CF16-80CC-85EA-018B402B7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94C81CF-13B5-A540-2B6F-C3DA3E958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5F6C213-8429-81A3-6D74-3C16A8A075E5}"/>
              </a:ext>
            </a:extLst>
          </p:cNvPr>
          <p:cNvSpPr>
            <a:spLocks noGrp="1"/>
          </p:cNvSpPr>
          <p:nvPr>
            <p:ph type="dt" sz="half" idx="10"/>
          </p:nvPr>
        </p:nvSpPr>
        <p:spPr/>
        <p:txBody>
          <a:bodyPr/>
          <a:lstStyle/>
          <a:p>
            <a:fld id="{77F42C6D-41E4-406B-914B-7860B70A97D0}" type="datetimeFigureOut">
              <a:rPr lang="en-AU" smtClean="0"/>
              <a:t>7/08/2023</a:t>
            </a:fld>
            <a:endParaRPr lang="en-AU"/>
          </a:p>
        </p:txBody>
      </p:sp>
      <p:sp>
        <p:nvSpPr>
          <p:cNvPr id="6" name="Footer Placeholder 5">
            <a:extLst>
              <a:ext uri="{FF2B5EF4-FFF2-40B4-BE49-F238E27FC236}">
                <a16:creationId xmlns:a16="http://schemas.microsoft.com/office/drawing/2014/main" id="{596845F6-C286-E6D1-1AEF-28915B9E09B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EACC4B6-B7E9-5AFD-08AB-D5B6A41498FA}"/>
              </a:ext>
            </a:extLst>
          </p:cNvPr>
          <p:cNvSpPr>
            <a:spLocks noGrp="1"/>
          </p:cNvSpPr>
          <p:nvPr>
            <p:ph type="sldNum" sz="quarter" idx="12"/>
          </p:nvPr>
        </p:nvSpPr>
        <p:spPr/>
        <p:txBody>
          <a:bodyPr/>
          <a:lstStyle/>
          <a:p>
            <a:fld id="{4956F865-AA76-43FC-AB47-3D702B55D8B2}" type="slidenum">
              <a:rPr lang="en-AU" smtClean="0"/>
              <a:t>‹#›</a:t>
            </a:fld>
            <a:endParaRPr lang="en-AU"/>
          </a:p>
        </p:txBody>
      </p:sp>
    </p:spTree>
    <p:extLst>
      <p:ext uri="{BB962C8B-B14F-4D97-AF65-F5344CB8AC3E}">
        <p14:creationId xmlns:p14="http://schemas.microsoft.com/office/powerpoint/2010/main" val="232351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F643-366A-514E-C2A2-15FD621F7B1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4064754-06CA-C37A-6F45-1D80288CF4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4F02DC-CC96-86AD-842D-DC7ABCCF70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AA966DF-346E-C4E2-DB0A-7F5093667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78FD5-4705-35F2-68CC-70B659C4B1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FEF04B6-97C4-7272-7286-E6ACB0553FCA}"/>
              </a:ext>
            </a:extLst>
          </p:cNvPr>
          <p:cNvSpPr>
            <a:spLocks noGrp="1"/>
          </p:cNvSpPr>
          <p:nvPr>
            <p:ph type="dt" sz="half" idx="10"/>
          </p:nvPr>
        </p:nvSpPr>
        <p:spPr/>
        <p:txBody>
          <a:bodyPr/>
          <a:lstStyle/>
          <a:p>
            <a:fld id="{77F42C6D-41E4-406B-914B-7860B70A97D0}" type="datetimeFigureOut">
              <a:rPr lang="en-AU" smtClean="0"/>
              <a:t>7/08/2023</a:t>
            </a:fld>
            <a:endParaRPr lang="en-AU"/>
          </a:p>
        </p:txBody>
      </p:sp>
      <p:sp>
        <p:nvSpPr>
          <p:cNvPr id="8" name="Footer Placeholder 7">
            <a:extLst>
              <a:ext uri="{FF2B5EF4-FFF2-40B4-BE49-F238E27FC236}">
                <a16:creationId xmlns:a16="http://schemas.microsoft.com/office/drawing/2014/main" id="{521817BD-F990-05E6-B1C7-7CC71992587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856864A-CBDA-6916-6FFD-5EAF7D94C799}"/>
              </a:ext>
            </a:extLst>
          </p:cNvPr>
          <p:cNvSpPr>
            <a:spLocks noGrp="1"/>
          </p:cNvSpPr>
          <p:nvPr>
            <p:ph type="sldNum" sz="quarter" idx="12"/>
          </p:nvPr>
        </p:nvSpPr>
        <p:spPr/>
        <p:txBody>
          <a:bodyPr/>
          <a:lstStyle/>
          <a:p>
            <a:fld id="{4956F865-AA76-43FC-AB47-3D702B55D8B2}" type="slidenum">
              <a:rPr lang="en-AU" smtClean="0"/>
              <a:t>‹#›</a:t>
            </a:fld>
            <a:endParaRPr lang="en-AU"/>
          </a:p>
        </p:txBody>
      </p:sp>
    </p:spTree>
    <p:extLst>
      <p:ext uri="{BB962C8B-B14F-4D97-AF65-F5344CB8AC3E}">
        <p14:creationId xmlns:p14="http://schemas.microsoft.com/office/powerpoint/2010/main" val="312152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EE0C-4E71-2CC7-FB55-E7BDBB5F14E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E21FBC4-6E17-3DF4-5E41-0B2120236C0B}"/>
              </a:ext>
            </a:extLst>
          </p:cNvPr>
          <p:cNvSpPr>
            <a:spLocks noGrp="1"/>
          </p:cNvSpPr>
          <p:nvPr>
            <p:ph type="dt" sz="half" idx="10"/>
          </p:nvPr>
        </p:nvSpPr>
        <p:spPr/>
        <p:txBody>
          <a:bodyPr/>
          <a:lstStyle/>
          <a:p>
            <a:fld id="{77F42C6D-41E4-406B-914B-7860B70A97D0}" type="datetimeFigureOut">
              <a:rPr lang="en-AU" smtClean="0"/>
              <a:t>7/08/2023</a:t>
            </a:fld>
            <a:endParaRPr lang="en-AU"/>
          </a:p>
        </p:txBody>
      </p:sp>
      <p:sp>
        <p:nvSpPr>
          <p:cNvPr id="4" name="Footer Placeholder 3">
            <a:extLst>
              <a:ext uri="{FF2B5EF4-FFF2-40B4-BE49-F238E27FC236}">
                <a16:creationId xmlns:a16="http://schemas.microsoft.com/office/drawing/2014/main" id="{15F1787F-6F85-B027-A8F4-42FB6DA026B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0C4708B-52D3-FDAD-67AA-4D1D7664EBC0}"/>
              </a:ext>
            </a:extLst>
          </p:cNvPr>
          <p:cNvSpPr>
            <a:spLocks noGrp="1"/>
          </p:cNvSpPr>
          <p:nvPr>
            <p:ph type="sldNum" sz="quarter" idx="12"/>
          </p:nvPr>
        </p:nvSpPr>
        <p:spPr/>
        <p:txBody>
          <a:bodyPr/>
          <a:lstStyle/>
          <a:p>
            <a:fld id="{4956F865-AA76-43FC-AB47-3D702B55D8B2}" type="slidenum">
              <a:rPr lang="en-AU" smtClean="0"/>
              <a:t>‹#›</a:t>
            </a:fld>
            <a:endParaRPr lang="en-AU"/>
          </a:p>
        </p:txBody>
      </p:sp>
    </p:spTree>
    <p:extLst>
      <p:ext uri="{BB962C8B-B14F-4D97-AF65-F5344CB8AC3E}">
        <p14:creationId xmlns:p14="http://schemas.microsoft.com/office/powerpoint/2010/main" val="141935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2D020-2B01-BBC6-6901-44D3DAE05C3D}"/>
              </a:ext>
            </a:extLst>
          </p:cNvPr>
          <p:cNvSpPr>
            <a:spLocks noGrp="1"/>
          </p:cNvSpPr>
          <p:nvPr>
            <p:ph type="dt" sz="half" idx="10"/>
          </p:nvPr>
        </p:nvSpPr>
        <p:spPr/>
        <p:txBody>
          <a:bodyPr/>
          <a:lstStyle/>
          <a:p>
            <a:fld id="{77F42C6D-41E4-406B-914B-7860B70A97D0}" type="datetimeFigureOut">
              <a:rPr lang="en-AU" smtClean="0"/>
              <a:t>7/08/2023</a:t>
            </a:fld>
            <a:endParaRPr lang="en-AU"/>
          </a:p>
        </p:txBody>
      </p:sp>
      <p:sp>
        <p:nvSpPr>
          <p:cNvPr id="3" name="Footer Placeholder 2">
            <a:extLst>
              <a:ext uri="{FF2B5EF4-FFF2-40B4-BE49-F238E27FC236}">
                <a16:creationId xmlns:a16="http://schemas.microsoft.com/office/drawing/2014/main" id="{514F5756-F82C-A504-2297-975424AD96D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9BEA12F-E4FA-5479-D93B-C0D9F83A1FE5}"/>
              </a:ext>
            </a:extLst>
          </p:cNvPr>
          <p:cNvSpPr>
            <a:spLocks noGrp="1"/>
          </p:cNvSpPr>
          <p:nvPr>
            <p:ph type="sldNum" sz="quarter" idx="12"/>
          </p:nvPr>
        </p:nvSpPr>
        <p:spPr/>
        <p:txBody>
          <a:bodyPr/>
          <a:lstStyle/>
          <a:p>
            <a:fld id="{4956F865-AA76-43FC-AB47-3D702B55D8B2}" type="slidenum">
              <a:rPr lang="en-AU" smtClean="0"/>
              <a:t>‹#›</a:t>
            </a:fld>
            <a:endParaRPr lang="en-AU"/>
          </a:p>
        </p:txBody>
      </p:sp>
    </p:spTree>
    <p:extLst>
      <p:ext uri="{BB962C8B-B14F-4D97-AF65-F5344CB8AC3E}">
        <p14:creationId xmlns:p14="http://schemas.microsoft.com/office/powerpoint/2010/main" val="391971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BA51-45F7-20B8-F7DF-58411EB955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192C2AB-51CC-9000-E16F-A3C7C5416A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84FCBF0-CA14-D5BA-6A5E-579146E2E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FD71F-2E03-AA88-D728-3A1D88074CAA}"/>
              </a:ext>
            </a:extLst>
          </p:cNvPr>
          <p:cNvSpPr>
            <a:spLocks noGrp="1"/>
          </p:cNvSpPr>
          <p:nvPr>
            <p:ph type="dt" sz="half" idx="10"/>
          </p:nvPr>
        </p:nvSpPr>
        <p:spPr/>
        <p:txBody>
          <a:bodyPr/>
          <a:lstStyle/>
          <a:p>
            <a:fld id="{77F42C6D-41E4-406B-914B-7860B70A97D0}" type="datetimeFigureOut">
              <a:rPr lang="en-AU" smtClean="0"/>
              <a:t>7/08/2023</a:t>
            </a:fld>
            <a:endParaRPr lang="en-AU"/>
          </a:p>
        </p:txBody>
      </p:sp>
      <p:sp>
        <p:nvSpPr>
          <p:cNvPr id="6" name="Footer Placeholder 5">
            <a:extLst>
              <a:ext uri="{FF2B5EF4-FFF2-40B4-BE49-F238E27FC236}">
                <a16:creationId xmlns:a16="http://schemas.microsoft.com/office/drawing/2014/main" id="{914280C5-E5BB-DF9A-4236-66F3264364D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D54DEAC-8FFC-2F06-3DC2-CE24B34A2048}"/>
              </a:ext>
            </a:extLst>
          </p:cNvPr>
          <p:cNvSpPr>
            <a:spLocks noGrp="1"/>
          </p:cNvSpPr>
          <p:nvPr>
            <p:ph type="sldNum" sz="quarter" idx="12"/>
          </p:nvPr>
        </p:nvSpPr>
        <p:spPr/>
        <p:txBody>
          <a:bodyPr/>
          <a:lstStyle/>
          <a:p>
            <a:fld id="{4956F865-AA76-43FC-AB47-3D702B55D8B2}" type="slidenum">
              <a:rPr lang="en-AU" smtClean="0"/>
              <a:t>‹#›</a:t>
            </a:fld>
            <a:endParaRPr lang="en-AU"/>
          </a:p>
        </p:txBody>
      </p:sp>
    </p:spTree>
    <p:extLst>
      <p:ext uri="{BB962C8B-B14F-4D97-AF65-F5344CB8AC3E}">
        <p14:creationId xmlns:p14="http://schemas.microsoft.com/office/powerpoint/2010/main" val="21535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0B7D-33A1-9601-CB0B-5EAE274EB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CF4CDDF-FB11-9BA7-AA07-CFA8AF19D4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FB431F9-FC4B-6EA1-B7A0-1B83350C4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E496E5-0B43-3E9C-90D4-DF494271BF12}"/>
              </a:ext>
            </a:extLst>
          </p:cNvPr>
          <p:cNvSpPr>
            <a:spLocks noGrp="1"/>
          </p:cNvSpPr>
          <p:nvPr>
            <p:ph type="dt" sz="half" idx="10"/>
          </p:nvPr>
        </p:nvSpPr>
        <p:spPr/>
        <p:txBody>
          <a:bodyPr/>
          <a:lstStyle/>
          <a:p>
            <a:fld id="{77F42C6D-41E4-406B-914B-7860B70A97D0}" type="datetimeFigureOut">
              <a:rPr lang="en-AU" smtClean="0"/>
              <a:t>7/08/2023</a:t>
            </a:fld>
            <a:endParaRPr lang="en-AU"/>
          </a:p>
        </p:txBody>
      </p:sp>
      <p:sp>
        <p:nvSpPr>
          <p:cNvPr id="6" name="Footer Placeholder 5">
            <a:extLst>
              <a:ext uri="{FF2B5EF4-FFF2-40B4-BE49-F238E27FC236}">
                <a16:creationId xmlns:a16="http://schemas.microsoft.com/office/drawing/2014/main" id="{D4E5E6B5-61AF-8084-F8AD-80632F6BD5F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24582E9-532E-1778-1A96-508AFE866181}"/>
              </a:ext>
            </a:extLst>
          </p:cNvPr>
          <p:cNvSpPr>
            <a:spLocks noGrp="1"/>
          </p:cNvSpPr>
          <p:nvPr>
            <p:ph type="sldNum" sz="quarter" idx="12"/>
          </p:nvPr>
        </p:nvSpPr>
        <p:spPr/>
        <p:txBody>
          <a:bodyPr/>
          <a:lstStyle/>
          <a:p>
            <a:fld id="{4956F865-AA76-43FC-AB47-3D702B55D8B2}" type="slidenum">
              <a:rPr lang="en-AU" smtClean="0"/>
              <a:t>‹#›</a:t>
            </a:fld>
            <a:endParaRPr lang="en-AU"/>
          </a:p>
        </p:txBody>
      </p:sp>
    </p:spTree>
    <p:extLst>
      <p:ext uri="{BB962C8B-B14F-4D97-AF65-F5344CB8AC3E}">
        <p14:creationId xmlns:p14="http://schemas.microsoft.com/office/powerpoint/2010/main" val="42926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07EE0-F9C6-F771-D5FD-45B7E2F7E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E983F49-9134-B8DC-D44F-C718E6B0EE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0CF8E0-E2D2-FB95-D56F-7969B5FBE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2C6D-41E4-406B-914B-7860B70A97D0}" type="datetimeFigureOut">
              <a:rPr lang="en-AU" smtClean="0"/>
              <a:t>7/08/2023</a:t>
            </a:fld>
            <a:endParaRPr lang="en-AU"/>
          </a:p>
        </p:txBody>
      </p:sp>
      <p:sp>
        <p:nvSpPr>
          <p:cNvPr id="5" name="Footer Placeholder 4">
            <a:extLst>
              <a:ext uri="{FF2B5EF4-FFF2-40B4-BE49-F238E27FC236}">
                <a16:creationId xmlns:a16="http://schemas.microsoft.com/office/drawing/2014/main" id="{3E6401EF-61CB-12CC-A8DB-57F9DCB96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5865FAF-E8D5-682E-261A-0A6A8435E7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6F865-AA76-43FC-AB47-3D702B55D8B2}" type="slidenum">
              <a:rPr lang="en-AU" smtClean="0"/>
              <a:t>‹#›</a:t>
            </a:fld>
            <a:endParaRPr lang="en-AU"/>
          </a:p>
        </p:txBody>
      </p:sp>
    </p:spTree>
    <p:extLst>
      <p:ext uri="{BB962C8B-B14F-4D97-AF65-F5344CB8AC3E}">
        <p14:creationId xmlns:p14="http://schemas.microsoft.com/office/powerpoint/2010/main" val="334442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ryan@mav.asn.a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cid:d19a9403-19d4-413a-9b72-509c31439b58@AUSP282.PROD.OUTLOOK.COM" TargetMode="External"/><Relationship Id="rId5" Type="http://schemas.openxmlformats.org/officeDocument/2006/relationships/image" Target="../media/image6.png"/><Relationship Id="rId4" Type="http://schemas.openxmlformats.org/officeDocument/2006/relationships/image" Target="cid:b9b4f022-3626-48f9-be98-882951717832@AUSP282.PROD.OUTLOOK.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cdis@support.vic.gov.a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cdis@support.vic.gov.a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2105C7-AE42-8D2F-EA0F-D0B4914E6177}"/>
              </a:ext>
            </a:extLst>
          </p:cNvPr>
          <p:cNvPicPr>
            <a:picLocks noChangeAspect="1"/>
          </p:cNvPicPr>
          <p:nvPr/>
        </p:nvPicPr>
        <p:blipFill rotWithShape="1">
          <a:blip r:embed="rId2"/>
          <a:srcRect l="3137" r="11858" b="-2"/>
          <a:stretch/>
        </p:blipFill>
        <p:spPr>
          <a:xfrm>
            <a:off x="20" y="10"/>
            <a:ext cx="8668492" cy="6857990"/>
          </a:xfrm>
          <a:prstGeom prst="rect">
            <a:avLst/>
          </a:prstGeom>
        </p:spPr>
      </p:pic>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7848600" y="1122363"/>
            <a:ext cx="4023360" cy="3204134"/>
          </a:xfrm>
        </p:spPr>
        <p:txBody>
          <a:bodyPr anchor="b">
            <a:normAutofit/>
          </a:bodyPr>
          <a:lstStyle/>
          <a:p>
            <a:br>
              <a:rPr lang="en-US" sz="2300">
                <a:latin typeface="+mn-lt"/>
                <a:ea typeface="+mn-ea"/>
                <a:cs typeface="+mn-cs"/>
              </a:rPr>
            </a:br>
            <a:br>
              <a:rPr lang="en-US" sz="2300">
                <a:latin typeface="+mn-lt"/>
                <a:ea typeface="+mn-ea"/>
                <a:cs typeface="+mn-cs"/>
              </a:rPr>
            </a:br>
            <a:r>
              <a:rPr lang="en-US" sz="2300">
                <a:latin typeface="+mn-lt"/>
                <a:ea typeface="+mn-ea"/>
                <a:cs typeface="+mn-cs"/>
              </a:rPr>
              <a:t>Child Development Information System (CDIS)</a:t>
            </a:r>
            <a:br>
              <a:rPr lang="en-US" sz="2300">
                <a:latin typeface="+mn-lt"/>
                <a:ea typeface="+mn-ea"/>
                <a:cs typeface="+mn-cs"/>
              </a:rPr>
            </a:br>
            <a:br>
              <a:rPr lang="en-US" sz="2300">
                <a:latin typeface="+mn-lt"/>
                <a:ea typeface="+mn-ea"/>
                <a:cs typeface="+mn-cs"/>
              </a:rPr>
            </a:br>
            <a:br>
              <a:rPr lang="en-US" sz="2300">
                <a:latin typeface="+mn-lt"/>
                <a:ea typeface="+mn-ea"/>
                <a:cs typeface="+mn-cs"/>
              </a:rPr>
            </a:br>
            <a:r>
              <a:rPr lang="en-US" sz="2300"/>
              <a:t>CDIS Admin Users Group</a:t>
            </a:r>
            <a:br>
              <a:rPr lang="en-US" sz="2300"/>
            </a:br>
            <a:br>
              <a:rPr lang="en-US" sz="2300"/>
            </a:br>
            <a:endParaRPr lang="en-AU" sz="230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7848600" y="4872922"/>
            <a:ext cx="4023360" cy="1208141"/>
          </a:xfrm>
        </p:spPr>
        <p:txBody>
          <a:bodyPr>
            <a:normAutofit/>
          </a:bodyPr>
          <a:lstStyle/>
          <a:p>
            <a:r>
              <a:rPr lang="en-US" sz="2000" dirty="0"/>
              <a:t>Thursday 20</a:t>
            </a:r>
            <a:r>
              <a:rPr lang="en-US" sz="2000" baseline="30000" dirty="0"/>
              <a:t>th</a:t>
            </a:r>
            <a:r>
              <a:rPr lang="en-US" sz="2000" dirty="0"/>
              <a:t> July 2023 </a:t>
            </a:r>
          </a:p>
          <a:p>
            <a:r>
              <a:rPr lang="en-US" sz="2000" dirty="0"/>
              <a:t>11 am – 12 pm</a:t>
            </a:r>
            <a:br>
              <a:rPr lang="en-US" sz="2000" dirty="0">
                <a:highlight>
                  <a:srgbClr val="FFFF00"/>
                </a:highlight>
              </a:rPr>
            </a:br>
            <a:endParaRPr lang="en-AU" sz="2000" dirty="0"/>
          </a:p>
        </p:txBody>
      </p:sp>
    </p:spTree>
    <p:extLst>
      <p:ext uri="{BB962C8B-B14F-4D97-AF65-F5344CB8AC3E}">
        <p14:creationId xmlns:p14="http://schemas.microsoft.com/office/powerpoint/2010/main" val="320199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5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050EB08-2FCA-E6DD-FD8F-1B12834737FA}"/>
              </a:ext>
            </a:extLst>
          </p:cNvPr>
          <p:cNvPicPr>
            <a:picLocks noChangeAspect="1"/>
          </p:cNvPicPr>
          <p:nvPr/>
        </p:nvPicPr>
        <p:blipFill>
          <a:blip r:embed="rId2"/>
          <a:stretch>
            <a:fillRect/>
          </a:stretch>
        </p:blipFill>
        <p:spPr>
          <a:xfrm>
            <a:off x="7075328" y="3578793"/>
            <a:ext cx="4552422" cy="3049446"/>
          </a:xfrm>
          <a:prstGeom prst="rect">
            <a:avLst/>
          </a:prstGeom>
        </p:spPr>
      </p:pic>
      <p:sp>
        <p:nvSpPr>
          <p:cNvPr id="2" name="Title 1">
            <a:extLst>
              <a:ext uri="{FF2B5EF4-FFF2-40B4-BE49-F238E27FC236}">
                <a16:creationId xmlns:a16="http://schemas.microsoft.com/office/drawing/2014/main" id="{F1E05DEB-E07B-3BE7-9296-356BE7F9CABC}"/>
              </a:ext>
            </a:extLst>
          </p:cNvPr>
          <p:cNvSpPr>
            <a:spLocks noGrp="1"/>
          </p:cNvSpPr>
          <p:nvPr>
            <p:ph type="title"/>
          </p:nvPr>
        </p:nvSpPr>
        <p:spPr/>
        <p:txBody>
          <a:bodyPr/>
          <a:lstStyle/>
          <a:p>
            <a:r>
              <a:rPr lang="en-US" dirty="0">
                <a:solidFill>
                  <a:srgbClr val="00B0F0"/>
                </a:solidFill>
              </a:rPr>
              <a:t>Questions asked during the session</a:t>
            </a:r>
            <a:endParaRPr lang="en-AU" dirty="0">
              <a:solidFill>
                <a:srgbClr val="00B0F0"/>
              </a:solidFill>
            </a:endParaRPr>
          </a:p>
        </p:txBody>
      </p:sp>
      <p:sp>
        <p:nvSpPr>
          <p:cNvPr id="3" name="Content Placeholder 2">
            <a:extLst>
              <a:ext uri="{FF2B5EF4-FFF2-40B4-BE49-F238E27FC236}">
                <a16:creationId xmlns:a16="http://schemas.microsoft.com/office/drawing/2014/main" id="{F5672147-0985-0A24-CB8C-36718A6D8C36}"/>
              </a:ext>
            </a:extLst>
          </p:cNvPr>
          <p:cNvSpPr>
            <a:spLocks noGrp="1"/>
          </p:cNvSpPr>
          <p:nvPr>
            <p:ph idx="1"/>
          </p:nvPr>
        </p:nvSpPr>
        <p:spPr>
          <a:xfrm>
            <a:off x="580008" y="1535837"/>
            <a:ext cx="11141822" cy="2048805"/>
          </a:xfrm>
        </p:spPr>
        <p:txBody>
          <a:bodyPr>
            <a:normAutofit/>
          </a:bodyPr>
          <a:lstStyle/>
          <a:p>
            <a:pPr marL="0" indent="0">
              <a:buNone/>
            </a:pPr>
            <a:r>
              <a:rPr lang="en-US" sz="1600" dirty="0"/>
              <a:t>Q. </a:t>
            </a:r>
            <a:r>
              <a:rPr lang="en-US" sz="1600" i="1" dirty="0"/>
              <a:t>Can you move a group (e.g., FTPG) to another diary (site) and the groups participants stay enrolled or added to the group?</a:t>
            </a:r>
          </a:p>
          <a:p>
            <a:r>
              <a:rPr lang="en-US" sz="1600" dirty="0"/>
              <a:t>Groups/sessions cannot be </a:t>
            </a:r>
            <a:r>
              <a:rPr lang="en-US" sz="1600" u="sng" dirty="0"/>
              <a:t>edited</a:t>
            </a:r>
            <a:r>
              <a:rPr lang="en-US" sz="1600" dirty="0"/>
              <a:t> once the sessions commence</a:t>
            </a:r>
          </a:p>
          <a:p>
            <a:r>
              <a:rPr lang="en-US" sz="1600" dirty="0"/>
              <a:t>Groups/sessions can only be </a:t>
            </a:r>
            <a:r>
              <a:rPr lang="en-US" sz="1600" u="sng" dirty="0"/>
              <a:t>edited</a:t>
            </a:r>
            <a:r>
              <a:rPr lang="en-US" sz="1600" dirty="0"/>
              <a:t> after all participants are removed</a:t>
            </a:r>
          </a:p>
          <a:p>
            <a:r>
              <a:rPr lang="en-AU" sz="1600" dirty="0"/>
              <a:t>Groups/sessions </a:t>
            </a:r>
            <a:r>
              <a:rPr lang="en-AU" sz="1600" u="sng" dirty="0"/>
              <a:t>can be moved </a:t>
            </a:r>
            <a:r>
              <a:rPr lang="en-AU" sz="1600" dirty="0"/>
              <a:t>to a different site/centre </a:t>
            </a:r>
            <a:r>
              <a:rPr lang="en-AU" sz="1600" u="sng" dirty="0"/>
              <a:t>before commencement</a:t>
            </a:r>
            <a:r>
              <a:rPr lang="en-AU" sz="1600" dirty="0"/>
              <a:t>, </a:t>
            </a:r>
            <a:r>
              <a:rPr lang="en-AU" sz="1600" u="sng" dirty="0"/>
              <a:t>with no one enrolled</a:t>
            </a:r>
            <a:r>
              <a:rPr lang="en-AU" sz="1600" dirty="0"/>
              <a:t>, with or without a facilitator booked. </a:t>
            </a:r>
            <a:r>
              <a:rPr lang="en-AU" sz="1600" b="1" dirty="0"/>
              <a:t>However, </a:t>
            </a:r>
            <a:r>
              <a:rPr lang="en-AU" sz="1600" dirty="0"/>
              <a:t>you must also click “</a:t>
            </a:r>
            <a:r>
              <a:rPr lang="en-AU" sz="1600" b="1" dirty="0"/>
              <a:t>Calculate Session Dates</a:t>
            </a:r>
            <a:r>
              <a:rPr lang="en-AU" sz="1600" dirty="0"/>
              <a:t>” to confirm the location change is acceptable and then click Save. </a:t>
            </a:r>
            <a:r>
              <a:rPr lang="en-AU" sz="1600" dirty="0">
                <a:solidFill>
                  <a:srgbClr val="FF0000"/>
                </a:solidFill>
              </a:rPr>
              <a:t>If this button is greyed out it is because people are already enrolled</a:t>
            </a:r>
            <a:r>
              <a:rPr lang="en-AU" sz="1600" dirty="0"/>
              <a:t>. There will be a corresponding </a:t>
            </a:r>
            <a:r>
              <a:rPr lang="en-AU" sz="1600" dirty="0">
                <a:highlight>
                  <a:srgbClr val="FFFF00"/>
                </a:highlight>
              </a:rPr>
              <a:t>warning on the screen</a:t>
            </a:r>
            <a:r>
              <a:rPr lang="en-AU" sz="1600" dirty="0"/>
              <a:t>. If you need to change the site/centre the steps are listed in the box below:</a:t>
            </a:r>
            <a:endParaRPr lang="en-US" dirty="0"/>
          </a:p>
          <a:p>
            <a:pPr marL="0" indent="0">
              <a:buNone/>
            </a:pPr>
            <a:endParaRPr lang="en-AU" dirty="0"/>
          </a:p>
        </p:txBody>
      </p:sp>
      <p:pic>
        <p:nvPicPr>
          <p:cNvPr id="6" name="Picture 5">
            <a:extLst>
              <a:ext uri="{FF2B5EF4-FFF2-40B4-BE49-F238E27FC236}">
                <a16:creationId xmlns:a16="http://schemas.microsoft.com/office/drawing/2014/main" id="{47CB0B7C-66AD-8D1E-5CA4-EF3C5F5540EE}"/>
              </a:ext>
            </a:extLst>
          </p:cNvPr>
          <p:cNvPicPr>
            <a:picLocks noChangeAspect="1"/>
          </p:cNvPicPr>
          <p:nvPr/>
        </p:nvPicPr>
        <p:blipFill>
          <a:blip r:embed="rId3"/>
          <a:stretch>
            <a:fillRect/>
          </a:stretch>
        </p:blipFill>
        <p:spPr>
          <a:xfrm>
            <a:off x="564250" y="3584642"/>
            <a:ext cx="4390536" cy="2814112"/>
          </a:xfrm>
          <a:prstGeom prst="rect">
            <a:avLst/>
          </a:prstGeom>
        </p:spPr>
      </p:pic>
      <p:sp>
        <p:nvSpPr>
          <p:cNvPr id="7" name="TextBox 6">
            <a:extLst>
              <a:ext uri="{FF2B5EF4-FFF2-40B4-BE49-F238E27FC236}">
                <a16:creationId xmlns:a16="http://schemas.microsoft.com/office/drawing/2014/main" id="{90C3B573-1CC1-748A-2906-ED0FB2A426F9}"/>
              </a:ext>
            </a:extLst>
          </p:cNvPr>
          <p:cNvSpPr txBox="1"/>
          <p:nvPr/>
        </p:nvSpPr>
        <p:spPr>
          <a:xfrm>
            <a:off x="3256671" y="4212981"/>
            <a:ext cx="4049651" cy="1398798"/>
          </a:xfrm>
          <a:prstGeom prst="rect">
            <a:avLst/>
          </a:prstGeom>
          <a:solidFill>
            <a:schemeClr val="accent2">
              <a:lumMod val="20000"/>
              <a:lumOff val="80000"/>
            </a:schemeClr>
          </a:solidFill>
        </p:spPr>
        <p:txBody>
          <a:bodyPr wrap="square" rtlCol="0">
            <a:spAutoFit/>
          </a:bodyPr>
          <a:lstStyle/>
          <a:p>
            <a:r>
              <a:rPr lang="en-AU" sz="1400" dirty="0"/>
              <a:t>1. Remove all the clients from the group</a:t>
            </a:r>
            <a:br>
              <a:rPr lang="en-AU" sz="1400" dirty="0"/>
            </a:br>
            <a:r>
              <a:rPr lang="en-AU" sz="1400" dirty="0"/>
              <a:t>2. On the 'Group Templates' screen, edit the group</a:t>
            </a:r>
            <a:br>
              <a:rPr lang="en-AU" sz="1400" dirty="0"/>
            </a:br>
            <a:r>
              <a:rPr lang="en-AU" sz="1400" dirty="0"/>
              <a:t>3. Ensure the correct site is selected for </a:t>
            </a:r>
            <a:r>
              <a:rPr lang="en-AU" sz="1400" dirty="0">
                <a:solidFill>
                  <a:srgbClr val="FF0000"/>
                </a:solidFill>
              </a:rPr>
              <a:t>'Site/Centre</a:t>
            </a:r>
            <a:r>
              <a:rPr lang="en-AU" sz="1400" dirty="0"/>
              <a:t>'</a:t>
            </a:r>
            <a:br>
              <a:rPr lang="en-AU" sz="1400" dirty="0"/>
            </a:br>
            <a:r>
              <a:rPr lang="en-AU" sz="1400" dirty="0"/>
              <a:t>4. Click the </a:t>
            </a:r>
            <a:r>
              <a:rPr lang="en-AU" sz="1400" dirty="0">
                <a:solidFill>
                  <a:srgbClr val="FF0000"/>
                </a:solidFill>
              </a:rPr>
              <a:t>'Calculate Session dates</a:t>
            </a:r>
            <a:r>
              <a:rPr lang="en-AU" sz="1400" dirty="0"/>
              <a:t>' button</a:t>
            </a:r>
            <a:br>
              <a:rPr lang="en-AU" sz="1400" dirty="0"/>
            </a:br>
            <a:r>
              <a:rPr lang="en-AU" sz="1400" dirty="0"/>
              <a:t>5. </a:t>
            </a:r>
            <a:r>
              <a:rPr lang="en-AU" sz="1400" dirty="0">
                <a:solidFill>
                  <a:srgbClr val="FF0000"/>
                </a:solidFill>
              </a:rPr>
              <a:t>Save</a:t>
            </a:r>
            <a:br>
              <a:rPr lang="en-AU" sz="1400" dirty="0"/>
            </a:br>
            <a:r>
              <a:rPr lang="en-AU" sz="1400" dirty="0"/>
              <a:t>6. Add the clients back to the group</a:t>
            </a:r>
            <a:endParaRPr lang="en-US" sz="1400" dirty="0"/>
          </a:p>
        </p:txBody>
      </p:sp>
    </p:spTree>
    <p:extLst>
      <p:ext uri="{BB962C8B-B14F-4D97-AF65-F5344CB8AC3E}">
        <p14:creationId xmlns:p14="http://schemas.microsoft.com/office/powerpoint/2010/main" val="201830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C9B9-3A02-E310-0CB4-F38A0D759878}"/>
              </a:ext>
            </a:extLst>
          </p:cNvPr>
          <p:cNvSpPr>
            <a:spLocks noGrp="1"/>
          </p:cNvSpPr>
          <p:nvPr>
            <p:ph type="title"/>
          </p:nvPr>
        </p:nvSpPr>
        <p:spPr/>
        <p:txBody>
          <a:bodyPr/>
          <a:lstStyle/>
          <a:p>
            <a:r>
              <a:rPr lang="en-US" dirty="0">
                <a:solidFill>
                  <a:srgbClr val="00B0F0"/>
                </a:solidFill>
              </a:rPr>
              <a:t>Questions asked during the session</a:t>
            </a:r>
            <a:endParaRPr lang="en-AU" dirty="0"/>
          </a:p>
        </p:txBody>
      </p:sp>
      <p:sp>
        <p:nvSpPr>
          <p:cNvPr id="3" name="Content Placeholder 2">
            <a:extLst>
              <a:ext uri="{FF2B5EF4-FFF2-40B4-BE49-F238E27FC236}">
                <a16:creationId xmlns:a16="http://schemas.microsoft.com/office/drawing/2014/main" id="{8951CEA0-33BB-96A3-F492-5CBA54013F13}"/>
              </a:ext>
            </a:extLst>
          </p:cNvPr>
          <p:cNvSpPr>
            <a:spLocks noGrp="1"/>
          </p:cNvSpPr>
          <p:nvPr>
            <p:ph idx="1"/>
          </p:nvPr>
        </p:nvSpPr>
        <p:spPr/>
        <p:txBody>
          <a:bodyPr/>
          <a:lstStyle/>
          <a:p>
            <a:pPr marL="0" indent="0">
              <a:buNone/>
            </a:pPr>
            <a:r>
              <a:rPr lang="en-AU" dirty="0"/>
              <a:t>Q. </a:t>
            </a:r>
            <a:r>
              <a:rPr lang="en-AU" i="1" dirty="0"/>
              <a:t>Keeping hard copies of documents </a:t>
            </a:r>
            <a:r>
              <a:rPr lang="en-AU" i="1" dirty="0" err="1"/>
              <a:t>eg</a:t>
            </a:r>
            <a:r>
              <a:rPr lang="en-AU" i="1" dirty="0"/>
              <a:t> discharge summaries once saved to CDIS?</a:t>
            </a:r>
          </a:p>
          <a:p>
            <a:pPr marL="514350" indent="-514350">
              <a:buAutoNum type="alphaUcPeriod"/>
            </a:pPr>
            <a:r>
              <a:rPr lang="en-AU" dirty="0"/>
              <a:t>As the discharge summary has been generated by another service </a:t>
            </a:r>
            <a:r>
              <a:rPr lang="en-AU" dirty="0" err="1"/>
              <a:t>ie</a:t>
            </a:r>
            <a:r>
              <a:rPr lang="en-AU" dirty="0"/>
              <a:t> the Hospital and the original document is on their system, once uploaded to CDIS the document can </a:t>
            </a:r>
            <a:r>
              <a:rPr lang="en-AU"/>
              <a:t>be shredded.</a:t>
            </a:r>
            <a:endParaRPr lang="en-AU" dirty="0"/>
          </a:p>
          <a:p>
            <a:pPr marL="0" indent="0">
              <a:buNone/>
            </a:pPr>
            <a:r>
              <a:rPr lang="en-AU" dirty="0"/>
              <a:t>       When in doubt check with your records department.</a:t>
            </a:r>
          </a:p>
        </p:txBody>
      </p:sp>
    </p:spTree>
    <p:extLst>
      <p:ext uri="{BB962C8B-B14F-4D97-AF65-F5344CB8AC3E}">
        <p14:creationId xmlns:p14="http://schemas.microsoft.com/office/powerpoint/2010/main" val="80503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6">
            <a:extLst>
              <a:ext uri="{FF2B5EF4-FFF2-40B4-BE49-F238E27FC236}">
                <a16:creationId xmlns:a16="http://schemas.microsoft.com/office/drawing/2014/main" id="{99F1FDD2-4DA3-C208-7AF3-B3CEACDB254A}"/>
              </a:ext>
            </a:extLst>
          </p:cNvPr>
          <p:cNvSpPr txBox="1"/>
          <p:nvPr/>
        </p:nvSpPr>
        <p:spPr>
          <a:xfrm>
            <a:off x="838200" y="1929384"/>
            <a:ext cx="10515600" cy="4251960"/>
          </a:xfrm>
          <a:prstGeom prst="rect">
            <a:avLst/>
          </a:prstGeom>
        </p:spPr>
        <p:txBody>
          <a:bodyPr vert="horz" lIns="91440" tIns="45720" rIns="91440" bIns="45720" rtlCol="0">
            <a:normAutofit fontScale="92500" lnSpcReduction="10000"/>
          </a:bodyPr>
          <a:lstStyle/>
          <a:p>
            <a:pPr indent="-228600">
              <a:lnSpc>
                <a:spcPct val="90000"/>
              </a:lnSpc>
              <a:spcAft>
                <a:spcPts val="800"/>
              </a:spcAft>
              <a:buFont typeface="Arial" panose="020B0604020202020204" pitchFamily="34" charset="0"/>
              <a:buChar char="•"/>
            </a:pPr>
            <a:r>
              <a:rPr lang="en-US" sz="2800" dirty="0">
                <a:effectLst/>
              </a:rPr>
              <a:t>Contents</a:t>
            </a:r>
          </a:p>
          <a:p>
            <a:pPr indent="-228600">
              <a:lnSpc>
                <a:spcPct val="90000"/>
              </a:lnSpc>
              <a:spcAft>
                <a:spcPts val="800"/>
              </a:spcAft>
              <a:buFont typeface="Arial" panose="020B0604020202020204" pitchFamily="34" charset="0"/>
              <a:buChar char="•"/>
            </a:pPr>
            <a:r>
              <a:rPr lang="en-US" sz="2800" dirty="0">
                <a:effectLst/>
              </a:rPr>
              <a:t>Tips and Tricks</a:t>
            </a:r>
          </a:p>
          <a:p>
            <a:pPr lvl="1" indent="-228600">
              <a:lnSpc>
                <a:spcPct val="90000"/>
              </a:lnSpc>
              <a:spcAft>
                <a:spcPts val="800"/>
              </a:spcAft>
              <a:buFont typeface="Arial" panose="020B0604020202020204" pitchFamily="34" charset="0"/>
              <a:buChar char="•"/>
            </a:pPr>
            <a:r>
              <a:rPr lang="en-US" sz="2200" dirty="0">
                <a:effectLst/>
              </a:rPr>
              <a:t>Birth Notices </a:t>
            </a:r>
          </a:p>
          <a:p>
            <a:pPr lvl="1" indent="-228600">
              <a:lnSpc>
                <a:spcPct val="90000"/>
              </a:lnSpc>
              <a:spcAft>
                <a:spcPts val="800"/>
              </a:spcAft>
              <a:buFont typeface="Arial" panose="020B0604020202020204" pitchFamily="34" charset="0"/>
              <a:buChar char="•"/>
            </a:pPr>
            <a:r>
              <a:rPr lang="en-US" sz="2200" dirty="0">
                <a:effectLst/>
              </a:rPr>
              <a:t>Incorrect attachment of documents.</a:t>
            </a:r>
          </a:p>
          <a:p>
            <a:pPr lvl="1" indent="-228600">
              <a:lnSpc>
                <a:spcPct val="90000"/>
              </a:lnSpc>
              <a:spcAft>
                <a:spcPts val="800"/>
              </a:spcAft>
              <a:buFont typeface="Arial" panose="020B0604020202020204" pitchFamily="34" charset="0"/>
              <a:buChar char="•"/>
            </a:pPr>
            <a:r>
              <a:rPr lang="en-US" sz="2200" dirty="0">
                <a:effectLst/>
              </a:rPr>
              <a:t>Online MCH Admin group on MS teams.</a:t>
            </a:r>
          </a:p>
          <a:p>
            <a:pPr indent="-228600">
              <a:lnSpc>
                <a:spcPct val="90000"/>
              </a:lnSpc>
              <a:spcAft>
                <a:spcPts val="800"/>
              </a:spcAft>
              <a:buFont typeface="Arial" panose="020B0604020202020204" pitchFamily="34" charset="0"/>
              <a:buChar char="•"/>
            </a:pPr>
            <a:r>
              <a:rPr lang="en-US" sz="2800" dirty="0">
                <a:effectLst/>
              </a:rPr>
              <a:t>Adding an Address to a Site Name for Client Appointment Correspondence </a:t>
            </a:r>
          </a:p>
          <a:p>
            <a:pPr indent="-228600">
              <a:lnSpc>
                <a:spcPct val="90000"/>
              </a:lnSpc>
              <a:spcAft>
                <a:spcPts val="800"/>
              </a:spcAft>
              <a:buFont typeface="Arial" panose="020B0604020202020204" pitchFamily="34" charset="0"/>
              <a:buChar char="•"/>
            </a:pPr>
            <a:r>
              <a:rPr lang="en-US" sz="2800" dirty="0">
                <a:effectLst/>
              </a:rPr>
              <a:t>MCH Resources </a:t>
            </a:r>
          </a:p>
          <a:p>
            <a:pPr indent="-228600">
              <a:lnSpc>
                <a:spcPct val="90000"/>
              </a:lnSpc>
              <a:spcAft>
                <a:spcPts val="800"/>
              </a:spcAft>
              <a:buFont typeface="Arial" panose="020B0604020202020204" pitchFamily="34" charset="0"/>
              <a:buChar char="•"/>
            </a:pPr>
            <a:r>
              <a:rPr lang="en-US" sz="2800" dirty="0">
                <a:effectLst/>
              </a:rPr>
              <a:t>CDIS Support Processes </a:t>
            </a:r>
          </a:p>
          <a:p>
            <a:pPr indent="-228600">
              <a:lnSpc>
                <a:spcPct val="90000"/>
              </a:lnSpc>
              <a:spcAft>
                <a:spcPts val="800"/>
              </a:spcAft>
              <a:buFont typeface="Arial" panose="020B0604020202020204" pitchFamily="34" charset="0"/>
              <a:buChar char="•"/>
            </a:pPr>
            <a:r>
              <a:rPr lang="en-US" sz="2800" dirty="0">
                <a:effectLst/>
              </a:rPr>
              <a:t>CDIS Support – Simplifying Help Requests </a:t>
            </a:r>
          </a:p>
          <a:p>
            <a:pPr indent="-228600">
              <a:lnSpc>
                <a:spcPct val="90000"/>
              </a:lnSpc>
              <a:spcAft>
                <a:spcPts val="800"/>
              </a:spcAft>
              <a:buFont typeface="Arial" panose="020B0604020202020204" pitchFamily="34" charset="0"/>
              <a:buChar char="•"/>
            </a:pPr>
            <a:r>
              <a:rPr lang="en-US" sz="2800" dirty="0">
                <a:effectLst/>
              </a:rPr>
              <a:t>Q&amp;A </a:t>
            </a:r>
          </a:p>
        </p:txBody>
      </p:sp>
    </p:spTree>
    <p:extLst>
      <p:ext uri="{BB962C8B-B14F-4D97-AF65-F5344CB8AC3E}">
        <p14:creationId xmlns:p14="http://schemas.microsoft.com/office/powerpoint/2010/main" val="37722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7808-1D97-3F07-E2B8-98BFA72780D8}"/>
              </a:ext>
            </a:extLst>
          </p:cNvPr>
          <p:cNvSpPr>
            <a:spLocks noGrp="1"/>
          </p:cNvSpPr>
          <p:nvPr>
            <p:ph type="title"/>
          </p:nvPr>
        </p:nvSpPr>
        <p:spPr>
          <a:xfrm>
            <a:off x="838200" y="365125"/>
            <a:ext cx="10515600" cy="1511300"/>
          </a:xfrm>
        </p:spPr>
        <p:txBody>
          <a:bodyPr/>
          <a:lstStyle/>
          <a:p>
            <a:pPr algn="ctr"/>
            <a:r>
              <a:rPr lang="en-AU" sz="4400">
                <a:solidFill>
                  <a:schemeClr val="tx2"/>
                </a:solidFill>
              </a:rPr>
              <a:t>Tips and Tricks</a:t>
            </a:r>
            <a:endParaRPr lang="en-AU" dirty="0"/>
          </a:p>
        </p:txBody>
      </p:sp>
      <p:sp>
        <p:nvSpPr>
          <p:cNvPr id="3" name="Content Placeholder 2">
            <a:extLst>
              <a:ext uri="{FF2B5EF4-FFF2-40B4-BE49-F238E27FC236}">
                <a16:creationId xmlns:a16="http://schemas.microsoft.com/office/drawing/2014/main" id="{833EBA91-6B64-7897-9B32-9D790937538E}"/>
              </a:ext>
            </a:extLst>
          </p:cNvPr>
          <p:cNvSpPr>
            <a:spLocks noGrp="1"/>
          </p:cNvSpPr>
          <p:nvPr>
            <p:ph idx="1"/>
          </p:nvPr>
        </p:nvSpPr>
        <p:spPr>
          <a:xfrm>
            <a:off x="838200" y="1497697"/>
            <a:ext cx="10515600" cy="4800600"/>
          </a:xfrm>
        </p:spPr>
        <p:txBody>
          <a:bodyPr>
            <a:normAutofit/>
          </a:bodyPr>
          <a:lstStyle/>
          <a:p>
            <a:pPr marL="0" indent="0">
              <a:buNone/>
            </a:pPr>
            <a:r>
              <a:rPr lang="en-AU"/>
              <a:t>Birth Notices:</a:t>
            </a:r>
          </a:p>
          <a:p>
            <a:r>
              <a:rPr lang="en-AU" sz="1800"/>
              <a:t>Electronically recieved– upload to CDIS and delete electronic copy from email.</a:t>
            </a:r>
          </a:p>
          <a:p>
            <a:r>
              <a:rPr lang="en-AU" sz="1800"/>
              <a:t>Hard copy recieved– upload to CDIS and store for 12mths on secure system as per legislation.</a:t>
            </a:r>
          </a:p>
          <a:p>
            <a:r>
              <a:rPr lang="en-AU" sz="1800"/>
              <a:t>Be mindful of creating a second document eg excel that it is safely secured as client details are held in this document.</a:t>
            </a:r>
          </a:p>
          <a:p>
            <a:endParaRPr lang="en-AU" sz="1800"/>
          </a:p>
          <a:p>
            <a:pPr marL="0" indent="0">
              <a:buNone/>
            </a:pPr>
            <a:r>
              <a:rPr lang="en-AU"/>
              <a:t>Incorrect Attachment of documents:</a:t>
            </a:r>
          </a:p>
          <a:p>
            <a:r>
              <a:rPr lang="en-AU" sz="1800"/>
              <a:t>Contact your clinical coordinator as in CDIS they have access to edit/delete the attachments.</a:t>
            </a:r>
          </a:p>
          <a:p>
            <a:endParaRPr lang="en-AU" dirty="0"/>
          </a:p>
        </p:txBody>
      </p:sp>
      <p:pic>
        <p:nvPicPr>
          <p:cNvPr id="5" name="Picture 4">
            <a:extLst>
              <a:ext uri="{FF2B5EF4-FFF2-40B4-BE49-F238E27FC236}">
                <a16:creationId xmlns:a16="http://schemas.microsoft.com/office/drawing/2014/main" id="{36E575C3-94D4-5045-0B0E-9D331C2925BB}"/>
              </a:ext>
            </a:extLst>
          </p:cNvPr>
          <p:cNvPicPr>
            <a:picLocks noChangeAspect="1"/>
          </p:cNvPicPr>
          <p:nvPr/>
        </p:nvPicPr>
        <p:blipFill>
          <a:blip r:embed="rId2"/>
          <a:stretch>
            <a:fillRect/>
          </a:stretch>
        </p:blipFill>
        <p:spPr>
          <a:xfrm>
            <a:off x="1408815" y="4692455"/>
            <a:ext cx="9572625" cy="1511300"/>
          </a:xfrm>
          <a:prstGeom prst="rect">
            <a:avLst/>
          </a:prstGeom>
        </p:spPr>
      </p:pic>
    </p:spTree>
    <p:extLst>
      <p:ext uri="{BB962C8B-B14F-4D97-AF65-F5344CB8AC3E}">
        <p14:creationId xmlns:p14="http://schemas.microsoft.com/office/powerpoint/2010/main" val="414043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4311D-C637-633D-15DF-34B3B9FDED3B}"/>
              </a:ext>
            </a:extLst>
          </p:cNvPr>
          <p:cNvSpPr>
            <a:spLocks noGrp="1"/>
          </p:cNvSpPr>
          <p:nvPr>
            <p:ph type="ctrTitle"/>
          </p:nvPr>
        </p:nvSpPr>
        <p:spPr>
          <a:xfrm>
            <a:off x="638882" y="494149"/>
            <a:ext cx="3571810" cy="3718560"/>
          </a:xfrm>
        </p:spPr>
        <p:txBody>
          <a:bodyPr>
            <a:normAutofit fontScale="90000"/>
          </a:bodyPr>
          <a:lstStyle/>
          <a:p>
            <a:pPr algn="l"/>
            <a:br>
              <a:rPr lang="en-US" sz="6100" dirty="0"/>
            </a:br>
            <a:br>
              <a:rPr lang="en-US" sz="6100" dirty="0"/>
            </a:br>
            <a:br>
              <a:rPr lang="en-US" sz="6100" dirty="0"/>
            </a:br>
            <a:br>
              <a:rPr lang="en-US" sz="6100" dirty="0"/>
            </a:br>
            <a:br>
              <a:rPr lang="en-US" sz="6100" dirty="0"/>
            </a:br>
            <a:r>
              <a:rPr lang="en-US" sz="6100" dirty="0"/>
              <a:t>MS </a:t>
            </a:r>
            <a:br>
              <a:rPr lang="en-US" sz="6100" dirty="0"/>
            </a:br>
            <a:r>
              <a:rPr lang="en-US" sz="6100" dirty="0"/>
              <a:t>MCH Admin</a:t>
            </a:r>
            <a:br>
              <a:rPr lang="en-US" sz="6100" dirty="0"/>
            </a:br>
            <a:r>
              <a:rPr lang="en-US" sz="6100" dirty="0"/>
              <a:t>Online Teams</a:t>
            </a:r>
            <a:br>
              <a:rPr lang="en-US" sz="6100" dirty="0"/>
            </a:br>
            <a:endParaRPr lang="en-AU" sz="6100" dirty="0"/>
          </a:p>
        </p:txBody>
      </p:sp>
      <p:sp>
        <p:nvSpPr>
          <p:cNvPr id="3" name="Subtitle 2">
            <a:extLst>
              <a:ext uri="{FF2B5EF4-FFF2-40B4-BE49-F238E27FC236}">
                <a16:creationId xmlns:a16="http://schemas.microsoft.com/office/drawing/2014/main" id="{96E9580D-1E01-E6F0-6381-28ED3D517015}"/>
              </a:ext>
            </a:extLst>
          </p:cNvPr>
          <p:cNvSpPr>
            <a:spLocks noGrp="1"/>
          </p:cNvSpPr>
          <p:nvPr>
            <p:ph type="subTitle" idx="1"/>
          </p:nvPr>
        </p:nvSpPr>
        <p:spPr>
          <a:xfrm>
            <a:off x="638882" y="4631161"/>
            <a:ext cx="3571810" cy="1559327"/>
          </a:xfrm>
        </p:spPr>
        <p:txBody>
          <a:bodyPr>
            <a:normAutofit/>
          </a:bodyPr>
          <a:lstStyle/>
          <a:p>
            <a:pPr marL="342900" indent="-342900" algn="l">
              <a:buFont typeface="Wingdings" panose="05000000000000000000" pitchFamily="2" charset="2"/>
              <a:buChar char="Ø"/>
            </a:pPr>
            <a:r>
              <a:rPr lang="en-US" sz="1700"/>
              <a:t>Ensure MAV MS Teams account</a:t>
            </a:r>
          </a:p>
          <a:p>
            <a:pPr marL="342900" indent="-342900" algn="l">
              <a:buFont typeface="Wingdings" panose="05000000000000000000" pitchFamily="2" charset="2"/>
              <a:buChar char="Ø"/>
            </a:pPr>
            <a:r>
              <a:rPr lang="en-US" sz="1700"/>
              <a:t>Contact </a:t>
            </a:r>
            <a:r>
              <a:rPr lang="en-US" sz="1700">
                <a:hlinkClick r:id="rId2"/>
              </a:rPr>
              <a:t>mryan@mav.asn.au</a:t>
            </a:r>
            <a:r>
              <a:rPr lang="en-US" sz="1700"/>
              <a:t> if you have not been added.</a:t>
            </a:r>
          </a:p>
          <a:p>
            <a:pPr marL="342900" indent="-342900" algn="l">
              <a:buFont typeface="Wingdings" panose="05000000000000000000" pitchFamily="2" charset="2"/>
              <a:buChar char="Ø"/>
            </a:pPr>
            <a:r>
              <a:rPr lang="en-US" sz="1700"/>
              <a:t>Please use to communicate, benchmark and share ideas</a:t>
            </a:r>
            <a:endParaRPr lang="en-AU" sz="1700"/>
          </a:p>
        </p:txBody>
      </p:sp>
      <p:sp>
        <p:nvSpPr>
          <p:cNvPr id="2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FDA753-9C1E-0A00-EC75-1FE10AA26A57}"/>
              </a:ext>
            </a:extLst>
          </p:cNvPr>
          <p:cNvPicPr>
            <a:picLocks noChangeAspect="1"/>
          </p:cNvPicPr>
          <p:nvPr/>
        </p:nvPicPr>
        <p:blipFill>
          <a:blip r:embed="rId3"/>
          <a:stretch>
            <a:fillRect/>
          </a:stretch>
        </p:blipFill>
        <p:spPr>
          <a:xfrm>
            <a:off x="4654296" y="1097588"/>
            <a:ext cx="7214616" cy="4635391"/>
          </a:xfrm>
          <a:prstGeom prst="rect">
            <a:avLst/>
          </a:prstGeom>
        </p:spPr>
      </p:pic>
    </p:spTree>
    <p:extLst>
      <p:ext uri="{BB962C8B-B14F-4D97-AF65-F5344CB8AC3E}">
        <p14:creationId xmlns:p14="http://schemas.microsoft.com/office/powerpoint/2010/main" val="376435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7808-1D97-3F07-E2B8-98BFA72780D8}"/>
              </a:ext>
            </a:extLst>
          </p:cNvPr>
          <p:cNvSpPr>
            <a:spLocks noGrp="1"/>
          </p:cNvSpPr>
          <p:nvPr>
            <p:ph type="title"/>
          </p:nvPr>
        </p:nvSpPr>
        <p:spPr>
          <a:xfrm>
            <a:off x="838200" y="365125"/>
            <a:ext cx="10515600" cy="848872"/>
          </a:xfrm>
        </p:spPr>
        <p:txBody>
          <a:bodyPr>
            <a:normAutofit/>
          </a:bodyPr>
          <a:lstStyle/>
          <a:p>
            <a:r>
              <a:rPr lang="en-AU" sz="2600" dirty="0">
                <a:solidFill>
                  <a:schemeClr val="accent1"/>
                </a:solidFill>
              </a:rPr>
              <a:t>Adding an Address to a Site Name for Client Appointment  Correspondence</a:t>
            </a:r>
          </a:p>
        </p:txBody>
      </p:sp>
      <p:sp>
        <p:nvSpPr>
          <p:cNvPr id="3" name="Content Placeholder 2">
            <a:extLst>
              <a:ext uri="{FF2B5EF4-FFF2-40B4-BE49-F238E27FC236}">
                <a16:creationId xmlns:a16="http://schemas.microsoft.com/office/drawing/2014/main" id="{833EBA91-6B64-7897-9B32-9D790937538E}"/>
              </a:ext>
            </a:extLst>
          </p:cNvPr>
          <p:cNvSpPr>
            <a:spLocks noGrp="1"/>
          </p:cNvSpPr>
          <p:nvPr>
            <p:ph idx="1"/>
          </p:nvPr>
        </p:nvSpPr>
        <p:spPr>
          <a:xfrm>
            <a:off x="746164" y="1418214"/>
            <a:ext cx="7849456" cy="2511407"/>
          </a:xfrm>
        </p:spPr>
        <p:txBody>
          <a:bodyPr>
            <a:normAutofit lnSpcReduction="10000"/>
          </a:bodyPr>
          <a:lstStyle/>
          <a:p>
            <a:r>
              <a:rPr lang="en-AU" sz="1600" dirty="0"/>
              <a:t>Sites, Centres and Calendars, have the ability to include and display their current address</a:t>
            </a:r>
          </a:p>
          <a:p>
            <a:r>
              <a:rPr lang="en-AU" sz="1600" dirty="0"/>
              <a:t>This is done by adding the current address to the “Name” of the site</a:t>
            </a:r>
          </a:p>
          <a:p>
            <a:r>
              <a:rPr lang="en-AU" sz="1600" dirty="0"/>
              <a:t>Requests can be submitted to CDIS helpdesk using the CDIS Site request form v2, with authority clearly displayed from a clinical Co-ordinator*</a:t>
            </a:r>
          </a:p>
          <a:p>
            <a:pPr marL="0" indent="0">
              <a:buNone/>
            </a:pPr>
            <a:endParaRPr lang="en-AU" sz="1300" dirty="0"/>
          </a:p>
          <a:p>
            <a:pPr marL="0" indent="0">
              <a:buNone/>
            </a:pPr>
            <a:r>
              <a:rPr lang="en-AU" sz="1300" i="1" dirty="0"/>
              <a:t>*If an admin requests this, ensure a forwarded approval from the Coordinator is included the email chain, or it will be passed back and require re-submission</a:t>
            </a:r>
          </a:p>
          <a:p>
            <a:pPr marL="0" indent="0">
              <a:buNone/>
            </a:pPr>
            <a:r>
              <a:rPr lang="en-AU" sz="1600" b="1" i="1" dirty="0">
                <a:solidFill>
                  <a:schemeClr val="accent1">
                    <a:lumMod val="75000"/>
                  </a:schemeClr>
                </a:solidFill>
              </a:rPr>
              <a:t>NOTE: We are still unable to rename sites/centres/calendars/or change addresses in CDIS, when sites physically move or close.</a:t>
            </a:r>
          </a:p>
          <a:p>
            <a:pPr marL="0" indent="0">
              <a:buNone/>
            </a:pPr>
            <a:endParaRPr lang="en-AU" sz="1600" i="1" dirty="0"/>
          </a:p>
        </p:txBody>
      </p:sp>
      <p:sp>
        <p:nvSpPr>
          <p:cNvPr id="4" name="Content Placeholder 2">
            <a:extLst>
              <a:ext uri="{FF2B5EF4-FFF2-40B4-BE49-F238E27FC236}">
                <a16:creationId xmlns:a16="http://schemas.microsoft.com/office/drawing/2014/main" id="{5E3899A1-A3E0-AC67-91CF-B7C2742FC300}"/>
              </a:ext>
            </a:extLst>
          </p:cNvPr>
          <p:cNvSpPr txBox="1">
            <a:spLocks/>
          </p:cNvSpPr>
          <p:nvPr/>
        </p:nvSpPr>
        <p:spPr>
          <a:xfrm>
            <a:off x="868230" y="4014556"/>
            <a:ext cx="3059883" cy="2338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u="sng" dirty="0"/>
              <a:t>Pros</a:t>
            </a:r>
          </a:p>
          <a:p>
            <a:r>
              <a:rPr lang="en-AU" sz="1400" dirty="0"/>
              <a:t>Addresses are visible in Home screen (Calendars)</a:t>
            </a:r>
          </a:p>
          <a:p>
            <a:r>
              <a:rPr lang="en-AU" sz="1400" dirty="0"/>
              <a:t>Message character count would increase (no increased costs for email correspondence)</a:t>
            </a:r>
          </a:p>
          <a:p>
            <a:r>
              <a:rPr lang="en-AU" sz="1400" dirty="0"/>
              <a:t>Clients receive addresses in their appointment correspondence</a:t>
            </a:r>
          </a:p>
        </p:txBody>
      </p:sp>
      <p:sp>
        <p:nvSpPr>
          <p:cNvPr id="5" name="Content Placeholder 2">
            <a:extLst>
              <a:ext uri="{FF2B5EF4-FFF2-40B4-BE49-F238E27FC236}">
                <a16:creationId xmlns:a16="http://schemas.microsoft.com/office/drawing/2014/main" id="{8E8365BE-07BD-6A72-3803-E53E6827C731}"/>
              </a:ext>
            </a:extLst>
          </p:cNvPr>
          <p:cNvSpPr txBox="1">
            <a:spLocks/>
          </p:cNvSpPr>
          <p:nvPr/>
        </p:nvSpPr>
        <p:spPr>
          <a:xfrm>
            <a:off x="4132092" y="4014556"/>
            <a:ext cx="3927816" cy="249808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u="sng" dirty="0"/>
              <a:t>Cons</a:t>
            </a:r>
          </a:p>
          <a:p>
            <a:r>
              <a:rPr lang="en-AU" sz="1600" dirty="0"/>
              <a:t>The character limit is 100 (impacts some sites)</a:t>
            </a:r>
          </a:p>
          <a:p>
            <a:r>
              <a:rPr lang="en-AU" sz="1600" dirty="0"/>
              <a:t>Message character count would increase (increasing SMS Costs)</a:t>
            </a:r>
          </a:p>
          <a:p>
            <a:r>
              <a:rPr lang="en-AU" sz="1600" dirty="0"/>
              <a:t>‘Group’ link Site name and address, so addresses would appear twice</a:t>
            </a:r>
          </a:p>
          <a:p>
            <a:r>
              <a:rPr lang="en-AU" sz="1600" dirty="0"/>
              <a:t>Letters include Site name and address so may require editing as address would appear twice</a:t>
            </a:r>
          </a:p>
          <a:p>
            <a:r>
              <a:rPr lang="en-AU" sz="1600" dirty="0"/>
              <a:t>Can only be updated via CDIS Helpdesk by MCH Support at Health</a:t>
            </a:r>
          </a:p>
        </p:txBody>
      </p:sp>
      <p:pic>
        <p:nvPicPr>
          <p:cNvPr id="6" name="Picture 5">
            <a:extLst>
              <a:ext uri="{FF2B5EF4-FFF2-40B4-BE49-F238E27FC236}">
                <a16:creationId xmlns:a16="http://schemas.microsoft.com/office/drawing/2014/main" id="{355A55A7-6D0E-4987-B61F-C5C7FDA24E6A}"/>
              </a:ext>
            </a:extLst>
          </p:cNvPr>
          <p:cNvPicPr>
            <a:picLocks noChangeAspect="1"/>
          </p:cNvPicPr>
          <p:nvPr/>
        </p:nvPicPr>
        <p:blipFill rotWithShape="1">
          <a:blip r:embed="rId2"/>
          <a:srcRect t="10487" r="90145" b="64338"/>
          <a:stretch/>
        </p:blipFill>
        <p:spPr bwMode="auto">
          <a:xfrm>
            <a:off x="8595620" y="2510949"/>
            <a:ext cx="2506648" cy="2498080"/>
          </a:xfrm>
          <a:prstGeom prst="rect">
            <a:avLst/>
          </a:prstGeom>
          <a:ln w="3175">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FF50F92-DA44-EF41-6C78-EA131EFCAE24}"/>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1343" t="43750" r="21356" b="38438"/>
          <a:stretch>
            <a:fillRect/>
          </a:stretch>
        </p:blipFill>
        <p:spPr bwMode="auto">
          <a:xfrm>
            <a:off x="8595620" y="1333500"/>
            <a:ext cx="2172038" cy="108585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E5B66E2-AF21-BEC3-5DF1-C29CFF3A2846}"/>
              </a:ext>
            </a:extLst>
          </p:cNvPr>
          <p:cNvPicPr>
            <a:picLocks noChangeAspect="1"/>
          </p:cNvPicPr>
          <p:nvPr/>
        </p:nvPicPr>
        <p:blipFill rotWithShape="1">
          <a:blip r:embed="rId5" r:link="rId6">
            <a:extLst>
              <a:ext uri="{28A0092B-C50C-407E-A947-70E740481C1C}">
                <a14:useLocalDpi xmlns:a14="http://schemas.microsoft.com/office/drawing/2010/main" val="0"/>
              </a:ext>
            </a:extLst>
          </a:blip>
          <a:srcRect t="58585" r="22535" b="20259"/>
          <a:stretch>
            <a:fillRect/>
          </a:stretch>
        </p:blipFill>
        <p:spPr bwMode="auto">
          <a:xfrm>
            <a:off x="8746159" y="5100628"/>
            <a:ext cx="2356109" cy="1392246"/>
          </a:xfrm>
          <a:prstGeom prst="rect">
            <a:avLst/>
          </a:prstGeom>
          <a:noFill/>
          <a:ln>
            <a:noFill/>
          </a:ln>
          <a:extLst>
            <a:ext uri="{53640926-AAD7-44D8-BBD7-CCE9431645EC}">
              <a14:shadowObscured xmlns:a14="http://schemas.microsoft.com/office/drawing/2010/main"/>
            </a:ext>
          </a:extLst>
        </p:spPr>
      </p:pic>
      <p:cxnSp>
        <p:nvCxnSpPr>
          <p:cNvPr id="12" name="Straight Arrow Connector 11">
            <a:extLst>
              <a:ext uri="{FF2B5EF4-FFF2-40B4-BE49-F238E27FC236}">
                <a16:creationId xmlns:a16="http://schemas.microsoft.com/office/drawing/2014/main" id="{9369F125-5B17-923C-61EC-37A244492578}"/>
              </a:ext>
            </a:extLst>
          </p:cNvPr>
          <p:cNvCxnSpPr>
            <a:cxnSpLocks/>
            <a:endCxn id="8" idx="0"/>
          </p:cNvCxnSpPr>
          <p:nvPr/>
        </p:nvCxnSpPr>
        <p:spPr>
          <a:xfrm flipH="1">
            <a:off x="9924214" y="4465468"/>
            <a:ext cx="63165" cy="635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57526A4-0822-BD1B-4F93-4C2309C71F4A}"/>
              </a:ext>
            </a:extLst>
          </p:cNvPr>
          <p:cNvCxnSpPr>
            <a:cxnSpLocks/>
          </p:cNvCxnSpPr>
          <p:nvPr/>
        </p:nvCxnSpPr>
        <p:spPr>
          <a:xfrm flipH="1" flipV="1">
            <a:off x="9294920" y="2325950"/>
            <a:ext cx="692459" cy="825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0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9" name="Picture 5158"/>
          <p:cNvPicPr>
            <a:picLocks noChangeAspect="1"/>
          </p:cNvPicPr>
          <p:nvPr/>
        </p:nvPicPr>
        <p:blipFill rotWithShape="1">
          <a:blip r:embed="rId3"/>
          <a:srcRect b="4018"/>
          <a:stretch/>
        </p:blipFill>
        <p:spPr>
          <a:xfrm>
            <a:off x="1647826" y="1037949"/>
            <a:ext cx="8473002" cy="5182895"/>
          </a:xfrm>
          <a:prstGeom prst="rect">
            <a:avLst/>
          </a:prstGeom>
        </p:spPr>
      </p:pic>
      <p:sp>
        <p:nvSpPr>
          <p:cNvPr id="5" name="TextBox 4">
            <a:extLst>
              <a:ext uri="{FF2B5EF4-FFF2-40B4-BE49-F238E27FC236}">
                <a16:creationId xmlns:a16="http://schemas.microsoft.com/office/drawing/2014/main" id="{E864FDB5-3660-47F7-B284-DE05059503E8}"/>
              </a:ext>
            </a:extLst>
          </p:cNvPr>
          <p:cNvSpPr txBox="1"/>
          <p:nvPr/>
        </p:nvSpPr>
        <p:spPr>
          <a:xfrm>
            <a:off x="1561178" y="268508"/>
            <a:ext cx="3770006" cy="769441"/>
          </a:xfrm>
          <a:prstGeom prst="rect">
            <a:avLst/>
          </a:prstGeom>
          <a:noFill/>
        </p:spPr>
        <p:txBody>
          <a:bodyPr wrap="none" rtlCol="0">
            <a:spAutoFit/>
          </a:bodyPr>
          <a:lstStyle/>
          <a:p>
            <a:r>
              <a:rPr lang="en-AU" sz="4400" dirty="0">
                <a:solidFill>
                  <a:schemeClr val="accent2"/>
                </a:solidFill>
              </a:rPr>
              <a:t>MCH Resources</a:t>
            </a:r>
          </a:p>
        </p:txBody>
      </p:sp>
      <p:sp>
        <p:nvSpPr>
          <p:cNvPr id="2" name="TextBox 1">
            <a:extLst>
              <a:ext uri="{FF2B5EF4-FFF2-40B4-BE49-F238E27FC236}">
                <a16:creationId xmlns:a16="http://schemas.microsoft.com/office/drawing/2014/main" id="{9D8BCC2E-97D4-40A7-812B-B34DF85D842A}"/>
              </a:ext>
            </a:extLst>
          </p:cNvPr>
          <p:cNvSpPr txBox="1"/>
          <p:nvPr/>
        </p:nvSpPr>
        <p:spPr>
          <a:xfrm>
            <a:off x="6096000" y="5448300"/>
            <a:ext cx="4448174" cy="923330"/>
          </a:xfrm>
          <a:prstGeom prst="rect">
            <a:avLst/>
          </a:prstGeom>
          <a:noFill/>
        </p:spPr>
        <p:txBody>
          <a:bodyPr wrap="square" rtlCol="0">
            <a:spAutoFit/>
          </a:bodyPr>
          <a:lstStyle/>
          <a:p>
            <a:r>
              <a:rPr lang="en-US" dirty="0"/>
              <a:t>V</a:t>
            </a:r>
            <a:r>
              <a:rPr lang="en-AU" dirty="0"/>
              <a:t>imeo Password – cdis</a:t>
            </a:r>
          </a:p>
          <a:p>
            <a:r>
              <a:rPr lang="en-AU" dirty="0"/>
              <a:t>MCH Clinical Practice videos password – mchvideos</a:t>
            </a:r>
          </a:p>
        </p:txBody>
      </p:sp>
    </p:spTree>
    <p:extLst>
      <p:ext uri="{BB962C8B-B14F-4D97-AF65-F5344CB8AC3E}">
        <p14:creationId xmlns:p14="http://schemas.microsoft.com/office/powerpoint/2010/main" val="174083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1097279" y="372740"/>
            <a:ext cx="7912615" cy="646331"/>
          </a:xfrm>
          <a:prstGeom prst="rect">
            <a:avLst/>
          </a:prstGeom>
          <a:noFill/>
        </p:spPr>
        <p:txBody>
          <a:bodyPr wrap="none" rtlCol="0">
            <a:spAutoFit/>
          </a:bodyPr>
          <a:lstStyle/>
          <a:p>
            <a:r>
              <a:rPr lang="en-AU" sz="3600" dirty="0">
                <a:solidFill>
                  <a:schemeClr val="accent2"/>
                </a:solidFill>
              </a:rPr>
              <a:t>CDIS Support – CDIS User Responsibilities</a:t>
            </a:r>
          </a:p>
        </p:txBody>
      </p:sp>
      <p:sp>
        <p:nvSpPr>
          <p:cNvPr id="7" name="Content Placeholder 5">
            <a:extLst>
              <a:ext uri="{FF2B5EF4-FFF2-40B4-BE49-F238E27FC236}">
                <a16:creationId xmlns:a16="http://schemas.microsoft.com/office/drawing/2014/main" id="{53AB01E9-44D1-4615-89CC-4A8A8B749AE2}"/>
              </a:ext>
            </a:extLst>
          </p:cNvPr>
          <p:cNvSpPr txBox="1">
            <a:spLocks/>
          </p:cNvSpPr>
          <p:nvPr/>
        </p:nvSpPr>
        <p:spPr>
          <a:xfrm>
            <a:off x="963928" y="1439785"/>
            <a:ext cx="9475471" cy="468373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ts val="1350"/>
              </a:lnSpc>
              <a:spcAft>
                <a:spcPts val="600"/>
              </a:spcAft>
            </a:pPr>
            <a:r>
              <a:rPr lang="en-AU" sz="1600" dirty="0">
                <a:ea typeface="Times New Roman" panose="02020603050405020304" pitchFamily="18" charset="0"/>
                <a:cs typeface="Times New Roman" panose="02020603050405020304" pitchFamily="18" charset="0"/>
              </a:rPr>
              <a:t>When you are experiencing a CDIS issue / problem / question:</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Check internally with your team leader / coordinator / CDIS Champions to validate what’s happening in CDIS. Include this in your request for support.</a:t>
            </a: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If your issue is connecting to CDIS, please </a:t>
            </a:r>
            <a:r>
              <a:rPr lang="en-AU" sz="1600" dirty="0">
                <a:cs typeface="Times New Roman" panose="02020603050405020304" pitchFamily="18" charset="0"/>
              </a:rPr>
              <a:t>check with your local IT professional if there is a network issue.</a:t>
            </a: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Are you the only one with the issue or are others experiencing this too? When was this problem first noticed?  Include this in your request for support.</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Check the online resources available to you, and if you're not closer to resolution, escalate to Contact CDIS Helpdesk on 1300 856 183 or </a:t>
            </a:r>
            <a:r>
              <a:rPr lang="en-AU" sz="1600" dirty="0">
                <a:ea typeface="Times New Roman" panose="02020603050405020304" pitchFamily="18" charset="0"/>
                <a:cs typeface="Times New Roman" panose="02020603050405020304" pitchFamily="18" charset="0"/>
                <a:hlinkClick r:id="rId3"/>
              </a:rPr>
              <a:t>cdis@support.vic.gov.au</a:t>
            </a:r>
            <a:r>
              <a:rPr lang="en-AU" sz="1600" dirty="0">
                <a:ea typeface="Times New Roman" panose="02020603050405020304" pitchFamily="18" charset="0"/>
                <a:cs typeface="Times New Roman" panose="02020603050405020304" pitchFamily="18" charset="0"/>
              </a:rPr>
              <a:t> with the following important detail</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600" dirty="0">
                <a:ea typeface="Times New Roman" panose="02020603050405020304" pitchFamily="18" charset="0"/>
                <a:cs typeface="Times New Roman" panose="02020603050405020304" pitchFamily="18" charset="0"/>
              </a:rPr>
              <a:t>In summary what is question or problem?</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screen are you using / what actions are you doing in CDIS, </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is the outcome you’re expecting?</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is actually happening instead?</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b="1" dirty="0">
                <a:ea typeface="Times New Roman" panose="02020603050405020304" pitchFamily="18" charset="0"/>
                <a:cs typeface="Times New Roman" panose="02020603050405020304" pitchFamily="18" charset="0"/>
              </a:rPr>
              <a:t>NB: Client ID</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600" dirty="0">
                <a:ea typeface="Times New Roman" panose="02020603050405020304" pitchFamily="18" charset="0"/>
                <a:cs typeface="Times New Roman" panose="02020603050405020304" pitchFamily="18" charset="0"/>
              </a:rPr>
              <a:t>Take a screen capture of the error or copy and paste the URL (web address),the name of the screen you’re using. For reports, detail the year or data range you’re using, and any other data selections, and capture the error message.</a:t>
            </a:r>
            <a:endParaRPr lang="en-AU"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00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1097279" y="372740"/>
            <a:ext cx="7321107" cy="646331"/>
          </a:xfrm>
          <a:prstGeom prst="rect">
            <a:avLst/>
          </a:prstGeom>
          <a:noFill/>
        </p:spPr>
        <p:txBody>
          <a:bodyPr wrap="none" rtlCol="0">
            <a:spAutoFit/>
          </a:bodyPr>
          <a:lstStyle/>
          <a:p>
            <a:r>
              <a:rPr lang="en-AU" sz="3600" dirty="0">
                <a:solidFill>
                  <a:schemeClr val="accent2"/>
                </a:solidFill>
              </a:rPr>
              <a:t>CDIS Support – Health Responsibilities</a:t>
            </a:r>
          </a:p>
        </p:txBody>
      </p:sp>
      <p:sp>
        <p:nvSpPr>
          <p:cNvPr id="7" name="Content Placeholder 5">
            <a:extLst>
              <a:ext uri="{FF2B5EF4-FFF2-40B4-BE49-F238E27FC236}">
                <a16:creationId xmlns:a16="http://schemas.microsoft.com/office/drawing/2014/main" id="{53AB01E9-44D1-4615-89CC-4A8A8B749AE2}"/>
              </a:ext>
            </a:extLst>
          </p:cNvPr>
          <p:cNvSpPr txBox="1">
            <a:spLocks/>
          </p:cNvSpPr>
          <p:nvPr/>
        </p:nvSpPr>
        <p:spPr>
          <a:xfrm>
            <a:off x="963928" y="1439786"/>
            <a:ext cx="9475471" cy="268833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lvl="0" indent="-342900">
              <a:lnSpc>
                <a:spcPts val="1350"/>
              </a:lnSpc>
              <a:spcAft>
                <a:spcPts val="600"/>
              </a:spcAft>
              <a:buFont typeface="+mj-lt"/>
              <a:buAutoNum type="arabicPeriod"/>
            </a:pPr>
            <a:r>
              <a:rPr lang="en-AU" sz="1800" dirty="0">
                <a:effectLst/>
                <a:ea typeface="Times New Roman" panose="02020603050405020304" pitchFamily="18" charset="0"/>
                <a:cs typeface="Times New Roman" panose="02020603050405020304" pitchFamily="18" charset="0"/>
              </a:rPr>
              <a:t>Record issue / question /problem and assign Incident #</a:t>
            </a:r>
            <a:endParaRPr lang="en-AU" sz="1800"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mj-lt"/>
              <a:buAutoNum type="arabicPeriod"/>
            </a:pPr>
            <a:r>
              <a:rPr lang="en-AU" sz="1800" dirty="0">
                <a:effectLst/>
                <a:ea typeface="Times New Roman" panose="02020603050405020304" pitchFamily="18" charset="0"/>
                <a:cs typeface="Times New Roman" panose="02020603050405020304" pitchFamily="18" charset="0"/>
              </a:rPr>
              <a:t>Triage &gt; Fix on first contact if possible &gt;</a:t>
            </a:r>
            <a:endParaRPr lang="en-AU" sz="1800"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800" dirty="0">
                <a:effectLst/>
                <a:ea typeface="Times New Roman" panose="02020603050405020304" pitchFamily="18" charset="0"/>
                <a:cs typeface="Times New Roman" panose="02020603050405020304" pitchFamily="18" charset="0"/>
              </a:rPr>
              <a:t>If Technical the helpdesk will review and resolve</a:t>
            </a:r>
            <a:endParaRPr lang="en-AU" sz="1800"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800" dirty="0">
                <a:effectLst/>
                <a:ea typeface="Times New Roman" panose="02020603050405020304" pitchFamily="18" charset="0"/>
                <a:cs typeface="Times New Roman" panose="02020603050405020304" pitchFamily="18" charset="0"/>
              </a:rPr>
              <a:t>If Clinical the helpdesk will assign it to the clinical team to review and resolve</a:t>
            </a:r>
            <a:endParaRPr lang="en-AU" sz="1800" dirty="0">
              <a:effectLst/>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dirty="0">
                <a:effectLst/>
                <a:ea typeface="Times New Roman" panose="02020603050405020304" pitchFamily="18" charset="0"/>
                <a:cs typeface="Times New Roman" panose="02020603050405020304" pitchFamily="18" charset="0"/>
              </a:rPr>
              <a:t>If either team requires the issue to be escalated to supplier this is done</a:t>
            </a:r>
            <a:endParaRPr lang="en-AU"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mj-lt"/>
              <a:buAutoNum type="arabicPeriod" startAt="3"/>
            </a:pPr>
            <a:r>
              <a:rPr lang="en-AU" sz="1800" dirty="0">
                <a:effectLst/>
                <a:ea typeface="Times New Roman" panose="02020603050405020304" pitchFamily="18" charset="0"/>
                <a:cs typeface="Times New Roman" panose="02020603050405020304" pitchFamily="18" charset="0"/>
              </a:rPr>
              <a:t>The MCH Clinical team in The Department of Health reviews and responds, and if required, consults with Clinical experts in DH, MAV, Safer Care Victoria and the CDIS reference group</a:t>
            </a:r>
            <a:endParaRPr lang="en-AU" sz="1800" dirty="0">
              <a:effectLst/>
              <a:ea typeface="Calibri" panose="020F0502020204030204" pitchFamily="34" charset="0"/>
              <a:cs typeface="Times New Roman" panose="02020603050405020304" pitchFamily="18" charset="0"/>
            </a:endParaRPr>
          </a:p>
        </p:txBody>
      </p:sp>
      <p:sp>
        <p:nvSpPr>
          <p:cNvPr id="2" name="Content Placeholder 5">
            <a:extLst>
              <a:ext uri="{FF2B5EF4-FFF2-40B4-BE49-F238E27FC236}">
                <a16:creationId xmlns:a16="http://schemas.microsoft.com/office/drawing/2014/main" id="{5F58F16E-B985-B6AA-4387-A642EE0EF383}"/>
              </a:ext>
            </a:extLst>
          </p:cNvPr>
          <p:cNvSpPr txBox="1">
            <a:spLocks/>
          </p:cNvSpPr>
          <p:nvPr/>
        </p:nvSpPr>
        <p:spPr>
          <a:xfrm>
            <a:off x="963927" y="3950562"/>
            <a:ext cx="9475471" cy="238809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nSpc>
                <a:spcPts val="1350"/>
              </a:lnSpc>
              <a:spcAft>
                <a:spcPts val="600"/>
              </a:spcAft>
              <a:buNone/>
            </a:pPr>
            <a:r>
              <a:rPr lang="en-AU" sz="1800" b="1" u="sng" dirty="0">
                <a:effectLst/>
                <a:ea typeface="Calibri" panose="020F0502020204030204" pitchFamily="34" charset="0"/>
                <a:cs typeface="Times New Roman" panose="02020603050405020304" pitchFamily="18" charset="0"/>
              </a:rPr>
              <a:t>CDIS Support Hours</a:t>
            </a:r>
          </a:p>
          <a:p>
            <a:pPr marL="0" lvl="0" indent="0">
              <a:lnSpc>
                <a:spcPts val="1350"/>
              </a:lnSpc>
              <a:spcAft>
                <a:spcPts val="600"/>
              </a:spcAft>
              <a:buNone/>
            </a:pPr>
            <a:r>
              <a:rPr lang="en-AU" sz="1800" dirty="0">
                <a:cs typeface="Times New Roman" panose="02020603050405020304" pitchFamily="18" charset="0"/>
              </a:rPr>
              <a:t>Monday to Friday between 8:30am to 5:30 pm</a:t>
            </a:r>
          </a:p>
          <a:p>
            <a:pPr marL="0" lvl="0" indent="0">
              <a:lnSpc>
                <a:spcPts val="1350"/>
              </a:lnSpc>
              <a:spcAft>
                <a:spcPts val="600"/>
              </a:spcAft>
              <a:buNone/>
            </a:pPr>
            <a:r>
              <a:rPr lang="en-AU" sz="1800" b="1" u="sng" dirty="0">
                <a:effectLst/>
                <a:ea typeface="Calibri" panose="020F0502020204030204" pitchFamily="34" charset="0"/>
                <a:cs typeface="Times New Roman" panose="02020603050405020304" pitchFamily="18" charset="0"/>
              </a:rPr>
              <a:t>Contact</a:t>
            </a:r>
          </a:p>
          <a:p>
            <a:pPr marL="0" lvl="0" indent="0">
              <a:lnSpc>
                <a:spcPts val="1350"/>
              </a:lnSpc>
              <a:spcAft>
                <a:spcPts val="600"/>
              </a:spcAft>
              <a:buNone/>
            </a:pPr>
            <a:r>
              <a:rPr lang="en-AU" sz="1800" dirty="0">
                <a:ea typeface="Times New Roman" panose="02020603050405020304" pitchFamily="18" charset="0"/>
                <a:cs typeface="Times New Roman" panose="02020603050405020304" pitchFamily="18" charset="0"/>
              </a:rPr>
              <a:t>1300 856 183</a:t>
            </a:r>
          </a:p>
          <a:p>
            <a:pPr marL="0" lvl="0" indent="0">
              <a:lnSpc>
                <a:spcPts val="1350"/>
              </a:lnSpc>
              <a:spcAft>
                <a:spcPts val="600"/>
              </a:spcAft>
              <a:buNone/>
            </a:pPr>
            <a:r>
              <a:rPr lang="en-AU" sz="1800" dirty="0">
                <a:ea typeface="Times New Roman" panose="02020603050405020304" pitchFamily="18" charset="0"/>
                <a:cs typeface="Times New Roman" panose="02020603050405020304" pitchFamily="18" charset="0"/>
                <a:hlinkClick r:id="rId3"/>
              </a:rPr>
              <a:t>cdis@support.vic.gov.au</a:t>
            </a:r>
            <a:endParaRPr lang="en-AU"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54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723854" y="319435"/>
            <a:ext cx="8419869" cy="646331"/>
          </a:xfrm>
          <a:prstGeom prst="rect">
            <a:avLst/>
          </a:prstGeom>
          <a:noFill/>
        </p:spPr>
        <p:txBody>
          <a:bodyPr wrap="none" rtlCol="0">
            <a:spAutoFit/>
          </a:bodyPr>
          <a:lstStyle/>
          <a:p>
            <a:r>
              <a:rPr lang="en-AU" sz="3600" dirty="0">
                <a:solidFill>
                  <a:schemeClr val="accent2"/>
                </a:solidFill>
              </a:rPr>
              <a:t>CDIS Support – Simplifying support requests</a:t>
            </a:r>
          </a:p>
        </p:txBody>
      </p:sp>
      <p:pic>
        <p:nvPicPr>
          <p:cNvPr id="5" name="Picture 4">
            <a:extLst>
              <a:ext uri="{FF2B5EF4-FFF2-40B4-BE49-F238E27FC236}">
                <a16:creationId xmlns:a16="http://schemas.microsoft.com/office/drawing/2014/main" id="{934B86D1-A1A9-C4A5-FF99-52FC6ADBBF7B}"/>
              </a:ext>
            </a:extLst>
          </p:cNvPr>
          <p:cNvPicPr>
            <a:picLocks noChangeAspect="1"/>
          </p:cNvPicPr>
          <p:nvPr/>
        </p:nvPicPr>
        <p:blipFill>
          <a:blip r:embed="rId3"/>
          <a:stretch>
            <a:fillRect/>
          </a:stretch>
        </p:blipFill>
        <p:spPr>
          <a:xfrm>
            <a:off x="723854" y="1179681"/>
            <a:ext cx="9696728" cy="2655924"/>
          </a:xfrm>
          <a:prstGeom prst="rect">
            <a:avLst/>
          </a:prstGeom>
          <a:ln w="3175">
            <a:solidFill>
              <a:schemeClr val="tx1"/>
            </a:solidFill>
          </a:ln>
        </p:spPr>
      </p:pic>
      <p:pic>
        <p:nvPicPr>
          <p:cNvPr id="9" name="Picture 8">
            <a:extLst>
              <a:ext uri="{FF2B5EF4-FFF2-40B4-BE49-F238E27FC236}">
                <a16:creationId xmlns:a16="http://schemas.microsoft.com/office/drawing/2014/main" id="{B18EE03D-7526-4EE6-3B92-A6545233B980}"/>
              </a:ext>
            </a:extLst>
          </p:cNvPr>
          <p:cNvPicPr>
            <a:picLocks noChangeAspect="1"/>
          </p:cNvPicPr>
          <p:nvPr/>
        </p:nvPicPr>
        <p:blipFill>
          <a:blip r:embed="rId4"/>
          <a:stretch>
            <a:fillRect/>
          </a:stretch>
        </p:blipFill>
        <p:spPr>
          <a:xfrm>
            <a:off x="5260515" y="2201239"/>
            <a:ext cx="6149264" cy="4493928"/>
          </a:xfrm>
          <a:prstGeom prst="rect">
            <a:avLst/>
          </a:prstGeom>
          <a:ln w="19050">
            <a:solidFill>
              <a:schemeClr val="tx1"/>
            </a:solidFill>
          </a:ln>
        </p:spPr>
      </p:pic>
      <p:sp>
        <p:nvSpPr>
          <p:cNvPr id="10" name="TextBox 9">
            <a:extLst>
              <a:ext uri="{FF2B5EF4-FFF2-40B4-BE49-F238E27FC236}">
                <a16:creationId xmlns:a16="http://schemas.microsoft.com/office/drawing/2014/main" id="{BF0F8129-6D57-74C0-BBFF-D95FA19D6E6C}"/>
              </a:ext>
            </a:extLst>
          </p:cNvPr>
          <p:cNvSpPr txBox="1"/>
          <p:nvPr/>
        </p:nvSpPr>
        <p:spPr>
          <a:xfrm>
            <a:off x="723855" y="4065056"/>
            <a:ext cx="3575772" cy="2308324"/>
          </a:xfrm>
          <a:prstGeom prst="rect">
            <a:avLst/>
          </a:prstGeom>
          <a:noFill/>
        </p:spPr>
        <p:txBody>
          <a:bodyPr wrap="square" rtlCol="0">
            <a:spAutoFit/>
          </a:bodyPr>
          <a:lstStyle/>
          <a:p>
            <a:r>
              <a:rPr lang="en-AU" dirty="0"/>
              <a:t>The CDIS Home screen has been updated to direct users to the Help icon, where there are some tips for quicker troubleshooting and requesting support to CDIS Support.</a:t>
            </a:r>
          </a:p>
          <a:p>
            <a:endParaRPr lang="en-AU" dirty="0"/>
          </a:p>
          <a:p>
            <a:r>
              <a:rPr lang="en-AU" dirty="0"/>
              <a:t>Both pages have links to launch an email addressed to CDIS Support.</a:t>
            </a:r>
          </a:p>
        </p:txBody>
      </p:sp>
      <p:cxnSp>
        <p:nvCxnSpPr>
          <p:cNvPr id="12" name="Straight Arrow Connector 11">
            <a:extLst>
              <a:ext uri="{FF2B5EF4-FFF2-40B4-BE49-F238E27FC236}">
                <a16:creationId xmlns:a16="http://schemas.microsoft.com/office/drawing/2014/main" id="{C4EACCA9-3CDD-E0BE-FAF2-267DEE9CB6BC}"/>
              </a:ext>
            </a:extLst>
          </p:cNvPr>
          <p:cNvCxnSpPr>
            <a:cxnSpLocks/>
          </p:cNvCxnSpPr>
          <p:nvPr/>
        </p:nvCxnSpPr>
        <p:spPr>
          <a:xfrm flipH="1">
            <a:off x="7869677" y="1391055"/>
            <a:ext cx="1575880" cy="810184"/>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Rectangle 12">
            <a:extLst>
              <a:ext uri="{FF2B5EF4-FFF2-40B4-BE49-F238E27FC236}">
                <a16:creationId xmlns:a16="http://schemas.microsoft.com/office/drawing/2014/main" id="{12BE3373-9D7D-D6B4-6ABD-870563D3BD8E}"/>
              </a:ext>
            </a:extLst>
          </p:cNvPr>
          <p:cNvSpPr/>
          <p:nvPr/>
        </p:nvSpPr>
        <p:spPr>
          <a:xfrm>
            <a:off x="723855" y="1779100"/>
            <a:ext cx="9696728" cy="20822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Straight Arrow Connector 17">
            <a:extLst>
              <a:ext uri="{FF2B5EF4-FFF2-40B4-BE49-F238E27FC236}">
                <a16:creationId xmlns:a16="http://schemas.microsoft.com/office/drawing/2014/main" id="{4D74DBC0-5FB9-80AD-3DDB-7FD10444E026}"/>
              </a:ext>
            </a:extLst>
          </p:cNvPr>
          <p:cNvCxnSpPr>
            <a:cxnSpLocks/>
          </p:cNvCxnSpPr>
          <p:nvPr/>
        </p:nvCxnSpPr>
        <p:spPr>
          <a:xfrm>
            <a:off x="4075889" y="5967617"/>
            <a:ext cx="1284051" cy="57094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AE6B47E-3F45-7B30-23CE-BA5BE51F73F4}"/>
              </a:ext>
            </a:extLst>
          </p:cNvPr>
          <p:cNvCxnSpPr>
            <a:cxnSpLocks/>
          </p:cNvCxnSpPr>
          <p:nvPr/>
        </p:nvCxnSpPr>
        <p:spPr>
          <a:xfrm flipV="1">
            <a:off x="4075889" y="1987324"/>
            <a:ext cx="4757393" cy="396521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BB94CDD-764D-661E-3264-5501A5472C75}"/>
              </a:ext>
            </a:extLst>
          </p:cNvPr>
          <p:cNvCxnSpPr>
            <a:cxnSpLocks/>
          </p:cNvCxnSpPr>
          <p:nvPr/>
        </p:nvCxnSpPr>
        <p:spPr>
          <a:xfrm flipV="1">
            <a:off x="1056443" y="1987324"/>
            <a:ext cx="621437" cy="207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715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1099</Words>
  <Application>Microsoft Office PowerPoint</Application>
  <PresentationFormat>Widescreen</PresentationFormat>
  <Paragraphs>88</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Courier New</vt:lpstr>
      <vt:lpstr>Symbol</vt:lpstr>
      <vt:lpstr>Wingdings</vt:lpstr>
      <vt:lpstr>Office Theme</vt:lpstr>
      <vt:lpstr>  Child Development Information System (CDIS)   CDIS Admin Users Group  </vt:lpstr>
      <vt:lpstr>PowerPoint Presentation</vt:lpstr>
      <vt:lpstr>Tips and Tricks</vt:lpstr>
      <vt:lpstr>     MS  MCH Admin Online Teams </vt:lpstr>
      <vt:lpstr>Adding an Address to a Site Name for Client Appointment  Correspondence</vt:lpstr>
      <vt:lpstr>PowerPoint Presentation</vt:lpstr>
      <vt:lpstr>PowerPoint Presentation</vt:lpstr>
      <vt:lpstr>PowerPoint Presentation</vt:lpstr>
      <vt:lpstr>PowerPoint Presentation</vt:lpstr>
      <vt:lpstr>Questions asked during the session</vt:lpstr>
      <vt:lpstr>Questions asked during the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Development Information System (CDIS)   CDIS Admin Users Group</dc:title>
  <dc:creator>Melissa Ryan</dc:creator>
  <cp:lastModifiedBy>Melissa Ryan</cp:lastModifiedBy>
  <cp:revision>3</cp:revision>
  <dcterms:created xsi:type="dcterms:W3CDTF">2023-07-05T22:37:56Z</dcterms:created>
  <dcterms:modified xsi:type="dcterms:W3CDTF">2023-08-07T03:34:31Z</dcterms:modified>
</cp:coreProperties>
</file>