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7" r:id="rId2"/>
    <p:sldId id="328" r:id="rId3"/>
    <p:sldId id="363" r:id="rId4"/>
    <p:sldId id="364" r:id="rId5"/>
    <p:sldId id="365" r:id="rId6"/>
    <p:sldId id="378" r:id="rId7"/>
    <p:sldId id="361" r:id="rId8"/>
    <p:sldId id="362" r:id="rId9"/>
    <p:sldId id="359" r:id="rId10"/>
    <p:sldId id="368" r:id="rId11"/>
    <p:sldId id="370" r:id="rId12"/>
    <p:sldId id="369" r:id="rId13"/>
    <p:sldId id="371" r:id="rId14"/>
    <p:sldId id="357" r:id="rId15"/>
    <p:sldId id="366" r:id="rId16"/>
    <p:sldId id="367" r:id="rId17"/>
    <p:sldId id="353" r:id="rId18"/>
    <p:sldId id="373" r:id="rId19"/>
    <p:sldId id="372" r:id="rId20"/>
    <p:sldId id="301"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63F1D-4108-401D-8CAF-F39F5FFF31A4}" v="19" dt="2023-12-13T19:18:05.795"/>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29363F1D-4108-401D-8CAF-F39F5FFF31A4}"/>
    <pc:docChg chg="undo custSel addSld delSld modSld sldOrd">
      <pc:chgData name="Melissa Ryan" userId="169f3ad4-a1c1-4d4c-bc50-d9e66cb109a9" providerId="ADAL" clId="{29363F1D-4108-401D-8CAF-F39F5FFF31A4}" dt="2023-12-13T19:18:39.299" v="1344" actId="2696"/>
      <pc:docMkLst>
        <pc:docMk/>
      </pc:docMkLst>
      <pc:sldChg chg="ord">
        <pc:chgData name="Melissa Ryan" userId="169f3ad4-a1c1-4d4c-bc50-d9e66cb109a9" providerId="ADAL" clId="{29363F1D-4108-401D-8CAF-F39F5FFF31A4}" dt="2023-12-11T10:21:13.064" v="1198"/>
        <pc:sldMkLst>
          <pc:docMk/>
          <pc:sldMk cId="1740832256" sldId="301"/>
        </pc:sldMkLst>
      </pc:sldChg>
      <pc:sldChg chg="modSp add del mod">
        <pc:chgData name="Melissa Ryan" userId="169f3ad4-a1c1-4d4c-bc50-d9e66cb109a9" providerId="ADAL" clId="{29363F1D-4108-401D-8CAF-F39F5FFF31A4}" dt="2023-12-07T01:10:49.551" v="17"/>
        <pc:sldMkLst>
          <pc:docMk/>
          <pc:sldMk cId="3108696729" sldId="338"/>
        </pc:sldMkLst>
        <pc:spChg chg="mod">
          <ac:chgData name="Melissa Ryan" userId="169f3ad4-a1c1-4d4c-bc50-d9e66cb109a9" providerId="ADAL" clId="{29363F1D-4108-401D-8CAF-F39F5FFF31A4}" dt="2023-12-07T01:10:49.551" v="17"/>
          <ac:spMkLst>
            <pc:docMk/>
            <pc:sldMk cId="3108696729" sldId="338"/>
            <ac:spMk id="3" creationId="{F796E13E-CF1F-341B-4C61-FA1EA2C6B829}"/>
          </ac:spMkLst>
        </pc:spChg>
        <pc:picChg chg="mod">
          <ac:chgData name="Melissa Ryan" userId="169f3ad4-a1c1-4d4c-bc50-d9e66cb109a9" providerId="ADAL" clId="{29363F1D-4108-401D-8CAF-F39F5FFF31A4}" dt="2023-12-07T01:09:44.906" v="3" actId="1076"/>
          <ac:picMkLst>
            <pc:docMk/>
            <pc:sldMk cId="3108696729" sldId="338"/>
            <ac:picMk id="5" creationId="{62A66CDD-30AD-E875-ADA8-CB920A5372F4}"/>
          </ac:picMkLst>
        </pc:picChg>
        <pc:picChg chg="mod">
          <ac:chgData name="Melissa Ryan" userId="169f3ad4-a1c1-4d4c-bc50-d9e66cb109a9" providerId="ADAL" clId="{29363F1D-4108-401D-8CAF-F39F5FFF31A4}" dt="2023-12-07T01:09:46.139" v="4" actId="1076"/>
          <ac:picMkLst>
            <pc:docMk/>
            <pc:sldMk cId="3108696729" sldId="338"/>
            <ac:picMk id="7" creationId="{365EE2E1-8C72-B56F-F8CC-E71CBC73408B}"/>
          </ac:picMkLst>
        </pc:picChg>
        <pc:picChg chg="mod">
          <ac:chgData name="Melissa Ryan" userId="169f3ad4-a1c1-4d4c-bc50-d9e66cb109a9" providerId="ADAL" clId="{29363F1D-4108-401D-8CAF-F39F5FFF31A4}" dt="2023-12-07T01:09:51.090" v="5" actId="1076"/>
          <ac:picMkLst>
            <pc:docMk/>
            <pc:sldMk cId="3108696729" sldId="338"/>
            <ac:picMk id="11" creationId="{BFE639B9-2FCD-144F-D22E-16DFF94AE2BF}"/>
          </ac:picMkLst>
        </pc:picChg>
      </pc:sldChg>
      <pc:sldChg chg="modSp add mod">
        <pc:chgData name="Melissa Ryan" userId="169f3ad4-a1c1-4d4c-bc50-d9e66cb109a9" providerId="ADAL" clId="{29363F1D-4108-401D-8CAF-F39F5FFF31A4}" dt="2023-12-11T10:22:01.532" v="1205" actId="207"/>
        <pc:sldMkLst>
          <pc:docMk/>
          <pc:sldMk cId="3141658423" sldId="353"/>
        </pc:sldMkLst>
        <pc:spChg chg="mod">
          <ac:chgData name="Melissa Ryan" userId="169f3ad4-a1c1-4d4c-bc50-d9e66cb109a9" providerId="ADAL" clId="{29363F1D-4108-401D-8CAF-F39F5FFF31A4}" dt="2023-12-11T10:22:01.532" v="1205" actId="207"/>
          <ac:spMkLst>
            <pc:docMk/>
            <pc:sldMk cId="3141658423" sldId="353"/>
            <ac:spMk id="2" creationId="{AD643BAF-6955-5C79-CBD9-E9603B8878B1}"/>
          </ac:spMkLst>
        </pc:spChg>
      </pc:sldChg>
      <pc:sldChg chg="ord">
        <pc:chgData name="Melissa Ryan" userId="169f3ad4-a1c1-4d4c-bc50-d9e66cb109a9" providerId="ADAL" clId="{29363F1D-4108-401D-8CAF-F39F5FFF31A4}" dt="2023-12-11T10:21:16.183" v="1200"/>
        <pc:sldMkLst>
          <pc:docMk/>
          <pc:sldMk cId="1995002763" sldId="354"/>
        </pc:sldMkLst>
      </pc:sldChg>
      <pc:sldChg chg="del">
        <pc:chgData name="Melissa Ryan" userId="169f3ad4-a1c1-4d4c-bc50-d9e66cb109a9" providerId="ADAL" clId="{29363F1D-4108-401D-8CAF-F39F5FFF31A4}" dt="2023-12-11T10:20:58.987" v="1196" actId="2696"/>
        <pc:sldMkLst>
          <pc:docMk/>
          <pc:sldMk cId="1006068414" sldId="356"/>
        </pc:sldMkLst>
      </pc:sldChg>
      <pc:sldChg chg="del">
        <pc:chgData name="Melissa Ryan" userId="169f3ad4-a1c1-4d4c-bc50-d9e66cb109a9" providerId="ADAL" clId="{29363F1D-4108-401D-8CAF-F39F5FFF31A4}" dt="2023-12-11T09:49:49.635" v="46" actId="2696"/>
        <pc:sldMkLst>
          <pc:docMk/>
          <pc:sldMk cId="2776961459" sldId="360"/>
        </pc:sldMkLst>
      </pc:sldChg>
      <pc:sldChg chg="modNotesTx">
        <pc:chgData name="Melissa Ryan" userId="169f3ad4-a1c1-4d4c-bc50-d9e66cb109a9" providerId="ADAL" clId="{29363F1D-4108-401D-8CAF-F39F5FFF31A4}" dt="2023-12-11T09:54:16.602" v="59" actId="20577"/>
        <pc:sldMkLst>
          <pc:docMk/>
          <pc:sldMk cId="125085118" sldId="365"/>
        </pc:sldMkLst>
      </pc:sldChg>
      <pc:sldChg chg="addSp delSp modSp new mod ord setBg modClrScheme chgLayout">
        <pc:chgData name="Melissa Ryan" userId="169f3ad4-a1c1-4d4c-bc50-d9e66cb109a9" providerId="ADAL" clId="{29363F1D-4108-401D-8CAF-F39F5FFF31A4}" dt="2023-12-12T05:21:13.260" v="1340" actId="12"/>
        <pc:sldMkLst>
          <pc:docMk/>
          <pc:sldMk cId="682406374" sldId="372"/>
        </pc:sldMkLst>
        <pc:spChg chg="del">
          <ac:chgData name="Melissa Ryan" userId="169f3ad4-a1c1-4d4c-bc50-d9e66cb109a9" providerId="ADAL" clId="{29363F1D-4108-401D-8CAF-F39F5FFF31A4}" dt="2023-12-07T01:10:32.180" v="13" actId="700"/>
          <ac:spMkLst>
            <pc:docMk/>
            <pc:sldMk cId="682406374" sldId="372"/>
            <ac:spMk id="2" creationId="{46205FEB-513D-5842-838B-EB4B4E0B337B}"/>
          </ac:spMkLst>
        </pc:spChg>
        <pc:spChg chg="add del">
          <ac:chgData name="Melissa Ryan" userId="169f3ad4-a1c1-4d4c-bc50-d9e66cb109a9" providerId="ADAL" clId="{29363F1D-4108-401D-8CAF-F39F5FFF31A4}" dt="2023-12-11T10:18:24.495" v="1186" actId="26606"/>
          <ac:spMkLst>
            <pc:docMk/>
            <pc:sldMk cId="682406374" sldId="372"/>
            <ac:spMk id="2" creationId="{63D450AC-0199-BCC3-4F8A-24A288FA8AAF}"/>
          </ac:spMkLst>
        </pc:spChg>
        <pc:spChg chg="add del mod replId">
          <ac:chgData name="Melissa Ryan" userId="169f3ad4-a1c1-4d4c-bc50-d9e66cb109a9" providerId="ADAL" clId="{29363F1D-4108-401D-8CAF-F39F5FFF31A4}" dt="2023-12-11T10:20:12.723" v="1194" actId="207"/>
          <ac:spMkLst>
            <pc:docMk/>
            <pc:sldMk cId="682406374" sldId="372"/>
            <ac:spMk id="2" creationId="{BFC3F325-0C20-A91C-7A51-040CF798D1FA}"/>
          </ac:spMkLst>
        </pc:spChg>
        <pc:spChg chg="del">
          <ac:chgData name="Melissa Ryan" userId="169f3ad4-a1c1-4d4c-bc50-d9e66cb109a9" providerId="ADAL" clId="{29363F1D-4108-401D-8CAF-F39F5FFF31A4}" dt="2023-12-07T01:10:32.180" v="13" actId="700"/>
          <ac:spMkLst>
            <pc:docMk/>
            <pc:sldMk cId="682406374" sldId="372"/>
            <ac:spMk id="3" creationId="{03C362A6-C770-86D7-6AA0-347B9FA715E3}"/>
          </ac:spMkLst>
        </pc:spChg>
        <pc:spChg chg="add del mod replId">
          <ac:chgData name="Melissa Ryan" userId="169f3ad4-a1c1-4d4c-bc50-d9e66cb109a9" providerId="ADAL" clId="{29363F1D-4108-401D-8CAF-F39F5FFF31A4}" dt="2023-12-12T05:21:13.260" v="1340" actId="12"/>
          <ac:spMkLst>
            <pc:docMk/>
            <pc:sldMk cId="682406374" sldId="372"/>
            <ac:spMk id="3" creationId="{3ABC7187-06BB-6620-8E03-B1452E4644F7}"/>
          </ac:spMkLst>
        </pc:spChg>
        <pc:spChg chg="add del">
          <ac:chgData name="Melissa Ryan" userId="169f3ad4-a1c1-4d4c-bc50-d9e66cb109a9" providerId="ADAL" clId="{29363F1D-4108-401D-8CAF-F39F5FFF31A4}" dt="2023-12-11T10:18:24.495" v="1186" actId="26606"/>
          <ac:spMkLst>
            <pc:docMk/>
            <pc:sldMk cId="682406374" sldId="372"/>
            <ac:spMk id="3" creationId="{6A7532D3-0735-93F9-D181-D6BEC7417875}"/>
          </ac:spMkLst>
        </pc:spChg>
        <pc:spChg chg="add del">
          <ac:chgData name="Melissa Ryan" userId="169f3ad4-a1c1-4d4c-bc50-d9e66cb109a9" providerId="ADAL" clId="{29363F1D-4108-401D-8CAF-F39F5FFF31A4}" dt="2023-12-11T10:18:24.495" v="1186" actId="26606"/>
          <ac:spMkLst>
            <pc:docMk/>
            <pc:sldMk cId="682406374" sldId="372"/>
            <ac:spMk id="8" creationId="{DEE2AD96-B495-4E06-9291-B71706F728CB}"/>
          </ac:spMkLst>
        </pc:spChg>
        <pc:spChg chg="add del">
          <ac:chgData name="Melissa Ryan" userId="169f3ad4-a1c1-4d4c-bc50-d9e66cb109a9" providerId="ADAL" clId="{29363F1D-4108-401D-8CAF-F39F5FFF31A4}" dt="2023-12-11T10:18:24.495" v="1186" actId="26606"/>
          <ac:spMkLst>
            <pc:docMk/>
            <pc:sldMk cId="682406374" sldId="372"/>
            <ac:spMk id="10" creationId="{53CF6D67-C5A8-4ADD-9E8E-1E38CA1D3166}"/>
          </ac:spMkLst>
        </pc:spChg>
        <pc:spChg chg="add del">
          <ac:chgData name="Melissa Ryan" userId="169f3ad4-a1c1-4d4c-bc50-d9e66cb109a9" providerId="ADAL" clId="{29363F1D-4108-401D-8CAF-F39F5FFF31A4}" dt="2023-12-11T10:18:24.495" v="1186" actId="26606"/>
          <ac:spMkLst>
            <pc:docMk/>
            <pc:sldMk cId="682406374" sldId="372"/>
            <ac:spMk id="12" creationId="{86909FA0-B515-4681-B7A8-FA281D133B94}"/>
          </ac:spMkLst>
        </pc:spChg>
        <pc:spChg chg="add del">
          <ac:chgData name="Melissa Ryan" userId="169f3ad4-a1c1-4d4c-bc50-d9e66cb109a9" providerId="ADAL" clId="{29363F1D-4108-401D-8CAF-F39F5FFF31A4}" dt="2023-12-11T10:18:24.495" v="1186" actId="26606"/>
          <ac:spMkLst>
            <pc:docMk/>
            <pc:sldMk cId="682406374" sldId="372"/>
            <ac:spMk id="14" creationId="{21C9FE86-FCC3-4A31-AA1C-C882262B7FE7}"/>
          </ac:spMkLst>
        </pc:spChg>
        <pc:spChg chg="add del">
          <ac:chgData name="Melissa Ryan" userId="169f3ad4-a1c1-4d4c-bc50-d9e66cb109a9" providerId="ADAL" clId="{29363F1D-4108-401D-8CAF-F39F5FFF31A4}" dt="2023-12-11T10:18:24.495" v="1186" actId="26606"/>
          <ac:spMkLst>
            <pc:docMk/>
            <pc:sldMk cId="682406374" sldId="372"/>
            <ac:spMk id="16" creationId="{7D96243B-ECED-4B71-8E06-AE9A285EAD20}"/>
          </ac:spMkLst>
        </pc:spChg>
        <pc:spChg chg="add del">
          <ac:chgData name="Melissa Ryan" userId="169f3ad4-a1c1-4d4c-bc50-d9e66cb109a9" providerId="ADAL" clId="{29363F1D-4108-401D-8CAF-F39F5FFF31A4}" dt="2023-12-11T10:18:24.495" v="1186" actId="26606"/>
          <ac:spMkLst>
            <pc:docMk/>
            <pc:sldMk cId="682406374" sldId="372"/>
            <ac:spMk id="18" creationId="{A09989E4-EFDC-4A90-A633-E0525FB4139E}"/>
          </ac:spMkLst>
        </pc:spChg>
        <pc:picChg chg="add mod">
          <ac:chgData name="Melissa Ryan" userId="169f3ad4-a1c1-4d4c-bc50-d9e66cb109a9" providerId="ADAL" clId="{29363F1D-4108-401D-8CAF-F39F5FFF31A4}" dt="2023-12-11T10:19:56.730" v="1193" actId="1076"/>
          <ac:picMkLst>
            <pc:docMk/>
            <pc:sldMk cId="682406374" sldId="372"/>
            <ac:picMk id="5" creationId="{A0E9AD58-D0EA-240E-9013-4587FE452652}"/>
          </ac:picMkLst>
        </pc:picChg>
      </pc:sldChg>
      <pc:sldChg chg="addSp modSp new mod">
        <pc:chgData name="Melissa Ryan" userId="169f3ad4-a1c1-4d4c-bc50-d9e66cb109a9" providerId="ADAL" clId="{29363F1D-4108-401D-8CAF-F39F5FFF31A4}" dt="2023-12-12T05:20:42.862" v="1338" actId="20577"/>
        <pc:sldMkLst>
          <pc:docMk/>
          <pc:sldMk cId="3423100244" sldId="373"/>
        </pc:sldMkLst>
        <pc:spChg chg="mod">
          <ac:chgData name="Melissa Ryan" userId="169f3ad4-a1c1-4d4c-bc50-d9e66cb109a9" providerId="ADAL" clId="{29363F1D-4108-401D-8CAF-F39F5FFF31A4}" dt="2023-12-07T01:11:08.622" v="23" actId="14100"/>
          <ac:spMkLst>
            <pc:docMk/>
            <pc:sldMk cId="3423100244" sldId="373"/>
            <ac:spMk id="2" creationId="{104FDAAF-BF2C-F150-8FED-7B49B23ADADB}"/>
          </ac:spMkLst>
        </pc:spChg>
        <pc:spChg chg="mod">
          <ac:chgData name="Melissa Ryan" userId="169f3ad4-a1c1-4d4c-bc50-d9e66cb109a9" providerId="ADAL" clId="{29363F1D-4108-401D-8CAF-F39F5FFF31A4}" dt="2023-12-12T05:20:42.862" v="1338" actId="20577"/>
          <ac:spMkLst>
            <pc:docMk/>
            <pc:sldMk cId="3423100244" sldId="373"/>
            <ac:spMk id="3" creationId="{F34787DE-1535-AD9B-961E-019ACC83FEC1}"/>
          </ac:spMkLst>
        </pc:spChg>
        <pc:picChg chg="add mod">
          <ac:chgData name="Melissa Ryan" userId="169f3ad4-a1c1-4d4c-bc50-d9e66cb109a9" providerId="ADAL" clId="{29363F1D-4108-401D-8CAF-F39F5FFF31A4}" dt="2023-12-07T01:11:37.279" v="28" actId="1076"/>
          <ac:picMkLst>
            <pc:docMk/>
            <pc:sldMk cId="3423100244" sldId="373"/>
            <ac:picMk id="4" creationId="{62A66CDD-30AD-E875-ADA8-CB920A5372F4}"/>
          </ac:picMkLst>
        </pc:picChg>
        <pc:picChg chg="add mod">
          <ac:chgData name="Melissa Ryan" userId="169f3ad4-a1c1-4d4c-bc50-d9e66cb109a9" providerId="ADAL" clId="{29363F1D-4108-401D-8CAF-F39F5FFF31A4}" dt="2023-12-07T01:12:14.561" v="42" actId="1076"/>
          <ac:picMkLst>
            <pc:docMk/>
            <pc:sldMk cId="3423100244" sldId="373"/>
            <ac:picMk id="5" creationId="{365EE2E1-8C72-B56F-F8CC-E71CBC73408B}"/>
          </ac:picMkLst>
        </pc:picChg>
        <pc:picChg chg="add mod">
          <ac:chgData name="Melissa Ryan" userId="169f3ad4-a1c1-4d4c-bc50-d9e66cb109a9" providerId="ADAL" clId="{29363F1D-4108-401D-8CAF-F39F5FFF31A4}" dt="2023-12-07T01:12:21.114" v="43" actId="1076"/>
          <ac:picMkLst>
            <pc:docMk/>
            <pc:sldMk cId="3423100244" sldId="373"/>
            <ac:picMk id="6" creationId="{BFE639B9-2FCD-144F-D22E-16DFF94AE2BF}"/>
          </ac:picMkLst>
        </pc:picChg>
      </pc:sldChg>
      <pc:sldChg chg="addSp delSp modSp new del mod">
        <pc:chgData name="Melissa Ryan" userId="169f3ad4-a1c1-4d4c-bc50-d9e66cb109a9" providerId="ADAL" clId="{29363F1D-4108-401D-8CAF-F39F5FFF31A4}" dt="2023-12-11T10:07:53.605" v="598" actId="2696"/>
        <pc:sldMkLst>
          <pc:docMk/>
          <pc:sldMk cId="1879610614" sldId="374"/>
        </pc:sldMkLst>
        <pc:spChg chg="mod">
          <ac:chgData name="Melissa Ryan" userId="169f3ad4-a1c1-4d4c-bc50-d9e66cb109a9" providerId="ADAL" clId="{29363F1D-4108-401D-8CAF-F39F5FFF31A4}" dt="2023-12-11T09:55:20.955" v="135" actId="122"/>
          <ac:spMkLst>
            <pc:docMk/>
            <pc:sldMk cId="1879610614" sldId="374"/>
            <ac:spMk id="2" creationId="{BC6529DA-3444-68CF-35AC-549373CEBFB3}"/>
          </ac:spMkLst>
        </pc:spChg>
        <pc:spChg chg="mod">
          <ac:chgData name="Melissa Ryan" userId="169f3ad4-a1c1-4d4c-bc50-d9e66cb109a9" providerId="ADAL" clId="{29363F1D-4108-401D-8CAF-F39F5FFF31A4}" dt="2023-12-11T10:03:30.726" v="531" actId="27636"/>
          <ac:spMkLst>
            <pc:docMk/>
            <pc:sldMk cId="1879610614" sldId="374"/>
            <ac:spMk id="3" creationId="{72CEB0A7-7BB0-C670-28C0-90EB4E77991B}"/>
          </ac:spMkLst>
        </pc:spChg>
        <pc:spChg chg="add mod">
          <ac:chgData name="Melissa Ryan" userId="169f3ad4-a1c1-4d4c-bc50-d9e66cb109a9" providerId="ADAL" clId="{29363F1D-4108-401D-8CAF-F39F5FFF31A4}" dt="2023-12-11T10:05:40.867" v="596" actId="14100"/>
          <ac:spMkLst>
            <pc:docMk/>
            <pc:sldMk cId="1879610614" sldId="374"/>
            <ac:spMk id="6" creationId="{34DCBB2A-0904-C3FC-13B8-20A0EF9108DF}"/>
          </ac:spMkLst>
        </pc:spChg>
        <pc:picChg chg="add mod">
          <ac:chgData name="Melissa Ryan" userId="169f3ad4-a1c1-4d4c-bc50-d9e66cb109a9" providerId="ADAL" clId="{29363F1D-4108-401D-8CAF-F39F5FFF31A4}" dt="2023-12-11T10:02:56.690" v="527" actId="1076"/>
          <ac:picMkLst>
            <pc:docMk/>
            <pc:sldMk cId="1879610614" sldId="374"/>
            <ac:picMk id="5" creationId="{F5B7EAB7-CBFC-5625-F359-7EA277F7C2CC}"/>
          </ac:picMkLst>
        </pc:picChg>
        <pc:picChg chg="add del mod">
          <ac:chgData name="Melissa Ryan" userId="169f3ad4-a1c1-4d4c-bc50-d9e66cb109a9" providerId="ADAL" clId="{29363F1D-4108-401D-8CAF-F39F5FFF31A4}" dt="2023-12-11T09:57:35.177" v="331"/>
          <ac:picMkLst>
            <pc:docMk/>
            <pc:sldMk cId="1879610614" sldId="374"/>
            <ac:picMk id="1026" creationId="{4F9B8A6D-ECAF-2E2B-2023-6CBEBFD58AE3}"/>
          </ac:picMkLst>
        </pc:picChg>
      </pc:sldChg>
      <pc:sldChg chg="addSp delSp modSp add del mod">
        <pc:chgData name="Melissa Ryan" userId="169f3ad4-a1c1-4d4c-bc50-d9e66cb109a9" providerId="ADAL" clId="{29363F1D-4108-401D-8CAF-F39F5FFF31A4}" dt="2023-12-13T19:18:39.299" v="1344" actId="2696"/>
        <pc:sldMkLst>
          <pc:docMk/>
          <pc:sldMk cId="3572811741" sldId="377"/>
        </pc:sldMkLst>
        <pc:spChg chg="mod">
          <ac:chgData name="Melissa Ryan" userId="169f3ad4-a1c1-4d4c-bc50-d9e66cb109a9" providerId="ADAL" clId="{29363F1D-4108-401D-8CAF-F39F5FFF31A4}" dt="2023-12-12T05:17:08.795" v="1263" actId="14100"/>
          <ac:spMkLst>
            <pc:docMk/>
            <pc:sldMk cId="3572811741" sldId="377"/>
            <ac:spMk id="2" creationId="{BC6529DA-3444-68CF-35AC-549373CEBFB3}"/>
          </ac:spMkLst>
        </pc:spChg>
        <pc:spChg chg="mod">
          <ac:chgData name="Melissa Ryan" userId="169f3ad4-a1c1-4d4c-bc50-d9e66cb109a9" providerId="ADAL" clId="{29363F1D-4108-401D-8CAF-F39F5FFF31A4}" dt="2023-12-12T05:19:59.464" v="1322" actId="27636"/>
          <ac:spMkLst>
            <pc:docMk/>
            <pc:sldMk cId="3572811741" sldId="377"/>
            <ac:spMk id="3" creationId="{72CEB0A7-7BB0-C670-28C0-90EB4E77991B}"/>
          </ac:spMkLst>
        </pc:spChg>
        <pc:spChg chg="del">
          <ac:chgData name="Melissa Ryan" userId="169f3ad4-a1c1-4d4c-bc50-d9e66cb109a9" providerId="ADAL" clId="{29363F1D-4108-401D-8CAF-F39F5FFF31A4}" dt="2023-12-12T05:13:34.275" v="1208" actId="478"/>
          <ac:spMkLst>
            <pc:docMk/>
            <pc:sldMk cId="3572811741" sldId="377"/>
            <ac:spMk id="6" creationId="{34DCBB2A-0904-C3FC-13B8-20A0EF9108DF}"/>
          </ac:spMkLst>
        </pc:spChg>
        <pc:picChg chg="del">
          <ac:chgData name="Melissa Ryan" userId="169f3ad4-a1c1-4d4c-bc50-d9e66cb109a9" providerId="ADAL" clId="{29363F1D-4108-401D-8CAF-F39F5FFF31A4}" dt="2023-12-12T05:13:33.372" v="1207" actId="478"/>
          <ac:picMkLst>
            <pc:docMk/>
            <pc:sldMk cId="3572811741" sldId="377"/>
            <ac:picMk id="5" creationId="{F5B7EAB7-CBFC-5625-F359-7EA277F7C2CC}"/>
          </ac:picMkLst>
        </pc:picChg>
        <pc:picChg chg="add mod">
          <ac:chgData name="Melissa Ryan" userId="169f3ad4-a1c1-4d4c-bc50-d9e66cb109a9" providerId="ADAL" clId="{29363F1D-4108-401D-8CAF-F39F5FFF31A4}" dt="2023-12-12T05:20:05.332" v="1323" actId="1076"/>
          <ac:picMkLst>
            <pc:docMk/>
            <pc:sldMk cId="3572811741" sldId="377"/>
            <ac:picMk id="7" creationId="{F009D2D1-7519-3DD8-A701-601432FA26ED}"/>
          </ac:picMkLst>
        </pc:picChg>
        <pc:picChg chg="add mod">
          <ac:chgData name="Melissa Ryan" userId="169f3ad4-a1c1-4d4c-bc50-d9e66cb109a9" providerId="ADAL" clId="{29363F1D-4108-401D-8CAF-F39F5FFF31A4}" dt="2023-12-12T05:19:19.811" v="1319" actId="1076"/>
          <ac:picMkLst>
            <pc:docMk/>
            <pc:sldMk cId="3572811741" sldId="377"/>
            <ac:picMk id="10" creationId="{0D61F122-0A1A-D5DF-CB84-3F33A1E3CD9C}"/>
          </ac:picMkLst>
        </pc:picChg>
        <pc:cxnChg chg="del">
          <ac:chgData name="Melissa Ryan" userId="169f3ad4-a1c1-4d4c-bc50-d9e66cb109a9" providerId="ADAL" clId="{29363F1D-4108-401D-8CAF-F39F5FFF31A4}" dt="2023-12-12T05:13:35.187" v="1209" actId="478"/>
          <ac:cxnSpMkLst>
            <pc:docMk/>
            <pc:sldMk cId="3572811741" sldId="377"/>
            <ac:cxnSpMk id="9" creationId="{D84ECEA1-AD0E-1E62-1ACF-3A94A2782F33}"/>
          </ac:cxnSpMkLst>
        </pc:cxnChg>
      </pc:sldChg>
      <pc:sldChg chg="add">
        <pc:chgData name="Melissa Ryan" userId="169f3ad4-a1c1-4d4c-bc50-d9e66cb109a9" providerId="ADAL" clId="{29363F1D-4108-401D-8CAF-F39F5FFF31A4}" dt="2023-12-13T19:18:05.785" v="1341"/>
        <pc:sldMkLst>
          <pc:docMk/>
          <pc:sldMk cId="2572329799" sldId="378"/>
        </pc:sldMkLst>
      </pc:sldChg>
      <pc:sldChg chg="add del">
        <pc:chgData name="Melissa Ryan" userId="169f3ad4-a1c1-4d4c-bc50-d9e66cb109a9" providerId="ADAL" clId="{29363F1D-4108-401D-8CAF-F39F5FFF31A4}" dt="2023-12-13T19:18:33.991" v="1343" actId="2890"/>
        <pc:sldMkLst>
          <pc:docMk/>
          <pc:sldMk cId="693539024" sldId="3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813A5-B8F8-4C93-B7C3-61BAA44DB795}" type="datetimeFigureOut">
              <a:rPr lang="en-AU" smtClean="0"/>
              <a:t>14/12/2023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00FA4-BFE2-4F44-A24B-DC0D1C25AE17}" type="slidenum">
              <a:rPr lang="en-AU" smtClean="0"/>
              <a:t>‹#›</a:t>
            </a:fld>
            <a:endParaRPr lang="en-AU"/>
          </a:p>
        </p:txBody>
      </p:sp>
    </p:spTree>
    <p:extLst>
      <p:ext uri="{BB962C8B-B14F-4D97-AF65-F5344CB8AC3E}">
        <p14:creationId xmlns:p14="http://schemas.microsoft.com/office/powerpoint/2010/main" val="312820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autosave when prompted – offer to save password – in the log in</a:t>
            </a:r>
            <a:endParaRPr lang="en-AU" dirty="0"/>
          </a:p>
        </p:txBody>
      </p:sp>
      <p:sp>
        <p:nvSpPr>
          <p:cNvPr id="4" name="Slide Number Placeholder 3"/>
          <p:cNvSpPr>
            <a:spLocks noGrp="1"/>
          </p:cNvSpPr>
          <p:nvPr>
            <p:ph type="sldNum" sz="quarter" idx="5"/>
          </p:nvPr>
        </p:nvSpPr>
        <p:spPr/>
        <p:txBody>
          <a:bodyPr/>
          <a:lstStyle/>
          <a:p>
            <a:fld id="{54100FA4-BFE2-4F44-A24B-DC0D1C25AE17}" type="slidenum">
              <a:rPr lang="en-AU" smtClean="0"/>
              <a:t>4</a:t>
            </a:fld>
            <a:endParaRPr lang="en-AU"/>
          </a:p>
        </p:txBody>
      </p:sp>
    </p:spTree>
    <p:extLst>
      <p:ext uri="{BB962C8B-B14F-4D97-AF65-F5344CB8AC3E}">
        <p14:creationId xmlns:p14="http://schemas.microsoft.com/office/powerpoint/2010/main" val="243481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100FA4-BFE2-4F44-A24B-DC0D1C25AE17}" type="slidenum">
              <a:rPr lang="en-AU" smtClean="0"/>
              <a:t>5</a:t>
            </a:fld>
            <a:endParaRPr lang="en-AU"/>
          </a:p>
        </p:txBody>
      </p:sp>
    </p:spTree>
    <p:extLst>
      <p:ext uri="{BB962C8B-B14F-4D97-AF65-F5344CB8AC3E}">
        <p14:creationId xmlns:p14="http://schemas.microsoft.com/office/powerpoint/2010/main" val="207878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some photos from Sim</a:t>
            </a:r>
            <a:endParaRPr lang="en-AU" dirty="0"/>
          </a:p>
        </p:txBody>
      </p:sp>
      <p:sp>
        <p:nvSpPr>
          <p:cNvPr id="4" name="Slide Number Placeholder 3"/>
          <p:cNvSpPr>
            <a:spLocks noGrp="1"/>
          </p:cNvSpPr>
          <p:nvPr>
            <p:ph type="sldNum" sz="quarter" idx="5"/>
          </p:nvPr>
        </p:nvSpPr>
        <p:spPr/>
        <p:txBody>
          <a:bodyPr/>
          <a:lstStyle/>
          <a:p>
            <a:fld id="{54100FA4-BFE2-4F44-A24B-DC0D1C25AE17}" type="slidenum">
              <a:rPr lang="en-AU" smtClean="0"/>
              <a:t>9</a:t>
            </a:fld>
            <a:endParaRPr lang="en-AU"/>
          </a:p>
        </p:txBody>
      </p:sp>
    </p:spTree>
    <p:extLst>
      <p:ext uri="{BB962C8B-B14F-4D97-AF65-F5344CB8AC3E}">
        <p14:creationId xmlns:p14="http://schemas.microsoft.com/office/powerpoint/2010/main" val="427475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photos from chat</a:t>
            </a:r>
            <a:endParaRPr lang="en-AU" dirty="0"/>
          </a:p>
        </p:txBody>
      </p:sp>
      <p:sp>
        <p:nvSpPr>
          <p:cNvPr id="4" name="Slide Number Placeholder 3"/>
          <p:cNvSpPr>
            <a:spLocks noGrp="1"/>
          </p:cNvSpPr>
          <p:nvPr>
            <p:ph type="sldNum" sz="quarter" idx="5"/>
          </p:nvPr>
        </p:nvSpPr>
        <p:spPr/>
        <p:txBody>
          <a:bodyPr/>
          <a:lstStyle/>
          <a:p>
            <a:fld id="{54100FA4-BFE2-4F44-A24B-DC0D1C25AE17}" type="slidenum">
              <a:rPr lang="en-AU" smtClean="0"/>
              <a:t>10</a:t>
            </a:fld>
            <a:endParaRPr lang="en-AU"/>
          </a:p>
        </p:txBody>
      </p:sp>
    </p:spTree>
    <p:extLst>
      <p:ext uri="{BB962C8B-B14F-4D97-AF65-F5344CB8AC3E}">
        <p14:creationId xmlns:p14="http://schemas.microsoft.com/office/powerpoint/2010/main" val="95309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cross on the right menu. This is a contributing issue to complications when saving consultations as two consults are inadvertently open. </a:t>
            </a:r>
            <a:endParaRPr lang="en-AU" dirty="0"/>
          </a:p>
        </p:txBody>
      </p:sp>
      <p:sp>
        <p:nvSpPr>
          <p:cNvPr id="4" name="Slide Number Placeholder 3"/>
          <p:cNvSpPr>
            <a:spLocks noGrp="1"/>
          </p:cNvSpPr>
          <p:nvPr>
            <p:ph type="sldNum" sz="quarter" idx="5"/>
          </p:nvPr>
        </p:nvSpPr>
        <p:spPr/>
        <p:txBody>
          <a:bodyPr/>
          <a:lstStyle/>
          <a:p>
            <a:fld id="{54100FA4-BFE2-4F44-A24B-DC0D1C25AE17}" type="slidenum">
              <a:rPr lang="en-AU" smtClean="0"/>
              <a:t>14</a:t>
            </a:fld>
            <a:endParaRPr lang="en-AU"/>
          </a:p>
        </p:txBody>
      </p:sp>
    </p:spTree>
    <p:extLst>
      <p:ext uri="{BB962C8B-B14F-4D97-AF65-F5344CB8AC3E}">
        <p14:creationId xmlns:p14="http://schemas.microsoft.com/office/powerpoint/2010/main" val="62769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Password for </a:t>
            </a:r>
            <a:r>
              <a:rPr lang="en-AU" dirty="0" err="1"/>
              <a:t>vimeos</a:t>
            </a:r>
            <a:r>
              <a:rPr lang="en-AU" dirty="0"/>
              <a:t> = cdis</a:t>
            </a:r>
          </a:p>
        </p:txBody>
      </p:sp>
      <p:sp>
        <p:nvSpPr>
          <p:cNvPr id="4" name="Slide Number Placeholder 3"/>
          <p:cNvSpPr>
            <a:spLocks noGrp="1"/>
          </p:cNvSpPr>
          <p:nvPr>
            <p:ph type="sldNum" sz="quarter" idx="5"/>
          </p:nvPr>
        </p:nvSpPr>
        <p:spPr/>
        <p:txBody>
          <a:bodyPr/>
          <a:lstStyle/>
          <a:p>
            <a:fld id="{65C20816-A1B1-476A-8779-38C8B2F884F5}" type="slidenum">
              <a:rPr lang="en-AU" smtClean="0"/>
              <a:t>20</a:t>
            </a:fld>
            <a:endParaRPr lang="en-AU"/>
          </a:p>
        </p:txBody>
      </p:sp>
    </p:spTree>
    <p:extLst>
      <p:ext uri="{BB962C8B-B14F-4D97-AF65-F5344CB8AC3E}">
        <p14:creationId xmlns:p14="http://schemas.microsoft.com/office/powerpoint/2010/main" val="63864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21</a:t>
            </a:fld>
            <a:endParaRPr lang="en-AU"/>
          </a:p>
        </p:txBody>
      </p:sp>
    </p:spTree>
    <p:extLst>
      <p:ext uri="{BB962C8B-B14F-4D97-AF65-F5344CB8AC3E}">
        <p14:creationId xmlns:p14="http://schemas.microsoft.com/office/powerpoint/2010/main" val="189752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7E25-79EF-D898-C2B0-DB9812BA86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1872AE7-2241-571E-6802-F60EF229E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FF6B4C-D5A4-36EC-481E-E1DCD129CAC3}"/>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5" name="Footer Placeholder 4">
            <a:extLst>
              <a:ext uri="{FF2B5EF4-FFF2-40B4-BE49-F238E27FC236}">
                <a16:creationId xmlns:a16="http://schemas.microsoft.com/office/drawing/2014/main" id="{D9C75ED1-E233-7AA2-F384-7B7E90BFDBD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635B9C-44D1-7AA5-D709-071697E4FEDE}"/>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233111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F00B-709B-1D35-58D4-B3DC06F11DC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877E351-5DD1-BA25-C856-09B3793E9E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809F71-E12E-A736-2624-C5A8BBE283D7}"/>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5" name="Footer Placeholder 4">
            <a:extLst>
              <a:ext uri="{FF2B5EF4-FFF2-40B4-BE49-F238E27FC236}">
                <a16:creationId xmlns:a16="http://schemas.microsoft.com/office/drawing/2014/main" id="{E63E6416-B7F3-E344-B413-888FDB04666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69FC1F9-4F9A-987B-93B7-9B8C2DD5B558}"/>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357475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BE6DF-BF3F-E8A1-D1AE-D8C1E64D04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26374E6-D4C3-3412-7683-36CC1F9285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4EF581-13D9-FB98-3EC3-83B0F78B3088}"/>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5" name="Footer Placeholder 4">
            <a:extLst>
              <a:ext uri="{FF2B5EF4-FFF2-40B4-BE49-F238E27FC236}">
                <a16:creationId xmlns:a16="http://schemas.microsoft.com/office/drawing/2014/main" id="{D45F4209-0BBF-692B-7086-A35E63D8F0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B90E290-40AE-2583-58C3-74CFD37A24C5}"/>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207264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9A5E-8D91-3B6B-1589-F84920B2A2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664D479-7A62-A830-A08E-E44964091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FB77A5-6A81-2F77-80B6-7C7C82CA829D}"/>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5" name="Footer Placeholder 4">
            <a:extLst>
              <a:ext uri="{FF2B5EF4-FFF2-40B4-BE49-F238E27FC236}">
                <a16:creationId xmlns:a16="http://schemas.microsoft.com/office/drawing/2014/main" id="{E4EC92DE-AB29-48B6-8CBE-2DAE5C4666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5251CC-07AC-022C-A7EA-C6238B104A5E}"/>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33067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D86B-0F25-08F3-C40E-90E64FDDC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F9EB860-3861-6B93-370A-0A0996E32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191A5-F781-582F-8926-9BA60D93CE77}"/>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5" name="Footer Placeholder 4">
            <a:extLst>
              <a:ext uri="{FF2B5EF4-FFF2-40B4-BE49-F238E27FC236}">
                <a16:creationId xmlns:a16="http://schemas.microsoft.com/office/drawing/2014/main" id="{D0AE0A35-D0B5-E245-4BBA-53FD92C27B0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24D380-5AEB-C339-0783-DC5CCD223B79}"/>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323960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2D66-633B-8D5A-7C96-A5F3241BB72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2A4793E-C865-4FBC-D278-C7981D111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E6A95D0-ADC9-65B5-0B48-0F12CF6986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98488E5-831F-EF7C-DBDC-63C0F5C636CA}"/>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6" name="Footer Placeholder 5">
            <a:extLst>
              <a:ext uri="{FF2B5EF4-FFF2-40B4-BE49-F238E27FC236}">
                <a16:creationId xmlns:a16="http://schemas.microsoft.com/office/drawing/2014/main" id="{B9A7CB53-F7EB-63AF-24C4-9E2C85D316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B181EBE-AA25-D00D-918B-D8770D7B36EA}"/>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16563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B856-7880-0937-DC9B-35FB8F9EDCE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6011295-53FD-64B1-6660-AAA702141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02D9E-FBF8-97F4-5F6D-7B4524E83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AFF50BF-2564-8257-FE98-3DF2142664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22B12-B1EA-86EC-5BCA-F22D57D983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C14A496-F486-2068-B629-C877164EFDE0}"/>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8" name="Footer Placeholder 7">
            <a:extLst>
              <a:ext uri="{FF2B5EF4-FFF2-40B4-BE49-F238E27FC236}">
                <a16:creationId xmlns:a16="http://schemas.microsoft.com/office/drawing/2014/main" id="{F5904ADA-3D5C-EEE9-51C0-E482FA17B58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02E3FB8-2FE5-FCEF-6B15-4DE863800479}"/>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340915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CD63-DA1A-97BF-6F2E-21F8D40103F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6054CE3-6A22-A530-DAF4-FB900149135C}"/>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4" name="Footer Placeholder 3">
            <a:extLst>
              <a:ext uri="{FF2B5EF4-FFF2-40B4-BE49-F238E27FC236}">
                <a16:creationId xmlns:a16="http://schemas.microsoft.com/office/drawing/2014/main" id="{78282384-398A-B55B-2535-90B99D691E3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EDAAD2C-A7A4-6072-8167-03F7F8A053C9}"/>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291097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1378A-A45D-6D81-DC5A-E2006394F61A}"/>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3" name="Footer Placeholder 2">
            <a:extLst>
              <a:ext uri="{FF2B5EF4-FFF2-40B4-BE49-F238E27FC236}">
                <a16:creationId xmlns:a16="http://schemas.microsoft.com/office/drawing/2014/main" id="{A0E15748-2074-2031-96F9-84D9CB4EC0C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AC2FFFC-DA1A-41CD-97C2-7308EDCE2935}"/>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1622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E612-36A2-5A9C-A06D-497D73C3A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05193B6-9934-263B-19C7-974739F12E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81A0F9C-1D8E-20E5-9C8B-6AFA3964D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03BF8C-3B07-1FBE-94BE-B919CDFE2A3C}"/>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6" name="Footer Placeholder 5">
            <a:extLst>
              <a:ext uri="{FF2B5EF4-FFF2-40B4-BE49-F238E27FC236}">
                <a16:creationId xmlns:a16="http://schemas.microsoft.com/office/drawing/2014/main" id="{1DDF94D9-BFE0-CC83-48A3-AC8DBF63FF2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3BE71B-EBF4-32EE-C40A-F08F3711A5B1}"/>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82884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1E07-83D3-DE87-A392-8408D6C3A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2AC2594-9FBB-4ACA-E9AD-CA8F32CB3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5B16089-307D-40F5-A39C-DAF0BA2CD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74D0E-9FB7-07E6-A8E1-1C430A43C419}"/>
              </a:ext>
            </a:extLst>
          </p:cNvPr>
          <p:cNvSpPr>
            <a:spLocks noGrp="1"/>
          </p:cNvSpPr>
          <p:nvPr>
            <p:ph type="dt" sz="half" idx="10"/>
          </p:nvPr>
        </p:nvSpPr>
        <p:spPr/>
        <p:txBody>
          <a:bodyPr/>
          <a:lstStyle/>
          <a:p>
            <a:fld id="{6C4AA8CA-4CC0-4D77-9043-99AF5A2C654F}" type="datetimeFigureOut">
              <a:rPr lang="en-AU" smtClean="0"/>
              <a:t>14/12/2023</a:t>
            </a:fld>
            <a:endParaRPr lang="en-AU"/>
          </a:p>
        </p:txBody>
      </p:sp>
      <p:sp>
        <p:nvSpPr>
          <p:cNvPr id="6" name="Footer Placeholder 5">
            <a:extLst>
              <a:ext uri="{FF2B5EF4-FFF2-40B4-BE49-F238E27FC236}">
                <a16:creationId xmlns:a16="http://schemas.microsoft.com/office/drawing/2014/main" id="{7CE845E6-BC00-C05F-559B-1D7561DFF4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982548E-B253-F15E-B17E-5DD7C3D347D6}"/>
              </a:ext>
            </a:extLst>
          </p:cNvPr>
          <p:cNvSpPr>
            <a:spLocks noGrp="1"/>
          </p:cNvSpPr>
          <p:nvPr>
            <p:ph type="sldNum" sz="quarter" idx="12"/>
          </p:nvPr>
        </p:nvSpPr>
        <p:spPr/>
        <p:txBody>
          <a:bodyPr/>
          <a:lstStyle/>
          <a:p>
            <a:fld id="{A23437FB-7FF0-48BD-B3F4-547CA4993DE7}" type="slidenum">
              <a:rPr lang="en-AU" smtClean="0"/>
              <a:t>‹#›</a:t>
            </a:fld>
            <a:endParaRPr lang="en-AU"/>
          </a:p>
        </p:txBody>
      </p:sp>
    </p:spTree>
    <p:extLst>
      <p:ext uri="{BB962C8B-B14F-4D97-AF65-F5344CB8AC3E}">
        <p14:creationId xmlns:p14="http://schemas.microsoft.com/office/powerpoint/2010/main" val="269226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18ED8-0C25-6CEB-00B9-DF5AC4CB5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A7FCA6-C02E-51D7-6664-4B8CC592D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C4DDC3-C979-1494-E410-863A3C1EF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AA8CA-4CC0-4D77-9043-99AF5A2C654F}" type="datetimeFigureOut">
              <a:rPr lang="en-AU" smtClean="0"/>
              <a:t>14/12/2023</a:t>
            </a:fld>
            <a:endParaRPr lang="en-AU"/>
          </a:p>
        </p:txBody>
      </p:sp>
      <p:sp>
        <p:nvSpPr>
          <p:cNvPr id="5" name="Footer Placeholder 4">
            <a:extLst>
              <a:ext uri="{FF2B5EF4-FFF2-40B4-BE49-F238E27FC236}">
                <a16:creationId xmlns:a16="http://schemas.microsoft.com/office/drawing/2014/main" id="{D94E9778-A823-A392-3037-E3FB6EDBC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C4AEC28-7DD2-6C6D-10A3-521C51164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437FB-7FF0-48BD-B3F4-547CA4993DE7}" type="slidenum">
              <a:rPr lang="en-AU" smtClean="0"/>
              <a:t>‹#›</a:t>
            </a:fld>
            <a:endParaRPr lang="en-AU"/>
          </a:p>
        </p:txBody>
      </p:sp>
    </p:spTree>
    <p:extLst>
      <p:ext uri="{BB962C8B-B14F-4D97-AF65-F5344CB8AC3E}">
        <p14:creationId xmlns:p14="http://schemas.microsoft.com/office/powerpoint/2010/main" val="67508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432021138" TargetMode="External"/><Relationship Id="rId2" Type="http://schemas.openxmlformats.org/officeDocument/2006/relationships/hyperlink" Target="https://www.health.vic.gov.au/maternal-child-health/child-development-information-syste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cdis@support.vic.gov.a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8" y="643467"/>
            <a:ext cx="4620584"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Clinical Users Group</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277684"/>
            <a:ext cx="4620584" cy="775494"/>
          </a:xfrm>
        </p:spPr>
        <p:txBody>
          <a:bodyPr>
            <a:normAutofit fontScale="85000" lnSpcReduction="20000"/>
          </a:bodyPr>
          <a:lstStyle/>
          <a:p>
            <a:pPr algn="l"/>
            <a:r>
              <a:rPr lang="en-US" sz="2000" dirty="0"/>
              <a:t>Thursday 7</a:t>
            </a:r>
            <a:r>
              <a:rPr lang="en-US" sz="2000" baseline="30000" dirty="0"/>
              <a:t>th</a:t>
            </a:r>
            <a:r>
              <a:rPr lang="en-US" sz="2000" dirty="0"/>
              <a:t> December 2023 </a:t>
            </a:r>
          </a:p>
          <a:p>
            <a:pPr algn="l"/>
            <a:r>
              <a:rPr lang="en-US" sz="2000" dirty="0"/>
              <a:t>8:30 am – 9:30am</a:t>
            </a:r>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2"/>
          <a:srcRect l="19995" r="147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F9EC-0FF4-A906-D891-11805456CD0C}"/>
              </a:ext>
            </a:extLst>
          </p:cNvPr>
          <p:cNvSpPr>
            <a:spLocks noGrp="1"/>
          </p:cNvSpPr>
          <p:nvPr>
            <p:ph type="title"/>
          </p:nvPr>
        </p:nvSpPr>
        <p:spPr/>
        <p:txBody>
          <a:bodyPr/>
          <a:lstStyle/>
          <a:p>
            <a:pPr algn="ctr"/>
            <a:r>
              <a:rPr lang="en-US" dirty="0"/>
              <a:t>Cancelling Consults Accidentally Opened</a:t>
            </a:r>
            <a:endParaRPr lang="en-AU" dirty="0"/>
          </a:p>
        </p:txBody>
      </p:sp>
      <p:sp>
        <p:nvSpPr>
          <p:cNvPr id="3" name="Content Placeholder 2">
            <a:extLst>
              <a:ext uri="{FF2B5EF4-FFF2-40B4-BE49-F238E27FC236}">
                <a16:creationId xmlns:a16="http://schemas.microsoft.com/office/drawing/2014/main" id="{BE344EA0-F223-54EE-0148-2AB932E25125}"/>
              </a:ext>
            </a:extLst>
          </p:cNvPr>
          <p:cNvSpPr>
            <a:spLocks noGrp="1"/>
          </p:cNvSpPr>
          <p:nvPr>
            <p:ph idx="1"/>
          </p:nvPr>
        </p:nvSpPr>
        <p:spPr>
          <a:xfrm>
            <a:off x="480767" y="1539328"/>
            <a:ext cx="11262065" cy="4953547"/>
          </a:xfrm>
        </p:spPr>
        <p:txBody>
          <a:bodyPr/>
          <a:lstStyle/>
          <a:p>
            <a:pPr marL="0" indent="0" algn="ctr">
              <a:buNone/>
            </a:pPr>
            <a:r>
              <a:rPr lang="en-US" sz="2200" i="1" dirty="0">
                <a:solidFill>
                  <a:schemeClr val="accent2"/>
                </a:solidFill>
              </a:rPr>
              <a:t>Only open consults when family are in the room attending the appointment.</a:t>
            </a:r>
          </a:p>
          <a:p>
            <a:pPr marL="0" indent="0">
              <a:buNone/>
            </a:pPr>
            <a:r>
              <a:rPr lang="en-US" sz="2200" dirty="0">
                <a:solidFill>
                  <a:srgbClr val="FF0000"/>
                </a:solidFill>
              </a:rPr>
              <a:t>1. </a:t>
            </a:r>
            <a:r>
              <a:rPr lang="en-US" sz="2200" dirty="0"/>
              <a:t>To cancel an open consult, that shouldn’t</a:t>
            </a:r>
          </a:p>
          <a:p>
            <a:pPr marL="0" indent="0">
              <a:buNone/>
            </a:pPr>
            <a:r>
              <a:rPr lang="en-US" sz="2200" dirty="0"/>
              <a:t>be commenced, scroll down to the bottom </a:t>
            </a:r>
          </a:p>
          <a:p>
            <a:pPr marL="0" indent="0">
              <a:buNone/>
            </a:pPr>
            <a:r>
              <a:rPr lang="en-US" sz="2200" dirty="0"/>
              <a:t>and select </a:t>
            </a:r>
            <a:r>
              <a:rPr lang="en-US" sz="2200" dirty="0">
                <a:solidFill>
                  <a:srgbClr val="FF0000"/>
                </a:solidFill>
              </a:rPr>
              <a:t>Cancel</a:t>
            </a:r>
            <a:r>
              <a:rPr lang="en-US" sz="2200" dirty="0"/>
              <a:t>.</a:t>
            </a:r>
          </a:p>
          <a:p>
            <a:pPr marL="0" indent="0" algn="ctr">
              <a:buNone/>
            </a:pPr>
            <a:endParaRPr lang="en-US" sz="2200" dirty="0"/>
          </a:p>
          <a:p>
            <a:pPr marL="0" indent="0" algn="ctr">
              <a:buNone/>
            </a:pPr>
            <a:endParaRPr lang="en-US" sz="2200" dirty="0"/>
          </a:p>
          <a:p>
            <a:pPr marL="0" indent="0" algn="ctr">
              <a:buNone/>
            </a:pPr>
            <a:endParaRPr lang="en-US" sz="2200" dirty="0"/>
          </a:p>
          <a:p>
            <a:pPr marL="0" indent="0">
              <a:buNone/>
            </a:pPr>
            <a:endParaRPr lang="en-AU" dirty="0"/>
          </a:p>
        </p:txBody>
      </p:sp>
      <p:grpSp>
        <p:nvGrpSpPr>
          <p:cNvPr id="24" name="Group 23">
            <a:extLst>
              <a:ext uri="{FF2B5EF4-FFF2-40B4-BE49-F238E27FC236}">
                <a16:creationId xmlns:a16="http://schemas.microsoft.com/office/drawing/2014/main" id="{1492558A-32A5-3E77-46A7-F0147B4B3129}"/>
              </a:ext>
            </a:extLst>
          </p:cNvPr>
          <p:cNvGrpSpPr/>
          <p:nvPr/>
        </p:nvGrpSpPr>
        <p:grpSpPr>
          <a:xfrm>
            <a:off x="1092668" y="3187216"/>
            <a:ext cx="4010038" cy="3488328"/>
            <a:chOff x="1092668" y="3187216"/>
            <a:chExt cx="4010038" cy="3488328"/>
          </a:xfrm>
        </p:grpSpPr>
        <p:grpSp>
          <p:nvGrpSpPr>
            <p:cNvPr id="10" name="Group 9">
              <a:extLst>
                <a:ext uri="{FF2B5EF4-FFF2-40B4-BE49-F238E27FC236}">
                  <a16:creationId xmlns:a16="http://schemas.microsoft.com/office/drawing/2014/main" id="{E51C6DFC-FFBE-020F-C6D9-5A7503D5CAE2}"/>
                </a:ext>
              </a:extLst>
            </p:cNvPr>
            <p:cNvGrpSpPr/>
            <p:nvPr/>
          </p:nvGrpSpPr>
          <p:grpSpPr>
            <a:xfrm>
              <a:off x="1092668" y="3187216"/>
              <a:ext cx="4010038" cy="3488328"/>
              <a:chOff x="449168" y="2762053"/>
              <a:chExt cx="4715020" cy="3965529"/>
            </a:xfrm>
          </p:grpSpPr>
          <p:pic>
            <p:nvPicPr>
              <p:cNvPr id="1028" name="Picture 4" descr="image">
                <a:extLst>
                  <a:ext uri="{FF2B5EF4-FFF2-40B4-BE49-F238E27FC236}">
                    <a16:creationId xmlns:a16="http://schemas.microsoft.com/office/drawing/2014/main" id="{8EBEF7FB-2CA5-BE0F-292B-F23F97129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68" y="2762053"/>
                <a:ext cx="4314090" cy="185836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585EFF6-8120-6344-AC1C-FBDF1C7DA288}"/>
                  </a:ext>
                </a:extLst>
              </p:cNvPr>
              <p:cNvGrpSpPr/>
              <p:nvPr/>
            </p:nvGrpSpPr>
            <p:grpSpPr>
              <a:xfrm>
                <a:off x="1041969" y="4427154"/>
                <a:ext cx="4122219" cy="2300428"/>
                <a:chOff x="1556363" y="4453787"/>
                <a:chExt cx="4122219" cy="2300428"/>
              </a:xfrm>
            </p:grpSpPr>
            <p:pic>
              <p:nvPicPr>
                <p:cNvPr id="1032" name="Picture 8" descr="image">
                  <a:extLst>
                    <a:ext uri="{FF2B5EF4-FFF2-40B4-BE49-F238E27FC236}">
                      <a16:creationId xmlns:a16="http://schemas.microsoft.com/office/drawing/2014/main" id="{3289D1E5-1590-72A8-448D-7D878E5E7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363" y="4453787"/>
                  <a:ext cx="4122219" cy="224329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A8F94FC5-661E-EBDC-168B-5CB1880A7A5F}"/>
                    </a:ext>
                  </a:extLst>
                </p:cNvPr>
                <p:cNvSpPr/>
                <p:nvPr/>
              </p:nvSpPr>
              <p:spPr>
                <a:xfrm>
                  <a:off x="3845730" y="6488079"/>
                  <a:ext cx="379211" cy="2661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1" name="TextBox 10">
              <a:extLst>
                <a:ext uri="{FF2B5EF4-FFF2-40B4-BE49-F238E27FC236}">
                  <a16:creationId xmlns:a16="http://schemas.microsoft.com/office/drawing/2014/main" id="{99CB0C8A-A85C-B2D2-0377-72D05786F39A}"/>
                </a:ext>
              </a:extLst>
            </p:cNvPr>
            <p:cNvSpPr txBox="1"/>
            <p:nvPr/>
          </p:nvSpPr>
          <p:spPr>
            <a:xfrm>
              <a:off x="4323425" y="3300578"/>
              <a:ext cx="301841" cy="369332"/>
            </a:xfrm>
            <a:prstGeom prst="rect">
              <a:avLst/>
            </a:prstGeom>
            <a:solidFill>
              <a:schemeClr val="bg1"/>
            </a:solidFill>
            <a:ln w="3175">
              <a:solidFill>
                <a:schemeClr val="tx1"/>
              </a:solidFill>
            </a:ln>
          </p:spPr>
          <p:txBody>
            <a:bodyPr wrap="square" rtlCol="0">
              <a:spAutoFit/>
            </a:bodyPr>
            <a:lstStyle/>
            <a:p>
              <a:r>
                <a:rPr lang="en-AU" dirty="0">
                  <a:solidFill>
                    <a:srgbClr val="FF0000"/>
                  </a:solidFill>
                </a:rPr>
                <a:t>1</a:t>
              </a:r>
            </a:p>
          </p:txBody>
        </p:sp>
      </p:grpSp>
      <p:grpSp>
        <p:nvGrpSpPr>
          <p:cNvPr id="13" name="Group 12">
            <a:extLst>
              <a:ext uri="{FF2B5EF4-FFF2-40B4-BE49-F238E27FC236}">
                <a16:creationId xmlns:a16="http://schemas.microsoft.com/office/drawing/2014/main" id="{F4F7E02C-CEF3-271A-5828-750C8328DC0E}"/>
              </a:ext>
            </a:extLst>
          </p:cNvPr>
          <p:cNvGrpSpPr/>
          <p:nvPr/>
        </p:nvGrpSpPr>
        <p:grpSpPr>
          <a:xfrm>
            <a:off x="7872721" y="2390762"/>
            <a:ext cx="2180704" cy="1312872"/>
            <a:chOff x="5693789" y="2897195"/>
            <a:chExt cx="2180704" cy="1312872"/>
          </a:xfrm>
        </p:grpSpPr>
        <p:pic>
          <p:nvPicPr>
            <p:cNvPr id="1036" name="Picture 12" descr="image">
              <a:extLst>
                <a:ext uri="{FF2B5EF4-FFF2-40B4-BE49-F238E27FC236}">
                  <a16:creationId xmlns:a16="http://schemas.microsoft.com/office/drawing/2014/main" id="{4326E66A-9A1B-0EB5-0DBC-A8A4C05D0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014" t="6745" r="6060"/>
            <a:stretch/>
          </p:blipFill>
          <p:spPr bwMode="auto">
            <a:xfrm>
              <a:off x="5693789" y="2897195"/>
              <a:ext cx="2180704" cy="131287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B779969-459B-331D-49B6-6DEB45B405D9}"/>
                </a:ext>
              </a:extLst>
            </p:cNvPr>
            <p:cNvSpPr txBox="1"/>
            <p:nvPr/>
          </p:nvSpPr>
          <p:spPr>
            <a:xfrm>
              <a:off x="7498442" y="2942515"/>
              <a:ext cx="301841" cy="369332"/>
            </a:xfrm>
            <a:prstGeom prst="rect">
              <a:avLst/>
            </a:prstGeom>
            <a:solidFill>
              <a:schemeClr val="bg1"/>
            </a:solidFill>
            <a:ln w="3175">
              <a:solidFill>
                <a:schemeClr val="tx1"/>
              </a:solidFill>
            </a:ln>
          </p:spPr>
          <p:txBody>
            <a:bodyPr wrap="square" rtlCol="0">
              <a:spAutoFit/>
            </a:bodyPr>
            <a:lstStyle/>
            <a:p>
              <a:r>
                <a:rPr lang="en-AU" dirty="0">
                  <a:solidFill>
                    <a:srgbClr val="FF0000"/>
                  </a:solidFill>
                </a:rPr>
                <a:t>2</a:t>
              </a:r>
            </a:p>
          </p:txBody>
        </p:sp>
      </p:grpSp>
      <p:sp>
        <p:nvSpPr>
          <p:cNvPr id="15" name="Content Placeholder 2">
            <a:extLst>
              <a:ext uri="{FF2B5EF4-FFF2-40B4-BE49-F238E27FC236}">
                <a16:creationId xmlns:a16="http://schemas.microsoft.com/office/drawing/2014/main" id="{F8977A5E-5516-C523-5DE3-B22B288AE50F}"/>
              </a:ext>
            </a:extLst>
          </p:cNvPr>
          <p:cNvSpPr txBox="1">
            <a:spLocks/>
          </p:cNvSpPr>
          <p:nvPr/>
        </p:nvSpPr>
        <p:spPr>
          <a:xfrm>
            <a:off x="5490227" y="2019090"/>
            <a:ext cx="6423097" cy="24465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200" dirty="0">
                <a:solidFill>
                  <a:srgbClr val="FF0000"/>
                </a:solidFill>
              </a:rPr>
              <a:t>2.</a:t>
            </a:r>
            <a:r>
              <a:rPr lang="en-US" sz="2200" dirty="0"/>
              <a:t> On the Cancel pop-up “Are you sure”, click “Yes”. </a:t>
            </a:r>
          </a:p>
          <a:p>
            <a:pPr marL="0" indent="0" algn="ctr">
              <a:buFont typeface="Arial" panose="020B0604020202020204" pitchFamily="34" charset="0"/>
              <a:buNone/>
            </a:pPr>
            <a:endParaRPr lang="en-US" sz="2200" dirty="0"/>
          </a:p>
          <a:p>
            <a:pPr marL="0" indent="0" algn="ctr">
              <a:buFont typeface="Arial" panose="020B0604020202020204" pitchFamily="34" charset="0"/>
              <a:buNone/>
            </a:pPr>
            <a:endParaRPr lang="en-US" sz="2200" dirty="0"/>
          </a:p>
          <a:p>
            <a:pPr marL="0" indent="0" algn="ctr">
              <a:buFont typeface="Arial" panose="020B0604020202020204" pitchFamily="34" charset="0"/>
              <a:buNone/>
            </a:pPr>
            <a:endParaRPr lang="en-US" sz="2200" dirty="0"/>
          </a:p>
          <a:p>
            <a:pPr marL="0" indent="0" algn="r">
              <a:buFont typeface="Arial" panose="020B0604020202020204" pitchFamily="34" charset="0"/>
              <a:buNone/>
            </a:pPr>
            <a:endParaRPr lang="en-US" sz="2200" dirty="0">
              <a:solidFill>
                <a:srgbClr val="FF0000"/>
              </a:solidFill>
            </a:endParaRPr>
          </a:p>
          <a:p>
            <a:pPr marL="0" indent="0" algn="r">
              <a:buFont typeface="Arial" panose="020B0604020202020204" pitchFamily="34" charset="0"/>
              <a:buNone/>
            </a:pPr>
            <a:r>
              <a:rPr lang="en-US" sz="2200" dirty="0">
                <a:solidFill>
                  <a:srgbClr val="FF0000"/>
                </a:solidFill>
              </a:rPr>
              <a:t>3. </a:t>
            </a:r>
            <a:r>
              <a:rPr lang="en-US" sz="2200" dirty="0"/>
              <a:t>You will return to the Client’s Consultations Screen</a:t>
            </a:r>
          </a:p>
          <a:p>
            <a:pPr marL="0" indent="0" algn="ctr">
              <a:buFont typeface="Arial" panose="020B0604020202020204" pitchFamily="34" charset="0"/>
              <a:buNone/>
            </a:pPr>
            <a:endParaRPr lang="en-US" dirty="0"/>
          </a:p>
          <a:p>
            <a:pPr marL="0" indent="0">
              <a:buFont typeface="Arial" panose="020B0604020202020204" pitchFamily="34" charset="0"/>
              <a:buNone/>
            </a:pPr>
            <a:endParaRPr lang="en-AU" dirty="0"/>
          </a:p>
        </p:txBody>
      </p:sp>
      <p:grpSp>
        <p:nvGrpSpPr>
          <p:cNvPr id="25" name="Group 24">
            <a:extLst>
              <a:ext uri="{FF2B5EF4-FFF2-40B4-BE49-F238E27FC236}">
                <a16:creationId xmlns:a16="http://schemas.microsoft.com/office/drawing/2014/main" id="{C61235D3-2BAE-3EBE-53F9-3CBF6C169101}"/>
              </a:ext>
            </a:extLst>
          </p:cNvPr>
          <p:cNvGrpSpPr/>
          <p:nvPr/>
        </p:nvGrpSpPr>
        <p:grpSpPr>
          <a:xfrm>
            <a:off x="6241664" y="4465611"/>
            <a:ext cx="5528112" cy="1507908"/>
            <a:chOff x="6156563" y="4594026"/>
            <a:chExt cx="5528112" cy="1507908"/>
          </a:xfrm>
        </p:grpSpPr>
        <p:pic>
          <p:nvPicPr>
            <p:cNvPr id="1044" name="Picture 20" descr="image">
              <a:extLst>
                <a:ext uri="{FF2B5EF4-FFF2-40B4-BE49-F238E27FC236}">
                  <a16:creationId xmlns:a16="http://schemas.microsoft.com/office/drawing/2014/main" id="{29A723B2-1537-1726-3401-A9893BCE65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609" b="52766"/>
            <a:stretch/>
          </p:blipFill>
          <p:spPr bwMode="auto">
            <a:xfrm>
              <a:off x="6156563" y="4594026"/>
              <a:ext cx="5528112" cy="150790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848FD35-38C8-A1D7-5F67-8F501A364337}"/>
                </a:ext>
              </a:extLst>
            </p:cNvPr>
            <p:cNvSpPr txBox="1"/>
            <p:nvPr/>
          </p:nvSpPr>
          <p:spPr>
            <a:xfrm>
              <a:off x="11147011" y="4637282"/>
              <a:ext cx="301841" cy="369332"/>
            </a:xfrm>
            <a:prstGeom prst="rect">
              <a:avLst/>
            </a:prstGeom>
            <a:solidFill>
              <a:schemeClr val="bg1"/>
            </a:solidFill>
            <a:ln w="3175">
              <a:solidFill>
                <a:schemeClr val="tx1"/>
              </a:solidFill>
            </a:ln>
          </p:spPr>
          <p:txBody>
            <a:bodyPr wrap="square" rtlCol="0">
              <a:spAutoFit/>
            </a:bodyPr>
            <a:lstStyle/>
            <a:p>
              <a:r>
                <a:rPr lang="en-AU" dirty="0">
                  <a:solidFill>
                    <a:srgbClr val="FF0000"/>
                  </a:solidFill>
                </a:rPr>
                <a:t>3</a:t>
              </a:r>
            </a:p>
          </p:txBody>
        </p:sp>
      </p:grpSp>
    </p:spTree>
    <p:extLst>
      <p:ext uri="{BB962C8B-B14F-4D97-AF65-F5344CB8AC3E}">
        <p14:creationId xmlns:p14="http://schemas.microsoft.com/office/powerpoint/2010/main" val="323381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15F1-B976-21B5-6462-9B639CF944C8}"/>
              </a:ext>
            </a:extLst>
          </p:cNvPr>
          <p:cNvSpPr>
            <a:spLocks noGrp="1"/>
          </p:cNvSpPr>
          <p:nvPr>
            <p:ph type="title"/>
          </p:nvPr>
        </p:nvSpPr>
        <p:spPr/>
        <p:txBody>
          <a:bodyPr/>
          <a:lstStyle/>
          <a:p>
            <a:pPr algn="ctr"/>
            <a:r>
              <a:rPr lang="en-US" dirty="0"/>
              <a:t>Viewing pop-us from within a consult</a:t>
            </a:r>
            <a:endParaRPr lang="en-AU" dirty="0"/>
          </a:p>
        </p:txBody>
      </p:sp>
      <p:sp>
        <p:nvSpPr>
          <p:cNvPr id="3" name="Content Placeholder 2">
            <a:extLst>
              <a:ext uri="{FF2B5EF4-FFF2-40B4-BE49-F238E27FC236}">
                <a16:creationId xmlns:a16="http://schemas.microsoft.com/office/drawing/2014/main" id="{73F30077-25B4-4691-EC98-A2EA4474B26F}"/>
              </a:ext>
            </a:extLst>
          </p:cNvPr>
          <p:cNvSpPr>
            <a:spLocks noGrp="1"/>
          </p:cNvSpPr>
          <p:nvPr>
            <p:ph idx="1"/>
          </p:nvPr>
        </p:nvSpPr>
        <p:spPr>
          <a:xfrm>
            <a:off x="838200" y="1580528"/>
            <a:ext cx="10515600" cy="4351338"/>
          </a:xfrm>
        </p:spPr>
        <p:txBody>
          <a:bodyPr>
            <a:normAutofit/>
          </a:bodyPr>
          <a:lstStyle/>
          <a:p>
            <a:pPr marL="0" indent="0" algn="ctr">
              <a:buNone/>
            </a:pPr>
            <a:r>
              <a:rPr lang="en-US" sz="2200" i="1" dirty="0">
                <a:solidFill>
                  <a:schemeClr val="accent2"/>
                </a:solidFill>
              </a:rPr>
              <a:t>Be mindful of accidentally opening a second consult screen</a:t>
            </a:r>
          </a:p>
          <a:p>
            <a:pPr marL="0" indent="0">
              <a:buNone/>
            </a:pPr>
            <a:r>
              <a:rPr lang="en-AU" sz="2200" dirty="0"/>
              <a:t>When you're working on a consultation, several links are embedded on the page. </a:t>
            </a:r>
          </a:p>
          <a:p>
            <a:pPr marL="0" indent="0">
              <a:buNone/>
            </a:pPr>
            <a:r>
              <a:rPr lang="en-AU" sz="2200" dirty="0"/>
              <a:t>E.g. Within Weight and Growth: You can click on ‘View History” to access pop-up information, then click close to return to the consultation you’re recording/delivering.</a:t>
            </a:r>
          </a:p>
          <a:p>
            <a:pPr marL="0" indent="0">
              <a:buNone/>
            </a:pPr>
            <a:endParaRPr lang="en-AU" sz="2200" dirty="0"/>
          </a:p>
        </p:txBody>
      </p:sp>
      <p:pic>
        <p:nvPicPr>
          <p:cNvPr id="5" name="Picture 4">
            <a:extLst>
              <a:ext uri="{FF2B5EF4-FFF2-40B4-BE49-F238E27FC236}">
                <a16:creationId xmlns:a16="http://schemas.microsoft.com/office/drawing/2014/main" id="{254046A5-0387-E15B-E287-FCBC12E6D67B}"/>
              </a:ext>
            </a:extLst>
          </p:cNvPr>
          <p:cNvPicPr>
            <a:picLocks noChangeAspect="1"/>
          </p:cNvPicPr>
          <p:nvPr/>
        </p:nvPicPr>
        <p:blipFill>
          <a:blip r:embed="rId2"/>
          <a:stretch>
            <a:fillRect/>
          </a:stretch>
        </p:blipFill>
        <p:spPr>
          <a:xfrm>
            <a:off x="4726665" y="3267192"/>
            <a:ext cx="6627136" cy="2360878"/>
          </a:xfrm>
          <a:prstGeom prst="rect">
            <a:avLst/>
          </a:prstGeom>
          <a:ln w="12700">
            <a:solidFill>
              <a:schemeClr val="tx1"/>
            </a:solidFill>
          </a:ln>
        </p:spPr>
      </p:pic>
      <p:grpSp>
        <p:nvGrpSpPr>
          <p:cNvPr id="6" name="Group 5">
            <a:extLst>
              <a:ext uri="{FF2B5EF4-FFF2-40B4-BE49-F238E27FC236}">
                <a16:creationId xmlns:a16="http://schemas.microsoft.com/office/drawing/2014/main" id="{F562E0F4-2BBD-8CCC-EB99-8A0A781AC01C}"/>
              </a:ext>
            </a:extLst>
          </p:cNvPr>
          <p:cNvGrpSpPr/>
          <p:nvPr/>
        </p:nvGrpSpPr>
        <p:grpSpPr>
          <a:xfrm>
            <a:off x="953632" y="3267192"/>
            <a:ext cx="3638991" cy="1922494"/>
            <a:chOff x="953632" y="3267192"/>
            <a:chExt cx="3638991" cy="1922494"/>
          </a:xfrm>
        </p:grpSpPr>
        <p:pic>
          <p:nvPicPr>
            <p:cNvPr id="2050" name="Picture 2" descr="image">
              <a:extLst>
                <a:ext uri="{FF2B5EF4-FFF2-40B4-BE49-F238E27FC236}">
                  <a16:creationId xmlns:a16="http://schemas.microsoft.com/office/drawing/2014/main" id="{3D999AB5-5CBB-2828-8F8A-C8A32683F6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20764"/>
            <a:stretch/>
          </p:blipFill>
          <p:spPr bwMode="auto">
            <a:xfrm>
              <a:off x="953632" y="3267192"/>
              <a:ext cx="3638991" cy="192249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4BE85C68-A43E-E781-51F1-B0C8B1A457CF}"/>
                </a:ext>
              </a:extLst>
            </p:cNvPr>
            <p:cNvSpPr/>
            <p:nvPr/>
          </p:nvSpPr>
          <p:spPr>
            <a:xfrm>
              <a:off x="953633" y="3756197"/>
              <a:ext cx="1071457" cy="2774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6151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15F1-B976-21B5-6462-9B639CF944C8}"/>
              </a:ext>
            </a:extLst>
          </p:cNvPr>
          <p:cNvSpPr>
            <a:spLocks noGrp="1"/>
          </p:cNvSpPr>
          <p:nvPr>
            <p:ph type="title"/>
          </p:nvPr>
        </p:nvSpPr>
        <p:spPr/>
        <p:txBody>
          <a:bodyPr/>
          <a:lstStyle/>
          <a:p>
            <a:pPr algn="ctr"/>
            <a:r>
              <a:rPr lang="en-US" dirty="0"/>
              <a:t>Viewing pop-us from within a consult</a:t>
            </a:r>
            <a:endParaRPr lang="en-AU" dirty="0"/>
          </a:p>
        </p:txBody>
      </p:sp>
      <p:sp>
        <p:nvSpPr>
          <p:cNvPr id="3" name="Content Placeholder 2">
            <a:extLst>
              <a:ext uri="{FF2B5EF4-FFF2-40B4-BE49-F238E27FC236}">
                <a16:creationId xmlns:a16="http://schemas.microsoft.com/office/drawing/2014/main" id="{73F30077-25B4-4691-EC98-A2EA4474B26F}"/>
              </a:ext>
            </a:extLst>
          </p:cNvPr>
          <p:cNvSpPr>
            <a:spLocks noGrp="1"/>
          </p:cNvSpPr>
          <p:nvPr>
            <p:ph idx="1"/>
          </p:nvPr>
        </p:nvSpPr>
        <p:spPr>
          <a:xfrm>
            <a:off x="838200" y="1580528"/>
            <a:ext cx="10515600" cy="4351338"/>
          </a:xfrm>
        </p:spPr>
        <p:txBody>
          <a:bodyPr>
            <a:normAutofit/>
          </a:bodyPr>
          <a:lstStyle/>
          <a:p>
            <a:pPr marL="0" indent="0" algn="ctr">
              <a:buNone/>
            </a:pPr>
            <a:r>
              <a:rPr lang="en-US" sz="2200" i="1" dirty="0">
                <a:solidFill>
                  <a:schemeClr val="accent2"/>
                </a:solidFill>
              </a:rPr>
              <a:t>Be mindful of accidentally opening a second consult screen</a:t>
            </a:r>
          </a:p>
          <a:p>
            <a:pPr marL="0" indent="0">
              <a:buNone/>
            </a:pPr>
            <a:r>
              <a:rPr lang="en-AU" sz="2200" dirty="0"/>
              <a:t>When you're working on a consultation, several links are embedded on the page. </a:t>
            </a:r>
          </a:p>
          <a:p>
            <a:pPr marL="0" indent="0">
              <a:buNone/>
            </a:pPr>
            <a:r>
              <a:rPr lang="en-AU" sz="2200" dirty="0"/>
              <a:t>E.g. Within Weight and Growth: You can click on “View Growth Chart” to access pop-up information, then scroll down and click close to return to the consultation you’re recording/delivering.</a:t>
            </a:r>
          </a:p>
          <a:p>
            <a:pPr marL="0" indent="0">
              <a:buNone/>
            </a:pPr>
            <a:endParaRPr lang="en-AU" sz="2200" dirty="0"/>
          </a:p>
          <a:p>
            <a:pPr marL="0" indent="0">
              <a:buNone/>
            </a:pPr>
            <a:endParaRPr lang="en-AU" sz="2200" dirty="0"/>
          </a:p>
        </p:txBody>
      </p:sp>
      <p:pic>
        <p:nvPicPr>
          <p:cNvPr id="7" name="Picture 6">
            <a:extLst>
              <a:ext uri="{FF2B5EF4-FFF2-40B4-BE49-F238E27FC236}">
                <a16:creationId xmlns:a16="http://schemas.microsoft.com/office/drawing/2014/main" id="{8FC8485B-FC8C-7A7B-DA87-030B35FC3A34}"/>
              </a:ext>
            </a:extLst>
          </p:cNvPr>
          <p:cNvPicPr>
            <a:picLocks noChangeAspect="1"/>
          </p:cNvPicPr>
          <p:nvPr/>
        </p:nvPicPr>
        <p:blipFill>
          <a:blip r:embed="rId2"/>
          <a:stretch>
            <a:fillRect/>
          </a:stretch>
        </p:blipFill>
        <p:spPr>
          <a:xfrm>
            <a:off x="5881496" y="3226322"/>
            <a:ext cx="4567322" cy="3052222"/>
          </a:xfrm>
          <a:prstGeom prst="rect">
            <a:avLst/>
          </a:prstGeom>
        </p:spPr>
      </p:pic>
      <p:grpSp>
        <p:nvGrpSpPr>
          <p:cNvPr id="11" name="Group 10">
            <a:extLst>
              <a:ext uri="{FF2B5EF4-FFF2-40B4-BE49-F238E27FC236}">
                <a16:creationId xmlns:a16="http://schemas.microsoft.com/office/drawing/2014/main" id="{6D09DD6B-0B74-9DF9-2A0D-EB3A3CDBCC2E}"/>
              </a:ext>
            </a:extLst>
          </p:cNvPr>
          <p:cNvGrpSpPr/>
          <p:nvPr/>
        </p:nvGrpSpPr>
        <p:grpSpPr>
          <a:xfrm>
            <a:off x="923538" y="3542016"/>
            <a:ext cx="4632081" cy="1915734"/>
            <a:chOff x="923538" y="3542016"/>
            <a:chExt cx="4632081" cy="1915734"/>
          </a:xfrm>
        </p:grpSpPr>
        <p:pic>
          <p:nvPicPr>
            <p:cNvPr id="2050" name="Picture 2" descr="image">
              <a:extLst>
                <a:ext uri="{FF2B5EF4-FFF2-40B4-BE49-F238E27FC236}">
                  <a16:creationId xmlns:a16="http://schemas.microsoft.com/office/drawing/2014/main" id="{3D999AB5-5CBB-2828-8F8A-C8A32683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143" y="3542016"/>
              <a:ext cx="4576476" cy="1915734"/>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7E84931C-B76F-7ACA-AD63-EB8DF3E907E7}"/>
                </a:ext>
              </a:extLst>
            </p:cNvPr>
            <p:cNvSpPr/>
            <p:nvPr/>
          </p:nvSpPr>
          <p:spPr>
            <a:xfrm>
              <a:off x="923538" y="4263775"/>
              <a:ext cx="1511436" cy="2979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73823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15F1-B976-21B5-6462-9B639CF944C8}"/>
              </a:ext>
            </a:extLst>
          </p:cNvPr>
          <p:cNvSpPr>
            <a:spLocks noGrp="1"/>
          </p:cNvSpPr>
          <p:nvPr>
            <p:ph type="title"/>
          </p:nvPr>
        </p:nvSpPr>
        <p:spPr/>
        <p:txBody>
          <a:bodyPr/>
          <a:lstStyle/>
          <a:p>
            <a:pPr algn="ctr"/>
            <a:r>
              <a:rPr lang="en-US" dirty="0"/>
              <a:t>Viewing pop-us from within a consult</a:t>
            </a:r>
            <a:endParaRPr lang="en-AU" dirty="0"/>
          </a:p>
        </p:txBody>
      </p:sp>
      <p:sp>
        <p:nvSpPr>
          <p:cNvPr id="3" name="Content Placeholder 2">
            <a:extLst>
              <a:ext uri="{FF2B5EF4-FFF2-40B4-BE49-F238E27FC236}">
                <a16:creationId xmlns:a16="http://schemas.microsoft.com/office/drawing/2014/main" id="{73F30077-25B4-4691-EC98-A2EA4474B26F}"/>
              </a:ext>
            </a:extLst>
          </p:cNvPr>
          <p:cNvSpPr>
            <a:spLocks noGrp="1"/>
          </p:cNvSpPr>
          <p:nvPr>
            <p:ph idx="1"/>
          </p:nvPr>
        </p:nvSpPr>
        <p:spPr>
          <a:xfrm>
            <a:off x="838200" y="1580528"/>
            <a:ext cx="10515600" cy="4351338"/>
          </a:xfrm>
        </p:spPr>
        <p:txBody>
          <a:bodyPr>
            <a:normAutofit/>
          </a:bodyPr>
          <a:lstStyle/>
          <a:p>
            <a:pPr marL="0" indent="0" algn="ctr">
              <a:buNone/>
            </a:pPr>
            <a:r>
              <a:rPr lang="en-US" sz="2200" i="1" dirty="0">
                <a:solidFill>
                  <a:schemeClr val="accent2"/>
                </a:solidFill>
              </a:rPr>
              <a:t>Be mindful of accidentally opening a second consult screen</a:t>
            </a:r>
          </a:p>
          <a:p>
            <a:pPr marL="0" indent="0">
              <a:buNone/>
            </a:pPr>
            <a:r>
              <a:rPr lang="en-AU" sz="2200" dirty="0"/>
              <a:t>When you're working on a consultation, several links are embedded on the page. </a:t>
            </a:r>
          </a:p>
          <a:p>
            <a:pPr marL="0" indent="0">
              <a:buNone/>
            </a:pPr>
            <a:r>
              <a:rPr lang="en-AU" sz="2200" dirty="0"/>
              <a:t>E.g. Within  Nutrition: You can click on “View History” to access pop-up information, then scroll down and click close to return to the consultation you’re recording/delivering.</a:t>
            </a:r>
          </a:p>
          <a:p>
            <a:pPr marL="0" indent="0">
              <a:buNone/>
            </a:pPr>
            <a:endParaRPr lang="en-AU" sz="2200" dirty="0"/>
          </a:p>
          <a:p>
            <a:pPr marL="0" indent="0">
              <a:buNone/>
            </a:pPr>
            <a:endParaRPr lang="en-AU" sz="2200" dirty="0"/>
          </a:p>
        </p:txBody>
      </p:sp>
      <p:pic>
        <p:nvPicPr>
          <p:cNvPr id="10" name="Picture 9">
            <a:extLst>
              <a:ext uri="{FF2B5EF4-FFF2-40B4-BE49-F238E27FC236}">
                <a16:creationId xmlns:a16="http://schemas.microsoft.com/office/drawing/2014/main" id="{7B570AD9-5D79-EE1C-B6BB-F5452D1EF969}"/>
              </a:ext>
            </a:extLst>
          </p:cNvPr>
          <p:cNvPicPr>
            <a:picLocks noChangeAspect="1"/>
          </p:cNvPicPr>
          <p:nvPr/>
        </p:nvPicPr>
        <p:blipFill>
          <a:blip r:embed="rId2"/>
          <a:stretch>
            <a:fillRect/>
          </a:stretch>
        </p:blipFill>
        <p:spPr>
          <a:xfrm>
            <a:off x="5667749" y="3103032"/>
            <a:ext cx="5514975" cy="2981325"/>
          </a:xfrm>
          <a:prstGeom prst="rect">
            <a:avLst/>
          </a:prstGeom>
          <a:ln w="12700">
            <a:solidFill>
              <a:schemeClr val="tx1"/>
            </a:solidFill>
          </a:ln>
        </p:spPr>
      </p:pic>
      <p:grpSp>
        <p:nvGrpSpPr>
          <p:cNvPr id="13" name="Group 12">
            <a:extLst>
              <a:ext uri="{FF2B5EF4-FFF2-40B4-BE49-F238E27FC236}">
                <a16:creationId xmlns:a16="http://schemas.microsoft.com/office/drawing/2014/main" id="{DEE70505-C888-8C21-12C5-D7F44EA41978}"/>
              </a:ext>
            </a:extLst>
          </p:cNvPr>
          <p:cNvGrpSpPr/>
          <p:nvPr/>
        </p:nvGrpSpPr>
        <p:grpSpPr>
          <a:xfrm>
            <a:off x="838200" y="3103032"/>
            <a:ext cx="4658474" cy="2075144"/>
            <a:chOff x="838200" y="3103032"/>
            <a:chExt cx="4658474" cy="2075144"/>
          </a:xfrm>
        </p:grpSpPr>
        <p:pic>
          <p:nvPicPr>
            <p:cNvPr id="5" name="Picture 4">
              <a:extLst>
                <a:ext uri="{FF2B5EF4-FFF2-40B4-BE49-F238E27FC236}">
                  <a16:creationId xmlns:a16="http://schemas.microsoft.com/office/drawing/2014/main" id="{B220BE6D-7DDA-F34B-118A-6FF3728A69DC}"/>
                </a:ext>
              </a:extLst>
            </p:cNvPr>
            <p:cNvPicPr>
              <a:picLocks noChangeAspect="1"/>
            </p:cNvPicPr>
            <p:nvPr/>
          </p:nvPicPr>
          <p:blipFill rotWithShape="1">
            <a:blip r:embed="rId3"/>
            <a:srcRect l="2300" r="19264" b="11114"/>
            <a:stretch/>
          </p:blipFill>
          <p:spPr>
            <a:xfrm>
              <a:off x="838200" y="3103032"/>
              <a:ext cx="4658474" cy="2075144"/>
            </a:xfrm>
            <a:prstGeom prst="rect">
              <a:avLst/>
            </a:prstGeom>
            <a:ln w="12700">
              <a:solidFill>
                <a:schemeClr val="tx1"/>
              </a:solidFill>
            </a:ln>
          </p:spPr>
        </p:pic>
        <p:sp>
          <p:nvSpPr>
            <p:cNvPr id="11" name="Oval 10">
              <a:extLst>
                <a:ext uri="{FF2B5EF4-FFF2-40B4-BE49-F238E27FC236}">
                  <a16:creationId xmlns:a16="http://schemas.microsoft.com/office/drawing/2014/main" id="{1EC9B57C-8DFC-ACA3-5659-F3A9C651D0B5}"/>
                </a:ext>
              </a:extLst>
            </p:cNvPr>
            <p:cNvSpPr/>
            <p:nvPr/>
          </p:nvSpPr>
          <p:spPr>
            <a:xfrm>
              <a:off x="838200" y="3672576"/>
              <a:ext cx="1113890" cy="3548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65230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E8B95-1B2A-FCEB-FC4F-9924F7A90B09}"/>
              </a:ext>
            </a:extLst>
          </p:cNvPr>
          <p:cNvSpPr>
            <a:spLocks noGrp="1"/>
          </p:cNvSpPr>
          <p:nvPr>
            <p:ph type="ctrTitle"/>
          </p:nvPr>
        </p:nvSpPr>
        <p:spPr>
          <a:xfrm>
            <a:off x="841248" y="256032"/>
            <a:ext cx="10506456" cy="1014984"/>
          </a:xfrm>
        </p:spPr>
        <p:txBody>
          <a:bodyPr vert="horz" lIns="91440" tIns="45720" rIns="91440" bIns="45720" rtlCol="0" anchor="b">
            <a:normAutofit/>
          </a:bodyPr>
          <a:lstStyle/>
          <a:p>
            <a:pPr algn="l"/>
            <a:r>
              <a:rPr lang="en-US" sz="4400" kern="1200" dirty="0">
                <a:solidFill>
                  <a:schemeClr val="tx1"/>
                </a:solidFill>
                <a:latin typeface="+mj-lt"/>
                <a:ea typeface="+mj-ea"/>
                <a:cs typeface="+mj-cs"/>
              </a:rPr>
              <a:t>Do not right click on </a:t>
            </a:r>
            <a:r>
              <a:rPr lang="en-US" sz="4400" dirty="0"/>
              <a:t>hyperlink</a:t>
            </a:r>
            <a:endParaRPr lang="en-US" sz="4400" kern="1200" dirty="0">
              <a:solidFill>
                <a:schemeClr val="tx1"/>
              </a:solidFill>
              <a:latin typeface="+mj-lt"/>
              <a:ea typeface="+mj-ea"/>
              <a:cs typeface="+mj-cs"/>
            </a:endParaRPr>
          </a:p>
        </p:txBody>
      </p:sp>
      <p:sp>
        <p:nvSpPr>
          <p:cNvPr id="18" name="Rectangle 1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53C27601-C30F-AEE6-2D2F-561EA9EA2D0A}"/>
              </a:ext>
            </a:extLst>
          </p:cNvPr>
          <p:cNvSpPr>
            <a:spLocks/>
          </p:cNvSpPr>
          <p:nvPr/>
        </p:nvSpPr>
        <p:spPr>
          <a:xfrm>
            <a:off x="1029810" y="1744317"/>
            <a:ext cx="9685538" cy="4984958"/>
          </a:xfrm>
          <a:prstGeom prst="rect">
            <a:avLst/>
          </a:prstGeom>
        </p:spPr>
        <p:txBody>
          <a:bodyPr/>
          <a:lstStyle/>
          <a:p>
            <a:pPr defTabSz="740664">
              <a:spcAft>
                <a:spcPts val="600"/>
              </a:spcAft>
            </a:pPr>
            <a:r>
              <a:rPr lang="en-US" kern="1200" dirty="0">
                <a:solidFill>
                  <a:schemeClr val="tx1"/>
                </a:solidFill>
                <a:latin typeface="+mn-lt"/>
                <a:ea typeface="+mn-ea"/>
                <a:cs typeface="+mn-cs"/>
              </a:rPr>
              <a:t>Right clicking on a hyperlink in CDIS will give you the option to open a new </a:t>
            </a:r>
            <a:r>
              <a:rPr lang="en-US" dirty="0"/>
              <a:t>tab/window (see below)</a:t>
            </a:r>
            <a:r>
              <a:rPr lang="en-US" kern="1200" dirty="0">
                <a:solidFill>
                  <a:schemeClr val="tx1"/>
                </a:solidFill>
                <a:latin typeface="+mn-lt"/>
                <a:ea typeface="+mn-ea"/>
                <a:cs typeface="+mn-cs"/>
              </a:rPr>
              <a:t>.</a:t>
            </a:r>
          </a:p>
          <a:p>
            <a:pPr defTabSz="740664">
              <a:spcAft>
                <a:spcPts val="600"/>
              </a:spcAft>
            </a:pPr>
            <a:endParaRPr lang="en-US" dirty="0"/>
          </a:p>
          <a:p>
            <a:pPr defTabSz="740664">
              <a:spcAft>
                <a:spcPts val="600"/>
              </a:spcAft>
            </a:pPr>
            <a:endParaRPr lang="en-US" sz="1458" dirty="0"/>
          </a:p>
          <a:p>
            <a:pPr defTabSz="740664">
              <a:spcAft>
                <a:spcPts val="600"/>
              </a:spcAft>
            </a:pPr>
            <a:endParaRPr lang="en-US" sz="1458" dirty="0"/>
          </a:p>
          <a:p>
            <a:pPr defTabSz="740664">
              <a:spcAft>
                <a:spcPts val="600"/>
              </a:spcAft>
            </a:pPr>
            <a:endParaRPr lang="en-US" sz="1458" dirty="0"/>
          </a:p>
          <a:p>
            <a:pPr defTabSz="740664">
              <a:spcAft>
                <a:spcPts val="600"/>
              </a:spcAft>
            </a:pPr>
            <a:endParaRPr lang="en-US" sz="1458" dirty="0"/>
          </a:p>
          <a:p>
            <a:pPr defTabSz="740664">
              <a:spcAft>
                <a:spcPts val="600"/>
              </a:spcAft>
            </a:pPr>
            <a:endParaRPr lang="en-US" sz="1458" kern="1200" dirty="0">
              <a:solidFill>
                <a:schemeClr val="tx1"/>
              </a:solidFill>
              <a:latin typeface="+mn-lt"/>
              <a:ea typeface="+mn-ea"/>
              <a:cs typeface="+mn-cs"/>
            </a:endParaRPr>
          </a:p>
          <a:p>
            <a:pPr defTabSz="740664">
              <a:spcAft>
                <a:spcPts val="600"/>
              </a:spcAft>
            </a:pPr>
            <a:endParaRPr lang="en-US" sz="1458" kern="1200" dirty="0">
              <a:solidFill>
                <a:schemeClr val="tx1"/>
              </a:solidFill>
              <a:latin typeface="+mn-lt"/>
              <a:ea typeface="+mn-ea"/>
              <a:cs typeface="+mn-cs"/>
            </a:endParaRPr>
          </a:p>
          <a:p>
            <a:pPr defTabSz="740664">
              <a:spcAft>
                <a:spcPts val="600"/>
              </a:spcAft>
            </a:pPr>
            <a:endParaRPr lang="en-US" sz="1458" kern="1200" dirty="0">
              <a:solidFill>
                <a:schemeClr val="tx1"/>
              </a:solidFill>
              <a:latin typeface="+mn-lt"/>
              <a:ea typeface="+mn-ea"/>
              <a:cs typeface="+mn-cs"/>
            </a:endParaRPr>
          </a:p>
          <a:p>
            <a:pPr defTabSz="740664">
              <a:spcAft>
                <a:spcPts val="600"/>
              </a:spcAft>
            </a:pPr>
            <a:endParaRPr lang="en-US" sz="1458" dirty="0"/>
          </a:p>
          <a:p>
            <a:pPr defTabSz="740664">
              <a:spcAft>
                <a:spcPts val="600"/>
              </a:spcAft>
            </a:pPr>
            <a:endParaRPr lang="en-US" sz="1458" kern="1200" dirty="0">
              <a:solidFill>
                <a:schemeClr val="tx1"/>
              </a:solidFill>
              <a:latin typeface="+mn-lt"/>
              <a:ea typeface="+mn-ea"/>
              <a:cs typeface="+mn-cs"/>
            </a:endParaRPr>
          </a:p>
          <a:p>
            <a:pPr defTabSz="740664">
              <a:spcAft>
                <a:spcPts val="600"/>
              </a:spcAft>
            </a:pPr>
            <a:endParaRPr lang="en-US" sz="1458" dirty="0"/>
          </a:p>
          <a:p>
            <a:pPr defTabSz="740664">
              <a:spcAft>
                <a:spcPts val="600"/>
              </a:spcAft>
            </a:pPr>
            <a:r>
              <a:rPr lang="en-US" kern="1200" dirty="0">
                <a:solidFill>
                  <a:schemeClr val="tx1"/>
                </a:solidFill>
                <a:latin typeface="+mn-lt"/>
                <a:ea typeface="+mn-ea"/>
                <a:cs typeface="+mn-cs"/>
              </a:rPr>
              <a:t>If you select open a new </a:t>
            </a:r>
            <a:r>
              <a:rPr lang="en-US" dirty="0"/>
              <a:t>tab/window</a:t>
            </a:r>
            <a:r>
              <a:rPr lang="en-US" kern="1200" dirty="0">
                <a:solidFill>
                  <a:schemeClr val="tx1"/>
                </a:solidFill>
                <a:latin typeface="+mn-lt"/>
                <a:ea typeface="+mn-ea"/>
                <a:cs typeface="+mn-cs"/>
              </a:rPr>
              <a:t> you are opening the same consult in a new </a:t>
            </a:r>
            <a:r>
              <a:rPr lang="en-US" dirty="0"/>
              <a:t>tab/window</a:t>
            </a:r>
            <a:endParaRPr lang="en-US" kern="1200" dirty="0">
              <a:solidFill>
                <a:schemeClr val="tx1"/>
              </a:solidFill>
              <a:latin typeface="+mn-lt"/>
              <a:ea typeface="+mn-ea"/>
              <a:cs typeface="+mn-cs"/>
            </a:endParaRPr>
          </a:p>
          <a:p>
            <a:pPr defTabSz="740664">
              <a:spcAft>
                <a:spcPts val="600"/>
              </a:spcAft>
            </a:pPr>
            <a:r>
              <a:rPr lang="en-US" kern="1200" dirty="0">
                <a:solidFill>
                  <a:schemeClr val="tx1"/>
                </a:solidFill>
                <a:latin typeface="+mn-lt"/>
                <a:ea typeface="+mn-ea"/>
                <a:cs typeface="+mn-cs"/>
              </a:rPr>
              <a:t>This may result in issues saving the consult.</a:t>
            </a:r>
          </a:p>
          <a:p>
            <a:pPr defTabSz="740664">
              <a:spcAft>
                <a:spcPts val="600"/>
              </a:spcAft>
            </a:pPr>
            <a:r>
              <a:rPr lang="en-US" dirty="0"/>
              <a:t>Please DO NOT do this.</a:t>
            </a:r>
            <a:endParaRPr lang="en-US" kern="1200" dirty="0">
              <a:solidFill>
                <a:schemeClr val="tx1"/>
              </a:solidFill>
              <a:latin typeface="+mn-lt"/>
              <a:ea typeface="+mn-ea"/>
              <a:cs typeface="+mn-cs"/>
            </a:endParaRPr>
          </a:p>
          <a:p>
            <a:pPr defTabSz="740664">
              <a:spcAft>
                <a:spcPts val="600"/>
              </a:spcAft>
            </a:pPr>
            <a:endParaRPr lang="en-US" sz="1458" kern="1200" dirty="0">
              <a:solidFill>
                <a:schemeClr val="tx1"/>
              </a:solidFill>
              <a:latin typeface="+mn-lt"/>
              <a:ea typeface="+mn-ea"/>
              <a:cs typeface="+mn-cs"/>
            </a:endParaRPr>
          </a:p>
          <a:p>
            <a:pPr defTabSz="740664">
              <a:spcAft>
                <a:spcPts val="600"/>
              </a:spcAft>
            </a:pPr>
            <a:endParaRPr lang="en-US" sz="1458" kern="1200" dirty="0">
              <a:solidFill>
                <a:schemeClr val="tx1"/>
              </a:solidFill>
              <a:latin typeface="+mn-lt"/>
              <a:ea typeface="+mn-ea"/>
              <a:cs typeface="+mn-cs"/>
            </a:endParaRPr>
          </a:p>
          <a:p>
            <a:pPr>
              <a:spcAft>
                <a:spcPts val="600"/>
              </a:spcAft>
            </a:pPr>
            <a:endParaRPr lang="en-AU" dirty="0"/>
          </a:p>
        </p:txBody>
      </p:sp>
      <p:pic>
        <p:nvPicPr>
          <p:cNvPr id="5" name="Picture 4">
            <a:extLst>
              <a:ext uri="{FF2B5EF4-FFF2-40B4-BE49-F238E27FC236}">
                <a16:creationId xmlns:a16="http://schemas.microsoft.com/office/drawing/2014/main" id="{28ADC690-E46E-324B-F595-6DE4DBDB54DB}"/>
              </a:ext>
            </a:extLst>
          </p:cNvPr>
          <p:cNvPicPr>
            <a:picLocks noChangeAspect="1"/>
          </p:cNvPicPr>
          <p:nvPr/>
        </p:nvPicPr>
        <p:blipFill>
          <a:blip r:embed="rId3"/>
          <a:stretch>
            <a:fillRect/>
          </a:stretch>
        </p:blipFill>
        <p:spPr>
          <a:xfrm>
            <a:off x="1978356" y="2537896"/>
            <a:ext cx="4301364" cy="2577713"/>
          </a:xfrm>
          <a:prstGeom prst="rect">
            <a:avLst/>
          </a:prstGeom>
        </p:spPr>
      </p:pic>
      <p:sp>
        <p:nvSpPr>
          <p:cNvPr id="6" name="Arrow: Right 5">
            <a:extLst>
              <a:ext uri="{FF2B5EF4-FFF2-40B4-BE49-F238E27FC236}">
                <a16:creationId xmlns:a16="http://schemas.microsoft.com/office/drawing/2014/main" id="{2E968E4B-1FB1-77FE-D965-BD72D99F8B66}"/>
              </a:ext>
            </a:extLst>
          </p:cNvPr>
          <p:cNvSpPr/>
          <p:nvPr/>
        </p:nvSpPr>
        <p:spPr>
          <a:xfrm>
            <a:off x="1280315" y="2891283"/>
            <a:ext cx="797538" cy="3950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Right 8">
            <a:extLst>
              <a:ext uri="{FF2B5EF4-FFF2-40B4-BE49-F238E27FC236}">
                <a16:creationId xmlns:a16="http://schemas.microsoft.com/office/drawing/2014/main" id="{FB9A6D78-9797-D1C0-BFD9-6BACA6342042}"/>
              </a:ext>
            </a:extLst>
          </p:cNvPr>
          <p:cNvSpPr/>
          <p:nvPr/>
        </p:nvSpPr>
        <p:spPr>
          <a:xfrm>
            <a:off x="1288479" y="4065877"/>
            <a:ext cx="797538" cy="3950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1A2B0341-0DCA-45CA-0107-423935381D3F}"/>
              </a:ext>
            </a:extLst>
          </p:cNvPr>
          <p:cNvPicPr>
            <a:picLocks noChangeAspect="1"/>
          </p:cNvPicPr>
          <p:nvPr/>
        </p:nvPicPr>
        <p:blipFill>
          <a:blip r:embed="rId4"/>
          <a:stretch>
            <a:fillRect/>
          </a:stretch>
        </p:blipFill>
        <p:spPr>
          <a:xfrm>
            <a:off x="7437596" y="2814272"/>
            <a:ext cx="2136235" cy="1386668"/>
          </a:xfrm>
          <a:prstGeom prst="rect">
            <a:avLst/>
          </a:prstGeom>
        </p:spPr>
      </p:pic>
      <p:sp>
        <p:nvSpPr>
          <p:cNvPr id="4" name="Multiplication Sign 3">
            <a:extLst>
              <a:ext uri="{FF2B5EF4-FFF2-40B4-BE49-F238E27FC236}">
                <a16:creationId xmlns:a16="http://schemas.microsoft.com/office/drawing/2014/main" id="{08A4437C-8F23-F6C4-D194-9D0B91C71989}"/>
              </a:ext>
            </a:extLst>
          </p:cNvPr>
          <p:cNvSpPr/>
          <p:nvPr/>
        </p:nvSpPr>
        <p:spPr>
          <a:xfrm>
            <a:off x="6768178" y="2502021"/>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7229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D4876-4525-939A-1954-D5972380D256}"/>
              </a:ext>
            </a:extLst>
          </p:cNvPr>
          <p:cNvSpPr>
            <a:spLocks noGrp="1"/>
          </p:cNvSpPr>
          <p:nvPr>
            <p:ph type="title"/>
          </p:nvPr>
        </p:nvSpPr>
        <p:spPr>
          <a:xfrm>
            <a:off x="686834" y="1153572"/>
            <a:ext cx="3200400" cy="4461163"/>
          </a:xfrm>
        </p:spPr>
        <p:txBody>
          <a:bodyPr>
            <a:normAutofit/>
          </a:bodyPr>
          <a:lstStyle/>
          <a:p>
            <a:r>
              <a:rPr lang="en-US">
                <a:solidFill>
                  <a:srgbClr val="FFFFFF"/>
                </a:solidFill>
              </a:rPr>
              <a:t>Update to EMCH Risk Factors (referral reasons)</a:t>
            </a:r>
            <a:endParaRPr lang="en-AU">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2CA6EA-6D4F-CB87-2C84-FBE2368FF151}"/>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v"/>
            </a:pPr>
            <a:r>
              <a:rPr lang="en-US" sz="2400" dirty="0"/>
              <a:t>The Commission for Children and Young People requested an update to the risk factors noted in the Enhanced Maternal and Child Health Guidelines. </a:t>
            </a:r>
          </a:p>
          <a:p>
            <a:pPr>
              <a:buFont typeface="Wingdings" panose="05000000000000000000" pitchFamily="2" charset="2"/>
              <a:buChar char="v"/>
            </a:pPr>
            <a:endParaRPr lang="en-US" sz="2400" dirty="0"/>
          </a:p>
          <a:p>
            <a:pPr>
              <a:buFont typeface="Wingdings" panose="05000000000000000000" pitchFamily="2" charset="2"/>
              <a:buChar char="v"/>
            </a:pPr>
            <a:r>
              <a:rPr lang="en-US" sz="2400" dirty="0"/>
              <a:t>The MCH Enhanced Maternal and Child Health Program Guidelines (P14) have been updated to reflect this update. </a:t>
            </a:r>
          </a:p>
          <a:p>
            <a:pPr>
              <a:buFont typeface="Wingdings" panose="05000000000000000000" pitchFamily="2" charset="2"/>
              <a:buChar char="v"/>
            </a:pPr>
            <a:endParaRPr lang="en-US" sz="2400" dirty="0"/>
          </a:p>
          <a:p>
            <a:pPr>
              <a:buFont typeface="Wingdings" panose="05000000000000000000" pitchFamily="2" charset="2"/>
              <a:buChar char="v"/>
            </a:pPr>
            <a:r>
              <a:rPr lang="en-US" sz="2400" dirty="0"/>
              <a:t>In CDIS, the following changes have been made to the list of Enhanced MCH Risk Factors, also referred to in CDIS as ‘Referral Reasons’, and ‘Issues’ when used within the Case Summary screen.</a:t>
            </a:r>
            <a:endParaRPr lang="en-AU" sz="2400" dirty="0"/>
          </a:p>
        </p:txBody>
      </p:sp>
    </p:spTree>
    <p:extLst>
      <p:ext uri="{BB962C8B-B14F-4D97-AF65-F5344CB8AC3E}">
        <p14:creationId xmlns:p14="http://schemas.microsoft.com/office/powerpoint/2010/main" val="368184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F54C-06B5-6EDB-1320-D3368FE4215B}"/>
              </a:ext>
            </a:extLst>
          </p:cNvPr>
          <p:cNvSpPr>
            <a:spLocks noGrp="1"/>
          </p:cNvSpPr>
          <p:nvPr>
            <p:ph type="title"/>
          </p:nvPr>
        </p:nvSpPr>
        <p:spPr>
          <a:xfrm>
            <a:off x="838200" y="365126"/>
            <a:ext cx="10515600" cy="863600"/>
          </a:xfrm>
        </p:spPr>
        <p:txBody>
          <a:bodyPr/>
          <a:lstStyle/>
          <a:p>
            <a:r>
              <a:rPr lang="en-US" dirty="0"/>
              <a:t>Updated Risk Factors for EMCH:</a:t>
            </a:r>
            <a:endParaRPr lang="en-AU" dirty="0"/>
          </a:p>
        </p:txBody>
      </p:sp>
      <p:sp>
        <p:nvSpPr>
          <p:cNvPr id="3" name="Content Placeholder 2">
            <a:extLst>
              <a:ext uri="{FF2B5EF4-FFF2-40B4-BE49-F238E27FC236}">
                <a16:creationId xmlns:a16="http://schemas.microsoft.com/office/drawing/2014/main" id="{C1FAA473-BCC1-0686-0E6F-F2EFA635F23E}"/>
              </a:ext>
            </a:extLst>
          </p:cNvPr>
          <p:cNvSpPr>
            <a:spLocks noGrp="1"/>
          </p:cNvSpPr>
          <p:nvPr>
            <p:ph idx="1"/>
          </p:nvPr>
        </p:nvSpPr>
        <p:spPr>
          <a:xfrm>
            <a:off x="838200" y="1228726"/>
            <a:ext cx="10515600" cy="4948237"/>
          </a:xfrm>
        </p:spPr>
        <p:txBody>
          <a:bodyPr>
            <a:normAutofit fontScale="92500" lnSpcReduction="10000"/>
          </a:bodyPr>
          <a:lstStyle/>
          <a:p>
            <a:pPr marL="0" indent="0">
              <a:buNone/>
            </a:pPr>
            <a:r>
              <a:rPr lang="en-US" sz="2200" dirty="0"/>
              <a:t>1. Two </a:t>
            </a:r>
            <a:r>
              <a:rPr lang="en-US" sz="2200" u="sng" dirty="0">
                <a:solidFill>
                  <a:schemeClr val="accent2"/>
                </a:solidFill>
              </a:rPr>
              <a:t>new</a:t>
            </a:r>
            <a:r>
              <a:rPr lang="en-US" sz="2200" dirty="0"/>
              <a:t> Risk Factors have been added to CDIS:</a:t>
            </a:r>
          </a:p>
          <a:p>
            <a:pPr marL="0" indent="0">
              <a:buNone/>
            </a:pPr>
            <a:r>
              <a:rPr lang="en-US" sz="2000" dirty="0"/>
              <a:t>a) EMCH: Trauma and/or mental health concerns impacting parenting capacity </a:t>
            </a:r>
          </a:p>
          <a:p>
            <a:pPr marL="0" indent="0">
              <a:buNone/>
            </a:pPr>
            <a:r>
              <a:rPr lang="en-US" sz="2000" dirty="0"/>
              <a:t>b) EMCH: Intellectual disability or cognitive impairment impacting parenting capacity</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r>
              <a:rPr lang="en-US" sz="2200" dirty="0"/>
              <a:t>2. The Risk Factor EMCH: Mental health issue currently impacting parenting capacity has been </a:t>
            </a:r>
            <a:r>
              <a:rPr lang="en-US" sz="2200" u="sng" dirty="0">
                <a:solidFill>
                  <a:schemeClr val="accent2"/>
                </a:solidFill>
              </a:rPr>
              <a:t>removed</a:t>
            </a:r>
            <a:r>
              <a:rPr lang="en-US" sz="2200" dirty="0"/>
              <a:t> from the list. </a:t>
            </a:r>
          </a:p>
          <a:p>
            <a:pPr marL="0" indent="0">
              <a:buNone/>
            </a:pPr>
            <a:r>
              <a:rPr lang="en-US" sz="2000" dirty="0"/>
              <a:t>Closed and Active cases in CDIS will not be affected by the removal of the risk factor in 1a) above, as it will still be listed on the </a:t>
            </a:r>
            <a:r>
              <a:rPr lang="en-US" sz="2000" dirty="0" err="1"/>
              <a:t>Hx</a:t>
            </a:r>
            <a:r>
              <a:rPr lang="en-US" sz="2000" dirty="0"/>
              <a:t>. However, you can choose to add the new Risk Factors (i.e., also called Issues), as part of Clinical Case Management.</a:t>
            </a:r>
          </a:p>
          <a:p>
            <a:pPr marL="0" indent="0">
              <a:buNone/>
            </a:pPr>
            <a:endParaRPr lang="en-AU" dirty="0"/>
          </a:p>
        </p:txBody>
      </p:sp>
      <p:pic>
        <p:nvPicPr>
          <p:cNvPr id="5" name="Picture 4">
            <a:extLst>
              <a:ext uri="{FF2B5EF4-FFF2-40B4-BE49-F238E27FC236}">
                <a16:creationId xmlns:a16="http://schemas.microsoft.com/office/drawing/2014/main" id="{19114269-E85B-8C4B-97C1-F96EA07BFDE0}"/>
              </a:ext>
            </a:extLst>
          </p:cNvPr>
          <p:cNvPicPr>
            <a:picLocks noChangeAspect="1"/>
          </p:cNvPicPr>
          <p:nvPr/>
        </p:nvPicPr>
        <p:blipFill>
          <a:blip r:embed="rId2"/>
          <a:stretch>
            <a:fillRect/>
          </a:stretch>
        </p:blipFill>
        <p:spPr>
          <a:xfrm>
            <a:off x="2521330" y="2600587"/>
            <a:ext cx="6315075" cy="1761688"/>
          </a:xfrm>
          <a:prstGeom prst="rect">
            <a:avLst/>
          </a:prstGeom>
        </p:spPr>
      </p:pic>
    </p:spTree>
    <p:extLst>
      <p:ext uri="{BB962C8B-B14F-4D97-AF65-F5344CB8AC3E}">
        <p14:creationId xmlns:p14="http://schemas.microsoft.com/office/powerpoint/2010/main" val="217189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3BAF-6955-5C79-CBD9-E9603B8878B1}"/>
              </a:ext>
            </a:extLst>
          </p:cNvPr>
          <p:cNvSpPr>
            <a:spLocks noGrp="1"/>
          </p:cNvSpPr>
          <p:nvPr>
            <p:ph type="title"/>
          </p:nvPr>
        </p:nvSpPr>
        <p:spPr/>
        <p:txBody>
          <a:bodyPr/>
          <a:lstStyle/>
          <a:p>
            <a:pPr algn="ctr"/>
            <a:r>
              <a:rPr lang="en-AU" dirty="0">
                <a:solidFill>
                  <a:schemeClr val="accent1">
                    <a:lumMod val="75000"/>
                  </a:schemeClr>
                </a:solidFill>
              </a:rPr>
              <a:t>Q&amp;A</a:t>
            </a:r>
            <a:br>
              <a:rPr lang="en-AU" dirty="0">
                <a:solidFill>
                  <a:schemeClr val="accent1">
                    <a:lumMod val="75000"/>
                  </a:schemeClr>
                </a:solidFill>
              </a:rPr>
            </a:br>
            <a:r>
              <a:rPr lang="en-AU" dirty="0">
                <a:solidFill>
                  <a:schemeClr val="accent1">
                    <a:lumMod val="75000"/>
                  </a:schemeClr>
                </a:solidFill>
              </a:rPr>
              <a:t>Best practice for cancelling appointments</a:t>
            </a:r>
            <a:r>
              <a:rPr lang="en-AU" dirty="0"/>
              <a:t>.</a:t>
            </a:r>
          </a:p>
        </p:txBody>
      </p:sp>
      <p:sp>
        <p:nvSpPr>
          <p:cNvPr id="3" name="Content Placeholder 2">
            <a:extLst>
              <a:ext uri="{FF2B5EF4-FFF2-40B4-BE49-F238E27FC236}">
                <a16:creationId xmlns:a16="http://schemas.microsoft.com/office/drawing/2014/main" id="{3AF23980-4409-FE99-F085-E5071CB87497}"/>
              </a:ext>
            </a:extLst>
          </p:cNvPr>
          <p:cNvSpPr>
            <a:spLocks noGrp="1"/>
          </p:cNvSpPr>
          <p:nvPr>
            <p:ph idx="1"/>
          </p:nvPr>
        </p:nvSpPr>
        <p:spPr/>
        <p:txBody>
          <a:bodyPr/>
          <a:lstStyle/>
          <a:p>
            <a:r>
              <a:rPr lang="en-AU" dirty="0"/>
              <a:t>As per CDIS webinar series on Department of Health MCH website:</a:t>
            </a:r>
          </a:p>
          <a:p>
            <a:r>
              <a:rPr lang="en-AU" dirty="0">
                <a:hlinkClick r:id="rId2"/>
              </a:rPr>
              <a:t>https://www.health.vic.gov.au/maternal-child-health/child-development-information-system</a:t>
            </a:r>
            <a:endParaRPr lang="en-AU" dirty="0"/>
          </a:p>
          <a:p>
            <a:r>
              <a:rPr lang="en-AU" dirty="0"/>
              <a:t>Webinar 7:  </a:t>
            </a:r>
            <a:r>
              <a:rPr lang="en-AU" dirty="0">
                <a:hlinkClick r:id="rId3"/>
              </a:rPr>
              <a:t>https://vimeo.com/432021138</a:t>
            </a:r>
            <a:r>
              <a:rPr lang="en-AU" dirty="0"/>
              <a:t> (password </a:t>
            </a:r>
            <a:r>
              <a:rPr lang="en-AU" dirty="0" err="1"/>
              <a:t>cdis</a:t>
            </a:r>
            <a:r>
              <a:rPr lang="en-AU" dirty="0"/>
              <a:t>)</a:t>
            </a:r>
          </a:p>
          <a:p>
            <a:endParaRPr lang="en-AU" dirty="0"/>
          </a:p>
          <a:p>
            <a:r>
              <a:rPr lang="en-AU" dirty="0"/>
              <a:t>Appointments are to be cancelled from the calendar so that a DNA is recorded in the client CDIS history.</a:t>
            </a:r>
          </a:p>
          <a:p>
            <a:r>
              <a:rPr lang="en-AU" dirty="0"/>
              <a:t>DNA recorded this way will also be reflected in the DNA report function of CDIS.</a:t>
            </a:r>
          </a:p>
          <a:p>
            <a:endParaRPr lang="en-AU" dirty="0"/>
          </a:p>
        </p:txBody>
      </p:sp>
    </p:spTree>
    <p:extLst>
      <p:ext uri="{BB962C8B-B14F-4D97-AF65-F5344CB8AC3E}">
        <p14:creationId xmlns:p14="http://schemas.microsoft.com/office/powerpoint/2010/main" val="314165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DAAF-BF2C-F150-8FED-7B49B23ADADB}"/>
              </a:ext>
            </a:extLst>
          </p:cNvPr>
          <p:cNvSpPr>
            <a:spLocks noGrp="1"/>
          </p:cNvSpPr>
          <p:nvPr>
            <p:ph type="title"/>
          </p:nvPr>
        </p:nvSpPr>
        <p:spPr>
          <a:xfrm>
            <a:off x="838200" y="143838"/>
            <a:ext cx="10515600" cy="945223"/>
          </a:xfrm>
        </p:spPr>
        <p:txBody>
          <a:bodyPr>
            <a:normAutofit fontScale="90000"/>
          </a:bodyPr>
          <a:lstStyle/>
          <a:p>
            <a:br>
              <a:rPr lang="en-AU" dirty="0"/>
            </a:br>
            <a:r>
              <a:rPr lang="en-AU" dirty="0"/>
              <a:t>Process:</a:t>
            </a:r>
            <a:br>
              <a:rPr lang="en-AU" dirty="0"/>
            </a:br>
            <a:endParaRPr lang="en-AU" dirty="0"/>
          </a:p>
        </p:txBody>
      </p:sp>
      <p:sp>
        <p:nvSpPr>
          <p:cNvPr id="3" name="Content Placeholder 2">
            <a:extLst>
              <a:ext uri="{FF2B5EF4-FFF2-40B4-BE49-F238E27FC236}">
                <a16:creationId xmlns:a16="http://schemas.microsoft.com/office/drawing/2014/main" id="{F34787DE-1535-AD9B-961E-019ACC83FEC1}"/>
              </a:ext>
            </a:extLst>
          </p:cNvPr>
          <p:cNvSpPr>
            <a:spLocks noGrp="1"/>
          </p:cNvSpPr>
          <p:nvPr>
            <p:ph idx="1"/>
          </p:nvPr>
        </p:nvSpPr>
        <p:spPr>
          <a:xfrm>
            <a:off x="838200" y="965770"/>
            <a:ext cx="10515600" cy="6102849"/>
          </a:xfrm>
        </p:spPr>
        <p:txBody>
          <a:bodyPr>
            <a:normAutofit/>
          </a:bodyPr>
          <a:lstStyle/>
          <a:p>
            <a:pPr marL="0" indent="0">
              <a:buNone/>
            </a:pPr>
            <a:r>
              <a:rPr lang="en-AU" dirty="0"/>
              <a:t>1. From the calendar screen right click on the client's appointment and select edit:</a:t>
            </a:r>
          </a:p>
          <a:p>
            <a:pPr marL="0" indent="0">
              <a:buNone/>
            </a:pPr>
            <a:r>
              <a:rPr lang="en-AU" dirty="0"/>
              <a:t>                                    </a:t>
            </a:r>
          </a:p>
          <a:p>
            <a:pPr marL="0" indent="0">
              <a:buNone/>
            </a:pPr>
            <a:endParaRPr lang="en-AU" dirty="0"/>
          </a:p>
          <a:p>
            <a:pPr marL="0" indent="0">
              <a:buNone/>
            </a:pPr>
            <a:r>
              <a:rPr lang="en-AU" dirty="0"/>
              <a:t>2. Select Cancel appointment and appropriate reason (see snip below)</a:t>
            </a:r>
          </a:p>
          <a:p>
            <a:pPr marL="0" indent="0">
              <a:buNone/>
            </a:pPr>
            <a:r>
              <a:rPr lang="en-AU" dirty="0"/>
              <a:t>3. Complete the fields </a:t>
            </a:r>
          </a:p>
          <a:p>
            <a:pPr marL="0" indent="0">
              <a:buNone/>
            </a:pPr>
            <a:endParaRPr lang="en-AU" dirty="0"/>
          </a:p>
          <a:p>
            <a:pPr marL="0" indent="0">
              <a:buNone/>
            </a:pPr>
            <a:r>
              <a:rPr lang="en-AU" dirty="0"/>
              <a:t>4. Then save.</a:t>
            </a:r>
          </a:p>
          <a:p>
            <a:r>
              <a:rPr lang="en-AU" dirty="0"/>
              <a:t>Appointment will delete from the calendar</a:t>
            </a:r>
          </a:p>
          <a:p>
            <a:r>
              <a:rPr lang="en-AU" dirty="0"/>
              <a:t>Clients' history will look like this:</a:t>
            </a:r>
          </a:p>
          <a:p>
            <a:endParaRPr lang="en-AU" dirty="0"/>
          </a:p>
          <a:p>
            <a:endParaRPr lang="en-AU" dirty="0">
              <a:highlight>
                <a:srgbClr val="FFFF00"/>
              </a:highlight>
            </a:endParaRPr>
          </a:p>
          <a:p>
            <a:endParaRPr lang="en-AU" dirty="0"/>
          </a:p>
        </p:txBody>
      </p:sp>
      <p:pic>
        <p:nvPicPr>
          <p:cNvPr id="4" name="Picture 3">
            <a:extLst>
              <a:ext uri="{FF2B5EF4-FFF2-40B4-BE49-F238E27FC236}">
                <a16:creationId xmlns:a16="http://schemas.microsoft.com/office/drawing/2014/main" id="{62A66CDD-30AD-E875-ADA8-CB920A5372F4}"/>
              </a:ext>
            </a:extLst>
          </p:cNvPr>
          <p:cNvPicPr>
            <a:picLocks noChangeAspect="1"/>
          </p:cNvPicPr>
          <p:nvPr/>
        </p:nvPicPr>
        <p:blipFill>
          <a:blip r:embed="rId2"/>
          <a:stretch>
            <a:fillRect/>
          </a:stretch>
        </p:blipFill>
        <p:spPr>
          <a:xfrm>
            <a:off x="4664837" y="1527012"/>
            <a:ext cx="2122588" cy="1404000"/>
          </a:xfrm>
          <a:prstGeom prst="rect">
            <a:avLst/>
          </a:prstGeom>
        </p:spPr>
      </p:pic>
      <p:pic>
        <p:nvPicPr>
          <p:cNvPr id="5" name="Picture 4">
            <a:extLst>
              <a:ext uri="{FF2B5EF4-FFF2-40B4-BE49-F238E27FC236}">
                <a16:creationId xmlns:a16="http://schemas.microsoft.com/office/drawing/2014/main" id="{365EE2E1-8C72-B56F-F8CC-E71CBC73408B}"/>
              </a:ext>
            </a:extLst>
          </p:cNvPr>
          <p:cNvPicPr>
            <a:picLocks noChangeAspect="1"/>
          </p:cNvPicPr>
          <p:nvPr/>
        </p:nvPicPr>
        <p:blipFill>
          <a:blip r:embed="rId3"/>
          <a:stretch>
            <a:fillRect/>
          </a:stretch>
        </p:blipFill>
        <p:spPr>
          <a:xfrm>
            <a:off x="5816382" y="3429000"/>
            <a:ext cx="3111049" cy="1332000"/>
          </a:xfrm>
          <a:prstGeom prst="rect">
            <a:avLst/>
          </a:prstGeom>
        </p:spPr>
      </p:pic>
      <p:pic>
        <p:nvPicPr>
          <p:cNvPr id="6" name="Picture 5">
            <a:extLst>
              <a:ext uri="{FF2B5EF4-FFF2-40B4-BE49-F238E27FC236}">
                <a16:creationId xmlns:a16="http://schemas.microsoft.com/office/drawing/2014/main" id="{BFE639B9-2FCD-144F-D22E-16DFF94AE2BF}"/>
              </a:ext>
            </a:extLst>
          </p:cNvPr>
          <p:cNvPicPr>
            <a:picLocks noChangeAspect="1"/>
          </p:cNvPicPr>
          <p:nvPr/>
        </p:nvPicPr>
        <p:blipFill>
          <a:blip r:embed="rId4"/>
          <a:stretch>
            <a:fillRect/>
          </a:stretch>
        </p:blipFill>
        <p:spPr>
          <a:xfrm>
            <a:off x="2205024" y="6097840"/>
            <a:ext cx="8355392" cy="600075"/>
          </a:xfrm>
          <a:prstGeom prst="rect">
            <a:avLst/>
          </a:prstGeom>
        </p:spPr>
      </p:pic>
    </p:spTree>
    <p:extLst>
      <p:ext uri="{BB962C8B-B14F-4D97-AF65-F5344CB8AC3E}">
        <p14:creationId xmlns:p14="http://schemas.microsoft.com/office/powerpoint/2010/main" val="3423100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F325-0C20-A91C-7A51-040CF798D1FA}"/>
              </a:ext>
            </a:extLst>
          </p:cNvPr>
          <p:cNvSpPr>
            <a:spLocks noGrp="1"/>
          </p:cNvSpPr>
          <p:nvPr>
            <p:ph type="ctrTitle"/>
          </p:nvPr>
        </p:nvSpPr>
        <p:spPr>
          <a:xfrm>
            <a:off x="1524000" y="504825"/>
            <a:ext cx="9144000" cy="1095375"/>
          </a:xfrm>
        </p:spPr>
        <p:txBody>
          <a:bodyPr>
            <a:normAutofit/>
          </a:bodyPr>
          <a:lstStyle/>
          <a:p>
            <a:r>
              <a:rPr lang="en-US" sz="3200" b="1" dirty="0">
                <a:solidFill>
                  <a:schemeClr val="accent1">
                    <a:lumMod val="75000"/>
                  </a:schemeClr>
                </a:solidFill>
              </a:rPr>
              <a:t>How do I save password protected documents into CDIS without the password?</a:t>
            </a:r>
            <a:endParaRPr lang="en-AU" sz="3200" b="1" dirty="0">
              <a:solidFill>
                <a:schemeClr val="accent1">
                  <a:lumMod val="75000"/>
                </a:schemeClr>
              </a:solidFill>
            </a:endParaRPr>
          </a:p>
        </p:txBody>
      </p:sp>
      <p:sp>
        <p:nvSpPr>
          <p:cNvPr id="3" name="Subtitle 2">
            <a:extLst>
              <a:ext uri="{FF2B5EF4-FFF2-40B4-BE49-F238E27FC236}">
                <a16:creationId xmlns:a16="http://schemas.microsoft.com/office/drawing/2014/main" id="{3ABC7187-06BB-6620-8E03-B1452E4644F7}"/>
              </a:ext>
            </a:extLst>
          </p:cNvPr>
          <p:cNvSpPr>
            <a:spLocks noGrp="1"/>
          </p:cNvSpPr>
          <p:nvPr>
            <p:ph type="subTitle" idx="1"/>
          </p:nvPr>
        </p:nvSpPr>
        <p:spPr>
          <a:xfrm>
            <a:off x="1524000" y="1724025"/>
            <a:ext cx="9144000" cy="4863206"/>
          </a:xfrm>
        </p:spPr>
        <p:txBody>
          <a:bodyPr>
            <a:normAutofit lnSpcReduction="10000"/>
          </a:bodyPr>
          <a:lstStyle/>
          <a:p>
            <a:pPr algn="l"/>
            <a:r>
              <a:rPr lang="en-US" dirty="0"/>
              <a:t>Ensure you are aware of the type of document you are saving to CDIS </a:t>
            </a:r>
            <a:r>
              <a:rPr lang="en-US" dirty="0" err="1"/>
              <a:t>eg</a:t>
            </a:r>
            <a:r>
              <a:rPr lang="en-US" dirty="0"/>
              <a:t> MS word, PDF.</a:t>
            </a:r>
          </a:p>
          <a:p>
            <a:pPr algn="l"/>
            <a:r>
              <a:rPr lang="en-US" dirty="0"/>
              <a:t>Multiple ways of removing the password depending on the document.</a:t>
            </a:r>
          </a:p>
          <a:p>
            <a:pPr marL="342900" indent="-342900" algn="l">
              <a:buFont typeface="Arial" panose="020B0604020202020204" pitchFamily="34" charset="0"/>
              <a:buChar char="•"/>
            </a:pPr>
            <a:r>
              <a:rPr lang="en-US" dirty="0"/>
              <a:t>Open document</a:t>
            </a:r>
          </a:p>
          <a:p>
            <a:pPr marL="342900" indent="-342900" algn="l">
              <a:buFont typeface="Arial" panose="020B0604020202020204" pitchFamily="34" charset="0"/>
              <a:buChar char="•"/>
            </a:pPr>
            <a:r>
              <a:rPr lang="en-US" dirty="0"/>
              <a:t>File Tab</a:t>
            </a:r>
          </a:p>
          <a:p>
            <a:pPr marL="342900" indent="-342900" algn="l">
              <a:buFont typeface="Arial" panose="020B0604020202020204" pitchFamily="34" charset="0"/>
              <a:buChar char="•"/>
            </a:pPr>
            <a:r>
              <a:rPr lang="en-US" dirty="0"/>
              <a:t>Select Info</a:t>
            </a:r>
          </a:p>
          <a:p>
            <a:pPr marL="342900" indent="-342900" algn="l">
              <a:buFont typeface="Arial" panose="020B0604020202020204" pitchFamily="34" charset="0"/>
              <a:buChar char="•"/>
            </a:pPr>
            <a:r>
              <a:rPr lang="en-US" dirty="0"/>
              <a:t>Select Protect Document – Encrypted document, delete password</a:t>
            </a:r>
          </a:p>
          <a:p>
            <a:pPr marL="342900" indent="-342900" algn="l">
              <a:buFont typeface="Arial" panose="020B0604020202020204" pitchFamily="34" charset="0"/>
              <a:buChar char="•"/>
            </a:pPr>
            <a:r>
              <a:rPr lang="en-US" dirty="0"/>
              <a:t>Save the document as a new document with a new name.</a:t>
            </a:r>
          </a:p>
          <a:p>
            <a:pPr algn="l"/>
            <a:endParaRPr lang="en-US" dirty="0"/>
          </a:p>
          <a:p>
            <a:pPr algn="l"/>
            <a:r>
              <a:rPr lang="en-US" sz="3200" dirty="0">
                <a:solidFill>
                  <a:schemeClr val="accent1">
                    <a:lumMod val="75000"/>
                  </a:schemeClr>
                </a:solidFill>
              </a:rPr>
              <a:t>How can I add a password to a document?</a:t>
            </a:r>
          </a:p>
          <a:p>
            <a:pPr algn="l"/>
            <a:r>
              <a:rPr lang="en-US" dirty="0"/>
              <a:t>Discuss options with your IT department on how to enable this function.</a:t>
            </a:r>
            <a:endParaRPr lang="en-AU" dirty="0"/>
          </a:p>
        </p:txBody>
      </p:sp>
      <p:pic>
        <p:nvPicPr>
          <p:cNvPr id="5" name="Graphic 4" descr="Lock with solid fill">
            <a:extLst>
              <a:ext uri="{FF2B5EF4-FFF2-40B4-BE49-F238E27FC236}">
                <a16:creationId xmlns:a16="http://schemas.microsoft.com/office/drawing/2014/main" id="{A0E9AD58-D0EA-240E-9013-4587FE4526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0" y="290513"/>
            <a:ext cx="1323975" cy="1371600"/>
          </a:xfrm>
          <a:prstGeom prst="rect">
            <a:avLst/>
          </a:prstGeom>
        </p:spPr>
      </p:pic>
    </p:spTree>
    <p:extLst>
      <p:ext uri="{BB962C8B-B14F-4D97-AF65-F5344CB8AC3E}">
        <p14:creationId xmlns:p14="http://schemas.microsoft.com/office/powerpoint/2010/main" val="68240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2479194743"/>
              </p:ext>
            </p:extLst>
          </p:nvPr>
        </p:nvGraphicFramePr>
        <p:xfrm>
          <a:off x="1185813" y="643466"/>
          <a:ext cx="9820374" cy="5571072"/>
        </p:xfrm>
        <a:graphic>
          <a:graphicData uri="http://schemas.openxmlformats.org/drawingml/2006/table">
            <a:tbl>
              <a:tblPr firstRow="1" bandRow="1">
                <a:noFill/>
                <a:tableStyleId>{8EC20E35-A176-4012-BC5E-935CFFF8708E}</a:tableStyleId>
              </a:tblPr>
              <a:tblGrid>
                <a:gridCol w="9820374">
                  <a:extLst>
                    <a:ext uri="{9D8B030D-6E8A-4147-A177-3AD203B41FA5}">
                      <a16:colId xmlns:a16="http://schemas.microsoft.com/office/drawing/2014/main" val="1087752378"/>
                    </a:ext>
                  </a:extLst>
                </a:gridCol>
              </a:tblGrid>
              <a:tr h="748959">
                <a:tc>
                  <a:txBody>
                    <a:bodyPr/>
                    <a:lstStyle/>
                    <a:p>
                      <a:pPr>
                        <a:spcBef>
                          <a:spcPct val="0"/>
                        </a:spcBef>
                        <a:spcAft>
                          <a:spcPts val="600"/>
                        </a:spcAft>
                      </a:pPr>
                      <a:r>
                        <a:rPr lang="en-US" sz="2900" b="1" kern="1200" cap="none" spc="0">
                          <a:solidFill>
                            <a:schemeClr val="tx1"/>
                          </a:solidFill>
                          <a:latin typeface="+mn-lt"/>
                          <a:ea typeface="+mn-ea"/>
                          <a:cs typeface="+mn-cs"/>
                        </a:rPr>
                        <a:t>Contents</a:t>
                      </a:r>
                    </a:p>
                  </a:txBody>
                  <a:tcPr marL="114598" marR="279781" marT="32743" marB="24556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949789130"/>
                  </a:ext>
                </a:extLst>
              </a:tr>
              <a:tr h="1296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Housekeeping of CDIS Logins.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Filtering notes for EMCH history</a:t>
                      </a:r>
                      <a:endParaRPr lang="en-AU" sz="2200" cap="none" spc="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1426461"/>
                  </a:ext>
                </a:extLst>
              </a:tr>
              <a:tr h="967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kern="1200" cap="none" spc="0">
                          <a:solidFill>
                            <a:schemeClr val="tx1"/>
                          </a:solidFill>
                          <a:latin typeface="+mn-lt"/>
                          <a:ea typeface="+mn-ea"/>
                          <a:cs typeface="+mn-cs"/>
                        </a:rPr>
                        <a:t>Best practice opening consults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200" kern="1200" cap="none" spc="0">
                          <a:solidFill>
                            <a:schemeClr val="tx1"/>
                          </a:solidFill>
                          <a:latin typeface="+mn-lt"/>
                          <a:ea typeface="+mn-ea"/>
                          <a:cs typeface="+mn-cs"/>
                        </a:rPr>
                        <a:t>Cancelling consults that are accidently opened</a:t>
                      </a:r>
                      <a:endParaRPr lang="en-AU" sz="2200" cap="none" spc="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266040"/>
                  </a:ext>
                </a:extLst>
              </a:tr>
              <a:tr h="639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Viewing pop-ups within a consult</a:t>
                      </a:r>
                      <a:endParaRPr lang="en-AU" sz="2200" cap="none" spc="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4043133"/>
                  </a:ext>
                </a:extLst>
              </a:tr>
              <a:tr h="639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CDIS Update – Changes to EMCH Risk Factors (Referral Reasons)</a:t>
                      </a:r>
                      <a:endParaRPr lang="en-AU" sz="2200" cap="none" spc="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14255681"/>
                  </a:ext>
                </a:extLst>
              </a:tr>
              <a:tr h="639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MCH Resources  </a:t>
                      </a: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9694280"/>
                  </a:ext>
                </a:extLst>
              </a:tr>
              <a:tr h="639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Q&amp;A</a:t>
                      </a:r>
                      <a:endParaRPr lang="en-AU" sz="2200" cap="none" spc="0" dirty="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66591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9" name="Picture 5158"/>
          <p:cNvPicPr>
            <a:picLocks noChangeAspect="1"/>
          </p:cNvPicPr>
          <p:nvPr/>
        </p:nvPicPr>
        <p:blipFill rotWithShape="1">
          <a:blip r:embed="rId3"/>
          <a:srcRect b="4018"/>
          <a:stretch/>
        </p:blipFill>
        <p:spPr>
          <a:xfrm>
            <a:off x="1647826" y="1037949"/>
            <a:ext cx="8473002" cy="5182895"/>
          </a:xfrm>
          <a:prstGeom prst="rect">
            <a:avLst/>
          </a:prstGeom>
        </p:spPr>
      </p:pic>
      <p:sp>
        <p:nvSpPr>
          <p:cNvPr id="5" name="TextBox 4">
            <a:extLst>
              <a:ext uri="{FF2B5EF4-FFF2-40B4-BE49-F238E27FC236}">
                <a16:creationId xmlns:a16="http://schemas.microsoft.com/office/drawing/2014/main" id="{E864FDB5-3660-47F7-B284-DE05059503E8}"/>
              </a:ext>
            </a:extLst>
          </p:cNvPr>
          <p:cNvSpPr txBox="1"/>
          <p:nvPr/>
        </p:nvSpPr>
        <p:spPr>
          <a:xfrm>
            <a:off x="1561178" y="268508"/>
            <a:ext cx="3770006" cy="769441"/>
          </a:xfrm>
          <a:prstGeom prst="rect">
            <a:avLst/>
          </a:prstGeom>
          <a:noFill/>
        </p:spPr>
        <p:txBody>
          <a:bodyPr wrap="none" rtlCol="0">
            <a:spAutoFit/>
          </a:bodyPr>
          <a:lstStyle/>
          <a:p>
            <a:r>
              <a:rPr lang="en-AU" sz="4400" dirty="0">
                <a:solidFill>
                  <a:schemeClr val="accent2"/>
                </a:solidFill>
              </a:rPr>
              <a:t>MCH Resources</a:t>
            </a:r>
          </a:p>
        </p:txBody>
      </p:sp>
      <p:sp>
        <p:nvSpPr>
          <p:cNvPr id="2" name="TextBox 1">
            <a:extLst>
              <a:ext uri="{FF2B5EF4-FFF2-40B4-BE49-F238E27FC236}">
                <a16:creationId xmlns:a16="http://schemas.microsoft.com/office/drawing/2014/main" id="{9D8BCC2E-97D4-40A7-812B-B34DF85D842A}"/>
              </a:ext>
            </a:extLst>
          </p:cNvPr>
          <p:cNvSpPr txBox="1"/>
          <p:nvPr/>
        </p:nvSpPr>
        <p:spPr>
          <a:xfrm>
            <a:off x="6096000" y="5448300"/>
            <a:ext cx="4448174" cy="923330"/>
          </a:xfrm>
          <a:prstGeom prst="rect">
            <a:avLst/>
          </a:prstGeom>
          <a:noFill/>
        </p:spPr>
        <p:txBody>
          <a:bodyPr wrap="square" rtlCol="0">
            <a:spAutoFit/>
          </a:bodyPr>
          <a:lstStyle/>
          <a:p>
            <a:r>
              <a:rPr lang="en-US" dirty="0"/>
              <a:t>V</a:t>
            </a:r>
            <a:r>
              <a:rPr lang="en-AU" dirty="0"/>
              <a:t>imeo Password – cdis</a:t>
            </a:r>
          </a:p>
          <a:p>
            <a:r>
              <a:rPr lang="en-AU" dirty="0"/>
              <a:t>MCH Clinical Practice videos password – mchvideos</a:t>
            </a:r>
          </a:p>
        </p:txBody>
      </p:sp>
    </p:spTree>
    <p:extLst>
      <p:ext uri="{BB962C8B-B14F-4D97-AF65-F5344CB8AC3E}">
        <p14:creationId xmlns:p14="http://schemas.microsoft.com/office/powerpoint/2010/main" val="174083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7912615" cy="646331"/>
          </a:xfrm>
          <a:prstGeom prst="rect">
            <a:avLst/>
          </a:prstGeom>
          <a:noFill/>
        </p:spPr>
        <p:txBody>
          <a:bodyPr wrap="none" rtlCol="0">
            <a:spAutoFit/>
          </a:bodyPr>
          <a:lstStyle/>
          <a:p>
            <a:r>
              <a:rPr lang="en-AU" sz="3600" dirty="0">
                <a:solidFill>
                  <a:schemeClr val="accent2"/>
                </a:solidFill>
              </a:rPr>
              <a:t>CDIS Support – CDIS User Responsibilities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260629"/>
            <a:ext cx="9475471" cy="522463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350"/>
              </a:lnSpc>
              <a:spcAft>
                <a:spcPts val="600"/>
              </a:spcAft>
            </a:pPr>
            <a:r>
              <a:rPr lang="en-AU" sz="1600" dirty="0">
                <a:ea typeface="Times New Roman" panose="02020603050405020304" pitchFamily="18" charset="0"/>
                <a:cs typeface="Times New Roman" panose="02020603050405020304" pitchFamily="18" charset="0"/>
              </a:rPr>
              <a:t>When you are experiencing a CDIS issue / problem / question:</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b="1" dirty="0">
                <a:ea typeface="Times New Roman" panose="02020603050405020304" pitchFamily="18" charset="0"/>
                <a:cs typeface="Times New Roman" panose="02020603050405020304" pitchFamily="18" charset="0"/>
              </a:rPr>
              <a:t>Firstly, check internally with your team leader / coordinator / CDIS Champions to validate what’s happening in CDIS. Include this in your request for support.</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If your issue is connecting to CDIS, please </a:t>
            </a:r>
            <a:r>
              <a:rPr lang="en-AU" sz="1600" dirty="0">
                <a:cs typeface="Times New Roman" panose="02020603050405020304" pitchFamily="18" charset="0"/>
              </a:rPr>
              <a:t>check with your local IT professional if there is a network issue.</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Are you the only one with the issue or are others experiencing this too? When was this problem first noticed?  Include this in your request for support.</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the online resources available to you, and if you're not closer to resolution, escalate to Contact CDIS Helpdesk on 1300 856 183 or </a:t>
            </a:r>
            <a:r>
              <a:rPr lang="en-AU" sz="1600" dirty="0">
                <a:ea typeface="Times New Roman" panose="02020603050405020304" pitchFamily="18" charset="0"/>
                <a:cs typeface="Times New Roman" panose="02020603050405020304" pitchFamily="18" charset="0"/>
                <a:hlinkClick r:id="rId3"/>
              </a:rPr>
              <a:t>cdis@support.vic.gov.au</a:t>
            </a:r>
            <a:r>
              <a:rPr lang="en-AU" sz="1600" dirty="0">
                <a:ea typeface="Times New Roman" panose="02020603050405020304" pitchFamily="18" charset="0"/>
                <a:cs typeface="Times New Roman" panose="02020603050405020304" pitchFamily="18" charset="0"/>
              </a:rPr>
              <a:t> with the following important detail</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In summary what is question or problem?</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screen are you using / what actions are you doing in CDIS, </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the outcome you’re expecting?</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actually happening instead?</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b="1" dirty="0">
                <a:ea typeface="Times New Roman" panose="02020603050405020304" pitchFamily="18" charset="0"/>
                <a:cs typeface="Times New Roman" panose="02020603050405020304" pitchFamily="18" charset="0"/>
              </a:rPr>
              <a:t>NB: Client ID</a:t>
            </a:r>
          </a:p>
          <a:p>
            <a:pPr marL="742950" lvl="1" indent="-285750">
              <a:lnSpc>
                <a:spcPts val="1350"/>
              </a:lnSpc>
              <a:spcAft>
                <a:spcPts val="600"/>
              </a:spcAft>
              <a:buFont typeface="Courier New" panose="02070309020205020404" pitchFamily="49" charset="0"/>
              <a:buChar char="o"/>
            </a:pPr>
            <a:r>
              <a:rPr lang="en-AU" sz="1600" b="1" dirty="0">
                <a:ea typeface="Calibri" panose="020F0502020204030204" pitchFamily="34" charset="0"/>
                <a:cs typeface="Times New Roman" panose="02020603050405020304" pitchFamily="18" charset="0"/>
              </a:rPr>
              <a:t>cc your MCH Leadership</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Take a screen capture of the error or copy and paste the URL (web address),the name of the screen you’re using. For reports, detail the year or data range you’re using, and any other data selections, and capture the error message.</a:t>
            </a:r>
            <a:endParaRPr lang="en-AU"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00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12AF-E506-9DF7-04E9-BB8B52776E93}"/>
              </a:ext>
            </a:extLst>
          </p:cNvPr>
          <p:cNvSpPr>
            <a:spLocks noGrp="1"/>
          </p:cNvSpPr>
          <p:nvPr>
            <p:ph type="ctrTitle"/>
          </p:nvPr>
        </p:nvSpPr>
        <p:spPr>
          <a:xfrm>
            <a:off x="1524000" y="485776"/>
            <a:ext cx="9144000" cy="933450"/>
          </a:xfrm>
        </p:spPr>
        <p:txBody>
          <a:bodyPr>
            <a:normAutofit fontScale="90000"/>
          </a:bodyPr>
          <a:lstStyle/>
          <a:p>
            <a:br>
              <a:rPr lang="en-US" sz="3600" dirty="0"/>
            </a:br>
            <a:r>
              <a:rPr lang="en-US" sz="3600" dirty="0"/>
              <a:t>Changing CDIS passwords</a:t>
            </a:r>
            <a:endParaRPr lang="en-AU" dirty="0"/>
          </a:p>
        </p:txBody>
      </p:sp>
      <p:sp>
        <p:nvSpPr>
          <p:cNvPr id="3" name="Subtitle 2">
            <a:extLst>
              <a:ext uri="{FF2B5EF4-FFF2-40B4-BE49-F238E27FC236}">
                <a16:creationId xmlns:a16="http://schemas.microsoft.com/office/drawing/2014/main" id="{4EFFE902-A6F2-D07F-DDC8-51C107356BBC}"/>
              </a:ext>
            </a:extLst>
          </p:cNvPr>
          <p:cNvSpPr>
            <a:spLocks noGrp="1"/>
          </p:cNvSpPr>
          <p:nvPr>
            <p:ph type="subTitle" idx="1"/>
          </p:nvPr>
        </p:nvSpPr>
        <p:spPr>
          <a:xfrm>
            <a:off x="1524000" y="1590675"/>
            <a:ext cx="9144000" cy="3667126"/>
          </a:xfrm>
        </p:spPr>
        <p:txBody>
          <a:bodyPr/>
          <a:lstStyle/>
          <a:p>
            <a:pPr algn="l">
              <a:lnSpc>
                <a:spcPts val="1350"/>
              </a:lnSpc>
              <a:spcAft>
                <a:spcPts val="600"/>
              </a:spcAft>
            </a:pPr>
            <a:r>
              <a:rPr lang="en-AU" sz="1800" dirty="0">
                <a:effectLst/>
                <a:latin typeface="Arial" panose="020B0604020202020204" pitchFamily="34" charset="0"/>
                <a:ea typeface="Calibri" panose="020F0502020204030204" pitchFamily="34" charset="0"/>
              </a:rPr>
              <a:t>Passwords should be changed regularly in CDIS to maintain security. </a:t>
            </a:r>
          </a:p>
          <a:p>
            <a:pPr algn="l">
              <a:lnSpc>
                <a:spcPts val="1350"/>
              </a:lnSpc>
              <a:spcAft>
                <a:spcPts val="600"/>
              </a:spcAft>
            </a:pPr>
            <a:r>
              <a:rPr lang="en-AU" sz="1800" dirty="0">
                <a:effectLst/>
                <a:latin typeface="Arial" panose="020B0604020202020204" pitchFamily="34" charset="0"/>
                <a:ea typeface="Calibri" panose="020F0502020204030204" pitchFamily="34" charset="0"/>
              </a:rPr>
              <a:t>Updating passwords as required also reduces user accounts being locked out. </a:t>
            </a:r>
          </a:p>
          <a:p>
            <a:pPr algn="l">
              <a:lnSpc>
                <a:spcPts val="1350"/>
              </a:lnSpc>
              <a:spcAft>
                <a:spcPts val="600"/>
              </a:spcAft>
            </a:pPr>
            <a:r>
              <a:rPr lang="en-AU" sz="1800" dirty="0">
                <a:effectLst/>
                <a:latin typeface="Arial" panose="020B0604020202020204" pitchFamily="34" charset="0"/>
                <a:ea typeface="Calibri" panose="020F0502020204030204" pitchFamily="34" charset="0"/>
              </a:rPr>
              <a:t>If your password remains the same for too long (80-90 days), illness or leave can impact your access.  </a:t>
            </a:r>
          </a:p>
          <a:p>
            <a:pPr algn="l">
              <a:lnSpc>
                <a:spcPts val="1350"/>
              </a:lnSpc>
              <a:spcAft>
                <a:spcPts val="600"/>
              </a:spcAft>
            </a:pPr>
            <a:r>
              <a:rPr lang="en-AU" sz="1800" dirty="0">
                <a:effectLst/>
                <a:latin typeface="Arial" panose="020B0604020202020204" pitchFamily="34" charset="0"/>
                <a:ea typeface="Calibri" panose="020F0502020204030204" pitchFamily="34" charset="0"/>
              </a:rPr>
              <a:t>If your password expires then your account is locked out, and you will require a local support person or a state administrator to reset and unlock before you gain access to CDIS.</a:t>
            </a:r>
          </a:p>
          <a:p>
            <a:pPr algn="l">
              <a:lnSpc>
                <a:spcPts val="1350"/>
              </a:lnSpc>
              <a:spcAft>
                <a:spcPts val="600"/>
              </a:spcAft>
            </a:pPr>
            <a:r>
              <a:rPr lang="en-AU" sz="1800" dirty="0">
                <a:effectLst/>
                <a:latin typeface="Arial" panose="020B0604020202020204" pitchFamily="34" charset="0"/>
                <a:ea typeface="Calibri" panose="020F0502020204030204" pitchFamily="34" charset="0"/>
              </a:rPr>
              <a:t>Change your password as soon as you see the </a:t>
            </a:r>
            <a:r>
              <a:rPr lang="en-AU" sz="1800" dirty="0">
                <a:solidFill>
                  <a:srgbClr val="FF0000"/>
                </a:solidFill>
                <a:effectLst/>
                <a:latin typeface="Arial" panose="020B0604020202020204" pitchFamily="34" charset="0"/>
                <a:ea typeface="Calibri" panose="020F0502020204030204" pitchFamily="34" charset="0"/>
              </a:rPr>
              <a:t>Warning Message </a:t>
            </a:r>
            <a:r>
              <a:rPr lang="en-AU" sz="1800" dirty="0">
                <a:effectLst/>
                <a:latin typeface="Arial" panose="020B0604020202020204" pitchFamily="34" charset="0"/>
                <a:ea typeface="Calibri" panose="020F0502020204030204" pitchFamily="34" charset="0"/>
              </a:rPr>
              <a:t>in CDIS that your password will expire. This appears on the Home Screen, above the calendar (image 1).</a:t>
            </a:r>
          </a:p>
          <a:p>
            <a:pPr algn="l">
              <a:lnSpc>
                <a:spcPts val="1350"/>
              </a:lnSpc>
              <a:spcAft>
                <a:spcPts val="600"/>
              </a:spcAft>
            </a:pPr>
            <a:endParaRPr lang="en-AU" sz="1800" dirty="0">
              <a:effectLst/>
              <a:latin typeface="Arial" panose="020B0604020202020204" pitchFamily="34" charset="0"/>
              <a:ea typeface="Calibri" panose="020F0502020204030204" pitchFamily="34" charset="0"/>
            </a:endParaRPr>
          </a:p>
          <a:p>
            <a:pPr algn="l"/>
            <a:endParaRPr lang="en-US" dirty="0"/>
          </a:p>
          <a:p>
            <a:endParaRPr lang="en-AU" dirty="0"/>
          </a:p>
        </p:txBody>
      </p:sp>
      <p:pic>
        <p:nvPicPr>
          <p:cNvPr id="5" name="Picture 4">
            <a:extLst>
              <a:ext uri="{FF2B5EF4-FFF2-40B4-BE49-F238E27FC236}">
                <a16:creationId xmlns:a16="http://schemas.microsoft.com/office/drawing/2014/main" id="{B8AD52F5-6F83-97BB-64CD-A8C175F25BF4}"/>
              </a:ext>
            </a:extLst>
          </p:cNvPr>
          <p:cNvPicPr>
            <a:picLocks noChangeAspect="1"/>
          </p:cNvPicPr>
          <p:nvPr/>
        </p:nvPicPr>
        <p:blipFill>
          <a:blip r:embed="rId2"/>
          <a:stretch>
            <a:fillRect/>
          </a:stretch>
        </p:blipFill>
        <p:spPr>
          <a:xfrm>
            <a:off x="2290762" y="4400550"/>
            <a:ext cx="8448675" cy="1028700"/>
          </a:xfrm>
          <a:prstGeom prst="rect">
            <a:avLst/>
          </a:prstGeom>
        </p:spPr>
      </p:pic>
    </p:spTree>
    <p:extLst>
      <p:ext uri="{BB962C8B-B14F-4D97-AF65-F5344CB8AC3E}">
        <p14:creationId xmlns:p14="http://schemas.microsoft.com/office/powerpoint/2010/main" val="388071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AC12-CB75-570A-019C-025F359EE707}"/>
              </a:ext>
            </a:extLst>
          </p:cNvPr>
          <p:cNvSpPr>
            <a:spLocks noGrp="1"/>
          </p:cNvSpPr>
          <p:nvPr>
            <p:ph type="title"/>
          </p:nvPr>
        </p:nvSpPr>
        <p:spPr/>
        <p:txBody>
          <a:bodyPr/>
          <a:lstStyle/>
          <a:p>
            <a:pPr algn="ctr"/>
            <a:r>
              <a:rPr lang="en-US" sz="4400" dirty="0"/>
              <a:t>Changing CDIS passwords</a:t>
            </a:r>
            <a:endParaRPr lang="en-AU" dirty="0"/>
          </a:p>
        </p:txBody>
      </p:sp>
      <p:sp>
        <p:nvSpPr>
          <p:cNvPr id="3" name="Content Placeholder 2">
            <a:extLst>
              <a:ext uri="{FF2B5EF4-FFF2-40B4-BE49-F238E27FC236}">
                <a16:creationId xmlns:a16="http://schemas.microsoft.com/office/drawing/2014/main" id="{62C95C67-41FE-F764-9203-3BB9B23059D7}"/>
              </a:ext>
            </a:extLst>
          </p:cNvPr>
          <p:cNvSpPr>
            <a:spLocks noGrp="1"/>
          </p:cNvSpPr>
          <p:nvPr>
            <p:ph idx="1"/>
          </p:nvPr>
        </p:nvSpPr>
        <p:spPr>
          <a:xfrm>
            <a:off x="838200" y="1504950"/>
            <a:ext cx="10515600" cy="4672013"/>
          </a:xfrm>
        </p:spPr>
        <p:txBody>
          <a:bodyPr/>
          <a:lstStyle/>
          <a:p>
            <a:r>
              <a:rPr lang="en-AU" sz="1800" dirty="0">
                <a:effectLst/>
                <a:latin typeface="Arial" panose="020B0604020202020204" pitchFamily="34" charset="0"/>
                <a:ea typeface="Calibri" panose="020F0502020204030204" pitchFamily="34" charset="0"/>
              </a:rPr>
              <a:t>To change your password, click on menu </a:t>
            </a:r>
            <a:r>
              <a:rPr lang="en-AU" sz="1800" b="1" i="1" dirty="0">
                <a:effectLst/>
                <a:latin typeface="Arial" panose="020B0604020202020204" pitchFamily="34" charset="0"/>
                <a:ea typeface="Calibri" panose="020F0502020204030204" pitchFamily="34" charset="0"/>
              </a:rPr>
              <a:t>User Settings &gt; Change Password </a:t>
            </a:r>
            <a:r>
              <a:rPr lang="en-AU" sz="1800" dirty="0">
                <a:effectLst/>
                <a:latin typeface="Arial" panose="020B0604020202020204" pitchFamily="34" charset="0"/>
                <a:ea typeface="Calibri" panose="020F0502020204030204" pitchFamily="34" charset="0"/>
              </a:rPr>
              <a:t>(image 2)</a:t>
            </a:r>
            <a:r>
              <a:rPr lang="en-AU" sz="1800" b="1" i="1" dirty="0">
                <a:effectLst/>
                <a:latin typeface="Arial" panose="020B0604020202020204" pitchFamily="34" charset="0"/>
                <a:ea typeface="Calibri" panose="020F0502020204030204" pitchFamily="34" charset="0"/>
              </a:rPr>
              <a:t>.</a:t>
            </a:r>
          </a:p>
          <a:p>
            <a:endParaRPr lang="en-AU" sz="1800" b="1" i="1" dirty="0">
              <a:latin typeface="Arial" panose="020B0604020202020204" pitchFamily="34" charset="0"/>
              <a:ea typeface="Calibri" panose="020F0502020204030204" pitchFamily="34" charset="0"/>
            </a:endParaRPr>
          </a:p>
          <a:p>
            <a:endParaRPr lang="en-AU" sz="1800" b="1" i="1" dirty="0">
              <a:effectLst/>
              <a:latin typeface="Arial" panose="020B0604020202020204" pitchFamily="34" charset="0"/>
              <a:ea typeface="Calibri" panose="020F0502020204030204" pitchFamily="34" charset="0"/>
            </a:endParaRPr>
          </a:p>
          <a:p>
            <a:endParaRPr lang="en-AU" sz="1800" b="1" i="1" dirty="0">
              <a:latin typeface="Arial" panose="020B0604020202020204" pitchFamily="34" charset="0"/>
              <a:ea typeface="Calibri" panose="020F0502020204030204" pitchFamily="34" charset="0"/>
            </a:endParaRPr>
          </a:p>
          <a:p>
            <a:endParaRPr lang="en-AU" sz="1800" b="1" i="1" dirty="0">
              <a:effectLst/>
              <a:latin typeface="Arial" panose="020B0604020202020204" pitchFamily="34" charset="0"/>
              <a:ea typeface="Calibri" panose="020F0502020204030204" pitchFamily="34" charset="0"/>
            </a:endParaRPr>
          </a:p>
          <a:p>
            <a:pPr marL="0" indent="0">
              <a:buNone/>
            </a:pPr>
            <a:endParaRPr lang="en-AU" sz="1800" b="1" i="1" dirty="0">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Enter information in the fields on the </a:t>
            </a:r>
            <a:r>
              <a:rPr lang="en-AU" sz="1800" u="sng" dirty="0">
                <a:effectLst/>
                <a:latin typeface="Arial" panose="020B0604020202020204" pitchFamily="34" charset="0"/>
                <a:ea typeface="Calibri" panose="020F0502020204030204" pitchFamily="34" charset="0"/>
              </a:rPr>
              <a:t>Change Password</a:t>
            </a:r>
            <a:r>
              <a:rPr lang="en-AU" sz="1800" dirty="0">
                <a:effectLst/>
                <a:latin typeface="Arial" panose="020B0604020202020204" pitchFamily="34" charset="0"/>
                <a:ea typeface="Calibri" panose="020F0502020204030204" pitchFamily="34" charset="0"/>
              </a:rPr>
              <a:t> screen (image 3).</a:t>
            </a:r>
          </a:p>
          <a:p>
            <a:endParaRPr lang="en-AU" sz="1800" dirty="0">
              <a:effectLst/>
              <a:latin typeface="Arial" panose="020B0604020202020204" pitchFamily="34" charset="0"/>
              <a:ea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7E26E409-FB82-E594-E3AE-DBEE28288557}"/>
              </a:ext>
            </a:extLst>
          </p:cNvPr>
          <p:cNvPicPr>
            <a:picLocks noChangeAspect="1"/>
          </p:cNvPicPr>
          <p:nvPr/>
        </p:nvPicPr>
        <p:blipFill>
          <a:blip r:embed="rId3"/>
          <a:stretch>
            <a:fillRect/>
          </a:stretch>
        </p:blipFill>
        <p:spPr>
          <a:xfrm>
            <a:off x="2400300" y="1937544"/>
            <a:ext cx="7391400" cy="1785938"/>
          </a:xfrm>
          <a:prstGeom prst="rect">
            <a:avLst/>
          </a:prstGeom>
        </p:spPr>
      </p:pic>
      <p:pic>
        <p:nvPicPr>
          <p:cNvPr id="7" name="Picture 6">
            <a:extLst>
              <a:ext uri="{FF2B5EF4-FFF2-40B4-BE49-F238E27FC236}">
                <a16:creationId xmlns:a16="http://schemas.microsoft.com/office/drawing/2014/main" id="{B4A5B1F5-8C97-8551-A78C-5BBA52CBA3C8}"/>
              </a:ext>
            </a:extLst>
          </p:cNvPr>
          <p:cNvPicPr>
            <a:picLocks noChangeAspect="1"/>
          </p:cNvPicPr>
          <p:nvPr/>
        </p:nvPicPr>
        <p:blipFill>
          <a:blip r:embed="rId4"/>
          <a:stretch>
            <a:fillRect/>
          </a:stretch>
        </p:blipFill>
        <p:spPr>
          <a:xfrm>
            <a:off x="276225" y="4317205"/>
            <a:ext cx="5343525" cy="2106614"/>
          </a:xfrm>
          <a:prstGeom prst="rect">
            <a:avLst/>
          </a:prstGeom>
        </p:spPr>
      </p:pic>
      <p:pic>
        <p:nvPicPr>
          <p:cNvPr id="11" name="Picture 10">
            <a:extLst>
              <a:ext uri="{FF2B5EF4-FFF2-40B4-BE49-F238E27FC236}">
                <a16:creationId xmlns:a16="http://schemas.microsoft.com/office/drawing/2014/main" id="{C5F249D4-915B-1487-9130-E10B6103BA58}"/>
              </a:ext>
            </a:extLst>
          </p:cNvPr>
          <p:cNvPicPr>
            <a:picLocks noChangeAspect="1"/>
          </p:cNvPicPr>
          <p:nvPr/>
        </p:nvPicPr>
        <p:blipFill>
          <a:blip r:embed="rId5"/>
          <a:stretch>
            <a:fillRect/>
          </a:stretch>
        </p:blipFill>
        <p:spPr>
          <a:xfrm>
            <a:off x="5767387" y="4386260"/>
            <a:ext cx="5976938" cy="2106615"/>
          </a:xfrm>
          <a:prstGeom prst="rect">
            <a:avLst/>
          </a:prstGeom>
        </p:spPr>
      </p:pic>
      <p:pic>
        <p:nvPicPr>
          <p:cNvPr id="13" name="Picture 12">
            <a:extLst>
              <a:ext uri="{FF2B5EF4-FFF2-40B4-BE49-F238E27FC236}">
                <a16:creationId xmlns:a16="http://schemas.microsoft.com/office/drawing/2014/main" id="{EBEB968A-22DA-541A-7D71-E979693BBFBA}"/>
              </a:ext>
            </a:extLst>
          </p:cNvPr>
          <p:cNvPicPr>
            <a:picLocks noChangeAspect="1"/>
          </p:cNvPicPr>
          <p:nvPr/>
        </p:nvPicPr>
        <p:blipFill>
          <a:blip r:embed="rId6"/>
          <a:stretch>
            <a:fillRect/>
          </a:stretch>
        </p:blipFill>
        <p:spPr>
          <a:xfrm>
            <a:off x="9939337" y="2766219"/>
            <a:ext cx="2085975" cy="1914525"/>
          </a:xfrm>
          <a:prstGeom prst="rect">
            <a:avLst/>
          </a:prstGeom>
        </p:spPr>
      </p:pic>
    </p:spTree>
    <p:extLst>
      <p:ext uri="{BB962C8B-B14F-4D97-AF65-F5344CB8AC3E}">
        <p14:creationId xmlns:p14="http://schemas.microsoft.com/office/powerpoint/2010/main" val="337429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1FF7-D93F-8996-3311-A82269D2EC8A}"/>
              </a:ext>
            </a:extLst>
          </p:cNvPr>
          <p:cNvSpPr>
            <a:spLocks noGrp="1"/>
          </p:cNvSpPr>
          <p:nvPr>
            <p:ph type="title"/>
          </p:nvPr>
        </p:nvSpPr>
        <p:spPr/>
        <p:txBody>
          <a:bodyPr/>
          <a:lstStyle/>
          <a:p>
            <a:pPr algn="ctr"/>
            <a:r>
              <a:rPr lang="en-US" sz="4400" dirty="0"/>
              <a:t>Changing CDIS passwords</a:t>
            </a:r>
            <a:endParaRPr lang="en-AU" dirty="0"/>
          </a:p>
        </p:txBody>
      </p:sp>
      <p:sp>
        <p:nvSpPr>
          <p:cNvPr id="3" name="Content Placeholder 2">
            <a:extLst>
              <a:ext uri="{FF2B5EF4-FFF2-40B4-BE49-F238E27FC236}">
                <a16:creationId xmlns:a16="http://schemas.microsoft.com/office/drawing/2014/main" id="{E464D584-9DDE-9E3F-13F9-0602952A72E4}"/>
              </a:ext>
            </a:extLst>
          </p:cNvPr>
          <p:cNvSpPr>
            <a:spLocks noGrp="1"/>
          </p:cNvSpPr>
          <p:nvPr>
            <p:ph idx="1"/>
          </p:nvPr>
        </p:nvSpPr>
        <p:spPr>
          <a:xfrm>
            <a:off x="838200" y="1428750"/>
            <a:ext cx="10515600" cy="4748213"/>
          </a:xfrm>
        </p:spPr>
        <p:txBody>
          <a:bodyPr>
            <a:normAutofit/>
          </a:bodyPr>
          <a:lstStyle/>
          <a:p>
            <a:r>
              <a:rPr lang="en-AU" sz="1800" dirty="0">
                <a:effectLst/>
                <a:latin typeface="Arial" panose="020B0604020202020204" pitchFamily="34" charset="0"/>
                <a:ea typeface="Calibri" panose="020F0502020204030204" pitchFamily="34" charset="0"/>
              </a:rPr>
              <a:t>If you are locked out of your account, please follow your local process, and contact your local support persons. Some MCH Services have messages on the CDIS log in screen, about who to contact once your account is locked out (image 4).</a:t>
            </a:r>
          </a:p>
          <a:p>
            <a:endParaRPr lang="en-AU" sz="1800" dirty="0">
              <a:latin typeface="Arial" panose="020B0604020202020204" pitchFamily="34" charset="0"/>
              <a:ea typeface="Calibri" panose="020F0502020204030204" pitchFamily="34" charset="0"/>
            </a:endParaRPr>
          </a:p>
          <a:p>
            <a:endParaRPr lang="en-AU" sz="1800" dirty="0">
              <a:effectLst/>
              <a:latin typeface="Arial" panose="020B0604020202020204" pitchFamily="34" charset="0"/>
              <a:ea typeface="Calibri" panose="020F0502020204030204" pitchFamily="34" charset="0"/>
            </a:endParaRPr>
          </a:p>
          <a:p>
            <a:endParaRPr lang="en-AU" sz="1800" dirty="0">
              <a:latin typeface="Arial" panose="020B0604020202020204" pitchFamily="34" charset="0"/>
              <a:ea typeface="Calibri" panose="020F0502020204030204" pitchFamily="34" charset="0"/>
            </a:endParaRPr>
          </a:p>
          <a:p>
            <a:endParaRPr lang="en-AU" sz="1800" dirty="0">
              <a:effectLst/>
              <a:latin typeface="Arial" panose="020B0604020202020204" pitchFamily="34" charset="0"/>
              <a:ea typeface="Calibri" panose="020F0502020204030204" pitchFamily="34" charset="0"/>
            </a:endParaRPr>
          </a:p>
          <a:p>
            <a:endParaRPr lang="en-AU" sz="1800" dirty="0">
              <a:latin typeface="Arial" panose="020B0604020202020204" pitchFamily="34" charset="0"/>
              <a:ea typeface="Calibri" panose="020F0502020204030204" pitchFamily="34" charset="0"/>
            </a:endParaRPr>
          </a:p>
          <a:p>
            <a:pPr marL="0" indent="0">
              <a:buNone/>
            </a:pPr>
            <a:endParaRPr lang="en-AU" sz="1800" dirty="0">
              <a:effectLst/>
              <a:latin typeface="Arial" panose="020B0604020202020204" pitchFamily="34" charset="0"/>
              <a:ea typeface="Calibri" panose="020F0502020204030204" pitchFamily="34" charset="0"/>
            </a:endParaRPr>
          </a:p>
          <a:p>
            <a:r>
              <a:rPr lang="en-AU" sz="1800" dirty="0">
                <a:effectLst/>
                <a:highlight>
                  <a:srgbClr val="FFFF00"/>
                </a:highlight>
                <a:latin typeface="Arial" panose="020B0604020202020204" pitchFamily="34" charset="0"/>
                <a:ea typeface="Calibri" panose="020F0502020204030204" pitchFamily="34" charset="0"/>
              </a:rPr>
              <a:t>Do not click on Reset password</a:t>
            </a:r>
            <a:r>
              <a:rPr lang="en-AU" sz="1800" dirty="0">
                <a:effectLst/>
                <a:latin typeface="Arial" panose="020B0604020202020204" pitchFamily="34" charset="0"/>
                <a:ea typeface="Calibri" panose="020F0502020204030204" pitchFamily="34" charset="0"/>
              </a:rPr>
              <a:t> from the log in page (image 5). </a:t>
            </a:r>
            <a:r>
              <a:rPr lang="en-AU" sz="1800" dirty="0">
                <a:solidFill>
                  <a:srgbClr val="FF0000"/>
                </a:solidFill>
                <a:effectLst/>
                <a:latin typeface="Arial" panose="020B0604020202020204" pitchFamily="34" charset="0"/>
                <a:ea typeface="Calibri" panose="020F0502020204030204" pitchFamily="34" charset="0"/>
              </a:rPr>
              <a:t>Clicking this link does not work.  </a:t>
            </a:r>
            <a:endParaRPr lang="en-AU" sz="1800" dirty="0">
              <a:effectLst/>
              <a:latin typeface="Arial" panose="020B0604020202020204" pitchFamily="34" charset="0"/>
              <a:ea typeface="Calibri" panose="020F0502020204030204" pitchFamily="34" charset="0"/>
            </a:endParaRPr>
          </a:p>
          <a:p>
            <a:pPr marL="0" indent="0">
              <a:buNone/>
            </a:pPr>
            <a:endParaRPr lang="en-AU" sz="1800" dirty="0">
              <a:effectLst/>
              <a:latin typeface="Arial" panose="020B0604020202020204" pitchFamily="34" charset="0"/>
              <a:ea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05AA6BB7-68F9-3D5A-F9E5-BD455DB4B899}"/>
              </a:ext>
            </a:extLst>
          </p:cNvPr>
          <p:cNvPicPr>
            <a:picLocks noChangeAspect="1"/>
          </p:cNvPicPr>
          <p:nvPr/>
        </p:nvPicPr>
        <p:blipFill>
          <a:blip r:embed="rId3"/>
          <a:stretch>
            <a:fillRect/>
          </a:stretch>
        </p:blipFill>
        <p:spPr>
          <a:xfrm>
            <a:off x="3367088" y="2299494"/>
            <a:ext cx="6396038" cy="2034381"/>
          </a:xfrm>
          <a:prstGeom prst="rect">
            <a:avLst/>
          </a:prstGeom>
        </p:spPr>
      </p:pic>
      <p:pic>
        <p:nvPicPr>
          <p:cNvPr id="7" name="Picture 6">
            <a:extLst>
              <a:ext uri="{FF2B5EF4-FFF2-40B4-BE49-F238E27FC236}">
                <a16:creationId xmlns:a16="http://schemas.microsoft.com/office/drawing/2014/main" id="{EA382D93-1A1B-8148-827F-6E68F4F87663}"/>
              </a:ext>
            </a:extLst>
          </p:cNvPr>
          <p:cNvPicPr>
            <a:picLocks noChangeAspect="1"/>
          </p:cNvPicPr>
          <p:nvPr/>
        </p:nvPicPr>
        <p:blipFill>
          <a:blip r:embed="rId4"/>
          <a:stretch>
            <a:fillRect/>
          </a:stretch>
        </p:blipFill>
        <p:spPr>
          <a:xfrm>
            <a:off x="4205288" y="4942681"/>
            <a:ext cx="4719638" cy="1772444"/>
          </a:xfrm>
          <a:prstGeom prst="rect">
            <a:avLst/>
          </a:prstGeom>
        </p:spPr>
      </p:pic>
    </p:spTree>
    <p:extLst>
      <p:ext uri="{BB962C8B-B14F-4D97-AF65-F5344CB8AC3E}">
        <p14:creationId xmlns:p14="http://schemas.microsoft.com/office/powerpoint/2010/main" val="12508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29DA-3444-68CF-35AC-549373CEBFB3}"/>
              </a:ext>
            </a:extLst>
          </p:cNvPr>
          <p:cNvSpPr>
            <a:spLocks noGrp="1"/>
          </p:cNvSpPr>
          <p:nvPr>
            <p:ph type="title"/>
          </p:nvPr>
        </p:nvSpPr>
        <p:spPr>
          <a:xfrm>
            <a:off x="838200" y="365126"/>
            <a:ext cx="10515600" cy="691318"/>
          </a:xfrm>
        </p:spPr>
        <p:txBody>
          <a:bodyPr>
            <a:normAutofit/>
          </a:bodyPr>
          <a:lstStyle/>
          <a:p>
            <a:pPr algn="ctr"/>
            <a:r>
              <a:rPr lang="en-US" sz="3600" dirty="0"/>
              <a:t>CDIS - Locked Accounts: Setting a Local Message</a:t>
            </a:r>
            <a:endParaRPr lang="en-AU" sz="3600" dirty="0"/>
          </a:p>
        </p:txBody>
      </p:sp>
      <p:sp>
        <p:nvSpPr>
          <p:cNvPr id="3" name="Content Placeholder 2">
            <a:extLst>
              <a:ext uri="{FF2B5EF4-FFF2-40B4-BE49-F238E27FC236}">
                <a16:creationId xmlns:a16="http://schemas.microsoft.com/office/drawing/2014/main" id="{72CEB0A7-7BB0-C670-28C0-90EB4E77991B}"/>
              </a:ext>
            </a:extLst>
          </p:cNvPr>
          <p:cNvSpPr>
            <a:spLocks noGrp="1"/>
          </p:cNvSpPr>
          <p:nvPr>
            <p:ph idx="1"/>
          </p:nvPr>
        </p:nvSpPr>
        <p:spPr>
          <a:xfrm>
            <a:off x="838199" y="1145219"/>
            <a:ext cx="10250011" cy="5442012"/>
          </a:xfrm>
        </p:spPr>
        <p:txBody>
          <a:bodyPr>
            <a:normAutofit fontScale="77500" lnSpcReduction="20000"/>
          </a:bodyPr>
          <a:lstStyle/>
          <a:p>
            <a:pPr marL="0" indent="0">
              <a:buNone/>
            </a:pPr>
            <a:r>
              <a:rPr lang="en-AU" sz="1700" b="1" dirty="0">
                <a:solidFill>
                  <a:srgbClr val="FF0000"/>
                </a:solidFill>
                <a:effectLst/>
                <a:latin typeface="Calibri" panose="020F0502020204030204" pitchFamily="34" charset="0"/>
                <a:ea typeface="Calibri" panose="020F0502020204030204" pitchFamily="34" charset="0"/>
              </a:rPr>
              <a:t>A bespoke message can be set, to direct CDIS users who are locked out, to local support people. This message can be set up either by:</a:t>
            </a:r>
          </a:p>
          <a:p>
            <a:r>
              <a:rPr lang="en-AU" sz="1700" b="1" dirty="0">
                <a:solidFill>
                  <a:srgbClr val="FF0000"/>
                </a:solidFill>
                <a:latin typeface="Calibri" panose="020F0502020204030204" pitchFamily="34" charset="0"/>
                <a:ea typeface="Calibri" panose="020F0502020204030204" pitchFamily="34" charset="0"/>
              </a:rPr>
              <a:t>E</a:t>
            </a:r>
            <a:r>
              <a:rPr lang="en-AU" sz="1700" b="1" dirty="0">
                <a:solidFill>
                  <a:srgbClr val="FF0000"/>
                </a:solidFill>
                <a:effectLst/>
                <a:latin typeface="Calibri" panose="020F0502020204030204" pitchFamily="34" charset="0"/>
                <a:ea typeface="Calibri" panose="020F0502020204030204" pitchFamily="34" charset="0"/>
              </a:rPr>
              <a:t>mailing CDIS Support, with the message, ensuring it is less than 100 characters;</a:t>
            </a:r>
          </a:p>
          <a:p>
            <a:r>
              <a:rPr lang="en-AU" sz="1700" b="1" dirty="0">
                <a:solidFill>
                  <a:srgbClr val="FF0000"/>
                </a:solidFill>
                <a:effectLst/>
                <a:latin typeface="Calibri" panose="020F0502020204030204" pitchFamily="34" charset="0"/>
                <a:ea typeface="Calibri" panose="020F0502020204030204" pitchFamily="34" charset="0"/>
              </a:rPr>
              <a:t>A </a:t>
            </a:r>
            <a:r>
              <a:rPr lang="en-AU" sz="1700" b="1" dirty="0">
                <a:solidFill>
                  <a:srgbClr val="FF0000"/>
                </a:solidFill>
                <a:latin typeface="Calibri" panose="020F0502020204030204" pitchFamily="34" charset="0"/>
                <a:ea typeface="Calibri" panose="020F0502020204030204" pitchFamily="34" charset="0"/>
              </a:rPr>
              <a:t>CDIS user in your MCH service with the role </a:t>
            </a:r>
            <a:r>
              <a:rPr lang="en-AU" sz="1700" b="1" dirty="0">
                <a:solidFill>
                  <a:srgbClr val="FF0000"/>
                </a:solidFill>
                <a:effectLst/>
                <a:latin typeface="Calibri" panose="020F0502020204030204" pitchFamily="34" charset="0"/>
                <a:ea typeface="Calibri" panose="020F0502020204030204" pitchFamily="34" charset="0"/>
              </a:rPr>
              <a:t>‘System Admin – Council’, can set this message following these steps;</a:t>
            </a:r>
          </a:p>
          <a:p>
            <a:pPr marL="342900" indent="-342900">
              <a:buFont typeface="+mj-lt"/>
              <a:buAutoNum type="arabicPeriod"/>
            </a:pPr>
            <a:r>
              <a:rPr lang="en-AU" sz="1600" dirty="0">
                <a:latin typeface="Calibri" panose="020F0502020204030204" pitchFamily="34" charset="0"/>
                <a:ea typeface="Times New Roman" panose="02020603050405020304" pitchFamily="18" charset="0"/>
              </a:rPr>
              <a:t>A CDIS ‘System Admin – Council’ logs </a:t>
            </a:r>
            <a:r>
              <a:rPr lang="en-AU" sz="1600" dirty="0">
                <a:effectLst/>
                <a:latin typeface="Calibri" panose="020F0502020204030204" pitchFamily="34" charset="0"/>
                <a:ea typeface="Times New Roman" panose="02020603050405020304" pitchFamily="18" charset="0"/>
              </a:rPr>
              <a:t>into CDIS and accepts the log-in agreement</a:t>
            </a:r>
            <a:endParaRPr lang="en-AU" sz="16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AU" sz="1600" dirty="0">
                <a:effectLst/>
                <a:latin typeface="Calibri" panose="020F0502020204030204" pitchFamily="34" charset="0"/>
                <a:ea typeface="Times New Roman" panose="02020603050405020304" pitchFamily="18" charset="0"/>
              </a:rPr>
              <a:t>Navigate to </a:t>
            </a:r>
            <a:r>
              <a:rPr lang="en-AU" sz="1600" u="sng" dirty="0">
                <a:effectLst/>
                <a:latin typeface="Calibri" panose="020F0502020204030204" pitchFamily="34" charset="0"/>
                <a:ea typeface="Times New Roman" panose="02020603050405020304" pitchFamily="18" charset="0"/>
              </a:rPr>
              <a:t>Administration &gt; Settings Parameters</a:t>
            </a:r>
          </a:p>
          <a:p>
            <a:pPr marL="0" lvl="0" indent="0">
              <a:buNone/>
            </a:pPr>
            <a:endParaRPr lang="en-AU" sz="1600" dirty="0">
              <a:effectLst/>
              <a:latin typeface="Calibri" panose="020F0502020204030204" pitchFamily="34" charset="0"/>
              <a:ea typeface="Times New Roman" panose="02020603050405020304" pitchFamily="18" charset="0"/>
            </a:endParaRPr>
          </a:p>
          <a:p>
            <a:pPr marL="342900" lvl="0" indent="-342900">
              <a:buFont typeface="+mj-lt"/>
              <a:buAutoNum type="arabicPeriod"/>
            </a:pPr>
            <a:endParaRPr lang="en-AU" sz="1600" dirty="0">
              <a:latin typeface="Calibri" panose="020F0502020204030204" pitchFamily="34" charset="0"/>
              <a:ea typeface="Times New Roman" panose="02020603050405020304" pitchFamily="18" charset="0"/>
            </a:endParaRPr>
          </a:p>
          <a:p>
            <a:pPr marL="342900" lvl="0" indent="-342900">
              <a:buFont typeface="+mj-lt"/>
              <a:buAutoNum type="arabicPeriod"/>
            </a:pPr>
            <a:endParaRPr lang="en-AU" sz="1600" dirty="0">
              <a:effectLst/>
              <a:latin typeface="Calibri" panose="020F0502020204030204" pitchFamily="34" charset="0"/>
              <a:ea typeface="Times New Roman" panose="02020603050405020304" pitchFamily="18" charset="0"/>
            </a:endParaRPr>
          </a:p>
          <a:p>
            <a:pPr marL="342900" lvl="0" indent="-342900">
              <a:buFont typeface="+mj-lt"/>
              <a:buAutoNum type="arabicPeriod" startAt="4"/>
            </a:pPr>
            <a:r>
              <a:rPr lang="en-AU" sz="1600" dirty="0">
                <a:effectLst/>
                <a:latin typeface="Calibri" panose="020F0502020204030204" pitchFamily="34" charset="0"/>
                <a:ea typeface="Times New Roman" panose="02020603050405020304" pitchFamily="18" charset="0"/>
              </a:rPr>
              <a:t>Scroll to the section under the ;Agreement Message;, and insert desired message into the text box for </a:t>
            </a:r>
            <a:r>
              <a:rPr lang="en-AU" sz="1600" u="sng" dirty="0">
                <a:solidFill>
                  <a:srgbClr val="FF0000"/>
                </a:solidFill>
                <a:effectLst/>
                <a:latin typeface="Calibri" panose="020F0502020204030204" pitchFamily="34" charset="0"/>
                <a:ea typeface="Times New Roman" panose="02020603050405020304" pitchFamily="18" charset="0"/>
              </a:rPr>
              <a:t>Account locked message</a:t>
            </a:r>
            <a:endParaRPr lang="en-AU" sz="1600" dirty="0">
              <a:solidFill>
                <a:srgbClr val="FF0000"/>
              </a:solidFill>
              <a:effectLst/>
              <a:latin typeface="Calibri" panose="020F0502020204030204" pitchFamily="34" charset="0"/>
              <a:ea typeface="Times New Roman" panose="02020603050405020304" pitchFamily="18" charset="0"/>
            </a:endParaRPr>
          </a:p>
          <a:p>
            <a:pPr marL="342900" indent="-342900">
              <a:buFont typeface="+mj-lt"/>
              <a:buAutoNum type="arabicPeriod" startAt="4"/>
            </a:pPr>
            <a:endParaRPr lang="en-AU" sz="1600" dirty="0">
              <a:latin typeface="Calibri" panose="020F0502020204030204" pitchFamily="34" charset="0"/>
              <a:ea typeface="Calibri" panose="020F0502020204030204" pitchFamily="34" charset="0"/>
            </a:endParaRPr>
          </a:p>
          <a:p>
            <a:pPr marL="342900" indent="-342900">
              <a:buFont typeface="+mj-lt"/>
              <a:buAutoNum type="arabicPeriod" startAt="4"/>
            </a:pPr>
            <a:endParaRPr lang="en-AU" sz="1600" dirty="0">
              <a:effectLst/>
              <a:latin typeface="Calibri" panose="020F0502020204030204" pitchFamily="34" charset="0"/>
              <a:ea typeface="Calibri" panose="020F0502020204030204" pitchFamily="34" charset="0"/>
            </a:endParaRPr>
          </a:p>
          <a:p>
            <a:pPr marL="0" indent="0">
              <a:buNone/>
            </a:pPr>
            <a:endParaRPr lang="en-AU" sz="1600" dirty="0">
              <a:latin typeface="Calibri" panose="020F0502020204030204" pitchFamily="34" charset="0"/>
              <a:ea typeface="Calibri" panose="020F0502020204030204" pitchFamily="34" charset="0"/>
            </a:endParaRPr>
          </a:p>
          <a:p>
            <a:pPr marL="0" lvl="0" indent="0">
              <a:buNone/>
            </a:pPr>
            <a:endParaRPr lang="en-AU" sz="600" dirty="0">
              <a:effectLst/>
              <a:latin typeface="Calibri" panose="020F0502020204030204" pitchFamily="34" charset="0"/>
              <a:ea typeface="Times New Roman" panose="02020603050405020304" pitchFamily="18" charset="0"/>
            </a:endParaRPr>
          </a:p>
          <a:p>
            <a:pPr marL="342900" lvl="0" indent="-342900">
              <a:buAutoNum type="arabicPeriod" startAt="5"/>
            </a:pPr>
            <a:r>
              <a:rPr lang="en-AU" sz="1600" dirty="0">
                <a:effectLst/>
                <a:latin typeface="Calibri" panose="020F0502020204030204" pitchFamily="34" charset="0"/>
                <a:ea typeface="Times New Roman" panose="02020603050405020304" pitchFamily="18" charset="0"/>
              </a:rPr>
              <a:t>Prepare a message 100 characters or less (use Word count or Notepad to confirm message length). </a:t>
            </a:r>
          </a:p>
          <a:p>
            <a:pPr marL="0" lvl="0" indent="0">
              <a:buNone/>
            </a:pPr>
            <a:r>
              <a:rPr lang="en-AU" sz="1600" u="sng" dirty="0">
                <a:effectLst/>
                <a:latin typeface="Calibri" panose="020F0502020204030204" pitchFamily="34" charset="0"/>
                <a:ea typeface="Times New Roman" panose="02020603050405020304" pitchFamily="18" charset="0"/>
              </a:rPr>
              <a:t>Message E</a:t>
            </a:r>
            <a:r>
              <a:rPr lang="en-AU" sz="1600" u="sng" dirty="0">
                <a:latin typeface="Calibri" panose="020F0502020204030204" pitchFamily="34" charset="0"/>
                <a:ea typeface="Calibri" panose="020F0502020204030204" pitchFamily="34" charset="0"/>
              </a:rPr>
              <a:t>xamples:</a:t>
            </a:r>
            <a:endParaRPr lang="en-AU" sz="1600" u="sng"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600" i="1" dirty="0">
                <a:effectLst/>
                <a:latin typeface="Calibri" panose="020F0502020204030204" pitchFamily="34" charset="0"/>
                <a:ea typeface="Calibri" panose="020F0502020204030204" pitchFamily="34" charset="0"/>
              </a:rPr>
              <a:t>Council CDIS Office Administrators are now able to unlock accounts and reset passwords (87 characters</a:t>
            </a:r>
            <a:r>
              <a:rPr lang="en-AU" sz="1600" i="1" dirty="0">
                <a:latin typeface="Calibri" panose="020F0502020204030204" pitchFamily="34" charset="0"/>
                <a:ea typeface="Calibri" panose="020F0502020204030204" pitchFamily="34" charset="0"/>
              </a:rPr>
              <a:t>)</a:t>
            </a:r>
            <a:endParaRPr lang="en-AU" sz="1600" dirty="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AU" sz="1600" i="1" dirty="0">
                <a:effectLst/>
                <a:latin typeface="Calibri" panose="020F0502020204030204" pitchFamily="34" charset="0"/>
                <a:ea typeface="Calibri" panose="020F0502020204030204" pitchFamily="34" charset="0"/>
              </a:rPr>
              <a:t>For account lockouts or password resets contact Joe Bloggs on </a:t>
            </a:r>
            <a:r>
              <a:rPr lang="en-AU" sz="1600" i="1" dirty="0" err="1">
                <a:effectLst/>
                <a:latin typeface="Calibri" panose="020F0502020204030204" pitchFamily="34" charset="0"/>
                <a:ea typeface="Calibri" panose="020F0502020204030204" pitchFamily="34" charset="0"/>
              </a:rPr>
              <a:t>xxxxxxxx</a:t>
            </a:r>
            <a:r>
              <a:rPr lang="en-AU" sz="1600" i="1" dirty="0">
                <a:effectLst/>
                <a:latin typeface="Calibri" panose="020F0502020204030204" pitchFamily="34" charset="0"/>
                <a:ea typeface="Calibri" panose="020F0502020204030204" pitchFamily="34" charset="0"/>
              </a:rPr>
              <a:t> or Jen Smith on </a:t>
            </a:r>
            <a:r>
              <a:rPr lang="en-AU" sz="1600" i="1" dirty="0" err="1">
                <a:effectLst/>
                <a:latin typeface="Calibri" panose="020F0502020204030204" pitchFamily="34" charset="0"/>
                <a:ea typeface="Calibri" panose="020F0502020204030204" pitchFamily="34" charset="0"/>
              </a:rPr>
              <a:t>xxxxxxxx</a:t>
            </a:r>
            <a:r>
              <a:rPr lang="en-AU" sz="1600" i="1" dirty="0">
                <a:effectLst/>
                <a:latin typeface="Calibri" panose="020F0502020204030204" pitchFamily="34" charset="0"/>
                <a:ea typeface="Calibri" panose="020F0502020204030204" pitchFamily="34" charset="0"/>
              </a:rPr>
              <a:t> (96 characters</a:t>
            </a:r>
            <a:r>
              <a:rPr lang="en-AU" sz="1600" i="1" dirty="0">
                <a:latin typeface="Calibri" panose="020F0502020204030204" pitchFamily="34" charset="0"/>
                <a:ea typeface="Calibri" panose="020F0502020204030204" pitchFamily="34" charset="0"/>
              </a:rPr>
              <a:t>)</a:t>
            </a:r>
            <a:endParaRPr lang="en-AU" sz="1600" i="1" dirty="0">
              <a:effectLst/>
              <a:latin typeface="Calibri" panose="020F0502020204030204" pitchFamily="34" charset="0"/>
              <a:ea typeface="Calibri" panose="020F0502020204030204" pitchFamily="34" charset="0"/>
            </a:endParaRPr>
          </a:p>
          <a:p>
            <a:pPr marL="0" lvl="0" indent="0">
              <a:buNone/>
            </a:pPr>
            <a:r>
              <a:rPr lang="en-AU" sz="1600" dirty="0">
                <a:effectLst/>
                <a:latin typeface="Calibri" panose="020F0502020204030204" pitchFamily="34" charset="0"/>
                <a:ea typeface="Times New Roman" panose="02020603050405020304" pitchFamily="18" charset="0"/>
              </a:rPr>
              <a:t>6. Scroll down and Click Save, then Exit the screen by navigating to another screen.</a:t>
            </a:r>
          </a:p>
          <a:p>
            <a:pPr marL="0" lvl="0" indent="0">
              <a:buNone/>
            </a:pPr>
            <a:endParaRPr lang="en-AU" sz="1300" dirty="0">
              <a:effectLst/>
              <a:latin typeface="Calibri" panose="020F0502020204030204" pitchFamily="34" charset="0"/>
              <a:ea typeface="Calibri" panose="020F0502020204030204" pitchFamily="34" charset="0"/>
            </a:endParaRPr>
          </a:p>
          <a:p>
            <a:r>
              <a:rPr lang="en-AU" sz="1700" b="1" dirty="0">
                <a:solidFill>
                  <a:srgbClr val="FF0000"/>
                </a:solidFill>
                <a:effectLst/>
                <a:latin typeface="Calibri" panose="020F0502020204030204" pitchFamily="34" charset="0"/>
                <a:ea typeface="Calibri" panose="020F0502020204030204" pitchFamily="34" charset="0"/>
              </a:rPr>
              <a:t>NB</a:t>
            </a:r>
            <a:r>
              <a:rPr lang="en-AU" sz="1700" b="1" dirty="0">
                <a:effectLst/>
                <a:latin typeface="Calibri" panose="020F0502020204030204" pitchFamily="34" charset="0"/>
                <a:ea typeface="Calibri" panose="020F0502020204030204" pitchFamily="34" charset="0"/>
              </a:rPr>
              <a:t>: Leave the other two fields blank, so as not to overwrite state-wide or local system messages.</a:t>
            </a:r>
          </a:p>
          <a:p>
            <a:r>
              <a:rPr lang="en-AU" sz="1700" b="1" dirty="0">
                <a:solidFill>
                  <a:srgbClr val="FF0000"/>
                </a:solidFill>
                <a:effectLst/>
                <a:latin typeface="Calibri" panose="020F0502020204030204" pitchFamily="34" charset="0"/>
                <a:ea typeface="Calibri" panose="020F0502020204030204" pitchFamily="34" charset="0"/>
              </a:rPr>
              <a:t>NB: </a:t>
            </a:r>
            <a:r>
              <a:rPr lang="en-AU" sz="1700" b="1" dirty="0">
                <a:effectLst/>
                <a:latin typeface="Calibri" panose="020F0502020204030204" pitchFamily="34" charset="0"/>
                <a:ea typeface="Calibri" panose="020F0502020204030204" pitchFamily="34" charset="0"/>
              </a:rPr>
              <a:t>Do not update other fields on this screen, even if you see MAV email addresses. These are all managed at a state-wide level by The Department and have been changed </a:t>
            </a:r>
            <a:r>
              <a:rPr lang="en-AU" sz="1700" b="1" dirty="0">
                <a:latin typeface="Calibri" panose="020F0502020204030204" pitchFamily="34" charset="0"/>
                <a:ea typeface="Calibri" panose="020F0502020204030204" pitchFamily="34" charset="0"/>
              </a:rPr>
              <a:t>as</a:t>
            </a:r>
            <a:r>
              <a:rPr lang="en-AU" sz="1700" b="1" dirty="0">
                <a:effectLst/>
                <a:latin typeface="Calibri" panose="020F0502020204030204" pitchFamily="34" charset="0"/>
                <a:ea typeface="Calibri" panose="020F0502020204030204" pitchFamily="34" charset="0"/>
              </a:rPr>
              <a:t> required. Changing these may cause local issues.</a:t>
            </a:r>
            <a:endParaRPr lang="en-AU" sz="1700" dirty="0">
              <a:effectLst/>
              <a:latin typeface="Calibri" panose="020F0502020204030204" pitchFamily="34" charset="0"/>
              <a:ea typeface="Calibri" panose="020F0502020204030204" pitchFamily="34" charset="0"/>
            </a:endParaRPr>
          </a:p>
          <a:p>
            <a:pPr marL="342900" indent="-342900">
              <a:buFont typeface="+mj-lt"/>
              <a:buAutoNum type="arabicPeriod"/>
            </a:pPr>
            <a:endParaRPr lang="en-AU" sz="1800" dirty="0">
              <a:effectLst/>
              <a:latin typeface="Calibri" panose="020F0502020204030204" pitchFamily="34" charset="0"/>
              <a:ea typeface="Calibri" panose="020F0502020204030204" pitchFamily="34" charset="0"/>
            </a:endParaRPr>
          </a:p>
          <a:p>
            <a:pPr marL="342900" lvl="0" indent="-342900">
              <a:buFont typeface="+mj-lt"/>
              <a:buAutoNum type="arabicPeriod"/>
            </a:pPr>
            <a:endParaRPr lang="en-AU" sz="1800" dirty="0">
              <a:effectLst/>
              <a:latin typeface="Calibri" panose="020F0502020204030204" pitchFamily="34" charset="0"/>
              <a:ea typeface="Calibri" panose="020F0502020204030204" pitchFamily="34" charset="0"/>
            </a:endParaRPr>
          </a:p>
          <a:p>
            <a:pPr marL="342900" lvl="0" indent="-342900">
              <a:buFont typeface="+mj-lt"/>
              <a:buAutoNum type="arabicPeriod"/>
            </a:pPr>
            <a:endParaRPr lang="en-AU" sz="1800" dirty="0">
              <a:effectLst/>
              <a:latin typeface="Calibri" panose="020F0502020204030204" pitchFamily="34" charset="0"/>
              <a:ea typeface="Calibri" panose="020F0502020204030204" pitchFamily="34" charset="0"/>
            </a:endParaRPr>
          </a:p>
          <a:p>
            <a:pPr marL="0" indent="0">
              <a:buNone/>
            </a:pPr>
            <a:endParaRPr lang="en-US" sz="2800" dirty="0"/>
          </a:p>
          <a:p>
            <a:endParaRPr lang="en-AU" dirty="0"/>
          </a:p>
        </p:txBody>
      </p:sp>
      <p:pic>
        <p:nvPicPr>
          <p:cNvPr id="7" name="Picture 6">
            <a:extLst>
              <a:ext uri="{FF2B5EF4-FFF2-40B4-BE49-F238E27FC236}">
                <a16:creationId xmlns:a16="http://schemas.microsoft.com/office/drawing/2014/main" id="{F009D2D1-7519-3DD8-A701-601432FA26ED}"/>
              </a:ext>
            </a:extLst>
          </p:cNvPr>
          <p:cNvPicPr>
            <a:picLocks noChangeAspect="1"/>
          </p:cNvPicPr>
          <p:nvPr/>
        </p:nvPicPr>
        <p:blipFill rotWithShape="1">
          <a:blip r:embed="rId2"/>
          <a:srcRect t="11470"/>
          <a:stretch/>
        </p:blipFill>
        <p:spPr>
          <a:xfrm>
            <a:off x="1203501" y="2485746"/>
            <a:ext cx="5402385" cy="759506"/>
          </a:xfrm>
          <a:prstGeom prst="rect">
            <a:avLst/>
          </a:prstGeom>
        </p:spPr>
      </p:pic>
      <p:grpSp>
        <p:nvGrpSpPr>
          <p:cNvPr id="5" name="Group 4">
            <a:extLst>
              <a:ext uri="{FF2B5EF4-FFF2-40B4-BE49-F238E27FC236}">
                <a16:creationId xmlns:a16="http://schemas.microsoft.com/office/drawing/2014/main" id="{C4354D58-9D70-BF26-B209-7B4E82076137}"/>
              </a:ext>
            </a:extLst>
          </p:cNvPr>
          <p:cNvGrpSpPr/>
          <p:nvPr/>
        </p:nvGrpSpPr>
        <p:grpSpPr>
          <a:xfrm>
            <a:off x="1243776" y="3429000"/>
            <a:ext cx="4852224" cy="903889"/>
            <a:chOff x="1615736" y="3429000"/>
            <a:chExt cx="4852224" cy="903889"/>
          </a:xfrm>
        </p:grpSpPr>
        <p:pic>
          <p:nvPicPr>
            <p:cNvPr id="10" name="Picture 9">
              <a:extLst>
                <a:ext uri="{FF2B5EF4-FFF2-40B4-BE49-F238E27FC236}">
                  <a16:creationId xmlns:a16="http://schemas.microsoft.com/office/drawing/2014/main" id="{0D61F122-0A1A-D5DF-CB84-3F33A1E3CD9C}"/>
                </a:ext>
              </a:extLst>
            </p:cNvPr>
            <p:cNvPicPr>
              <a:picLocks noChangeAspect="1"/>
            </p:cNvPicPr>
            <p:nvPr/>
          </p:nvPicPr>
          <p:blipFill>
            <a:blip r:embed="rId3"/>
            <a:stretch>
              <a:fillRect/>
            </a:stretch>
          </p:blipFill>
          <p:spPr>
            <a:xfrm>
              <a:off x="1615736" y="3429000"/>
              <a:ext cx="4852224" cy="903889"/>
            </a:xfrm>
            <a:prstGeom prst="rect">
              <a:avLst/>
            </a:prstGeom>
          </p:spPr>
        </p:pic>
        <p:sp>
          <p:nvSpPr>
            <p:cNvPr id="4" name="Rectangle: Rounded Corners 3">
              <a:extLst>
                <a:ext uri="{FF2B5EF4-FFF2-40B4-BE49-F238E27FC236}">
                  <a16:creationId xmlns:a16="http://schemas.microsoft.com/office/drawing/2014/main" id="{AF8B4AC0-DFC8-5A2E-5FD5-BBDA9E5E66E7}"/>
                </a:ext>
              </a:extLst>
            </p:cNvPr>
            <p:cNvSpPr/>
            <p:nvPr/>
          </p:nvSpPr>
          <p:spPr>
            <a:xfrm>
              <a:off x="1838976" y="3542190"/>
              <a:ext cx="4508558" cy="2105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19050">
                  <a:solidFill>
                    <a:srgbClr val="FF0000"/>
                  </a:solidFill>
                </a:ln>
              </a:endParaRPr>
            </a:p>
          </p:txBody>
        </p:sp>
      </p:grpSp>
    </p:spTree>
    <p:extLst>
      <p:ext uri="{BB962C8B-B14F-4D97-AF65-F5344CB8AC3E}">
        <p14:creationId xmlns:p14="http://schemas.microsoft.com/office/powerpoint/2010/main" val="257232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871C-51C4-7AB8-744C-3C3069544A7B}"/>
              </a:ext>
            </a:extLst>
          </p:cNvPr>
          <p:cNvSpPr>
            <a:spLocks noGrp="1"/>
          </p:cNvSpPr>
          <p:nvPr>
            <p:ph type="ctrTitle"/>
          </p:nvPr>
        </p:nvSpPr>
        <p:spPr>
          <a:xfrm>
            <a:off x="1524000" y="565608"/>
            <a:ext cx="9144000" cy="1018095"/>
          </a:xfrm>
        </p:spPr>
        <p:txBody>
          <a:bodyPr>
            <a:normAutofit fontScale="90000"/>
          </a:bodyPr>
          <a:lstStyle/>
          <a:p>
            <a:r>
              <a:rPr lang="en-US" dirty="0"/>
              <a:t>Filtering notes for EMCH history </a:t>
            </a:r>
            <a:endParaRPr lang="en-AU" dirty="0"/>
          </a:p>
        </p:txBody>
      </p:sp>
      <p:sp>
        <p:nvSpPr>
          <p:cNvPr id="3" name="Subtitle 2">
            <a:extLst>
              <a:ext uri="{FF2B5EF4-FFF2-40B4-BE49-F238E27FC236}">
                <a16:creationId xmlns:a16="http://schemas.microsoft.com/office/drawing/2014/main" id="{82725981-FAA7-B98F-885C-26BDA4AB5334}"/>
              </a:ext>
            </a:extLst>
          </p:cNvPr>
          <p:cNvSpPr>
            <a:spLocks noGrp="1"/>
          </p:cNvSpPr>
          <p:nvPr>
            <p:ph type="subTitle" idx="1"/>
          </p:nvPr>
        </p:nvSpPr>
        <p:spPr>
          <a:xfrm>
            <a:off x="1524000" y="1791093"/>
            <a:ext cx="9144000" cy="4788816"/>
          </a:xfrm>
        </p:spPr>
        <p:txBody>
          <a:bodyPr>
            <a:normAutofit/>
          </a:bodyPr>
          <a:lstStyle/>
          <a:p>
            <a:r>
              <a:rPr lang="en-US" dirty="0"/>
              <a:t>When transferring a client in from another council the EMCH summary is removed from the Programs section on the Summary Page. </a:t>
            </a:r>
          </a:p>
          <a:p>
            <a:r>
              <a:rPr lang="en-US" dirty="0"/>
              <a:t>Note: This shows importance of Purple Flag to highlight previous EMCH support</a:t>
            </a:r>
          </a:p>
          <a:p>
            <a:endParaRPr lang="en-US" dirty="0"/>
          </a:p>
          <a:p>
            <a:endParaRPr lang="en-US" dirty="0"/>
          </a:p>
          <a:p>
            <a:endParaRPr lang="en-US" dirty="0"/>
          </a:p>
          <a:p>
            <a:endParaRPr lang="en-US" dirty="0"/>
          </a:p>
          <a:p>
            <a:r>
              <a:rPr lang="en-US" dirty="0"/>
              <a:t>And no record in the program's history</a:t>
            </a:r>
          </a:p>
          <a:p>
            <a:endParaRPr lang="en-US" dirty="0"/>
          </a:p>
          <a:p>
            <a:endParaRPr lang="en-US" dirty="0"/>
          </a:p>
          <a:p>
            <a:endParaRPr lang="en-AU" dirty="0"/>
          </a:p>
        </p:txBody>
      </p:sp>
      <p:pic>
        <p:nvPicPr>
          <p:cNvPr id="5" name="Picture 4">
            <a:extLst>
              <a:ext uri="{FF2B5EF4-FFF2-40B4-BE49-F238E27FC236}">
                <a16:creationId xmlns:a16="http://schemas.microsoft.com/office/drawing/2014/main" id="{D8923EF7-4A2D-DBA8-13F8-82C473862316}"/>
              </a:ext>
            </a:extLst>
          </p:cNvPr>
          <p:cNvPicPr>
            <a:picLocks noChangeAspect="1"/>
          </p:cNvPicPr>
          <p:nvPr/>
        </p:nvPicPr>
        <p:blipFill>
          <a:blip r:embed="rId2"/>
          <a:stretch>
            <a:fillRect/>
          </a:stretch>
        </p:blipFill>
        <p:spPr>
          <a:xfrm>
            <a:off x="2643924" y="3429000"/>
            <a:ext cx="6743700" cy="1447800"/>
          </a:xfrm>
          <a:prstGeom prst="rect">
            <a:avLst/>
          </a:prstGeom>
        </p:spPr>
      </p:pic>
      <p:pic>
        <p:nvPicPr>
          <p:cNvPr id="7" name="Picture 6">
            <a:extLst>
              <a:ext uri="{FF2B5EF4-FFF2-40B4-BE49-F238E27FC236}">
                <a16:creationId xmlns:a16="http://schemas.microsoft.com/office/drawing/2014/main" id="{260861B0-08EA-AC85-3F20-E7578CE56167}"/>
              </a:ext>
            </a:extLst>
          </p:cNvPr>
          <p:cNvPicPr>
            <a:picLocks noChangeAspect="1"/>
          </p:cNvPicPr>
          <p:nvPr/>
        </p:nvPicPr>
        <p:blipFill>
          <a:blip r:embed="rId3"/>
          <a:stretch>
            <a:fillRect/>
          </a:stretch>
        </p:blipFill>
        <p:spPr>
          <a:xfrm>
            <a:off x="2804376" y="5106340"/>
            <a:ext cx="6583248" cy="1152525"/>
          </a:xfrm>
          <a:prstGeom prst="rect">
            <a:avLst/>
          </a:prstGeom>
        </p:spPr>
      </p:pic>
    </p:spTree>
    <p:extLst>
      <p:ext uri="{BB962C8B-B14F-4D97-AF65-F5344CB8AC3E}">
        <p14:creationId xmlns:p14="http://schemas.microsoft.com/office/powerpoint/2010/main" val="342793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49D0D-C755-22FC-30BA-A7C6CCB6EBD7}"/>
              </a:ext>
            </a:extLst>
          </p:cNvPr>
          <p:cNvSpPr>
            <a:spLocks noGrp="1"/>
          </p:cNvSpPr>
          <p:nvPr>
            <p:ph type="title"/>
          </p:nvPr>
        </p:nvSpPr>
        <p:spPr>
          <a:xfrm>
            <a:off x="841248" y="251312"/>
            <a:ext cx="10506456" cy="1010264"/>
          </a:xfrm>
        </p:spPr>
        <p:txBody>
          <a:bodyPr anchor="ctr">
            <a:normAutofit/>
          </a:bodyPr>
          <a:lstStyle/>
          <a:p>
            <a:r>
              <a:rPr lang="en-US"/>
              <a:t>Filtering notes for EMCH history</a:t>
            </a:r>
            <a:endParaRPr lang="en-AU"/>
          </a:p>
        </p:txBody>
      </p:sp>
      <p:sp>
        <p:nvSpPr>
          <p:cNvPr id="34" name="Rectangle 3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792DE4A-1FB7-0C72-FCBC-CDFF6FF330FF}"/>
              </a:ext>
            </a:extLst>
          </p:cNvPr>
          <p:cNvSpPr>
            <a:spLocks/>
          </p:cNvSpPr>
          <p:nvPr/>
        </p:nvSpPr>
        <p:spPr>
          <a:xfrm>
            <a:off x="2604367" y="1650222"/>
            <a:ext cx="6974122" cy="3161961"/>
          </a:xfrm>
          <a:prstGeom prst="rect">
            <a:avLst/>
          </a:prstGeom>
        </p:spPr>
        <p:txBody>
          <a:bodyPr/>
          <a:lstStyle/>
          <a:p>
            <a:pPr defTabSz="603504">
              <a:spcAft>
                <a:spcPts val="600"/>
              </a:spcAft>
            </a:pPr>
            <a:r>
              <a:rPr lang="en-US" kern="1200" dirty="0">
                <a:solidFill>
                  <a:schemeClr val="tx1"/>
                </a:solidFill>
                <a:latin typeface="+mn-lt"/>
                <a:ea typeface="+mn-ea"/>
                <a:cs typeface="+mn-cs"/>
              </a:rPr>
              <a:t>The best way to find information about the EMCH program attended </a:t>
            </a:r>
            <a:r>
              <a:rPr lang="en-US" dirty="0"/>
              <a:t>at</a:t>
            </a:r>
            <a:r>
              <a:rPr lang="en-US" kern="1200" dirty="0">
                <a:solidFill>
                  <a:schemeClr val="tx1"/>
                </a:solidFill>
                <a:latin typeface="+mn-lt"/>
                <a:ea typeface="+mn-ea"/>
                <a:cs typeface="+mn-cs"/>
              </a:rPr>
              <a:t> another service is to use the filter function in the notes</a:t>
            </a:r>
          </a:p>
          <a:p>
            <a:pPr defTabSz="603504">
              <a:spcAft>
                <a:spcPts val="600"/>
              </a:spcAft>
            </a:pPr>
            <a:endParaRPr lang="en-US" sz="1188" kern="1200" dirty="0">
              <a:solidFill>
                <a:schemeClr val="tx1"/>
              </a:solidFill>
              <a:latin typeface="+mn-lt"/>
              <a:ea typeface="+mn-ea"/>
              <a:cs typeface="+mn-cs"/>
            </a:endParaRPr>
          </a:p>
          <a:p>
            <a:pPr marL="0" indent="0">
              <a:spcAft>
                <a:spcPts val="600"/>
              </a:spcAft>
              <a:buNone/>
            </a:pPr>
            <a:endParaRPr lang="en-AU" dirty="0"/>
          </a:p>
        </p:txBody>
      </p:sp>
      <p:pic>
        <p:nvPicPr>
          <p:cNvPr id="11" name="Picture 10">
            <a:extLst>
              <a:ext uri="{FF2B5EF4-FFF2-40B4-BE49-F238E27FC236}">
                <a16:creationId xmlns:a16="http://schemas.microsoft.com/office/drawing/2014/main" id="{DE15B936-D2F3-C2C9-B84D-AB41E579970A}"/>
              </a:ext>
            </a:extLst>
          </p:cNvPr>
          <p:cNvPicPr>
            <a:picLocks noChangeAspect="1"/>
          </p:cNvPicPr>
          <p:nvPr/>
        </p:nvPicPr>
        <p:blipFill>
          <a:blip r:embed="rId2"/>
          <a:stretch>
            <a:fillRect/>
          </a:stretch>
        </p:blipFill>
        <p:spPr>
          <a:xfrm>
            <a:off x="2732164" y="2522121"/>
            <a:ext cx="6500337" cy="1560333"/>
          </a:xfrm>
          <a:prstGeom prst="rect">
            <a:avLst/>
          </a:prstGeom>
        </p:spPr>
      </p:pic>
      <p:sp>
        <p:nvSpPr>
          <p:cNvPr id="12" name="Oval 11">
            <a:extLst>
              <a:ext uri="{FF2B5EF4-FFF2-40B4-BE49-F238E27FC236}">
                <a16:creationId xmlns:a16="http://schemas.microsoft.com/office/drawing/2014/main" id="{E943CEC4-D4A0-4CCB-9187-9E4B801F7EB3}"/>
              </a:ext>
            </a:extLst>
          </p:cNvPr>
          <p:cNvSpPr/>
          <p:nvPr/>
        </p:nvSpPr>
        <p:spPr>
          <a:xfrm>
            <a:off x="7333992" y="2522121"/>
            <a:ext cx="1613479" cy="6064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A4893244-5C5E-CA81-47DA-C9DA83647D6C}"/>
              </a:ext>
            </a:extLst>
          </p:cNvPr>
          <p:cNvPicPr>
            <a:picLocks noChangeAspect="1"/>
          </p:cNvPicPr>
          <p:nvPr/>
        </p:nvPicPr>
        <p:blipFill>
          <a:blip r:embed="rId3"/>
          <a:stretch>
            <a:fillRect/>
          </a:stretch>
        </p:blipFill>
        <p:spPr>
          <a:xfrm>
            <a:off x="2713297" y="4118926"/>
            <a:ext cx="6519204" cy="2116242"/>
          </a:xfrm>
          <a:prstGeom prst="rect">
            <a:avLst/>
          </a:prstGeom>
        </p:spPr>
      </p:pic>
      <p:sp>
        <p:nvSpPr>
          <p:cNvPr id="15" name="Oval 14">
            <a:extLst>
              <a:ext uri="{FF2B5EF4-FFF2-40B4-BE49-F238E27FC236}">
                <a16:creationId xmlns:a16="http://schemas.microsoft.com/office/drawing/2014/main" id="{C2B15D8B-C247-277F-E0AA-F3BA344B649E}"/>
              </a:ext>
            </a:extLst>
          </p:cNvPr>
          <p:cNvSpPr/>
          <p:nvPr/>
        </p:nvSpPr>
        <p:spPr>
          <a:xfrm>
            <a:off x="7244972" y="4118926"/>
            <a:ext cx="1652425" cy="6064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5432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9D4663-2272-A7D8-E14C-31F90555F6DB}"/>
              </a:ext>
            </a:extLst>
          </p:cNvPr>
          <p:cNvSpPr>
            <a:spLocks noGrp="1"/>
          </p:cNvSpPr>
          <p:nvPr>
            <p:ph type="ctrTitle"/>
          </p:nvPr>
        </p:nvSpPr>
        <p:spPr>
          <a:xfrm>
            <a:off x="1524000" y="400640"/>
            <a:ext cx="9144000" cy="809036"/>
          </a:xfrm>
        </p:spPr>
        <p:txBody>
          <a:bodyPr>
            <a:normAutofit fontScale="90000"/>
          </a:bodyPr>
          <a:lstStyle/>
          <a:p>
            <a:r>
              <a:rPr lang="en-US" dirty="0"/>
              <a:t>Opening Consults</a:t>
            </a:r>
            <a:endParaRPr lang="en-AU" dirty="0"/>
          </a:p>
        </p:txBody>
      </p:sp>
      <p:sp>
        <p:nvSpPr>
          <p:cNvPr id="5" name="Subtitle 4">
            <a:extLst>
              <a:ext uri="{FF2B5EF4-FFF2-40B4-BE49-F238E27FC236}">
                <a16:creationId xmlns:a16="http://schemas.microsoft.com/office/drawing/2014/main" id="{F4A4F1E7-D92B-AF7B-2342-61C56B839D6C}"/>
              </a:ext>
            </a:extLst>
          </p:cNvPr>
          <p:cNvSpPr>
            <a:spLocks noGrp="1"/>
          </p:cNvSpPr>
          <p:nvPr>
            <p:ph type="subTitle" idx="1"/>
          </p:nvPr>
        </p:nvSpPr>
        <p:spPr>
          <a:xfrm>
            <a:off x="1524000" y="1590675"/>
            <a:ext cx="9144000" cy="4866686"/>
          </a:xfrm>
        </p:spPr>
        <p:txBody>
          <a:bodyPr>
            <a:normAutofit fontScale="92500" lnSpcReduction="10000"/>
          </a:bodyPr>
          <a:lstStyle/>
          <a:p>
            <a:r>
              <a:rPr lang="en-US" i="1" dirty="0">
                <a:solidFill>
                  <a:schemeClr val="accent2"/>
                </a:solidFill>
              </a:rPr>
              <a:t>Best Practice is to open consults when family are in the room attending the appointment.</a:t>
            </a:r>
          </a:p>
          <a:p>
            <a:r>
              <a:rPr lang="en-US" dirty="0"/>
              <a:t>We have heard of practices where practitioners are opening clients at the beginning of the day.</a:t>
            </a:r>
          </a:p>
          <a:p>
            <a:r>
              <a:rPr lang="en-US" dirty="0"/>
              <a:t>This results in the automatic selection that the client attended the appointment.</a:t>
            </a:r>
          </a:p>
          <a:p>
            <a:endParaRPr lang="en-US" dirty="0"/>
          </a:p>
          <a:p>
            <a:endParaRPr lang="en-US" dirty="0"/>
          </a:p>
          <a:p>
            <a:endParaRPr lang="en-US" dirty="0"/>
          </a:p>
          <a:p>
            <a:r>
              <a:rPr lang="en-US" dirty="0"/>
              <a:t>Practitioners may then be prepopulating consultations with templates into notes or completing assessments.</a:t>
            </a:r>
          </a:p>
          <a:p>
            <a:r>
              <a:rPr lang="en-US" dirty="0"/>
              <a:t>This is breaching the Health Records Act.</a:t>
            </a:r>
          </a:p>
          <a:p>
            <a:r>
              <a:rPr lang="en-US" dirty="0"/>
              <a:t>This also may cause problems when saving consults later.</a:t>
            </a:r>
          </a:p>
          <a:p>
            <a:endParaRPr lang="en-US" dirty="0"/>
          </a:p>
          <a:p>
            <a:endParaRPr lang="en-AU" dirty="0"/>
          </a:p>
        </p:txBody>
      </p:sp>
      <p:pic>
        <p:nvPicPr>
          <p:cNvPr id="3" name="Picture 2">
            <a:extLst>
              <a:ext uri="{FF2B5EF4-FFF2-40B4-BE49-F238E27FC236}">
                <a16:creationId xmlns:a16="http://schemas.microsoft.com/office/drawing/2014/main" id="{CE9B0FF5-75C1-4BD5-86A6-00298B41CB66}"/>
              </a:ext>
            </a:extLst>
          </p:cNvPr>
          <p:cNvPicPr>
            <a:picLocks noChangeAspect="1"/>
          </p:cNvPicPr>
          <p:nvPr/>
        </p:nvPicPr>
        <p:blipFill>
          <a:blip r:embed="rId3"/>
          <a:stretch>
            <a:fillRect/>
          </a:stretch>
        </p:blipFill>
        <p:spPr>
          <a:xfrm>
            <a:off x="2352675" y="3667125"/>
            <a:ext cx="7486650" cy="942976"/>
          </a:xfrm>
          <a:prstGeom prst="rect">
            <a:avLst/>
          </a:prstGeom>
        </p:spPr>
      </p:pic>
    </p:spTree>
    <p:extLst>
      <p:ext uri="{BB962C8B-B14F-4D97-AF65-F5344CB8AC3E}">
        <p14:creationId xmlns:p14="http://schemas.microsoft.com/office/powerpoint/2010/main" val="1867338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1805</Words>
  <Application>Microsoft Office PowerPoint</Application>
  <PresentationFormat>Widescreen</PresentationFormat>
  <Paragraphs>203</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Symbol</vt:lpstr>
      <vt:lpstr>Wingdings</vt:lpstr>
      <vt:lpstr>Office Theme</vt:lpstr>
      <vt:lpstr>  Child Development Information System (CDIS)   CDIS Clinical Users Group  </vt:lpstr>
      <vt:lpstr>PowerPoint Presentation</vt:lpstr>
      <vt:lpstr> Changing CDIS passwords</vt:lpstr>
      <vt:lpstr>Changing CDIS passwords</vt:lpstr>
      <vt:lpstr>Changing CDIS passwords</vt:lpstr>
      <vt:lpstr>CDIS - Locked Accounts: Setting a Local Message</vt:lpstr>
      <vt:lpstr>Filtering notes for EMCH history </vt:lpstr>
      <vt:lpstr>Filtering notes for EMCH history</vt:lpstr>
      <vt:lpstr>Opening Consults</vt:lpstr>
      <vt:lpstr>Cancelling Consults Accidentally Opened</vt:lpstr>
      <vt:lpstr>Viewing pop-us from within a consult</vt:lpstr>
      <vt:lpstr>Viewing pop-us from within a consult</vt:lpstr>
      <vt:lpstr>Viewing pop-us from within a consult</vt:lpstr>
      <vt:lpstr>Do not right click on hyperlink</vt:lpstr>
      <vt:lpstr>Update to EMCH Risk Factors (referral reasons)</vt:lpstr>
      <vt:lpstr>Updated Risk Factors for EMCH:</vt:lpstr>
      <vt:lpstr>Q&amp;A Best practice for cancelling appointments.</vt:lpstr>
      <vt:lpstr> Process: </vt:lpstr>
      <vt:lpstr>How do I save password protected documents into CDIS without the password?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Child Development Information System (CDIS)   CDIS Clinical Users Group  </dc:title>
  <dc:creator>Melissa Ryan</dc:creator>
  <cp:lastModifiedBy>Melissa Ryan</cp:lastModifiedBy>
  <cp:revision>9</cp:revision>
  <dcterms:created xsi:type="dcterms:W3CDTF">2023-10-10T03:30:57Z</dcterms:created>
  <dcterms:modified xsi:type="dcterms:W3CDTF">2023-12-13T19:18:41Z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6aa9fe-4ab7-4a7c-8e39-ccc0b3ffed53_Enabled">
    <vt:lpwstr>true</vt:lpwstr>
  </property>
  <property fmtid="{D5CDD505-2E9C-101B-9397-08002B2CF9AE}" pid="3" name="MSIP_Label_3d6aa9fe-4ab7-4a7c-8e39-ccc0b3ffed53_SetDate">
    <vt:lpwstr>2023-12-04T01:58:14Z</vt:lpwstr>
  </property>
  <property fmtid="{D5CDD505-2E9C-101B-9397-08002B2CF9AE}" pid="4" name="MSIP_Label_3d6aa9fe-4ab7-4a7c-8e39-ccc0b3ffed53_Method">
    <vt:lpwstr>Privileged</vt:lpwstr>
  </property>
  <property fmtid="{D5CDD505-2E9C-101B-9397-08002B2CF9AE}" pid="5" name="MSIP_Label_3d6aa9fe-4ab7-4a7c-8e39-ccc0b3ffed53_Name">
    <vt:lpwstr>3d6aa9fe-4ab7-4a7c-8e39-ccc0b3ffed53</vt:lpwstr>
  </property>
  <property fmtid="{D5CDD505-2E9C-101B-9397-08002B2CF9AE}" pid="6" name="MSIP_Label_3d6aa9fe-4ab7-4a7c-8e39-ccc0b3ffed53_SiteId">
    <vt:lpwstr>c0e0601f-0fac-449c-9c88-a104c4eb9f28</vt:lpwstr>
  </property>
  <property fmtid="{D5CDD505-2E9C-101B-9397-08002B2CF9AE}" pid="7" name="MSIP_Label_3d6aa9fe-4ab7-4a7c-8e39-ccc0b3ffed53_ActionId">
    <vt:lpwstr>e43772c4-6dab-43bb-87ff-83e3854c2bc8</vt:lpwstr>
  </property>
  <property fmtid="{D5CDD505-2E9C-101B-9397-08002B2CF9AE}" pid="8" name="MSIP_Label_3d6aa9fe-4ab7-4a7c-8e39-ccc0b3ffed53_ContentBits">
    <vt:lpwstr>0</vt:lpwstr>
  </property>
</Properties>
</file>