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72" r:id="rId5"/>
    <p:sldId id="294" r:id="rId6"/>
    <p:sldId id="296" r:id="rId7"/>
    <p:sldId id="307" r:id="rId8"/>
    <p:sldId id="301" r:id="rId9"/>
    <p:sldId id="302" r:id="rId10"/>
    <p:sldId id="308" r:id="rId11"/>
    <p:sldId id="309" r:id="rId12"/>
  </p:sldIdLst>
  <p:sldSz cx="9144000" cy="6858000" type="screen4x3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F94"/>
    <a:srgbClr val="9C0108"/>
    <a:srgbClr val="682E19"/>
    <a:srgbClr val="5E8F45"/>
    <a:srgbClr val="3F6EA7"/>
    <a:srgbClr val="1F3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35" autoAdjust="0"/>
    <p:restoredTop sz="51429" autoAdjust="0"/>
  </p:normalViewPr>
  <p:slideViewPr>
    <p:cSldViewPr snapToGrid="0" snapToObjects="1">
      <p:cViewPr varScale="1">
        <p:scale>
          <a:sx n="38" d="100"/>
          <a:sy n="38" d="100"/>
        </p:scale>
        <p:origin x="1740" y="6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198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04B67A9-6C34-4E37-8C22-2A66E0E710DE}" type="datetimeFigureOut">
              <a:rPr lang="en-US"/>
              <a:pPr>
                <a:defRPr/>
              </a:pPr>
              <a:t>3/22/2018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6125"/>
            <a:ext cx="4330700" cy="3249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5180" y="4339370"/>
            <a:ext cx="6174848" cy="5101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92EB776-2799-41F2-A685-8DC2B39D76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8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EB776-2799-41F2-A685-8DC2B39D76F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lvl="0" indent="-228600">
              <a:buNone/>
            </a:pPr>
            <a:endParaRPr lang="en-A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263DEB-0533-4BB6-9DFC-79CA5971C8D9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50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263DEB-0533-4BB6-9DFC-79CA5971C8D9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lvl="0" indent="-228600">
              <a:buNone/>
            </a:pPr>
            <a:endParaRPr lang="en-A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263DEB-0533-4BB6-9DFC-79CA5971C8D9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11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lvl="0" indent="-228600">
              <a:buNone/>
            </a:pP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263DEB-0533-4BB6-9DFC-79CA5971C8D9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21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lvl="0" indent="-228600">
              <a:buNone/>
            </a:pP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263DEB-0533-4BB6-9DFC-79CA5971C8D9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00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263DEB-0533-4BB6-9DFC-79CA5971C8D9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28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263DEB-0533-4BB6-9DFC-79CA5971C8D9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4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vichealth.vic.gov.au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vichealth.vic.gov.au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ichealth.vic.gov.au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vichealth.vic.gov.au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itle_A1-BJCNavy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786" y="587521"/>
            <a:ext cx="5935446" cy="188351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786" y="2868480"/>
            <a:ext cx="5935446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2000" b="1">
                <a:solidFill>
                  <a:srgbClr val="1C3F9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8938" y="3171415"/>
            <a:ext cx="5935662" cy="288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88938" y="4406400"/>
            <a:ext cx="5935662" cy="288000"/>
          </a:xfrm>
          <a:prstGeom prst="rect">
            <a:avLst/>
          </a:prstGeom>
        </p:spPr>
        <p:txBody>
          <a:bodyPr vert="horz" lIns="0" tIns="0" bIns="0" anchor="b" anchorCtr="0"/>
          <a:lstStyle>
            <a:lvl1pPr>
              <a:buNone/>
              <a:defRPr sz="2000" b="1">
                <a:solidFill>
                  <a:srgbClr val="1C3F94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88938" y="4690562"/>
            <a:ext cx="5935662" cy="288000"/>
          </a:xfrm>
          <a:prstGeom prst="rect">
            <a:avLst/>
          </a:prstGeom>
        </p:spPr>
        <p:txBody>
          <a:bodyPr vert="horz" lIns="0" rIns="0" bIns="0" anchor="b" anchorCtr="0"/>
          <a:lstStyle>
            <a:lvl1pPr>
              <a:buNone/>
              <a:defRPr sz="200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453826" y="0"/>
            <a:ext cx="2324067" cy="4215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ine title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6623784" cy="19641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9750" y="2592000"/>
            <a:ext cx="6624638" cy="34697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6623784" cy="67789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038225"/>
            <a:ext cx="6624034" cy="36353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buNone/>
              <a:defRPr sz="2000" b="1">
                <a:solidFill>
                  <a:srgbClr val="1C3F94"/>
                </a:solidFill>
              </a:defRPr>
            </a:lvl1pPr>
            <a:lvl2pPr>
              <a:buNone/>
              <a:defRPr sz="2000" b="1">
                <a:solidFill>
                  <a:srgbClr val="1C3F94"/>
                </a:solidFill>
              </a:defRPr>
            </a:lvl2pPr>
            <a:lvl3pPr>
              <a:buNone/>
              <a:defRPr sz="2000" b="1">
                <a:solidFill>
                  <a:srgbClr val="1C3F94"/>
                </a:solidFill>
              </a:defRPr>
            </a:lvl3pPr>
            <a:lvl4pPr>
              <a:buNone/>
              <a:defRPr sz="2000" b="1">
                <a:solidFill>
                  <a:srgbClr val="1C3F94"/>
                </a:solidFill>
              </a:defRPr>
            </a:lvl4pPr>
            <a:lvl5pPr>
              <a:buNone/>
              <a:defRPr sz="2000" b="1">
                <a:solidFill>
                  <a:srgbClr val="1C3F9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2"/>
          </p:nvPr>
        </p:nvSpPr>
        <p:spPr>
          <a:xfrm>
            <a:off x="539750" y="2078265"/>
            <a:ext cx="5533931" cy="2991744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AU" noProof="0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999" y="1620000"/>
            <a:ext cx="8030543" cy="2959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4795200"/>
            <a:ext cx="5486400" cy="804862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6623784" cy="67789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038225"/>
            <a:ext cx="6624034" cy="36353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buNone/>
              <a:defRPr sz="2000" b="1">
                <a:solidFill>
                  <a:srgbClr val="1C3F94"/>
                </a:solidFill>
              </a:defRPr>
            </a:lvl1pPr>
            <a:lvl2pPr>
              <a:buNone/>
              <a:defRPr sz="2000" b="1">
                <a:solidFill>
                  <a:srgbClr val="1C3F94"/>
                </a:solidFill>
              </a:defRPr>
            </a:lvl2pPr>
            <a:lvl3pPr>
              <a:buNone/>
              <a:defRPr sz="2000" b="1">
                <a:solidFill>
                  <a:srgbClr val="1C3F94"/>
                </a:solidFill>
              </a:defRPr>
            </a:lvl3pPr>
            <a:lvl4pPr>
              <a:buNone/>
              <a:defRPr sz="2000" b="1">
                <a:solidFill>
                  <a:srgbClr val="1C3F94"/>
                </a:solidFill>
              </a:defRPr>
            </a:lvl4pPr>
            <a:lvl5pPr>
              <a:buNone/>
              <a:defRPr sz="2000" b="1">
                <a:solidFill>
                  <a:srgbClr val="1C3F9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539750" y="1684338"/>
            <a:ext cx="8031600" cy="4337050"/>
          </a:xfrm>
          <a:prstGeom prst="rect">
            <a:avLst/>
          </a:prstGeom>
        </p:spPr>
        <p:txBody>
          <a:bodyPr vert="horz" lIns="0" rIns="0" bIns="0"/>
          <a:lstStyle>
            <a:lvl1pPr algn="ctr">
              <a:buNone/>
              <a:defRPr sz="1600">
                <a:latin typeface="+mn-lt"/>
                <a:cs typeface="Calibri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AU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itle_A2-BJCNavy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600" y="587521"/>
            <a:ext cx="6467476" cy="188351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600" y="2991946"/>
            <a:ext cx="6467476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2400" b="1">
                <a:solidFill>
                  <a:srgbClr val="1C3F9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79600" y="3330157"/>
            <a:ext cx="6467476" cy="288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79018" y="4268518"/>
            <a:ext cx="6468058" cy="288000"/>
          </a:xfrm>
          <a:prstGeom prst="rect">
            <a:avLst/>
          </a:prstGeom>
        </p:spPr>
        <p:txBody>
          <a:bodyPr vert="horz" lIns="0" tIns="0" bIns="0" anchor="b" anchorCtr="0"/>
          <a:lstStyle>
            <a:lvl1pPr>
              <a:buNone/>
              <a:defRPr sz="2400" b="1">
                <a:solidFill>
                  <a:srgbClr val="1C3F94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79018" y="4594805"/>
            <a:ext cx="6468058" cy="288000"/>
          </a:xfrm>
          <a:prstGeom prst="rect">
            <a:avLst/>
          </a:prstGeom>
        </p:spPr>
        <p:txBody>
          <a:bodyPr vert="horz" lIns="0" rIns="0" bIns="0" anchor="b" anchorCtr="0"/>
          <a:lstStyle>
            <a:lvl1pPr>
              <a:buNone/>
              <a:defRPr sz="240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327094" y="0"/>
            <a:ext cx="1450800" cy="145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327094" y="1836157"/>
            <a:ext cx="1450800" cy="145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327094" y="3657182"/>
            <a:ext cx="1450800" cy="145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itle_A3-BJCNavy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505" y="1097280"/>
            <a:ext cx="5918167" cy="161568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505" y="3294346"/>
            <a:ext cx="5918167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2400" b="1">
                <a:solidFill>
                  <a:srgbClr val="1C3F9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505" y="3632557"/>
            <a:ext cx="5918167" cy="288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70923" y="4786918"/>
            <a:ext cx="5918749" cy="288000"/>
          </a:xfrm>
          <a:prstGeom prst="rect">
            <a:avLst/>
          </a:prstGeom>
        </p:spPr>
        <p:txBody>
          <a:bodyPr vert="horz" lIns="0" tIns="0" bIns="0" anchor="b" anchorCtr="0"/>
          <a:lstStyle>
            <a:lvl1pPr>
              <a:buNone/>
              <a:defRPr sz="2400" b="1">
                <a:solidFill>
                  <a:srgbClr val="1C3F94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70923" y="5121845"/>
            <a:ext cx="5918749" cy="288000"/>
          </a:xfrm>
          <a:prstGeom prst="rect">
            <a:avLst/>
          </a:prstGeom>
        </p:spPr>
        <p:txBody>
          <a:bodyPr vert="horz" lIns="0" rIns="0" bIns="0" anchor="b" anchorCtr="0"/>
          <a:lstStyle>
            <a:lvl1pPr>
              <a:buNone/>
              <a:defRPr sz="240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453826" y="1097280"/>
            <a:ext cx="2324067" cy="4335350"/>
          </a:xfrm>
          <a:prstGeom prst="rect">
            <a:avLst/>
          </a:prstGeom>
          <a:noFill/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itle_A4-BJCNavy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505" y="3127680"/>
            <a:ext cx="6643899" cy="161568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505" y="4933440"/>
            <a:ext cx="5918167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505" y="5185440"/>
            <a:ext cx="5918167" cy="180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buNone/>
              <a:defRPr sz="16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70923" y="5539680"/>
            <a:ext cx="5918749" cy="180000"/>
          </a:xfrm>
          <a:prstGeom prst="rect">
            <a:avLst/>
          </a:prstGeom>
        </p:spPr>
        <p:txBody>
          <a:bodyPr vert="horz" lIns="0" tIns="0" bIns="0" anchor="b" anchorCtr="0"/>
          <a:lstStyle>
            <a:lvl1pPr>
              <a:buNone/>
              <a:defRPr sz="1600" b="1">
                <a:solidFill>
                  <a:schemeClr val="tx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70923" y="5788800"/>
            <a:ext cx="5918749" cy="180000"/>
          </a:xfrm>
          <a:prstGeom prst="rect">
            <a:avLst/>
          </a:prstGeom>
        </p:spPr>
        <p:txBody>
          <a:bodyPr vert="horz" lIns="0" rIns="0" bIns="0" anchor="b" anchorCtr="0"/>
          <a:lstStyle>
            <a:lvl1pPr>
              <a:buNone/>
              <a:defRPr sz="160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71505" y="310265"/>
            <a:ext cx="5346000" cy="2602800"/>
          </a:xfrm>
          <a:prstGeom prst="rect">
            <a:avLst/>
          </a:prstGeom>
          <a:noFill/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6623784" cy="67789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9750" y="1724400"/>
            <a:ext cx="6624638" cy="433736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750" y="1038225"/>
            <a:ext cx="6624034" cy="36353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buNone/>
              <a:defRPr sz="2000" b="1">
                <a:solidFill>
                  <a:srgbClr val="1C3F94"/>
                </a:solidFill>
              </a:defRPr>
            </a:lvl1pPr>
            <a:lvl2pPr>
              <a:buNone/>
              <a:defRPr sz="2000" b="1">
                <a:solidFill>
                  <a:srgbClr val="1C3F94"/>
                </a:solidFill>
              </a:defRPr>
            </a:lvl2pPr>
            <a:lvl3pPr>
              <a:buNone/>
              <a:defRPr sz="2000" b="1">
                <a:solidFill>
                  <a:srgbClr val="1C3F94"/>
                </a:solidFill>
              </a:defRPr>
            </a:lvl3pPr>
            <a:lvl4pPr>
              <a:buNone/>
              <a:defRPr sz="2000" b="1">
                <a:solidFill>
                  <a:srgbClr val="1C3F94"/>
                </a:solidFill>
              </a:defRPr>
            </a:lvl4pPr>
            <a:lvl5pPr>
              <a:buNone/>
              <a:defRPr sz="2000" b="1">
                <a:solidFill>
                  <a:srgbClr val="1C3F9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362828" y="0"/>
            <a:ext cx="1414800" cy="141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362828" y="1724400"/>
            <a:ext cx="1414800" cy="141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362828" y="3452179"/>
            <a:ext cx="1414800" cy="141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28320"/>
            <a:ext cx="6623784" cy="117288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9750" y="1724400"/>
            <a:ext cx="6624638" cy="433736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362828" y="0"/>
            <a:ext cx="1414800" cy="141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362828" y="1724400"/>
            <a:ext cx="1414800" cy="141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362828" y="3452179"/>
            <a:ext cx="1414800" cy="141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0" tIns="0" bIns="0" anchor="ctr" anchorCtr="0"/>
          <a:lstStyle>
            <a:lvl1pPr algn="ctr">
              <a:buNone/>
              <a:defRPr sz="16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6623784" cy="12643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9750" y="2306880"/>
            <a:ext cx="6624638" cy="375488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0354" y="1702080"/>
            <a:ext cx="6624034" cy="36353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buNone/>
              <a:defRPr sz="2000" b="1">
                <a:solidFill>
                  <a:srgbClr val="1C3F94"/>
                </a:solidFill>
              </a:defRPr>
            </a:lvl1pPr>
            <a:lvl2pPr>
              <a:buNone/>
              <a:defRPr sz="2000" b="1">
                <a:solidFill>
                  <a:srgbClr val="1C3F94"/>
                </a:solidFill>
              </a:defRPr>
            </a:lvl2pPr>
            <a:lvl3pPr>
              <a:buNone/>
              <a:defRPr sz="2000" b="1">
                <a:solidFill>
                  <a:srgbClr val="1C3F94"/>
                </a:solidFill>
              </a:defRPr>
            </a:lvl3pPr>
            <a:lvl4pPr>
              <a:buNone/>
              <a:defRPr sz="2000" b="1">
                <a:solidFill>
                  <a:srgbClr val="1C3F94"/>
                </a:solidFill>
              </a:defRPr>
            </a:lvl4pPr>
            <a:lvl5pPr>
              <a:buNone/>
              <a:defRPr sz="2000" b="1">
                <a:solidFill>
                  <a:srgbClr val="1C3F9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6623784" cy="12643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9750" y="1935360"/>
            <a:ext cx="6624638" cy="412640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ine 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6623784" cy="19641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9750" y="2877120"/>
            <a:ext cx="6624638" cy="31846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0354" y="2324160"/>
            <a:ext cx="6624034" cy="36353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buNone/>
              <a:defRPr sz="2000" b="1">
                <a:solidFill>
                  <a:srgbClr val="1C3F94"/>
                </a:solidFill>
              </a:defRPr>
            </a:lvl1pPr>
            <a:lvl2pPr>
              <a:buNone/>
              <a:defRPr sz="2000" b="1">
                <a:solidFill>
                  <a:srgbClr val="1C3F94"/>
                </a:solidFill>
              </a:defRPr>
            </a:lvl2pPr>
            <a:lvl3pPr>
              <a:buNone/>
              <a:defRPr sz="2000" b="1">
                <a:solidFill>
                  <a:srgbClr val="1C3F94"/>
                </a:solidFill>
              </a:defRPr>
            </a:lvl3pPr>
            <a:lvl4pPr>
              <a:buNone/>
              <a:defRPr sz="2000" b="1">
                <a:solidFill>
                  <a:srgbClr val="1C3F94"/>
                </a:solidFill>
              </a:defRPr>
            </a:lvl4pPr>
            <a:lvl5pPr>
              <a:buNone/>
              <a:defRPr sz="2000" b="1">
                <a:solidFill>
                  <a:srgbClr val="1C3F9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vichealth.vic.gov.au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Interior-Footer_BJCNavy.jpg">
            <a:hlinkClick r:id="rId15"/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316663"/>
            <a:ext cx="9144000" cy="541337"/>
          </a:xfrm>
          <a:prstGeom prst="rect">
            <a:avLst/>
          </a:prstGeom>
          <a:noFill/>
          <a:ln w="9525">
            <a:solidFill>
              <a:srgbClr val="1C3F94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1C3F94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C3F94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C3F94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C3F94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C3F94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C3F94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C3F94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C3F94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C3F94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.pierorazio@melbourne.vic.gov.a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david@equalityconsulting.com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 bwMode="auto">
          <a:xfrm>
            <a:off x="579438" y="587375"/>
            <a:ext cx="6467475" cy="188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500" dirty="0" smtClean="0">
                <a:solidFill>
                  <a:schemeClr val="tx2"/>
                </a:solidFill>
              </a:rPr>
              <a:t>Bystander Intervention Pilot Project</a:t>
            </a:r>
            <a:endParaRPr lang="en-AU" sz="4500" dirty="0" smtClean="0">
              <a:solidFill>
                <a:schemeClr val="tx2"/>
              </a:solidFill>
            </a:endParaRPr>
          </a:p>
        </p:txBody>
      </p:sp>
      <p:sp>
        <p:nvSpPr>
          <p:cNvPr id="7173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579438" y="2851485"/>
            <a:ext cx="6467475" cy="10839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1440" numCol="1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dirty="0" smtClean="0"/>
              <a:t>MAV Preventing Violence Against Women Network Meeting	</a:t>
            </a:r>
          </a:p>
        </p:txBody>
      </p:sp>
      <p:sp>
        <p:nvSpPr>
          <p:cNvPr id="7174" name="Text Placeholder 5"/>
          <p:cNvSpPr>
            <a:spLocks noGrp="1"/>
          </p:cNvSpPr>
          <p:nvPr>
            <p:ph type="body" sz="quarter" idx="12"/>
          </p:nvPr>
        </p:nvSpPr>
        <p:spPr bwMode="auto">
          <a:xfrm>
            <a:off x="579438" y="4451514"/>
            <a:ext cx="6467475" cy="4908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dirty="0" smtClean="0">
                <a:solidFill>
                  <a:srgbClr val="1C3F94"/>
                </a:solidFill>
              </a:rPr>
              <a:t>12</a:t>
            </a:r>
            <a:r>
              <a:rPr lang="en-US" sz="2000" baseline="30000" dirty="0" smtClean="0">
                <a:solidFill>
                  <a:srgbClr val="1C3F94"/>
                </a:solidFill>
              </a:rPr>
              <a:t>th</a:t>
            </a:r>
            <a:r>
              <a:rPr lang="en-US" sz="2000" dirty="0" smtClean="0">
                <a:solidFill>
                  <a:srgbClr val="1C3F94"/>
                </a:solidFill>
              </a:rPr>
              <a:t> of December, 2012</a:t>
            </a:r>
            <a:endParaRPr lang="en-AU" sz="2000" dirty="0" smtClean="0">
              <a:solidFill>
                <a:srgbClr val="1C3F94"/>
              </a:solidFill>
            </a:endParaRPr>
          </a:p>
        </p:txBody>
      </p:sp>
      <p:pic>
        <p:nvPicPr>
          <p:cNvPr id="13" name="Picture 5" descr="respect_lr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" b="25000"/>
          <a:stretch/>
        </p:blipFill>
        <p:spPr bwMode="auto">
          <a:xfrm>
            <a:off x="7327094" y="180000"/>
            <a:ext cx="14508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Urbanwalk_253.jpg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1" r="22581"/>
          <a:stretch>
            <a:fillRect/>
          </a:stretch>
        </p:blipFill>
        <p:spPr bwMode="auto">
          <a:xfrm>
            <a:off x="7326313" y="1900238"/>
            <a:ext cx="14509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Placeholder 14" descr="PVAW1_stock - Small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8471" r="24981"/>
          <a:stretch/>
        </p:blipFill>
        <p:spPr>
          <a:xfrm>
            <a:off x="7326313" y="3725863"/>
            <a:ext cx="1450975" cy="145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8"/>
          <p:cNvSpPr>
            <a:spLocks noGrp="1"/>
          </p:cNvSpPr>
          <p:nvPr>
            <p:ph type="title"/>
          </p:nvPr>
        </p:nvSpPr>
        <p:spPr bwMode="auto">
          <a:xfrm>
            <a:off x="539750" y="305933"/>
            <a:ext cx="6624638" cy="677862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Bystander Research Project</a:t>
            </a:r>
          </a:p>
        </p:txBody>
      </p:sp>
      <p:sp>
        <p:nvSpPr>
          <p:cNvPr id="7171" name="Content Placeholder 49"/>
          <p:cNvSpPr>
            <a:spLocks noGrp="1"/>
          </p:cNvSpPr>
          <p:nvPr>
            <p:ph sz="quarter" idx="10"/>
          </p:nvPr>
        </p:nvSpPr>
        <p:spPr bwMode="auto">
          <a:xfrm>
            <a:off x="401864" y="1259560"/>
            <a:ext cx="8451850" cy="4898172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Two part research project aimed to assess community and organisational readiness to implement pro-social bystander interventions </a:t>
            </a:r>
          </a:p>
          <a:p>
            <a:endParaRPr lang="en-US" sz="500" dirty="0" smtClean="0">
              <a:solidFill>
                <a:schemeClr val="tx2"/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2"/>
                </a:solidFill>
              </a:rPr>
              <a:t>Part 1: International evidence review (2011)</a:t>
            </a:r>
            <a:endParaRPr lang="en-AU" dirty="0" smtClean="0">
              <a:solidFill>
                <a:schemeClr val="tx2"/>
              </a:solidFill>
            </a:endParaRPr>
          </a:p>
          <a:p>
            <a:pPr lvl="1">
              <a:spcBef>
                <a:spcPts val="1200"/>
              </a:spcBef>
              <a:buSzPct val="85000"/>
              <a:buFont typeface="Arial" pitchFamily="34" charset="0"/>
              <a:buChar char="»"/>
            </a:pPr>
            <a:r>
              <a:rPr lang="en-US" sz="2000" dirty="0" smtClean="0">
                <a:solidFill>
                  <a:schemeClr val="tx2"/>
                </a:solidFill>
              </a:rPr>
              <a:t>Use as part of a broader approach </a:t>
            </a:r>
          </a:p>
          <a:p>
            <a:pPr lvl="1">
              <a:buSzPct val="85000"/>
              <a:buFont typeface="Arial" pitchFamily="34" charset="0"/>
              <a:buChar char="»"/>
            </a:pPr>
            <a:r>
              <a:rPr lang="en-US" sz="2000" dirty="0" smtClean="0">
                <a:solidFill>
                  <a:schemeClr val="tx2"/>
                </a:solidFill>
              </a:rPr>
              <a:t>Ground programs in theory and current practice evidence</a:t>
            </a:r>
          </a:p>
          <a:p>
            <a:pPr lvl="1">
              <a:buSzPct val="85000"/>
              <a:buFont typeface="Arial" pitchFamily="34" charset="0"/>
              <a:buChar char="»"/>
            </a:pPr>
            <a:r>
              <a:rPr lang="en-US" sz="2000" dirty="0" smtClean="0">
                <a:solidFill>
                  <a:schemeClr val="tx2"/>
                </a:solidFill>
              </a:rPr>
              <a:t>Gendered approach</a:t>
            </a:r>
          </a:p>
          <a:p>
            <a:pPr lvl="1">
              <a:buSzPct val="85000"/>
              <a:buFont typeface="Arial" pitchFamily="34" charset="0"/>
              <a:buChar char="»"/>
            </a:pPr>
            <a:r>
              <a:rPr lang="en-US" sz="2000" dirty="0" smtClean="0">
                <a:solidFill>
                  <a:schemeClr val="tx2"/>
                </a:solidFill>
              </a:rPr>
              <a:t>Involve community members and organisations</a:t>
            </a:r>
          </a:p>
          <a:p>
            <a:pPr lvl="1">
              <a:buSzPct val="85000"/>
              <a:buFont typeface="Arial" pitchFamily="34" charset="0"/>
              <a:buChar char="»"/>
            </a:pPr>
            <a:r>
              <a:rPr lang="en-US" sz="2000" dirty="0" smtClean="0">
                <a:solidFill>
                  <a:schemeClr val="tx2"/>
                </a:solidFill>
              </a:rPr>
              <a:t>Length, skilled facilitators and evaluation</a:t>
            </a:r>
          </a:p>
          <a:p>
            <a:endParaRPr lang="en-US" sz="500" dirty="0" smtClean="0">
              <a:solidFill>
                <a:schemeClr val="tx2"/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2"/>
                </a:solidFill>
              </a:rPr>
              <a:t>Part 2: Statewide survey (2012)</a:t>
            </a:r>
            <a:endParaRPr lang="en-AU" sz="2000" dirty="0" smtClean="0">
              <a:solidFill>
                <a:schemeClr val="tx2"/>
              </a:solidFill>
            </a:endParaRPr>
          </a:p>
          <a:p>
            <a:pPr lvl="1">
              <a:spcBef>
                <a:spcPts val="1200"/>
              </a:spcBef>
              <a:buSzPct val="85000"/>
              <a:buFont typeface="Arial" pitchFamily="34" charset="0"/>
              <a:buChar char="»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Sexist and discriminatory behaviour or cultures</a:t>
            </a:r>
          </a:p>
          <a:p>
            <a:pPr lvl="1">
              <a:buSzPct val="85000"/>
              <a:buFont typeface="Arial" pitchFamily="34" charset="0"/>
              <a:buChar char="»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Readiness to act on unfair conditions in three settings</a:t>
            </a:r>
          </a:p>
          <a:p>
            <a:pPr>
              <a:buFont typeface="Tahoma" pitchFamily="34" charset="0"/>
              <a:buChar char="»"/>
            </a:pPr>
            <a:endParaRPr lang="en-AU" dirty="0" smtClean="0">
              <a:solidFill>
                <a:schemeClr val="tx2"/>
              </a:solidFill>
            </a:endParaRPr>
          </a:p>
          <a:p>
            <a:pPr lvl="1">
              <a:buFont typeface="Tahoma" pitchFamily="34" charset="0"/>
              <a:buChar char="»"/>
            </a:pPr>
            <a:endParaRPr lang="en-AU" sz="2200" dirty="0" smtClean="0">
              <a:solidFill>
                <a:schemeClr val="tx2"/>
              </a:solidFill>
            </a:endParaRPr>
          </a:p>
          <a:p>
            <a:pPr lvl="1">
              <a:buFont typeface="Tahoma" pitchFamily="34" charset="0"/>
              <a:buChar char="»"/>
            </a:pPr>
            <a:endParaRPr lang="en-AU" sz="2200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pPr eaLnBrk="1" hangingPunct="1"/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8"/>
          <p:cNvSpPr>
            <a:spLocks noGrp="1"/>
          </p:cNvSpPr>
          <p:nvPr>
            <p:ph type="title"/>
          </p:nvPr>
        </p:nvSpPr>
        <p:spPr bwMode="auto">
          <a:xfrm>
            <a:off x="539750" y="305933"/>
            <a:ext cx="6624638" cy="677862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Survey results</a:t>
            </a:r>
          </a:p>
        </p:txBody>
      </p:sp>
      <p:sp>
        <p:nvSpPr>
          <p:cNvPr id="7171" name="Content Placeholder 49"/>
          <p:cNvSpPr>
            <a:spLocks noGrp="1"/>
          </p:cNvSpPr>
          <p:nvPr>
            <p:ph sz="quarter" idx="10"/>
          </p:nvPr>
        </p:nvSpPr>
        <p:spPr bwMode="auto">
          <a:xfrm>
            <a:off x="401864" y="1259560"/>
            <a:ext cx="5443351" cy="4898171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Strong support in the general community for bystander action </a:t>
            </a:r>
          </a:p>
          <a:p>
            <a:endParaRPr lang="en-US" sz="500" dirty="0" smtClean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2"/>
                </a:solidFill>
              </a:rPr>
              <a:t>More subtle and systemic forms of violence and discrimination still not considered very serious</a:t>
            </a:r>
          </a:p>
          <a:p>
            <a:pPr>
              <a:spcBef>
                <a:spcPts val="1200"/>
              </a:spcBef>
            </a:pPr>
            <a:endParaRPr lang="en-US" sz="500" dirty="0" smtClean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2"/>
                </a:solidFill>
              </a:rPr>
              <a:t>1/3 had witnessed sexism towards women in the last 12 months and almost half (47.6 per cent) said they took bystander action</a:t>
            </a:r>
          </a:p>
          <a:p>
            <a:pPr>
              <a:spcBef>
                <a:spcPts val="1200"/>
              </a:spcBef>
            </a:pPr>
            <a:endParaRPr lang="en-US" sz="500" dirty="0" smtClean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2"/>
                </a:solidFill>
              </a:rPr>
              <a:t>Majority of Victorians expect sports clubs and workplaces to take a leadership role </a:t>
            </a:r>
            <a:endParaRPr lang="en-AU" sz="2200" dirty="0" smtClean="0">
              <a:solidFill>
                <a:schemeClr val="tx2"/>
              </a:solidFill>
            </a:endParaRPr>
          </a:p>
          <a:p>
            <a:pPr lvl="1">
              <a:buFont typeface="Tahoma" pitchFamily="34" charset="0"/>
              <a:buChar char="»"/>
            </a:pPr>
            <a:endParaRPr lang="en-AU" sz="2200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pPr eaLnBrk="1" hangingPunct="1"/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Research Report-More than ready: Bystander action to prevent violence against women in the Victorian commu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90" y="1372565"/>
            <a:ext cx="2888567" cy="409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8"/>
          <p:cNvSpPr>
            <a:spLocks noGrp="1"/>
          </p:cNvSpPr>
          <p:nvPr>
            <p:ph type="title"/>
          </p:nvPr>
        </p:nvSpPr>
        <p:spPr bwMode="auto">
          <a:xfrm>
            <a:off x="539750" y="305933"/>
            <a:ext cx="8604250" cy="677862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400" dirty="0" smtClean="0"/>
              <a:t>Bystander approach and </a:t>
            </a:r>
            <a:r>
              <a:rPr lang="en-US" sz="3400" dirty="0"/>
              <a:t>p</a:t>
            </a:r>
            <a:r>
              <a:rPr lang="en-US" sz="3400" dirty="0" smtClean="0"/>
              <a:t>rimary </a:t>
            </a:r>
            <a:r>
              <a:rPr lang="en-US" sz="3400" dirty="0"/>
              <a:t>prevention </a:t>
            </a:r>
            <a:endParaRPr lang="en-US" sz="3400" dirty="0" smtClean="0"/>
          </a:p>
        </p:txBody>
      </p:sp>
      <p:sp>
        <p:nvSpPr>
          <p:cNvPr id="7171" name="Content Placeholder 49"/>
          <p:cNvSpPr>
            <a:spLocks noGrp="1"/>
          </p:cNvSpPr>
          <p:nvPr>
            <p:ph sz="quarter" idx="10"/>
          </p:nvPr>
        </p:nvSpPr>
        <p:spPr bwMode="auto">
          <a:xfrm>
            <a:off x="401864" y="1365813"/>
            <a:ext cx="8451850" cy="433687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Primary prevention addresses the problem </a:t>
            </a:r>
            <a:r>
              <a:rPr lang="en-US" i="1" dirty="0" smtClean="0">
                <a:solidFill>
                  <a:schemeClr val="tx2"/>
                </a:solidFill>
              </a:rPr>
              <a:t>before</a:t>
            </a:r>
            <a:r>
              <a:rPr lang="en-US" dirty="0" smtClean="0">
                <a:solidFill>
                  <a:schemeClr val="tx2"/>
                </a:solidFill>
              </a:rPr>
              <a:t> it occurs</a:t>
            </a:r>
          </a:p>
          <a:p>
            <a:endParaRPr lang="en-US" sz="500" dirty="0" smtClean="0">
              <a:solidFill>
                <a:schemeClr val="tx2"/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2"/>
                </a:solidFill>
              </a:rPr>
              <a:t>Causes of violence against women:</a:t>
            </a:r>
          </a:p>
          <a:p>
            <a:pPr lvl="1">
              <a:spcBef>
                <a:spcPts val="1200"/>
              </a:spcBef>
              <a:buSzPct val="80000"/>
              <a:buFont typeface="Arial" pitchFamily="34" charset="0"/>
              <a:buChar char="»"/>
            </a:pPr>
            <a:r>
              <a:rPr lang="en-US" sz="2000" dirty="0" smtClean="0">
                <a:solidFill>
                  <a:schemeClr val="tx2"/>
                </a:solidFill>
              </a:rPr>
              <a:t>Gender inequality</a:t>
            </a:r>
          </a:p>
          <a:p>
            <a:pPr lvl="1">
              <a:buSzPct val="80000"/>
              <a:buFont typeface="Arial" pitchFamily="34" charset="0"/>
              <a:buChar char="»"/>
            </a:pPr>
            <a:r>
              <a:rPr lang="en-US" sz="2000" dirty="0" smtClean="0">
                <a:solidFill>
                  <a:schemeClr val="tx2"/>
                </a:solidFill>
              </a:rPr>
              <a:t>Gender stereotypes</a:t>
            </a:r>
          </a:p>
          <a:p>
            <a:pPr lvl="1">
              <a:buSzPct val="80000"/>
              <a:buFont typeface="Arial" pitchFamily="34" charset="0"/>
              <a:buChar char="»"/>
            </a:pPr>
            <a:r>
              <a:rPr lang="en-US" sz="2000" dirty="0" smtClean="0">
                <a:solidFill>
                  <a:schemeClr val="tx2"/>
                </a:solidFill>
              </a:rPr>
              <a:t>Constructions of masculinity</a:t>
            </a:r>
          </a:p>
          <a:p>
            <a:endParaRPr lang="en-US" sz="500" dirty="0" smtClean="0">
              <a:solidFill>
                <a:schemeClr val="tx2"/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2"/>
                </a:solidFill>
              </a:rPr>
              <a:t>Not about responding to incidents of violence against women</a:t>
            </a:r>
          </a:p>
          <a:p>
            <a:endParaRPr lang="en-US" sz="500" dirty="0" smtClean="0">
              <a:solidFill>
                <a:schemeClr val="tx2"/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2"/>
                </a:solidFill>
              </a:rPr>
              <a:t>Focus is on the subtle and systemic behaviours that create cultures in which violence against women is ignored or condoned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8"/>
          <p:cNvSpPr>
            <a:spLocks noGrp="1"/>
          </p:cNvSpPr>
          <p:nvPr>
            <p:ph type="title"/>
          </p:nvPr>
        </p:nvSpPr>
        <p:spPr bwMode="auto">
          <a:xfrm>
            <a:off x="539749" y="305933"/>
            <a:ext cx="8002671" cy="677862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Bystander Intervention Pilot Project</a:t>
            </a:r>
          </a:p>
        </p:txBody>
      </p:sp>
      <p:sp>
        <p:nvSpPr>
          <p:cNvPr id="7171" name="Content Placeholder 49"/>
          <p:cNvSpPr>
            <a:spLocks noGrp="1"/>
          </p:cNvSpPr>
          <p:nvPr>
            <p:ph sz="quarter" idx="10"/>
          </p:nvPr>
        </p:nvSpPr>
        <p:spPr bwMode="auto">
          <a:xfrm>
            <a:off x="401864" y="1422399"/>
            <a:ext cx="8451850" cy="4495801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Developed based on results from international evidence review and statewide survey</a:t>
            </a:r>
          </a:p>
          <a:p>
            <a:endParaRPr lang="en-US" sz="500" dirty="0" smtClean="0">
              <a:solidFill>
                <a:schemeClr val="tx2"/>
              </a:solidFill>
            </a:endParaRPr>
          </a:p>
          <a:p>
            <a:pPr>
              <a:spcBef>
                <a:spcPts val="1800"/>
              </a:spcBef>
            </a:pPr>
            <a:r>
              <a:rPr lang="en-AU" dirty="0" smtClean="0">
                <a:solidFill>
                  <a:schemeClr val="tx2"/>
                </a:solidFill>
              </a:rPr>
              <a:t>Respectful and equitable organisational culture increases bystander action where:</a:t>
            </a:r>
          </a:p>
          <a:p>
            <a:pPr lvl="1">
              <a:spcBef>
                <a:spcPts val="1200"/>
              </a:spcBef>
              <a:buSzPct val="80000"/>
              <a:buFont typeface="Arial" pitchFamily="34" charset="0"/>
              <a:buChar char="»"/>
            </a:pPr>
            <a:r>
              <a:rPr lang="en-AU" sz="2000" dirty="0" smtClean="0">
                <a:solidFill>
                  <a:schemeClr val="tx2"/>
                </a:solidFill>
              </a:rPr>
              <a:t>Organisational policies and procedures support this action</a:t>
            </a:r>
          </a:p>
          <a:p>
            <a:pPr lvl="1">
              <a:buSzPct val="80000"/>
              <a:buFont typeface="Arial" pitchFamily="34" charset="0"/>
              <a:buChar char="»"/>
            </a:pPr>
            <a:r>
              <a:rPr lang="en-AU" sz="2000" dirty="0" smtClean="0">
                <a:solidFill>
                  <a:schemeClr val="tx2"/>
                </a:solidFill>
              </a:rPr>
              <a:t>There is support from colleagues</a:t>
            </a:r>
          </a:p>
          <a:p>
            <a:pPr lvl="1">
              <a:buSzPct val="80000"/>
              <a:buFont typeface="Arial" pitchFamily="34" charset="0"/>
              <a:buChar char="»"/>
            </a:pPr>
            <a:r>
              <a:rPr lang="en-AU" sz="2000" dirty="0" smtClean="0">
                <a:solidFill>
                  <a:schemeClr val="tx2"/>
                </a:solidFill>
              </a:rPr>
              <a:t>The organisational culture of the workplace is supportive</a:t>
            </a:r>
          </a:p>
          <a:p>
            <a:pPr marL="179388" lvl="1" indent="-179388">
              <a:buFont typeface="Arial" charset="0"/>
              <a:buChar char="•"/>
            </a:pPr>
            <a:endParaRPr lang="en-AU" sz="500" dirty="0" smtClean="0">
              <a:solidFill>
                <a:schemeClr val="tx2"/>
              </a:solidFill>
              <a:cs typeface="ＭＳ Ｐゴシック" charset="-128"/>
            </a:endParaRPr>
          </a:p>
          <a:p>
            <a:pPr marL="179388" lvl="1" indent="-179388">
              <a:spcBef>
                <a:spcPts val="1800"/>
              </a:spcBef>
              <a:buFont typeface="Arial" charset="0"/>
              <a:buChar char="•"/>
            </a:pPr>
            <a:r>
              <a:rPr lang="en-AU" sz="2200" dirty="0" smtClean="0">
                <a:solidFill>
                  <a:schemeClr val="tx2"/>
                </a:solidFill>
                <a:cs typeface="ＭＳ Ｐゴシック" charset="-128"/>
              </a:rPr>
              <a:t>Project will seek to understand the ways in which:</a:t>
            </a:r>
          </a:p>
          <a:p>
            <a:pPr lvl="1">
              <a:spcBef>
                <a:spcPts val="1200"/>
              </a:spcBef>
              <a:buSzPct val="80000"/>
              <a:buFont typeface="Arial" pitchFamily="34" charset="0"/>
              <a:buChar char="»"/>
            </a:pPr>
            <a:r>
              <a:rPr lang="en-AU" sz="2000" dirty="0" smtClean="0">
                <a:solidFill>
                  <a:schemeClr val="tx2"/>
                </a:solidFill>
              </a:rPr>
              <a:t>Workplaces can support the prosocial bystander action of employees</a:t>
            </a:r>
          </a:p>
          <a:p>
            <a:pPr lvl="1">
              <a:buSzPct val="80000"/>
              <a:buFont typeface="Arial" pitchFamily="34" charset="0"/>
              <a:buChar char="»"/>
            </a:pPr>
            <a:r>
              <a:rPr lang="en-AU" sz="2000" dirty="0" smtClean="0">
                <a:solidFill>
                  <a:schemeClr val="tx2"/>
                </a:solidFill>
              </a:rPr>
              <a:t>Act as prosocial bystander organisations themselves</a:t>
            </a:r>
          </a:p>
          <a:p>
            <a:pPr>
              <a:buFont typeface="Tahoma" pitchFamily="34" charset="0"/>
              <a:buChar char="»"/>
            </a:pPr>
            <a:endParaRPr lang="en-AU" dirty="0" smtClean="0">
              <a:solidFill>
                <a:schemeClr val="tx2"/>
              </a:solidFill>
            </a:endParaRPr>
          </a:p>
          <a:p>
            <a:pPr lvl="1">
              <a:buFont typeface="Tahoma" pitchFamily="34" charset="0"/>
              <a:buChar char="»"/>
            </a:pPr>
            <a:endParaRPr lang="en-AU" sz="2200" dirty="0" smtClean="0">
              <a:solidFill>
                <a:schemeClr val="tx2"/>
              </a:solidFill>
            </a:endParaRPr>
          </a:p>
          <a:p>
            <a:pPr lvl="1">
              <a:buFont typeface="Tahoma" pitchFamily="34" charset="0"/>
              <a:buChar char="»"/>
            </a:pPr>
            <a:endParaRPr lang="en-AU" sz="2200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pPr eaLnBrk="1" hangingPunct="1"/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8"/>
          <p:cNvSpPr>
            <a:spLocks noGrp="1"/>
          </p:cNvSpPr>
          <p:nvPr>
            <p:ph type="title"/>
          </p:nvPr>
        </p:nvSpPr>
        <p:spPr bwMode="auto">
          <a:xfrm>
            <a:off x="539750" y="305933"/>
            <a:ext cx="6624638" cy="677862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Project objectives</a:t>
            </a:r>
          </a:p>
        </p:txBody>
      </p:sp>
      <p:sp>
        <p:nvSpPr>
          <p:cNvPr id="7171" name="Content Placeholder 49"/>
          <p:cNvSpPr>
            <a:spLocks noGrp="1"/>
          </p:cNvSpPr>
          <p:nvPr>
            <p:ph sz="quarter" idx="10"/>
          </p:nvPr>
        </p:nvSpPr>
        <p:spPr bwMode="auto">
          <a:xfrm>
            <a:off x="401864" y="1600200"/>
            <a:ext cx="8451850" cy="439419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900"/>
              </a:spcBef>
            </a:pPr>
            <a:r>
              <a:rPr lang="en-AU" dirty="0" smtClean="0">
                <a:solidFill>
                  <a:schemeClr val="tx2"/>
                </a:solidFill>
              </a:rPr>
              <a:t>Increase </a:t>
            </a:r>
            <a:r>
              <a:rPr lang="en-A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knowledge</a:t>
            </a:r>
            <a:r>
              <a:rPr lang="en-AU" dirty="0" smtClean="0">
                <a:solidFill>
                  <a:schemeClr val="tx2"/>
                </a:solidFill>
              </a:rPr>
              <a:t> of sexism, gender discrimination and violence against women</a:t>
            </a:r>
          </a:p>
          <a:p>
            <a:pPr lvl="0">
              <a:spcBef>
                <a:spcPts val="3000"/>
              </a:spcBef>
            </a:pPr>
            <a:r>
              <a:rPr lang="en-AU" dirty="0" smtClean="0">
                <a:solidFill>
                  <a:schemeClr val="tx2"/>
                </a:solidFill>
              </a:rPr>
              <a:t>Raise </a:t>
            </a:r>
            <a:r>
              <a:rPr lang="en-A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awareness</a:t>
            </a:r>
            <a:r>
              <a:rPr lang="en-AU" dirty="0" smtClean="0">
                <a:solidFill>
                  <a:schemeClr val="tx2"/>
                </a:solidFill>
              </a:rPr>
              <a:t> of the impacts of these behaviours and the costs of not taking action</a:t>
            </a:r>
          </a:p>
          <a:p>
            <a:pPr lvl="0">
              <a:spcBef>
                <a:spcPts val="3000"/>
              </a:spcBef>
            </a:pPr>
            <a:r>
              <a:rPr lang="en-AU" dirty="0" smtClean="0">
                <a:solidFill>
                  <a:schemeClr val="tx2"/>
                </a:solidFill>
              </a:rPr>
              <a:t>Develop </a:t>
            </a:r>
            <a:r>
              <a:rPr lang="en-A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skills</a:t>
            </a:r>
            <a:r>
              <a:rPr lang="en-AU" dirty="0" smtClean="0">
                <a:solidFill>
                  <a:schemeClr val="tx2"/>
                </a:solidFill>
              </a:rPr>
              <a:t> in taking action to intervene safely and effectively</a:t>
            </a:r>
          </a:p>
          <a:p>
            <a:pPr lvl="0">
              <a:spcBef>
                <a:spcPts val="3000"/>
              </a:spcBef>
            </a:pPr>
            <a:r>
              <a:rPr lang="en-US" dirty="0" smtClean="0">
                <a:solidFill>
                  <a:schemeClr val="tx2"/>
                </a:solidFill>
              </a:rPr>
              <a:t>Reduce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perceived costs </a:t>
            </a:r>
            <a:r>
              <a:rPr lang="en-US" dirty="0" smtClean="0">
                <a:solidFill>
                  <a:schemeClr val="tx2"/>
                </a:solidFill>
              </a:rPr>
              <a:t>of taking action</a:t>
            </a:r>
          </a:p>
          <a:p>
            <a:pPr lvl="0">
              <a:spcBef>
                <a:spcPts val="3000"/>
              </a:spcBef>
            </a:pPr>
            <a:r>
              <a:rPr lang="en-US" dirty="0" smtClean="0">
                <a:solidFill>
                  <a:schemeClr val="tx2"/>
                </a:solidFill>
              </a:rPr>
              <a:t>Promote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organisational cultures </a:t>
            </a:r>
            <a:r>
              <a:rPr lang="en-US" dirty="0" smtClean="0">
                <a:solidFill>
                  <a:schemeClr val="tx2"/>
                </a:solidFill>
              </a:rPr>
              <a:t>that are conducive to taking action</a:t>
            </a:r>
            <a:endParaRPr lang="en-A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8"/>
          <p:cNvSpPr>
            <a:spLocks noGrp="1"/>
          </p:cNvSpPr>
          <p:nvPr>
            <p:ph type="title"/>
          </p:nvPr>
        </p:nvSpPr>
        <p:spPr bwMode="auto">
          <a:xfrm>
            <a:off x="539750" y="305933"/>
            <a:ext cx="6624638" cy="677862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Training overview</a:t>
            </a:r>
          </a:p>
        </p:txBody>
      </p:sp>
      <p:sp>
        <p:nvSpPr>
          <p:cNvPr id="7171" name="Content Placeholder 49"/>
          <p:cNvSpPr>
            <a:spLocks noGrp="1"/>
          </p:cNvSpPr>
          <p:nvPr>
            <p:ph sz="quarter" idx="10"/>
          </p:nvPr>
        </p:nvSpPr>
        <p:spPr bwMode="auto">
          <a:xfrm>
            <a:off x="401864" y="1259560"/>
            <a:ext cx="8451850" cy="482373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879600" indent="-187960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Session one</a:t>
            </a:r>
            <a:r>
              <a:rPr lang="en-US" dirty="0" smtClean="0">
                <a:solidFill>
                  <a:srgbClr val="00B0F0"/>
                </a:solidFill>
              </a:rPr>
              <a:t>: 	</a:t>
            </a:r>
            <a:r>
              <a:rPr lang="en-US" dirty="0" smtClean="0">
                <a:solidFill>
                  <a:schemeClr val="tx2"/>
                </a:solidFill>
              </a:rPr>
              <a:t>Introduces </a:t>
            </a:r>
            <a:r>
              <a:rPr lang="en-AU" dirty="0" smtClean="0">
                <a:solidFill>
                  <a:schemeClr val="tx2"/>
                </a:solidFill>
              </a:rPr>
              <a:t>key topics </a:t>
            </a:r>
          </a:p>
          <a:p>
            <a:pPr marL="2516188"/>
            <a:r>
              <a:rPr lang="en-AU" dirty="0">
                <a:solidFill>
                  <a:schemeClr val="tx2"/>
                </a:solidFill>
              </a:rPr>
              <a:t>V</a:t>
            </a:r>
            <a:r>
              <a:rPr lang="en-AU" dirty="0" smtClean="0">
                <a:solidFill>
                  <a:schemeClr val="tx2"/>
                </a:solidFill>
              </a:rPr>
              <a:t>iolence against women</a:t>
            </a:r>
          </a:p>
          <a:p>
            <a:pPr marL="2516188"/>
            <a:r>
              <a:rPr lang="en-AU" dirty="0" smtClean="0">
                <a:solidFill>
                  <a:schemeClr val="tx2"/>
                </a:solidFill>
              </a:rPr>
              <a:t>Bystander intervention</a:t>
            </a:r>
          </a:p>
          <a:p>
            <a:pPr marL="1879600" indent="-1879600">
              <a:spcBef>
                <a:spcPts val="1800"/>
              </a:spcBef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Session two</a:t>
            </a:r>
            <a:r>
              <a:rPr lang="en-US" dirty="0" smtClean="0">
                <a:solidFill>
                  <a:srgbClr val="00B0F0"/>
                </a:solidFill>
              </a:rPr>
              <a:t>: 	</a:t>
            </a:r>
            <a:r>
              <a:rPr lang="en-AU" dirty="0" smtClean="0">
                <a:solidFill>
                  <a:schemeClr val="tx2"/>
                </a:solidFill>
              </a:rPr>
              <a:t>Recognising when bystander intervention is required</a:t>
            </a:r>
            <a:endParaRPr lang="en-US" sz="500" dirty="0" smtClean="0">
              <a:solidFill>
                <a:schemeClr val="tx2"/>
              </a:solidFill>
            </a:endParaRPr>
          </a:p>
          <a:p>
            <a:pPr marL="2516188">
              <a:spcBef>
                <a:spcPts val="600"/>
              </a:spcBef>
            </a:pPr>
            <a:r>
              <a:rPr lang="en-AU" dirty="0" smtClean="0">
                <a:solidFill>
                  <a:schemeClr val="tx2"/>
                </a:solidFill>
              </a:rPr>
              <a:t>Sexism, sex discrimination, sexual harassment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879600" indent="-1879600">
              <a:spcBef>
                <a:spcPts val="1800"/>
              </a:spcBef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Session three</a:t>
            </a:r>
            <a:r>
              <a:rPr lang="en-US" dirty="0" smtClean="0">
                <a:solidFill>
                  <a:srgbClr val="00B0F0"/>
                </a:solidFill>
              </a:rPr>
              <a:t>: 	</a:t>
            </a:r>
            <a:r>
              <a:rPr lang="en-AU" dirty="0" smtClean="0">
                <a:solidFill>
                  <a:schemeClr val="tx2"/>
                </a:solidFill>
              </a:rPr>
              <a:t>Towards bystander action</a:t>
            </a:r>
            <a:endParaRPr lang="en-US" sz="500" dirty="0" smtClean="0">
              <a:solidFill>
                <a:schemeClr val="tx2"/>
              </a:solidFill>
            </a:endParaRPr>
          </a:p>
          <a:p>
            <a:pPr marL="2516188">
              <a:spcBef>
                <a:spcPts val="600"/>
              </a:spcBef>
            </a:pPr>
            <a:r>
              <a:rPr lang="en-US" dirty="0" err="1" smtClean="0">
                <a:solidFill>
                  <a:srgbClr val="1C3F94"/>
                </a:solidFill>
              </a:rPr>
              <a:t>Organisational</a:t>
            </a:r>
            <a:r>
              <a:rPr lang="en-US" dirty="0" smtClean="0">
                <a:solidFill>
                  <a:srgbClr val="1C3F94"/>
                </a:solidFill>
              </a:rPr>
              <a:t> support for bystander action</a:t>
            </a:r>
          </a:p>
          <a:p>
            <a:pPr marL="2516188">
              <a:spcBef>
                <a:spcPts val="600"/>
              </a:spcBef>
            </a:pPr>
            <a:r>
              <a:rPr lang="en-US" dirty="0" smtClean="0">
                <a:solidFill>
                  <a:srgbClr val="1C3F94"/>
                </a:solidFill>
              </a:rPr>
              <a:t>Strategies for bystander action</a:t>
            </a:r>
          </a:p>
          <a:p>
            <a:pPr marL="1879600" indent="-1879600"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_ _ _ _ _ _ _ _ _ _ _ _ _ _ _ _ _ _ _ _ _ _ _ _ _ _ _ _ _ _ _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879600" indent="-1879600">
              <a:spcBef>
                <a:spcPts val="1800"/>
              </a:spcBef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Session four</a:t>
            </a:r>
            <a:r>
              <a:rPr lang="en-US" dirty="0" smtClean="0">
                <a:solidFill>
                  <a:srgbClr val="00B0F0"/>
                </a:solidFill>
              </a:rPr>
              <a:t>: 	</a:t>
            </a:r>
            <a:r>
              <a:rPr lang="en-AU" dirty="0" smtClean="0">
                <a:solidFill>
                  <a:schemeClr val="tx2"/>
                </a:solidFill>
              </a:rPr>
              <a:t>Refresher training</a:t>
            </a:r>
          </a:p>
          <a:p>
            <a:endParaRPr lang="en-US" dirty="0" smtClean="0"/>
          </a:p>
          <a:p>
            <a:endParaRPr lang="en-AU" dirty="0" smtClean="0"/>
          </a:p>
          <a:p>
            <a:pPr eaLnBrk="1" hangingPunct="1"/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8"/>
          <p:cNvSpPr>
            <a:spLocks noGrp="1"/>
          </p:cNvSpPr>
          <p:nvPr>
            <p:ph type="title"/>
          </p:nvPr>
        </p:nvSpPr>
        <p:spPr bwMode="auto">
          <a:xfrm>
            <a:off x="539750" y="305933"/>
            <a:ext cx="6624638" cy="677862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More information?</a:t>
            </a:r>
          </a:p>
        </p:txBody>
      </p:sp>
      <p:sp>
        <p:nvSpPr>
          <p:cNvPr id="7171" name="Content Placeholder 49"/>
          <p:cNvSpPr>
            <a:spLocks noGrp="1"/>
          </p:cNvSpPr>
          <p:nvPr>
            <p:ph sz="quarter" idx="10"/>
          </p:nvPr>
        </p:nvSpPr>
        <p:spPr bwMode="auto">
          <a:xfrm>
            <a:off x="401864" y="1866899"/>
            <a:ext cx="8221436" cy="4165601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>
                <a:solidFill>
                  <a:schemeClr val="tx2"/>
                </a:solidFill>
              </a:rPr>
              <a:t>Nancy Pierorazio</a:t>
            </a:r>
          </a:p>
          <a:p>
            <a:pPr lvl="1">
              <a:spcBef>
                <a:spcPts val="1800"/>
              </a:spcBef>
              <a:buSzPct val="80000"/>
              <a:buFont typeface="Arial" pitchFamily="34" charset="0"/>
              <a:buChar char="»"/>
            </a:pPr>
            <a:r>
              <a:rPr lang="en-AU" sz="2200" dirty="0">
                <a:solidFill>
                  <a:schemeClr val="tx2"/>
                </a:solidFill>
              </a:rPr>
              <a:t>Community Safety and Wellbeing Branch (Workplace Facilitator for The Bystander Intervention Pilot Project</a:t>
            </a:r>
            <a:r>
              <a:rPr lang="en-AU" sz="2200" dirty="0" smtClean="0">
                <a:solidFill>
                  <a:schemeClr val="tx2"/>
                </a:solidFill>
              </a:rPr>
              <a:t>)</a:t>
            </a:r>
            <a:endParaRPr lang="en-US" sz="2200" dirty="0" smtClean="0">
              <a:solidFill>
                <a:schemeClr val="tx2"/>
              </a:solidFill>
            </a:endParaRPr>
          </a:p>
          <a:p>
            <a:pPr lvl="1">
              <a:spcBef>
                <a:spcPts val="1200"/>
              </a:spcBef>
              <a:buSzPct val="80000"/>
              <a:buFont typeface="Arial" pitchFamily="34" charset="0"/>
              <a:buChar char="»"/>
            </a:pPr>
            <a:r>
              <a:rPr lang="en-US" sz="2200" dirty="0" smtClean="0">
                <a:solidFill>
                  <a:schemeClr val="tx2"/>
                </a:solidFill>
              </a:rPr>
              <a:t>Email: </a:t>
            </a:r>
            <a:r>
              <a:rPr lang="en-AU" sz="2200" dirty="0" smtClean="0">
                <a:solidFill>
                  <a:schemeClr val="tx2"/>
                </a:solidFill>
                <a:hlinkClick r:id="rId3" tooltip="blocked::mailto:nancy.pierorazio@melbourne.vic.gov.au"/>
              </a:rPr>
              <a:t>nancy.pierorazio@melbourne.vic.gov.au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David Flynn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>
              <a:spcBef>
                <a:spcPts val="1800"/>
              </a:spcBef>
              <a:buSzPct val="80000"/>
              <a:buFont typeface="Arial" pitchFamily="34" charset="0"/>
              <a:buChar char="»"/>
            </a:pPr>
            <a:r>
              <a:rPr lang="en-US" sz="2200" dirty="0">
                <a:solidFill>
                  <a:schemeClr val="tx2"/>
                </a:solidFill>
              </a:rPr>
              <a:t>Bystander Intervention </a:t>
            </a:r>
            <a:r>
              <a:rPr lang="en-US" sz="2200" dirty="0" smtClean="0">
                <a:solidFill>
                  <a:schemeClr val="tx2"/>
                </a:solidFill>
              </a:rPr>
              <a:t>Coordinator</a:t>
            </a:r>
          </a:p>
          <a:p>
            <a:pPr lvl="1">
              <a:spcBef>
                <a:spcPts val="1200"/>
              </a:spcBef>
              <a:buSzPct val="80000"/>
              <a:buFont typeface="Arial" pitchFamily="34" charset="0"/>
              <a:buChar char="»"/>
            </a:pPr>
            <a:r>
              <a:rPr lang="en-US" sz="2200" dirty="0" smtClean="0">
                <a:solidFill>
                  <a:schemeClr val="tx2"/>
                </a:solidFill>
              </a:rPr>
              <a:t>Email: </a:t>
            </a:r>
            <a:r>
              <a:rPr lang="en-AU" sz="2200" dirty="0" smtClean="0">
                <a:solidFill>
                  <a:schemeClr val="tx2"/>
                </a:solidFill>
                <a:hlinkClick r:id="rId4"/>
              </a:rPr>
              <a:t>david@equalityconsulting.com.au</a:t>
            </a:r>
            <a:endParaRPr lang="en-US" sz="2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W - 30 Novemb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LSSubject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Family violence</TermName>
          <TermId xmlns="http://schemas.microsoft.com/office/infopath/2007/PartnerControls">a925b0ef-05da-49ea-b419-827af8496195</TermId>
        </TermInfo>
      </Terms>
    </AGLSSubjectHTField0>
    <TaxCatchAll xmlns="b2999bd9-dba0-46e4-8521-1f182c80fbb9">
      <Value>165</Value>
    </TaxCatchAll>
    <AGLSSubjectTaxHTField1 xmlns="b2999bd9-dba0-46e4-8521-1f182c80fbb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72B406EC4FF44A494E2EC2B5D0974" ma:contentTypeVersion="3" ma:contentTypeDescription="Create a new document." ma:contentTypeScope="" ma:versionID="f55130897ef6ffcf67a78f26ba36383b">
  <xsd:schema xmlns:xsd="http://www.w3.org/2001/XMLSchema" xmlns:xs="http://www.w3.org/2001/XMLSchema" xmlns:p="http://schemas.microsoft.com/office/2006/metadata/properties" xmlns:ns2="b2999bd9-dba0-46e4-8521-1f182c80fbb9" xmlns:ns4="c9f238dd-bb73-4aef-a7a5-d644ad823e52" targetNamespace="http://schemas.microsoft.com/office/2006/metadata/properties" ma:root="true" ma:fieldsID="afdec5cad4fa6870f71747e3fae521e1" ns2:_="" ns4:_="">
    <xsd:import namespace="b2999bd9-dba0-46e4-8521-1f182c80fbb9"/>
    <xsd:import namespace="c9f238dd-bb73-4aef-a7a5-d644ad823e52"/>
    <xsd:element name="properties">
      <xsd:complexType>
        <xsd:sequence>
          <xsd:element name="documentManagement">
            <xsd:complexType>
              <xsd:all>
                <xsd:element ref="ns2:AGLSSubjectTaxHTField1" minOccurs="0"/>
                <xsd:element ref="ns4:AGLSSubjectHTField0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99bd9-dba0-46e4-8521-1f182c80fbb9" elementFormDefault="qualified">
    <xsd:import namespace="http://schemas.microsoft.com/office/2006/documentManagement/types"/>
    <xsd:import namespace="http://schemas.microsoft.com/office/infopath/2007/PartnerControls"/>
    <xsd:element name="AGLSSubjectTaxHTField1" ma:index="8" nillable="true" ma:displayName="DC.Subject_1" ma:hidden="true" ma:internalName="AGLSSubjectTaxHTField1">
      <xsd:simpleType>
        <xsd:restriction base="dms:Note"/>
      </xsd:simpleType>
    </xsd:element>
    <xsd:element name="TaxCatchAll" ma:index="11" nillable="true" ma:displayName="Taxonomy Catch All Column" ma:description="" ma:hidden="true" ma:list="{ff9c2cd2-d0e6-477d-a921-5f7152752030}" ma:internalName="TaxCatchAll" ma:showField="CatchAllData" ma:web="b2999bd9-dba0-46e4-8521-1f182c80fb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AGLSSubjectHTField0" ma:index="10" ma:taxonomy="true" ma:internalName="AGLSSubjectHTField0" ma:taxonomyFieldName="AGLSSubject" ma:displayName="DC.Subject" ma:default="" ma:fieldId="{d8fece8f-c1b1-4f04-a86c-25e52362e650}" ma:sspId="2283e515-f1ad-4c86-85fd-a7bc38926309" ma:termSetId="bd09e9e4-4fd3-4785-8f8f-05e1704e9b3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33679C-A844-4B33-B252-BAC041FFDF3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9f238dd-bb73-4aef-a7a5-d644ad823e52"/>
    <ds:schemaRef ds:uri="http://schemas.microsoft.com/office/2006/documentManagement/types"/>
    <ds:schemaRef ds:uri="http://schemas.microsoft.com/office/infopath/2007/PartnerControls"/>
    <ds:schemaRef ds:uri="b2999bd9-dba0-46e4-8521-1f182c80fbb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BD94F4-93A1-4ECA-9984-0094D5281C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F0378E-61C6-4E5B-A533-707E06402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99bd9-dba0-46e4-8521-1f182c80fbb9"/>
    <ds:schemaRef ds:uri="c9f238dd-bb73-4aef-a7a5-d644ad823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CHW - 30 November</Template>
  <TotalTime>2981</TotalTime>
  <Words>371</Words>
  <Application>Microsoft Office PowerPoint</Application>
  <PresentationFormat>On-screen Show (4:3)</PresentationFormat>
  <Paragraphs>86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Tahoma</vt:lpstr>
      <vt:lpstr>CHW - 30 November</vt:lpstr>
      <vt:lpstr>Bystander Intervention Pilot Project</vt:lpstr>
      <vt:lpstr>Bystander Research Project</vt:lpstr>
      <vt:lpstr>Survey results</vt:lpstr>
      <vt:lpstr>Bystander approach and primary prevention </vt:lpstr>
      <vt:lpstr>Bystander Intervention Pilot Project</vt:lpstr>
      <vt:lpstr>Project objectives</vt:lpstr>
      <vt:lpstr>Training overview</vt:lpstr>
      <vt:lpstr>More information?</vt:lpstr>
    </vt:vector>
  </TitlesOfParts>
  <Company>VicHealth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Bystander presentation - VicHealth and City of Melbourne - Dec 2012 (PowerPoint - 4.10MB)</dc:title>
  <dc:creator>emaguire</dc:creator>
  <cp:lastModifiedBy>Zachary Tangey</cp:lastModifiedBy>
  <cp:revision>359</cp:revision>
  <dcterms:created xsi:type="dcterms:W3CDTF">2012-08-24T11:04:50Z</dcterms:created>
  <dcterms:modified xsi:type="dcterms:W3CDTF">2018-03-22T04:43:54Z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0x01010079C72B406EC4FF44A494E2EC2B5D0974</vt:lpwstr>
  </property>
  <property fmtid="{D5CDD505-2E9C-101B-9397-08002B2CF9AE}" pid="3" name="URL">
    <vt:lpwstr>, </vt:lpwstr>
  </property>
  <property fmtid="{D5CDD505-2E9C-101B-9397-08002B2CF9AE}" pid="4" name="AGLSSubject">
    <vt:lpwstr>165;#Family violence|a925b0ef-05da-49ea-b419-827af8496195</vt:lpwstr>
  </property>
  <property fmtid="{D5CDD505-2E9C-101B-9397-08002B2CF9AE}" pid="5" name="Order">
    <vt:r8>1400</vt:r8>
  </property>
  <property fmtid="{D5CDD505-2E9C-101B-9397-08002B2CF9AE}" pid="6" name="TemplateUrl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xd_Signature">
    <vt:bool>false</vt:bool>
  </property>
  <property fmtid="{D5CDD505-2E9C-101B-9397-08002B2CF9AE}" pid="10" name="xd_ProgID">
    <vt:lpwstr/>
  </property>
</Properties>
</file>