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8" r:id="rId6"/>
    <p:sldId id="264" r:id="rId7"/>
    <p:sldId id="262" r:id="rId8"/>
    <p:sldId id="265" r:id="rId9"/>
    <p:sldId id="261" r:id="rId10"/>
    <p:sldId id="259" r:id="rId11"/>
    <p:sldId id="260"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CA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9" autoAdjust="0"/>
    <p:restoredTop sz="65857" autoAdjust="0"/>
  </p:normalViewPr>
  <p:slideViewPr>
    <p:cSldViewPr>
      <p:cViewPr varScale="1">
        <p:scale>
          <a:sx n="49" d="100"/>
          <a:sy n="49" d="100"/>
        </p:scale>
        <p:origin x="179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9E2257-9C75-4501-B9B6-0E298950DCDE}" type="datetimeFigureOut">
              <a:rPr lang="en-AU" smtClean="0"/>
              <a:pPr/>
              <a:t>22/03/2018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activemoreland.com.au</a:t>
            </a: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560F41-3BC8-4B52-8878-B5F133596745}" type="slidenum">
              <a:rPr lang="en-AU" smtClean="0"/>
              <a:pPr/>
              <a:t>‹#›</a:t>
            </a:fld>
            <a:endParaRPr lang="en-AU"/>
          </a:p>
        </p:txBody>
      </p:sp>
    </p:spTree>
    <p:extLst>
      <p:ext uri="{BB962C8B-B14F-4D97-AF65-F5344CB8AC3E}">
        <p14:creationId xmlns:p14="http://schemas.microsoft.com/office/powerpoint/2010/main" val="26414375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E4805-8849-45C9-A583-19E43825A548}" type="datetimeFigureOut">
              <a:rPr lang="en-AU" smtClean="0"/>
              <a:pPr/>
              <a:t>22/03/2018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AU" smtClean="0"/>
              <a:t>activemoreland.com.au</a:t>
            </a: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27E36-F93C-4A8C-B279-47C85BEBABBA}" type="slidenum">
              <a:rPr lang="en-AU" smtClean="0"/>
              <a:pPr/>
              <a:t>‹#›</a:t>
            </a:fld>
            <a:endParaRPr lang="en-AU"/>
          </a:p>
        </p:txBody>
      </p:sp>
    </p:spTree>
    <p:extLst>
      <p:ext uri="{BB962C8B-B14F-4D97-AF65-F5344CB8AC3E}">
        <p14:creationId xmlns:p14="http://schemas.microsoft.com/office/powerpoint/2010/main" val="11470445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1</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231026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2</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7523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latin typeface="Arial" pitchFamily="34" charset="0"/>
                <a:cs typeface="Arial" pitchFamily="34" charset="0"/>
              </a:rPr>
              <a:t>As the owner of Moreland’s community sports infrastructure, Council is well placed to request clubs and groups accessing our facilities to better reflect our community. Whilst there are many opportunities to educate and support clubs to be more inclusive, the implementation of the policy has ensured that all clubs seek to redress the inequity by proactively attempting to include women and juniors in their club activities or face the loss of a ground and pavilion allocation. </a:t>
            </a:r>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3</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171524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solidFill>
                  <a:schemeClr val="tx1"/>
                </a:solidFill>
              </a:rPr>
              <a:t>– It was the year of women in local government and there were a range of media about men behaving badly in the football and rugby worlds. </a:t>
            </a:r>
          </a:p>
          <a:p>
            <a:pPr>
              <a:buFontTx/>
              <a:buChar char="-"/>
            </a:pPr>
            <a:r>
              <a:rPr lang="en-AU" dirty="0" smtClean="0">
                <a:solidFill>
                  <a:schemeClr val="tx1"/>
                </a:solidFill>
              </a:rPr>
              <a:t>Work had been undertaken around the women’s charter and Council had recently endorsed the ‘Commitment to Women’.</a:t>
            </a:r>
          </a:p>
          <a:p>
            <a:pPr>
              <a:buFontTx/>
              <a:buChar char="-"/>
            </a:pPr>
            <a:r>
              <a:rPr lang="en-AU" dirty="0" smtClean="0">
                <a:solidFill>
                  <a:schemeClr val="tx1"/>
                </a:solidFill>
              </a:rPr>
              <a:t> – ‘carrot and stick’ method</a:t>
            </a:r>
          </a:p>
          <a:p>
            <a:pPr>
              <a:buFontTx/>
              <a:buChar char="-"/>
            </a:pPr>
            <a:endParaRPr lang="en-AU" dirty="0" smtClean="0">
              <a:solidFill>
                <a:schemeClr val="tx1"/>
              </a:solidFill>
            </a:endParaRPr>
          </a:p>
        </p:txBody>
      </p:sp>
      <p:sp>
        <p:nvSpPr>
          <p:cNvPr id="4" name="Slide Number Placeholder 3"/>
          <p:cNvSpPr>
            <a:spLocks noGrp="1"/>
          </p:cNvSpPr>
          <p:nvPr>
            <p:ph type="sldNum" sz="quarter" idx="10"/>
          </p:nvPr>
        </p:nvSpPr>
        <p:spPr/>
        <p:txBody>
          <a:bodyPr/>
          <a:lstStyle/>
          <a:p>
            <a:fld id="{F3327E36-F93C-4A8C-B279-47C85BEBABBA}" type="slidenum">
              <a:rPr lang="en-AU" smtClean="0"/>
              <a:pPr/>
              <a:t>4</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393131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AU" dirty="0" smtClean="0">
              <a:solidFill>
                <a:schemeClr val="tx1"/>
              </a:solidFill>
            </a:endParaRPr>
          </a:p>
          <a:p>
            <a:pPr>
              <a:buFontTx/>
              <a:buChar char="-"/>
            </a:pPr>
            <a:r>
              <a:rPr lang="en-AU" sz="1200" dirty="0" smtClean="0">
                <a:solidFill>
                  <a:schemeClr val="tx1"/>
                </a:solidFill>
              </a:rPr>
              <a:t>– we did not force clubs to be completely compliant in the early stages, we encouraged them to do their best. We will continue to raise the bar of expectation with clubs each year.</a:t>
            </a:r>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5</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391868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solidFill>
                  <a:schemeClr val="tx1"/>
                </a:solidFill>
              </a:rPr>
              <a:t>having a greater understand</a:t>
            </a:r>
          </a:p>
          <a:p>
            <a:endParaRPr lang="en-AU"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 Links to projects such as Preventing Family Violence, alcohol reduction strategies, improving the prevalence of chronic health conditions and increasing participation in physical activity have all enabled sport to be seen in a more positive light. Sport is now seen to be an effective community development tool which has the power to affect social change.</a:t>
            </a:r>
            <a:endParaRPr lang="en-AU" dirty="0" smtClean="0"/>
          </a:p>
          <a:p>
            <a:r>
              <a:rPr lang="en-AU" dirty="0" err="1" smtClean="0">
                <a:solidFill>
                  <a:schemeClr val="tx1"/>
                </a:solidFill>
              </a:rPr>
              <a:t>ing</a:t>
            </a:r>
            <a:r>
              <a:rPr lang="en-AU" dirty="0" smtClean="0">
                <a:solidFill>
                  <a:schemeClr val="tx1"/>
                </a:solidFill>
              </a:rPr>
              <a:t> of what they stand for and aiming for a greater reflection of the community.</a:t>
            </a:r>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6</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180456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Winter sport for 2012</a:t>
            </a:r>
            <a:r>
              <a:rPr lang="en-AU" baseline="0" dirty="0" smtClean="0"/>
              <a:t> yet to be included</a:t>
            </a:r>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7</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252485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AU" dirty="0" smtClean="0">
                <a:solidFill>
                  <a:schemeClr val="tx1"/>
                </a:solidFill>
              </a:rPr>
              <a:t>The standard asks clubs to have the following:</a:t>
            </a:r>
          </a:p>
          <a:p>
            <a:pPr lvl="1" algn="l"/>
            <a:r>
              <a:rPr lang="en-AU" dirty="0" smtClean="0">
                <a:solidFill>
                  <a:schemeClr val="tx1"/>
                </a:solidFill>
              </a:rPr>
              <a:t>Sound Governance practices</a:t>
            </a:r>
          </a:p>
          <a:p>
            <a:pPr lvl="1" algn="l"/>
            <a:r>
              <a:rPr lang="en-AU" dirty="0" smtClean="0">
                <a:solidFill>
                  <a:schemeClr val="tx1"/>
                </a:solidFill>
              </a:rPr>
              <a:t>Complies with Council requirements for ground/facility allocation</a:t>
            </a:r>
          </a:p>
          <a:p>
            <a:pPr lvl="1" algn="l"/>
            <a:r>
              <a:rPr lang="en-AU" dirty="0" smtClean="0">
                <a:solidFill>
                  <a:schemeClr val="tx1"/>
                </a:solidFill>
              </a:rPr>
              <a:t>Affiliation with their State Sporting Association</a:t>
            </a:r>
          </a:p>
          <a:p>
            <a:pPr lvl="1" algn="l"/>
            <a:r>
              <a:rPr lang="en-AU" dirty="0" smtClean="0">
                <a:solidFill>
                  <a:schemeClr val="tx1"/>
                </a:solidFill>
              </a:rPr>
              <a:t>Provide access support arrangements (financial, equipment, transport)</a:t>
            </a:r>
          </a:p>
          <a:p>
            <a:pPr lvl="1" algn="l"/>
            <a:r>
              <a:rPr lang="en-AU" dirty="0" smtClean="0">
                <a:solidFill>
                  <a:schemeClr val="tx1"/>
                </a:solidFill>
              </a:rPr>
              <a:t>Accredited coaches, officials and volunteers</a:t>
            </a:r>
          </a:p>
          <a:p>
            <a:pPr lvl="1" algn="l"/>
            <a:r>
              <a:rPr lang="en-AU" dirty="0" smtClean="0">
                <a:solidFill>
                  <a:schemeClr val="tx1"/>
                </a:solidFill>
              </a:rPr>
              <a:t>Inclusive participation opportunities and pathways</a:t>
            </a:r>
          </a:p>
          <a:p>
            <a:pPr lvl="1" algn="l"/>
            <a:r>
              <a:rPr lang="en-AU" dirty="0" smtClean="0">
                <a:solidFill>
                  <a:schemeClr val="tx1"/>
                </a:solidFill>
              </a:rPr>
              <a:t>Responsible service of alcohol and smoke free environments</a:t>
            </a:r>
          </a:p>
          <a:p>
            <a:pPr lvl="1" algn="l"/>
            <a:r>
              <a:rPr lang="en-AU" dirty="0" smtClean="0">
                <a:solidFill>
                  <a:schemeClr val="tx1"/>
                </a:solidFill>
              </a:rPr>
              <a:t>Healthy food options (where applicable)</a:t>
            </a:r>
          </a:p>
          <a:p>
            <a:pPr lvl="1" algn="l"/>
            <a:r>
              <a:rPr lang="en-AU" dirty="0" smtClean="0">
                <a:solidFill>
                  <a:schemeClr val="tx1"/>
                </a:solidFill>
              </a:rPr>
              <a:t>State sport program accreditation (where applicable)</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8</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407996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3327E36-F93C-4A8C-B279-47C85BEBABBA}" type="slidenum">
              <a:rPr lang="en-AU" smtClean="0"/>
              <a:pPr/>
              <a:t>9</a:t>
            </a:fld>
            <a:endParaRPr lang="en-AU"/>
          </a:p>
        </p:txBody>
      </p:sp>
      <p:sp>
        <p:nvSpPr>
          <p:cNvPr id="5" name="Footer Placeholder 4"/>
          <p:cNvSpPr>
            <a:spLocks noGrp="1"/>
          </p:cNvSpPr>
          <p:nvPr>
            <p:ph type="ftr" sz="quarter" idx="11"/>
          </p:nvPr>
        </p:nvSpPr>
        <p:spPr/>
        <p:txBody>
          <a:bodyPr/>
          <a:lstStyle/>
          <a:p>
            <a:r>
              <a:rPr lang="en-AU" smtClean="0"/>
              <a:t>activemoreland.com.au</a:t>
            </a:r>
            <a:endParaRPr lang="en-AU"/>
          </a:p>
        </p:txBody>
      </p:sp>
    </p:spTree>
    <p:extLst>
      <p:ext uri="{BB962C8B-B14F-4D97-AF65-F5344CB8AC3E}">
        <p14:creationId xmlns:p14="http://schemas.microsoft.com/office/powerpoint/2010/main" val="25790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521370-E8E5-4AFF-9BE6-66BDE424DAF4}" type="datetime1">
              <a:rPr lang="en-US" smtClean="0"/>
              <a:pPr/>
              <a:t>3/22/2018</a:t>
            </a:fld>
            <a:endParaRPr lang="en-US"/>
          </a:p>
        </p:txBody>
      </p:sp>
      <p:sp>
        <p:nvSpPr>
          <p:cNvPr id="5" name="Footer Placeholder 4"/>
          <p:cNvSpPr>
            <a:spLocks noGrp="1"/>
          </p:cNvSpPr>
          <p:nvPr>
            <p:ph type="ftr" sz="quarter" idx="11"/>
          </p:nvPr>
        </p:nvSpPr>
        <p:spPr/>
        <p:txBody>
          <a:bodyPr/>
          <a:lstStyle/>
          <a:p>
            <a:r>
              <a:rPr lang="en-US" smtClean="0"/>
              <a:t>activemoreland.com.au</a:t>
            </a:r>
            <a:endParaRPr lang="en-US"/>
          </a:p>
        </p:txBody>
      </p:sp>
      <p:sp>
        <p:nvSpPr>
          <p:cNvPr id="6" name="Slide Number Placeholder 5"/>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9F583-3591-439E-A4C6-B936957DC0CF}" type="datetime1">
              <a:rPr lang="en-US" smtClean="0"/>
              <a:pPr/>
              <a:t>3/22/2018</a:t>
            </a:fld>
            <a:endParaRPr lang="en-US"/>
          </a:p>
        </p:txBody>
      </p:sp>
      <p:sp>
        <p:nvSpPr>
          <p:cNvPr id="5" name="Footer Placeholder 4"/>
          <p:cNvSpPr>
            <a:spLocks noGrp="1"/>
          </p:cNvSpPr>
          <p:nvPr>
            <p:ph type="ftr" sz="quarter" idx="11"/>
          </p:nvPr>
        </p:nvSpPr>
        <p:spPr/>
        <p:txBody>
          <a:bodyPr/>
          <a:lstStyle/>
          <a:p>
            <a:r>
              <a:rPr lang="en-US" smtClean="0"/>
              <a:t>activemoreland.com.au</a:t>
            </a:r>
            <a:endParaRPr lang="en-US"/>
          </a:p>
        </p:txBody>
      </p:sp>
      <p:sp>
        <p:nvSpPr>
          <p:cNvPr id="6" name="Slide Number Placeholder 5"/>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D281C-7F2D-4634-B0D8-B97D86F058A4}" type="datetime1">
              <a:rPr lang="en-US" smtClean="0"/>
              <a:pPr/>
              <a:t>3/22/2018</a:t>
            </a:fld>
            <a:endParaRPr lang="en-US"/>
          </a:p>
        </p:txBody>
      </p:sp>
      <p:sp>
        <p:nvSpPr>
          <p:cNvPr id="5" name="Footer Placeholder 4"/>
          <p:cNvSpPr>
            <a:spLocks noGrp="1"/>
          </p:cNvSpPr>
          <p:nvPr>
            <p:ph type="ftr" sz="quarter" idx="11"/>
          </p:nvPr>
        </p:nvSpPr>
        <p:spPr/>
        <p:txBody>
          <a:bodyPr/>
          <a:lstStyle/>
          <a:p>
            <a:r>
              <a:rPr lang="en-US" smtClean="0"/>
              <a:t>activemoreland.com.au</a:t>
            </a:r>
            <a:endParaRPr lang="en-US"/>
          </a:p>
        </p:txBody>
      </p:sp>
      <p:sp>
        <p:nvSpPr>
          <p:cNvPr id="6" name="Slide Number Placeholder 5"/>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70DA8-0AF8-4870-8CF9-367A50FDB763}" type="datetime1">
              <a:rPr lang="en-US" smtClean="0"/>
              <a:pPr/>
              <a:t>3/22/2018</a:t>
            </a:fld>
            <a:endParaRPr lang="en-US"/>
          </a:p>
        </p:txBody>
      </p:sp>
      <p:sp>
        <p:nvSpPr>
          <p:cNvPr id="5" name="Footer Placeholder 4"/>
          <p:cNvSpPr>
            <a:spLocks noGrp="1"/>
          </p:cNvSpPr>
          <p:nvPr>
            <p:ph type="ftr" sz="quarter" idx="11"/>
          </p:nvPr>
        </p:nvSpPr>
        <p:spPr/>
        <p:txBody>
          <a:bodyPr/>
          <a:lstStyle/>
          <a:p>
            <a:r>
              <a:rPr lang="en-US" smtClean="0"/>
              <a:t>activemoreland.com.au</a:t>
            </a:r>
            <a:endParaRPr lang="en-US"/>
          </a:p>
        </p:txBody>
      </p:sp>
      <p:sp>
        <p:nvSpPr>
          <p:cNvPr id="6" name="Slide Number Placeholder 5"/>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6F0FAA-A389-40E7-BE73-F9AA059AAF48}" type="datetime1">
              <a:rPr lang="en-US" smtClean="0"/>
              <a:pPr/>
              <a:t>3/22/2018</a:t>
            </a:fld>
            <a:endParaRPr lang="en-US"/>
          </a:p>
        </p:txBody>
      </p:sp>
      <p:sp>
        <p:nvSpPr>
          <p:cNvPr id="5" name="Footer Placeholder 4"/>
          <p:cNvSpPr>
            <a:spLocks noGrp="1"/>
          </p:cNvSpPr>
          <p:nvPr>
            <p:ph type="ftr" sz="quarter" idx="11"/>
          </p:nvPr>
        </p:nvSpPr>
        <p:spPr/>
        <p:txBody>
          <a:bodyPr/>
          <a:lstStyle/>
          <a:p>
            <a:r>
              <a:rPr lang="en-US" smtClean="0"/>
              <a:t>activemoreland.com.au</a:t>
            </a:r>
            <a:endParaRPr lang="en-US"/>
          </a:p>
        </p:txBody>
      </p:sp>
      <p:sp>
        <p:nvSpPr>
          <p:cNvPr id="6" name="Slide Number Placeholder 5"/>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5BBD8-27FF-41D8-9D01-9BBC93657650}" type="datetime1">
              <a:rPr lang="en-US" smtClean="0"/>
              <a:pPr/>
              <a:t>3/22/2018</a:t>
            </a:fld>
            <a:endParaRPr lang="en-US"/>
          </a:p>
        </p:txBody>
      </p:sp>
      <p:sp>
        <p:nvSpPr>
          <p:cNvPr id="6" name="Footer Placeholder 5"/>
          <p:cNvSpPr>
            <a:spLocks noGrp="1"/>
          </p:cNvSpPr>
          <p:nvPr>
            <p:ph type="ftr" sz="quarter" idx="11"/>
          </p:nvPr>
        </p:nvSpPr>
        <p:spPr/>
        <p:txBody>
          <a:bodyPr/>
          <a:lstStyle/>
          <a:p>
            <a:r>
              <a:rPr lang="en-US" smtClean="0"/>
              <a:t>activemoreland.com.au</a:t>
            </a:r>
            <a:endParaRPr lang="en-US"/>
          </a:p>
        </p:txBody>
      </p:sp>
      <p:sp>
        <p:nvSpPr>
          <p:cNvPr id="7" name="Slide Number Placeholder 6"/>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B78D5-A405-4B75-9E32-A121DE8B8CD7}" type="datetime1">
              <a:rPr lang="en-US" smtClean="0"/>
              <a:pPr/>
              <a:t>3/22/2018</a:t>
            </a:fld>
            <a:endParaRPr lang="en-US"/>
          </a:p>
        </p:txBody>
      </p:sp>
      <p:sp>
        <p:nvSpPr>
          <p:cNvPr id="8" name="Footer Placeholder 7"/>
          <p:cNvSpPr>
            <a:spLocks noGrp="1"/>
          </p:cNvSpPr>
          <p:nvPr>
            <p:ph type="ftr" sz="quarter" idx="11"/>
          </p:nvPr>
        </p:nvSpPr>
        <p:spPr/>
        <p:txBody>
          <a:bodyPr/>
          <a:lstStyle/>
          <a:p>
            <a:r>
              <a:rPr lang="en-US" smtClean="0"/>
              <a:t>activemoreland.com.au</a:t>
            </a:r>
            <a:endParaRPr lang="en-US"/>
          </a:p>
        </p:txBody>
      </p:sp>
      <p:sp>
        <p:nvSpPr>
          <p:cNvPr id="9" name="Slide Number Placeholder 8"/>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ACBB8-24A5-46F3-B713-550767236C8A}" type="datetime1">
              <a:rPr lang="en-US" smtClean="0"/>
              <a:pPr/>
              <a:t>3/22/2018</a:t>
            </a:fld>
            <a:endParaRPr lang="en-US"/>
          </a:p>
        </p:txBody>
      </p:sp>
      <p:sp>
        <p:nvSpPr>
          <p:cNvPr id="4" name="Footer Placeholder 3"/>
          <p:cNvSpPr>
            <a:spLocks noGrp="1"/>
          </p:cNvSpPr>
          <p:nvPr>
            <p:ph type="ftr" sz="quarter" idx="11"/>
          </p:nvPr>
        </p:nvSpPr>
        <p:spPr/>
        <p:txBody>
          <a:bodyPr/>
          <a:lstStyle/>
          <a:p>
            <a:r>
              <a:rPr lang="en-US" smtClean="0"/>
              <a:t>activemoreland.com.au</a:t>
            </a:r>
            <a:endParaRPr lang="en-US"/>
          </a:p>
        </p:txBody>
      </p:sp>
      <p:sp>
        <p:nvSpPr>
          <p:cNvPr id="5" name="Slide Number Placeholder 4"/>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F1BCE-8CA5-45F4-84BE-4F133A1B57AF}" type="datetime1">
              <a:rPr lang="en-US" smtClean="0"/>
              <a:pPr/>
              <a:t>3/22/2018</a:t>
            </a:fld>
            <a:endParaRPr lang="en-US"/>
          </a:p>
        </p:txBody>
      </p:sp>
      <p:sp>
        <p:nvSpPr>
          <p:cNvPr id="3" name="Footer Placeholder 2"/>
          <p:cNvSpPr>
            <a:spLocks noGrp="1"/>
          </p:cNvSpPr>
          <p:nvPr>
            <p:ph type="ftr" sz="quarter" idx="11"/>
          </p:nvPr>
        </p:nvSpPr>
        <p:spPr/>
        <p:txBody>
          <a:bodyPr/>
          <a:lstStyle/>
          <a:p>
            <a:r>
              <a:rPr lang="en-US" smtClean="0"/>
              <a:t>activemoreland.com.au</a:t>
            </a:r>
            <a:endParaRPr lang="en-US"/>
          </a:p>
        </p:txBody>
      </p:sp>
      <p:sp>
        <p:nvSpPr>
          <p:cNvPr id="4" name="Slide Number Placeholder 3"/>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06A7F-B631-474E-840C-18CEC62D6853}" type="datetime1">
              <a:rPr lang="en-US" smtClean="0"/>
              <a:pPr/>
              <a:t>3/22/2018</a:t>
            </a:fld>
            <a:endParaRPr lang="en-US"/>
          </a:p>
        </p:txBody>
      </p:sp>
      <p:sp>
        <p:nvSpPr>
          <p:cNvPr id="6" name="Footer Placeholder 5"/>
          <p:cNvSpPr>
            <a:spLocks noGrp="1"/>
          </p:cNvSpPr>
          <p:nvPr>
            <p:ph type="ftr" sz="quarter" idx="11"/>
          </p:nvPr>
        </p:nvSpPr>
        <p:spPr/>
        <p:txBody>
          <a:bodyPr/>
          <a:lstStyle/>
          <a:p>
            <a:r>
              <a:rPr lang="en-US" smtClean="0"/>
              <a:t>activemoreland.com.au</a:t>
            </a:r>
            <a:endParaRPr lang="en-US"/>
          </a:p>
        </p:txBody>
      </p:sp>
      <p:sp>
        <p:nvSpPr>
          <p:cNvPr id="7" name="Slide Number Placeholder 6"/>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5D17E-A346-4532-8E6C-D005349AD38D}" type="datetime1">
              <a:rPr lang="en-US" smtClean="0"/>
              <a:pPr/>
              <a:t>3/22/2018</a:t>
            </a:fld>
            <a:endParaRPr lang="en-US"/>
          </a:p>
        </p:txBody>
      </p:sp>
      <p:sp>
        <p:nvSpPr>
          <p:cNvPr id="6" name="Footer Placeholder 5"/>
          <p:cNvSpPr>
            <a:spLocks noGrp="1"/>
          </p:cNvSpPr>
          <p:nvPr>
            <p:ph type="ftr" sz="quarter" idx="11"/>
          </p:nvPr>
        </p:nvSpPr>
        <p:spPr/>
        <p:txBody>
          <a:bodyPr/>
          <a:lstStyle/>
          <a:p>
            <a:r>
              <a:rPr lang="en-US" smtClean="0"/>
              <a:t>activemoreland.com.au</a:t>
            </a:r>
            <a:endParaRPr lang="en-US"/>
          </a:p>
        </p:txBody>
      </p:sp>
      <p:sp>
        <p:nvSpPr>
          <p:cNvPr id="7" name="Slide Number Placeholder 6"/>
          <p:cNvSpPr>
            <a:spLocks noGrp="1"/>
          </p:cNvSpPr>
          <p:nvPr>
            <p:ph type="sldNum" sz="quarter" idx="12"/>
          </p:nvPr>
        </p:nvSpPr>
        <p:spPr/>
        <p:txBody>
          <a:bodyPr/>
          <a:lstStyle/>
          <a:p>
            <a:fld id="{8D5B2ACE-AE2A-4153-A0BD-D0B68A2E4E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9E057-F2AD-453B-BD5E-99F05DFA2460}" type="datetime1">
              <a:rPr lang="en-US" smtClean="0"/>
              <a:pPr/>
              <a:t>3/22/2018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activemoreland.com.au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B2ACE-AE2A-4153-A0BD-D0B68A2E4E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000108"/>
            <a:ext cx="8715436" cy="1470025"/>
          </a:xfrm>
        </p:spPr>
        <p:txBody>
          <a:bodyPr/>
          <a:lstStyle/>
          <a:p>
            <a:r>
              <a:rPr lang="en-US" dirty="0" smtClean="0">
                <a:latin typeface="Arial Black" pitchFamily="34" charset="0"/>
              </a:rPr>
              <a:t>Gender equity in Moreland</a:t>
            </a:r>
            <a:endParaRPr lang="en-US" dirty="0">
              <a:latin typeface="Arial Black" pitchFamily="34" charset="0"/>
            </a:endParaRPr>
          </a:p>
        </p:txBody>
      </p:sp>
      <p:sp>
        <p:nvSpPr>
          <p:cNvPr id="3" name="Subtitle 2"/>
          <p:cNvSpPr>
            <a:spLocks noGrp="1"/>
          </p:cNvSpPr>
          <p:nvPr>
            <p:ph type="subTitle" idx="1"/>
          </p:nvPr>
        </p:nvSpPr>
        <p:spPr>
          <a:xfrm>
            <a:off x="0" y="5214950"/>
            <a:ext cx="9144000" cy="1038220"/>
          </a:xfrm>
        </p:spPr>
        <p:txBody>
          <a:bodyPr>
            <a:normAutofit/>
          </a:bodyPr>
          <a:lstStyle/>
          <a:p>
            <a:r>
              <a:rPr lang="en-US" dirty="0" smtClean="0">
                <a:solidFill>
                  <a:schemeClr val="tx1"/>
                </a:solidFill>
                <a:latin typeface="Arial" pitchFamily="34" charset="0"/>
                <a:cs typeface="Arial" pitchFamily="34" charset="0"/>
              </a:rPr>
              <a:t>A year on from the sports ground allocation policy</a:t>
            </a:r>
            <a:endParaRPr lang="en-US" dirty="0">
              <a:solidFill>
                <a:schemeClr val="tx1"/>
              </a:solidFill>
              <a:latin typeface="Arial" pitchFamily="34" charset="0"/>
              <a:cs typeface="Arial" pitchFamily="34" charset="0"/>
            </a:endParaRPr>
          </a:p>
        </p:txBody>
      </p:sp>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6" name="Footer Placeholder 5"/>
          <p:cNvSpPr>
            <a:spLocks noGrp="1"/>
          </p:cNvSpPr>
          <p:nvPr>
            <p:ph type="ftr" sz="quarter" idx="11"/>
          </p:nvPr>
        </p:nvSpPr>
        <p:spPr>
          <a:xfrm>
            <a:off x="0" y="6093296"/>
            <a:ext cx="9144000" cy="628179"/>
          </a:xfrm>
          <a:solidFill>
            <a:srgbClr val="CC0000"/>
          </a:solidFill>
        </p:spPr>
        <p:txBody>
          <a:bodyPr/>
          <a:lstStyle/>
          <a:p>
            <a:r>
              <a:rPr lang="en-US" sz="3200" b="1" dirty="0" smtClean="0">
                <a:solidFill>
                  <a:schemeClr val="bg1"/>
                </a:solidFill>
                <a:latin typeface="Arial" pitchFamily="34" charset="0"/>
                <a:cs typeface="Arial" pitchFamily="34" charset="0"/>
              </a:rPr>
              <a:t>activemoreland.com.au</a:t>
            </a:r>
            <a:endParaRPr lang="en-US" sz="3200" b="1" dirty="0">
              <a:solidFill>
                <a:schemeClr val="bg1"/>
              </a:solidFill>
              <a:latin typeface="Arial" pitchFamily="34" charset="0"/>
              <a:cs typeface="Arial" pitchFamily="34" charset="0"/>
            </a:endParaRPr>
          </a:p>
        </p:txBody>
      </p:sp>
      <p:pic>
        <p:nvPicPr>
          <p:cNvPr id="7" name="Picture 6" descr="nkp20100710 Moreland-316.jpg"/>
          <p:cNvPicPr/>
          <p:nvPr/>
        </p:nvPicPr>
        <p:blipFill>
          <a:blip r:embed="rId4" cstate="print"/>
          <a:stretch>
            <a:fillRect/>
          </a:stretch>
        </p:blipFill>
        <p:spPr>
          <a:xfrm>
            <a:off x="2643174" y="2214554"/>
            <a:ext cx="4357718" cy="28813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285992"/>
            <a:ext cx="7772400" cy="2386028"/>
          </a:xfrm>
        </p:spPr>
        <p:txBody>
          <a:bodyPr>
            <a:noAutofit/>
          </a:bodyPr>
          <a:lstStyle/>
          <a:p>
            <a:pPr algn="l"/>
            <a:r>
              <a:rPr lang="en-AU" sz="2400" dirty="0" smtClean="0">
                <a:latin typeface="Arial" pitchFamily="34" charset="0"/>
                <a:cs typeface="Arial" pitchFamily="34" charset="0"/>
              </a:rPr>
              <a:t>October 2010 saw the introduction of Moreland City Council’s ground breaking “Sports ground and pavilion allocation policy”. </a:t>
            </a:r>
            <a:br>
              <a:rPr lang="en-AU" sz="2400" dirty="0" smtClean="0">
                <a:latin typeface="Arial" pitchFamily="34" charset="0"/>
                <a:cs typeface="Arial" pitchFamily="34" charset="0"/>
              </a:rPr>
            </a:br>
            <a:r>
              <a:rPr lang="en-AU" sz="2400" dirty="0" smtClean="0">
                <a:latin typeface="Arial" pitchFamily="34" charset="0"/>
                <a:cs typeface="Arial" pitchFamily="34" charset="0"/>
              </a:rPr>
              <a:t/>
            </a:r>
            <a:br>
              <a:rPr lang="en-AU" sz="2400" dirty="0" smtClean="0">
                <a:latin typeface="Arial" pitchFamily="34" charset="0"/>
                <a:cs typeface="Arial" pitchFamily="34" charset="0"/>
              </a:rPr>
            </a:br>
            <a:r>
              <a:rPr lang="en-AU" sz="2400" dirty="0" smtClean="0">
                <a:latin typeface="Arial" pitchFamily="34" charset="0"/>
                <a:cs typeface="Arial" pitchFamily="34" charset="0"/>
              </a:rPr>
              <a:t>This policy requests clubs to be inclusive of women, juniors, people with a disability and people from culturally diverse communities, or risk losing allocation of a ground to a club who is being inclusive.</a:t>
            </a:r>
            <a:r>
              <a:rPr lang="en-AU" sz="1800" dirty="0" smtClean="0">
                <a:latin typeface="Arial" pitchFamily="34" charset="0"/>
                <a:cs typeface="Arial" pitchFamily="34" charset="0"/>
              </a:rPr>
              <a:t/>
            </a:r>
            <a:br>
              <a:rPr lang="en-AU" sz="1800" dirty="0" smtClean="0">
                <a:latin typeface="Arial" pitchFamily="34" charset="0"/>
                <a:cs typeface="Arial" pitchFamily="34" charset="0"/>
              </a:rPr>
            </a:br>
            <a:r>
              <a:rPr lang="en-AU" sz="1800" dirty="0" smtClean="0">
                <a:latin typeface="Arial" pitchFamily="34" charset="0"/>
                <a:cs typeface="Arial" pitchFamily="34" charset="0"/>
              </a:rPr>
              <a:t> </a:t>
            </a:r>
            <a:br>
              <a:rPr lang="en-AU" sz="1800" dirty="0" smtClean="0">
                <a:latin typeface="Arial" pitchFamily="34" charset="0"/>
                <a:cs typeface="Arial" pitchFamily="34" charset="0"/>
              </a:rPr>
            </a:br>
            <a:r>
              <a:rPr lang="en-AU" sz="1800" b="1" dirty="0" smtClean="0">
                <a:latin typeface="Arial" pitchFamily="34" charset="0"/>
                <a:cs typeface="Arial" pitchFamily="34" charset="0"/>
              </a:rPr>
              <a:t> </a:t>
            </a:r>
            <a:r>
              <a:rPr lang="en-AU" sz="1800" dirty="0" smtClean="0">
                <a:latin typeface="Arial" pitchFamily="34" charset="0"/>
                <a:cs typeface="Arial" pitchFamily="34" charset="0"/>
              </a:rPr>
              <a:t/>
            </a:r>
            <a:br>
              <a:rPr lang="en-AU" sz="1800" dirty="0" smtClean="0">
                <a:latin typeface="Arial" pitchFamily="34" charset="0"/>
                <a:cs typeface="Arial" pitchFamily="34" charset="0"/>
              </a:rPr>
            </a:br>
            <a:endParaRPr lang="en-AU" sz="1800" dirty="0">
              <a:latin typeface="Arial" pitchFamily="34" charset="0"/>
              <a:cs typeface="Arial" pitchFamily="34" charset="0"/>
            </a:endParaRPr>
          </a:p>
        </p:txBody>
      </p:sp>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6" name="Footer Placeholder 5"/>
          <p:cNvSpPr>
            <a:spLocks noGrp="1"/>
          </p:cNvSpPr>
          <p:nvPr>
            <p:ph type="ftr" sz="quarter" idx="11"/>
          </p:nvPr>
        </p:nvSpPr>
        <p:spPr>
          <a:xfrm>
            <a:off x="0" y="6093296"/>
            <a:ext cx="9144000" cy="628179"/>
          </a:xfrm>
          <a:solidFill>
            <a:srgbClr val="CC0000"/>
          </a:solidFill>
        </p:spPr>
        <p:txBody>
          <a:bodyPr/>
          <a:lstStyle/>
          <a:p>
            <a:r>
              <a:rPr lang="en-US" sz="3200" b="1" dirty="0" smtClean="0">
                <a:solidFill>
                  <a:schemeClr val="bg1"/>
                </a:solidFill>
                <a:latin typeface="Arial" pitchFamily="34" charset="0"/>
                <a:cs typeface="Arial" pitchFamily="34" charset="0"/>
              </a:rPr>
              <a:t>activemoreland.com.au</a:t>
            </a:r>
            <a:endParaRPr lang="en-US"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6" name="Footer Placeholder 5"/>
          <p:cNvSpPr>
            <a:spLocks noGrp="1"/>
          </p:cNvSpPr>
          <p:nvPr>
            <p:ph type="ftr" sz="quarter" idx="11"/>
          </p:nvPr>
        </p:nvSpPr>
        <p:spPr>
          <a:xfrm>
            <a:off x="0" y="6093296"/>
            <a:ext cx="9144000" cy="628179"/>
          </a:xfrm>
          <a:solidFill>
            <a:srgbClr val="CC0000"/>
          </a:solidFill>
        </p:spPr>
        <p:txBody>
          <a:bodyPr/>
          <a:lstStyle/>
          <a:p>
            <a:r>
              <a:rPr lang="en-US" sz="3200" b="1" dirty="0" smtClean="0">
                <a:solidFill>
                  <a:schemeClr val="bg1"/>
                </a:solidFill>
                <a:latin typeface="Arial" pitchFamily="34" charset="0"/>
                <a:cs typeface="Arial" pitchFamily="34" charset="0"/>
              </a:rPr>
              <a:t>activemoreland.com.au</a:t>
            </a:r>
            <a:endParaRPr lang="en-US" sz="3200" b="1" dirty="0">
              <a:solidFill>
                <a:schemeClr val="bg1"/>
              </a:solidFill>
              <a:latin typeface="Arial" pitchFamily="34" charset="0"/>
              <a:cs typeface="Arial" pitchFamily="34" charset="0"/>
            </a:endParaRPr>
          </a:p>
        </p:txBody>
      </p:sp>
      <p:sp>
        <p:nvSpPr>
          <p:cNvPr id="5" name="TextBox 4"/>
          <p:cNvSpPr txBox="1"/>
          <p:nvPr/>
        </p:nvSpPr>
        <p:spPr>
          <a:xfrm>
            <a:off x="285720" y="1285860"/>
            <a:ext cx="4257897" cy="584775"/>
          </a:xfrm>
          <a:prstGeom prst="rect">
            <a:avLst/>
          </a:prstGeom>
          <a:noFill/>
        </p:spPr>
        <p:txBody>
          <a:bodyPr wrap="none" rtlCol="0">
            <a:spAutoFit/>
          </a:bodyPr>
          <a:lstStyle/>
          <a:p>
            <a:r>
              <a:rPr lang="en-AU" sz="3200" b="1" dirty="0" smtClean="0">
                <a:latin typeface="Arial" pitchFamily="34" charset="0"/>
                <a:cs typeface="Arial" pitchFamily="34" charset="0"/>
              </a:rPr>
              <a:t> </a:t>
            </a:r>
            <a:r>
              <a:rPr lang="en-AU" sz="3200" b="1" dirty="0" smtClean="0">
                <a:solidFill>
                  <a:srgbClr val="CC0000"/>
                </a:solidFill>
                <a:latin typeface="Arial" pitchFamily="34" charset="0"/>
                <a:cs typeface="Arial" pitchFamily="34" charset="0"/>
              </a:rPr>
              <a:t>Origins of the policy</a:t>
            </a:r>
            <a:endParaRPr lang="en-AU" sz="3200" dirty="0"/>
          </a:p>
        </p:txBody>
      </p:sp>
      <p:sp>
        <p:nvSpPr>
          <p:cNvPr id="8" name="TextBox 7"/>
          <p:cNvSpPr txBox="1"/>
          <p:nvPr/>
        </p:nvSpPr>
        <p:spPr>
          <a:xfrm>
            <a:off x="214282" y="2071678"/>
            <a:ext cx="8715437" cy="2831544"/>
          </a:xfrm>
          <a:prstGeom prst="rect">
            <a:avLst/>
          </a:prstGeom>
          <a:noFill/>
        </p:spPr>
        <p:txBody>
          <a:bodyPr wrap="square" rtlCol="0">
            <a:spAutoFit/>
          </a:bodyPr>
          <a:lstStyle/>
          <a:p>
            <a:pPr>
              <a:spcBef>
                <a:spcPts val="600"/>
              </a:spcBef>
              <a:buFont typeface="Arial" pitchFamily="34" charset="0"/>
              <a:buChar char="•"/>
            </a:pPr>
            <a:r>
              <a:rPr lang="en-AU" sz="2400" dirty="0" smtClean="0">
                <a:latin typeface="Arial" pitchFamily="34" charset="0"/>
                <a:cs typeface="Arial" pitchFamily="34" charset="0"/>
              </a:rPr>
              <a:t>The Active Women and Girl’s in Moreland Strategy (2009) identified that only 8% of participants that access Council’s sports grounds were female.</a:t>
            </a:r>
          </a:p>
          <a:p>
            <a:pPr>
              <a:spcBef>
                <a:spcPts val="600"/>
              </a:spcBef>
              <a:buFont typeface="Arial" pitchFamily="34" charset="0"/>
              <a:buChar char="•"/>
            </a:pPr>
            <a:r>
              <a:rPr lang="en-AU" sz="2400" dirty="0" smtClean="0">
                <a:latin typeface="Arial" pitchFamily="34" charset="0"/>
                <a:cs typeface="Arial" pitchFamily="34" charset="0"/>
              </a:rPr>
              <a:t>When looking at all sports, the figure only increased to 20% of participants being female. </a:t>
            </a:r>
          </a:p>
          <a:p>
            <a:pPr>
              <a:spcBef>
                <a:spcPts val="600"/>
              </a:spcBef>
              <a:buFont typeface="Arial" pitchFamily="34" charset="0"/>
              <a:buChar char="•"/>
            </a:pPr>
            <a:r>
              <a:rPr lang="en-AU" sz="2400" dirty="0" smtClean="0">
                <a:latin typeface="Arial" pitchFamily="34" charset="0"/>
                <a:cs typeface="Arial" pitchFamily="34" charset="0"/>
              </a:rPr>
              <a:t>This was well below state figures, and reason enough to proactively seek greater participation by females in sport.</a:t>
            </a:r>
            <a:endParaRPr lang="en-A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8" name="Subtitle 7"/>
          <p:cNvSpPr>
            <a:spLocks noGrp="1"/>
          </p:cNvSpPr>
          <p:nvPr>
            <p:ph type="subTitle" idx="1"/>
          </p:nvPr>
        </p:nvSpPr>
        <p:spPr>
          <a:xfrm>
            <a:off x="142844" y="1643050"/>
            <a:ext cx="5143536" cy="4429156"/>
          </a:xfrm>
        </p:spPr>
        <p:txBody>
          <a:bodyPr>
            <a:noAutofit/>
          </a:bodyPr>
          <a:lstStyle/>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Timing for the development of the policy was great</a:t>
            </a:r>
          </a:p>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Councillors were keen to see a focus on females in sport</a:t>
            </a:r>
          </a:p>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The statistics showed a dramatic inequity and a need for intervention. </a:t>
            </a:r>
          </a:p>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Councils as facility owners are well positioned to ask clubs to achieve certain tasks and standards</a:t>
            </a:r>
          </a:p>
        </p:txBody>
      </p:sp>
      <p:sp>
        <p:nvSpPr>
          <p:cNvPr id="9" name="TextBox 8"/>
          <p:cNvSpPr txBox="1"/>
          <p:nvPr/>
        </p:nvSpPr>
        <p:spPr>
          <a:xfrm>
            <a:off x="285720" y="1000108"/>
            <a:ext cx="5929354" cy="584775"/>
          </a:xfrm>
          <a:prstGeom prst="rect">
            <a:avLst/>
          </a:prstGeom>
          <a:noFill/>
        </p:spPr>
        <p:txBody>
          <a:bodyPr wrap="square" rtlCol="0">
            <a:spAutoFit/>
          </a:bodyPr>
          <a:lstStyle/>
          <a:p>
            <a:r>
              <a:rPr lang="en-AU" sz="3200" b="1" dirty="0" smtClean="0">
                <a:solidFill>
                  <a:srgbClr val="CC0000"/>
                </a:solidFill>
                <a:latin typeface="Arial" pitchFamily="34" charset="0"/>
                <a:cs typeface="Arial" pitchFamily="34" charset="0"/>
              </a:rPr>
              <a:t>How success was achieved</a:t>
            </a:r>
            <a:endParaRPr lang="en-AU" sz="3200" b="1" dirty="0">
              <a:solidFill>
                <a:srgbClr val="CC0000"/>
              </a:solidFill>
              <a:latin typeface="Arial" pitchFamily="34" charset="0"/>
              <a:cs typeface="Arial" pitchFamily="34" charset="0"/>
            </a:endParaRPr>
          </a:p>
        </p:txBody>
      </p:sp>
      <p:pic>
        <p:nvPicPr>
          <p:cNvPr id="7" name="Picture 6" descr="Bowls big.jpg"/>
          <p:cNvPicPr>
            <a:picLocks noChangeAspect="1"/>
          </p:cNvPicPr>
          <p:nvPr/>
        </p:nvPicPr>
        <p:blipFill>
          <a:blip r:embed="rId4" cstate="print"/>
          <a:srcRect l="35156" r="19531"/>
          <a:stretch>
            <a:fillRect/>
          </a:stretch>
        </p:blipFill>
        <p:spPr>
          <a:xfrm>
            <a:off x="5709486" y="1643050"/>
            <a:ext cx="2901522" cy="4286280"/>
          </a:xfrm>
          <a:prstGeom prst="rect">
            <a:avLst/>
          </a:prstGeom>
        </p:spPr>
      </p:pic>
      <p:sp>
        <p:nvSpPr>
          <p:cNvPr id="10" name="Footer Placeholder 5"/>
          <p:cNvSpPr>
            <a:spLocks noGrp="1"/>
          </p:cNvSpPr>
          <p:nvPr>
            <p:ph type="ftr" sz="quarter" idx="11"/>
          </p:nvPr>
        </p:nvSpPr>
        <p:spPr>
          <a:xfrm>
            <a:off x="0" y="6093296"/>
            <a:ext cx="9144000" cy="628179"/>
          </a:xfrm>
          <a:solidFill>
            <a:srgbClr val="CC0000"/>
          </a:solidFill>
        </p:spPr>
        <p:txBody>
          <a:bodyPr/>
          <a:lstStyle/>
          <a:p>
            <a:r>
              <a:rPr lang="en-US" sz="3200" b="1" dirty="0" smtClean="0">
                <a:solidFill>
                  <a:schemeClr val="bg1"/>
                </a:solidFill>
                <a:latin typeface="Arial" pitchFamily="34" charset="0"/>
                <a:cs typeface="Arial" pitchFamily="34" charset="0"/>
              </a:rPr>
              <a:t>activemoreland.com.au</a:t>
            </a:r>
            <a:endParaRPr lang="en-US"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8" name="Subtitle 7"/>
          <p:cNvSpPr>
            <a:spLocks noGrp="1"/>
          </p:cNvSpPr>
          <p:nvPr>
            <p:ph type="subTitle" idx="1"/>
          </p:nvPr>
        </p:nvSpPr>
        <p:spPr>
          <a:xfrm>
            <a:off x="214282" y="1643050"/>
            <a:ext cx="4786346" cy="4929222"/>
          </a:xfrm>
        </p:spPr>
        <p:txBody>
          <a:bodyPr>
            <a:noAutofit/>
          </a:bodyPr>
          <a:lstStyle/>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Council offered support to clubs to be inclusive through workshops</a:t>
            </a:r>
          </a:p>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Officers dedicated time to support clubs individually</a:t>
            </a:r>
          </a:p>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Moreland prides itself on having great rapport with our facility users</a:t>
            </a:r>
          </a:p>
          <a:p>
            <a:pPr lvl="0" algn="l">
              <a:spcBef>
                <a:spcPts val="0"/>
              </a:spcBef>
              <a:spcAft>
                <a:spcPts val="1200"/>
              </a:spcAft>
              <a:buFont typeface="Arial" pitchFamily="34" charset="0"/>
              <a:buChar char="•"/>
            </a:pPr>
            <a:r>
              <a:rPr lang="en-AU" sz="2400" dirty="0" smtClean="0">
                <a:solidFill>
                  <a:schemeClr val="tx1"/>
                </a:solidFill>
                <a:latin typeface="Arial" pitchFamily="34" charset="0"/>
                <a:cs typeface="Arial" pitchFamily="34" charset="0"/>
              </a:rPr>
              <a:t>Balancing the threat of losing a ground and reassuring clubs</a:t>
            </a:r>
            <a:endParaRPr lang="en-AU" sz="2400" dirty="0">
              <a:solidFill>
                <a:schemeClr val="tx1"/>
              </a:solidFill>
              <a:latin typeface="Arial" pitchFamily="34" charset="0"/>
              <a:cs typeface="Arial" pitchFamily="34" charset="0"/>
            </a:endParaRPr>
          </a:p>
        </p:txBody>
      </p:sp>
      <p:sp>
        <p:nvSpPr>
          <p:cNvPr id="9" name="TextBox 8"/>
          <p:cNvSpPr txBox="1"/>
          <p:nvPr/>
        </p:nvSpPr>
        <p:spPr>
          <a:xfrm>
            <a:off x="285720" y="1000108"/>
            <a:ext cx="7786742" cy="584775"/>
          </a:xfrm>
          <a:prstGeom prst="rect">
            <a:avLst/>
          </a:prstGeom>
          <a:noFill/>
        </p:spPr>
        <p:txBody>
          <a:bodyPr wrap="square" rtlCol="0">
            <a:spAutoFit/>
          </a:bodyPr>
          <a:lstStyle/>
          <a:p>
            <a:r>
              <a:rPr lang="en-AU" sz="3200" b="1" dirty="0" smtClean="0">
                <a:solidFill>
                  <a:srgbClr val="CC0000"/>
                </a:solidFill>
                <a:latin typeface="Arial" pitchFamily="34" charset="0"/>
                <a:cs typeface="Arial" pitchFamily="34" charset="0"/>
              </a:rPr>
              <a:t>How success was achieved…cont</a:t>
            </a:r>
            <a:endParaRPr lang="en-AU" sz="3200" b="1" dirty="0">
              <a:solidFill>
                <a:srgbClr val="CC0000"/>
              </a:solidFill>
              <a:latin typeface="Arial" pitchFamily="34" charset="0"/>
              <a:cs typeface="Arial" pitchFamily="34" charset="0"/>
            </a:endParaRPr>
          </a:p>
        </p:txBody>
      </p:sp>
      <p:pic>
        <p:nvPicPr>
          <p:cNvPr id="5" name="Picture 4" descr="St Andrews Cricket 063.jpg"/>
          <p:cNvPicPr/>
          <p:nvPr/>
        </p:nvPicPr>
        <p:blipFill>
          <a:blip r:embed="rId4" cstate="print"/>
          <a:stretch>
            <a:fillRect/>
          </a:stretch>
        </p:blipFill>
        <p:spPr>
          <a:xfrm>
            <a:off x="4929190" y="2071678"/>
            <a:ext cx="4071966" cy="294799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6" name="Footer Placeholder 5"/>
          <p:cNvSpPr>
            <a:spLocks noGrp="1"/>
          </p:cNvSpPr>
          <p:nvPr>
            <p:ph type="ftr" sz="quarter" idx="11"/>
          </p:nvPr>
        </p:nvSpPr>
        <p:spPr>
          <a:xfrm>
            <a:off x="0" y="6093296"/>
            <a:ext cx="9144000" cy="628179"/>
          </a:xfrm>
          <a:solidFill>
            <a:srgbClr val="CC0000"/>
          </a:solidFill>
        </p:spPr>
        <p:txBody>
          <a:bodyPr/>
          <a:lstStyle/>
          <a:p>
            <a:r>
              <a:rPr lang="en-US" sz="3200" b="1" dirty="0" smtClean="0">
                <a:solidFill>
                  <a:schemeClr val="bg1"/>
                </a:solidFill>
                <a:latin typeface="Arial" pitchFamily="34" charset="0"/>
                <a:cs typeface="Arial" pitchFamily="34" charset="0"/>
              </a:rPr>
              <a:t>activemoreland.com.au</a:t>
            </a:r>
            <a:endParaRPr lang="en-US" sz="3200" b="1" dirty="0">
              <a:solidFill>
                <a:schemeClr val="bg1"/>
              </a:solidFill>
              <a:latin typeface="Arial" pitchFamily="34" charset="0"/>
              <a:cs typeface="Arial" pitchFamily="34" charset="0"/>
            </a:endParaRPr>
          </a:p>
        </p:txBody>
      </p:sp>
      <p:sp>
        <p:nvSpPr>
          <p:cNvPr id="8" name="Subtitle 7"/>
          <p:cNvSpPr>
            <a:spLocks noGrp="1"/>
          </p:cNvSpPr>
          <p:nvPr>
            <p:ph type="subTitle" idx="1"/>
          </p:nvPr>
        </p:nvSpPr>
        <p:spPr>
          <a:xfrm>
            <a:off x="142844" y="1643050"/>
            <a:ext cx="8786874" cy="4286280"/>
          </a:xfrm>
        </p:spPr>
        <p:txBody>
          <a:bodyPr>
            <a:noAutofit/>
          </a:bodyPr>
          <a:lstStyle/>
          <a:p>
            <a:pPr algn="l">
              <a:lnSpc>
                <a:spcPct val="120000"/>
              </a:lnSpc>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more creativity from clubs, ensuring they are attractive to both males and females.</a:t>
            </a:r>
          </a:p>
          <a:p>
            <a:pPr algn="l">
              <a:lnSpc>
                <a:spcPct val="120000"/>
              </a:lnSpc>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stronger relationships developed between Council and the clubs via the support provided throughout the transition period</a:t>
            </a:r>
          </a:p>
          <a:p>
            <a:pPr algn="l">
              <a:lnSpc>
                <a:spcPct val="120000"/>
              </a:lnSpc>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a gradual increase in female participation in what are non traditional female sports.</a:t>
            </a:r>
          </a:p>
          <a:p>
            <a:pPr algn="l">
              <a:lnSpc>
                <a:spcPct val="120000"/>
              </a:lnSpc>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a significant shift in the way clubs are attempting to embrace family and female friendly environments</a:t>
            </a:r>
          </a:p>
          <a:p>
            <a:pPr algn="l">
              <a:lnSpc>
                <a:spcPct val="120000"/>
              </a:lnSpc>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The profile of sport increasing within Council</a:t>
            </a:r>
            <a:endParaRPr lang="en-AU" sz="2400" dirty="0">
              <a:latin typeface="Arial" pitchFamily="34" charset="0"/>
              <a:cs typeface="Arial" pitchFamily="34" charset="0"/>
            </a:endParaRPr>
          </a:p>
        </p:txBody>
      </p:sp>
      <p:sp>
        <p:nvSpPr>
          <p:cNvPr id="9" name="TextBox 8"/>
          <p:cNvSpPr txBox="1"/>
          <p:nvPr/>
        </p:nvSpPr>
        <p:spPr>
          <a:xfrm>
            <a:off x="285720" y="1071546"/>
            <a:ext cx="3500462" cy="584775"/>
          </a:xfrm>
          <a:prstGeom prst="rect">
            <a:avLst/>
          </a:prstGeom>
          <a:noFill/>
        </p:spPr>
        <p:txBody>
          <a:bodyPr wrap="square" rtlCol="0">
            <a:spAutoFit/>
          </a:bodyPr>
          <a:lstStyle/>
          <a:p>
            <a:r>
              <a:rPr lang="en-AU" sz="3200" b="1" dirty="0" smtClean="0">
                <a:solidFill>
                  <a:srgbClr val="CC0000"/>
                </a:solidFill>
                <a:latin typeface="Arial" pitchFamily="34" charset="0"/>
                <a:cs typeface="Arial" pitchFamily="34" charset="0"/>
              </a:rPr>
              <a:t>The benefits</a:t>
            </a:r>
            <a:endParaRPr lang="en-AU" sz="3200" b="1" dirty="0">
              <a:solidFill>
                <a:srgbClr val="CC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6" name="Footer Placeholder 5"/>
          <p:cNvSpPr>
            <a:spLocks noGrp="1"/>
          </p:cNvSpPr>
          <p:nvPr>
            <p:ph type="ftr" sz="quarter" idx="11"/>
          </p:nvPr>
        </p:nvSpPr>
        <p:spPr>
          <a:xfrm>
            <a:off x="0" y="6093296"/>
            <a:ext cx="9144000" cy="628179"/>
          </a:xfrm>
          <a:solidFill>
            <a:srgbClr val="CC0000"/>
          </a:solidFill>
        </p:spPr>
        <p:txBody>
          <a:bodyPr/>
          <a:lstStyle/>
          <a:p>
            <a:r>
              <a:rPr lang="en-US" sz="3200" b="1" dirty="0" smtClean="0">
                <a:solidFill>
                  <a:schemeClr val="bg1"/>
                </a:solidFill>
                <a:latin typeface="Arial" pitchFamily="34" charset="0"/>
                <a:cs typeface="Arial" pitchFamily="34" charset="0"/>
              </a:rPr>
              <a:t>activemoreland.com.au</a:t>
            </a:r>
            <a:endParaRPr lang="en-US" sz="3200" b="1" dirty="0">
              <a:solidFill>
                <a:schemeClr val="bg1"/>
              </a:solidFill>
              <a:latin typeface="Arial" pitchFamily="34" charset="0"/>
              <a:cs typeface="Arial" pitchFamily="34" charset="0"/>
            </a:endParaRPr>
          </a:p>
        </p:txBody>
      </p:sp>
      <p:graphicFrame>
        <p:nvGraphicFramePr>
          <p:cNvPr id="9" name="Table 8"/>
          <p:cNvGraphicFramePr>
            <a:graphicFrameLocks noGrp="1"/>
          </p:cNvGraphicFramePr>
          <p:nvPr/>
        </p:nvGraphicFramePr>
        <p:xfrm>
          <a:off x="714353" y="1571614"/>
          <a:ext cx="7786736" cy="4071963"/>
        </p:xfrm>
        <a:graphic>
          <a:graphicData uri="http://schemas.openxmlformats.org/drawingml/2006/table">
            <a:tbl>
              <a:tblPr/>
              <a:tblGrid>
                <a:gridCol w="820945"/>
                <a:gridCol w="939046"/>
                <a:gridCol w="939046"/>
                <a:gridCol w="939046"/>
                <a:gridCol w="939046"/>
                <a:gridCol w="939046"/>
                <a:gridCol w="939046"/>
                <a:gridCol w="820945"/>
                <a:gridCol w="510570"/>
              </a:tblGrid>
              <a:tr h="513273">
                <a:tc>
                  <a:txBody>
                    <a:bodyPr/>
                    <a:lstStyle/>
                    <a:p>
                      <a:pPr algn="ctr">
                        <a:spcAft>
                          <a:spcPts val="0"/>
                        </a:spcAft>
                      </a:pPr>
                      <a:endParaRPr lang="en-AU" sz="1400" dirty="0">
                        <a:solidFill>
                          <a:srgbClr val="000000"/>
                        </a:solidFill>
                        <a:latin typeface="Arial"/>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endParaRPr lang="en-AU" sz="1400">
                        <a:solidFill>
                          <a:srgbClr val="000000"/>
                        </a:solidFill>
                        <a:latin typeface="Arial"/>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r>
                        <a:rPr lang="en-AU" sz="1400" b="1">
                          <a:solidFill>
                            <a:srgbClr val="000000"/>
                          </a:solidFill>
                          <a:latin typeface="Arial"/>
                          <a:ea typeface="Times New Roman"/>
                          <a:cs typeface="Times New Roman"/>
                        </a:rPr>
                        <a:t>Baseball</a:t>
                      </a:r>
                      <a:endParaRPr lang="en-AU" sz="2000">
                        <a:solidFill>
                          <a:srgbClr val="000000"/>
                        </a:solidFill>
                        <a:latin typeface="Helvetica"/>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r>
                        <a:rPr lang="en-AU" sz="1400" b="1">
                          <a:solidFill>
                            <a:srgbClr val="000000"/>
                          </a:solidFill>
                          <a:latin typeface="Arial"/>
                          <a:ea typeface="Times New Roman"/>
                          <a:cs typeface="Times New Roman"/>
                        </a:rPr>
                        <a:t>AFL</a:t>
                      </a:r>
                      <a:endParaRPr lang="en-AU" sz="2000">
                        <a:solidFill>
                          <a:srgbClr val="000000"/>
                        </a:solidFill>
                        <a:latin typeface="Helvetica"/>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r>
                        <a:rPr lang="en-AU" sz="1400" b="1">
                          <a:solidFill>
                            <a:srgbClr val="000000"/>
                          </a:solidFill>
                          <a:latin typeface="Arial"/>
                          <a:ea typeface="Times New Roman"/>
                          <a:cs typeface="Times New Roman"/>
                        </a:rPr>
                        <a:t>Lacrosse</a:t>
                      </a:r>
                      <a:endParaRPr lang="en-AU" sz="2000">
                        <a:solidFill>
                          <a:srgbClr val="000000"/>
                        </a:solidFill>
                        <a:latin typeface="Helvetica"/>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r>
                        <a:rPr lang="en-AU" sz="1400" b="1">
                          <a:solidFill>
                            <a:srgbClr val="000000"/>
                          </a:solidFill>
                          <a:latin typeface="Arial"/>
                          <a:ea typeface="Times New Roman"/>
                          <a:cs typeface="Times New Roman"/>
                        </a:rPr>
                        <a:t>Soccer</a:t>
                      </a:r>
                      <a:endParaRPr lang="en-AU" sz="2000">
                        <a:solidFill>
                          <a:srgbClr val="000000"/>
                        </a:solidFill>
                        <a:latin typeface="Helvetica"/>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r>
                        <a:rPr lang="en-AU" sz="1400" b="1">
                          <a:solidFill>
                            <a:srgbClr val="000000"/>
                          </a:solidFill>
                          <a:latin typeface="Arial"/>
                          <a:ea typeface="Times New Roman"/>
                          <a:cs typeface="Times New Roman"/>
                        </a:rPr>
                        <a:t>Cricket</a:t>
                      </a:r>
                      <a:endParaRPr lang="en-AU" sz="2000">
                        <a:solidFill>
                          <a:srgbClr val="000000"/>
                        </a:solidFill>
                        <a:latin typeface="Helvetica"/>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r>
                        <a:rPr lang="en-AU" sz="1400" b="1">
                          <a:solidFill>
                            <a:srgbClr val="000000"/>
                          </a:solidFill>
                          <a:latin typeface="Arial"/>
                          <a:ea typeface="Times New Roman"/>
                          <a:cs typeface="Times New Roman"/>
                        </a:rPr>
                        <a:t>Total</a:t>
                      </a:r>
                      <a:endParaRPr lang="en-AU" sz="2000">
                        <a:solidFill>
                          <a:srgbClr val="000000"/>
                        </a:solidFill>
                        <a:latin typeface="Helvetica"/>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c>
                  <a:txBody>
                    <a:bodyPr/>
                    <a:lstStyle/>
                    <a:p>
                      <a:pPr algn="ctr">
                        <a:spcAft>
                          <a:spcPts val="0"/>
                        </a:spcAft>
                      </a:pPr>
                      <a:r>
                        <a:rPr lang="en-AU" sz="1400" b="1">
                          <a:solidFill>
                            <a:srgbClr val="000000"/>
                          </a:solidFill>
                          <a:latin typeface="Arial"/>
                          <a:ea typeface="Times New Roman"/>
                          <a:cs typeface="Times New Roman"/>
                        </a:rPr>
                        <a:t>% </a:t>
                      </a:r>
                      <a:endParaRPr lang="en-AU" sz="2000">
                        <a:solidFill>
                          <a:srgbClr val="000000"/>
                        </a:solidFill>
                        <a:latin typeface="Helvetica"/>
                        <a:ea typeface="Times New Roman"/>
                        <a:cs typeface="Times New Roman"/>
                      </a:endParaRPr>
                    </a:p>
                  </a:txBody>
                  <a:tcPr marL="62972" marR="62972" marT="0" marB="0">
                    <a:lnL>
                      <a:noFill/>
                    </a:lnL>
                    <a:lnR>
                      <a:noFill/>
                    </a:lnR>
                    <a:lnT>
                      <a:noFill/>
                    </a:lnT>
                    <a:lnB w="38100" cap="flat" cmpd="sng" algn="ctr">
                      <a:solidFill>
                        <a:srgbClr val="C0504D"/>
                      </a:solidFill>
                      <a:prstDash val="solid"/>
                      <a:round/>
                      <a:headEnd type="none" w="med" len="med"/>
                      <a:tailEnd type="none" w="med" len="med"/>
                    </a:lnB>
                    <a:solidFill>
                      <a:srgbClr val="FFFFFF"/>
                    </a:solidFill>
                  </a:tcPr>
                </a:tc>
              </a:tr>
              <a:tr h="594543">
                <a:tc rowSpan="2">
                  <a:txBody>
                    <a:bodyPr/>
                    <a:lstStyle/>
                    <a:p>
                      <a:pPr>
                        <a:spcAft>
                          <a:spcPts val="0"/>
                        </a:spcAft>
                      </a:pPr>
                      <a:r>
                        <a:rPr lang="en-AU" sz="1400">
                          <a:solidFill>
                            <a:srgbClr val="000000"/>
                          </a:solidFill>
                          <a:latin typeface="Arial"/>
                          <a:ea typeface="Times New Roman"/>
                          <a:cs typeface="Times New Roman"/>
                        </a:rPr>
                        <a:t>2009/10</a:t>
                      </a:r>
                      <a:endParaRPr lang="en-AU" sz="2000">
                        <a:solidFill>
                          <a:srgbClr val="000000"/>
                        </a:solidFill>
                        <a:latin typeface="Helvetica"/>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a:noFill/>
                    </a:lnB>
                    <a:solidFill>
                      <a:srgbClr val="FFFFFF"/>
                    </a:solidFill>
                  </a:tcPr>
                </a:tc>
                <a:tc>
                  <a:txBody>
                    <a:bodyPr/>
                    <a:lstStyle/>
                    <a:p>
                      <a:pPr>
                        <a:spcAft>
                          <a:spcPts val="0"/>
                        </a:spcAft>
                      </a:pPr>
                      <a:r>
                        <a:rPr lang="en-AU" sz="1400">
                          <a:solidFill>
                            <a:srgbClr val="000000"/>
                          </a:solidFill>
                          <a:latin typeface="Arial"/>
                          <a:ea typeface="Times New Roman"/>
                          <a:cs typeface="Times New Roman"/>
                        </a:rPr>
                        <a:t>Males</a:t>
                      </a:r>
                      <a:endParaRPr lang="en-AU" sz="2000">
                        <a:solidFill>
                          <a:srgbClr val="000000"/>
                        </a:solidFill>
                        <a:latin typeface="Helvetica"/>
                        <a:ea typeface="Times New Roman"/>
                        <a:cs typeface="Times New Roman"/>
                      </a:endParaRPr>
                    </a:p>
                  </a:txBody>
                  <a:tcPr marL="62972" marR="62972" marT="0" marB="0">
                    <a:lnL w="12700" cap="flat" cmpd="sng" algn="ctr">
                      <a:solidFill>
                        <a:srgbClr val="C0504D"/>
                      </a:solidFill>
                      <a:prstDash val="solid"/>
                      <a:round/>
                      <a:headEnd type="none" w="med" len="med"/>
                      <a:tailEnd type="none" w="med" len="med"/>
                    </a:lnL>
                    <a:lnR>
                      <a:noFill/>
                    </a:lnR>
                    <a:lnT w="381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28</a:t>
                      </a:r>
                      <a:endParaRPr lang="en-AU" sz="2000">
                        <a:solidFill>
                          <a:srgbClr val="000000"/>
                        </a:solidFill>
                        <a:latin typeface="Helvetica"/>
                        <a:ea typeface="Times New Roman"/>
                        <a:cs typeface="Times New Roman"/>
                      </a:endParaRPr>
                    </a:p>
                  </a:txBody>
                  <a:tcPr marL="62972" marR="62972" marT="0" marB="0">
                    <a:lnL>
                      <a:noFill/>
                    </a:lnL>
                    <a:lnR>
                      <a:noFill/>
                    </a:lnR>
                    <a:lnT w="381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3151</a:t>
                      </a:r>
                      <a:endParaRPr lang="en-AU" sz="2000">
                        <a:solidFill>
                          <a:srgbClr val="000000"/>
                        </a:solidFill>
                        <a:latin typeface="Helvetica"/>
                        <a:ea typeface="Times New Roman"/>
                        <a:cs typeface="Times New Roman"/>
                      </a:endParaRPr>
                    </a:p>
                  </a:txBody>
                  <a:tcPr marL="62972" marR="62972" marT="0" marB="0">
                    <a:lnL>
                      <a:noFill/>
                    </a:lnL>
                    <a:lnR>
                      <a:noFill/>
                    </a:lnR>
                    <a:lnT w="381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98</a:t>
                      </a:r>
                      <a:endParaRPr lang="en-AU" sz="2000">
                        <a:solidFill>
                          <a:srgbClr val="000000"/>
                        </a:solidFill>
                        <a:latin typeface="Helvetica"/>
                        <a:ea typeface="Times New Roman"/>
                        <a:cs typeface="Times New Roman"/>
                      </a:endParaRPr>
                    </a:p>
                  </a:txBody>
                  <a:tcPr marL="62972" marR="62972" marT="0" marB="0">
                    <a:lnL>
                      <a:noFill/>
                    </a:lnL>
                    <a:lnR>
                      <a:noFill/>
                    </a:lnR>
                    <a:lnT w="381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1209</a:t>
                      </a:r>
                      <a:endParaRPr lang="en-AU" sz="2000">
                        <a:solidFill>
                          <a:srgbClr val="000000"/>
                        </a:solidFill>
                        <a:latin typeface="Helvetica"/>
                        <a:ea typeface="Times New Roman"/>
                        <a:cs typeface="Times New Roman"/>
                      </a:endParaRPr>
                    </a:p>
                  </a:txBody>
                  <a:tcPr marL="62972" marR="62972" marT="0" marB="0">
                    <a:lnL>
                      <a:noFill/>
                    </a:lnL>
                    <a:lnR>
                      <a:noFill/>
                    </a:lnR>
                    <a:lnT w="381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n-AU" sz="1400" dirty="0">
                          <a:solidFill>
                            <a:srgbClr val="000000"/>
                          </a:solidFill>
                          <a:latin typeface="Arial"/>
                          <a:ea typeface="Times New Roman"/>
                          <a:cs typeface="Times New Roman"/>
                        </a:rPr>
                        <a:t>2124</a:t>
                      </a:r>
                      <a:endParaRPr lang="en-AU" sz="2000" dirty="0">
                        <a:solidFill>
                          <a:srgbClr val="000000"/>
                        </a:solidFill>
                        <a:latin typeface="Helvetica"/>
                        <a:ea typeface="Times New Roman"/>
                        <a:cs typeface="Times New Roman"/>
                      </a:endParaRPr>
                    </a:p>
                  </a:txBody>
                  <a:tcPr marL="62972" marR="62972" marT="0" marB="0">
                    <a:lnL>
                      <a:noFill/>
                    </a:lnL>
                    <a:lnR>
                      <a:noFill/>
                    </a:lnR>
                    <a:lnT w="381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6484</a:t>
                      </a:r>
                      <a:endParaRPr lang="en-AU" sz="2000">
                        <a:solidFill>
                          <a:srgbClr val="000000"/>
                        </a:solidFill>
                        <a:latin typeface="Helvetica"/>
                        <a:ea typeface="Times New Roman"/>
                        <a:cs typeface="Times New Roman"/>
                      </a:endParaRPr>
                    </a:p>
                  </a:txBody>
                  <a:tcPr marL="62972" marR="62972" marT="0" marB="0">
                    <a:lnL>
                      <a:noFill/>
                    </a:lnL>
                    <a:lnR>
                      <a:noFill/>
                    </a:lnR>
                    <a:lnT w="381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endParaRPr lang="en-AU" sz="1400">
                        <a:solidFill>
                          <a:srgbClr val="000000"/>
                        </a:solidFill>
                        <a:latin typeface="Arial"/>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w="38100" cap="flat" cmpd="sng" algn="ctr">
                      <a:solidFill>
                        <a:srgbClr val="C0504D"/>
                      </a:solidFill>
                      <a:prstDash val="solid"/>
                      <a:round/>
                      <a:headEnd type="none" w="med" len="med"/>
                      <a:tailEnd type="none" w="med" len="med"/>
                    </a:lnT>
                    <a:lnB>
                      <a:noFill/>
                    </a:lnB>
                    <a:solidFill>
                      <a:srgbClr val="EFD3D2"/>
                    </a:solidFill>
                  </a:tcPr>
                </a:tc>
              </a:tr>
              <a:tr h="592401">
                <a:tc vMerge="1">
                  <a:txBody>
                    <a:bodyPr/>
                    <a:lstStyle/>
                    <a:p>
                      <a:endParaRPr lang="en-AU"/>
                    </a:p>
                  </a:txBody>
                  <a:tcPr/>
                </a:tc>
                <a:tc>
                  <a:txBody>
                    <a:bodyPr/>
                    <a:lstStyle/>
                    <a:p>
                      <a:pPr>
                        <a:spcAft>
                          <a:spcPts val="0"/>
                        </a:spcAft>
                      </a:pPr>
                      <a:r>
                        <a:rPr lang="en-AU" sz="1400">
                          <a:solidFill>
                            <a:srgbClr val="000000"/>
                          </a:solidFill>
                          <a:latin typeface="Arial"/>
                          <a:ea typeface="Times New Roman"/>
                          <a:cs typeface="Times New Roman"/>
                        </a:rPr>
                        <a:t>Females</a:t>
                      </a:r>
                      <a:endParaRPr lang="en-AU" sz="2000">
                        <a:solidFill>
                          <a:srgbClr val="000000"/>
                        </a:solidFill>
                        <a:latin typeface="Helvetica"/>
                        <a:ea typeface="Times New Roman"/>
                        <a:cs typeface="Times New Roman"/>
                      </a:endParaRPr>
                    </a:p>
                  </a:txBody>
                  <a:tcPr marL="62972" marR="62972"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0</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175</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10</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293</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169</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b="1">
                          <a:solidFill>
                            <a:srgbClr val="000000"/>
                          </a:solidFill>
                          <a:latin typeface="Arial"/>
                          <a:ea typeface="Times New Roman"/>
                          <a:cs typeface="Times New Roman"/>
                        </a:rPr>
                        <a:t>637</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b="1">
                          <a:solidFill>
                            <a:srgbClr val="000000"/>
                          </a:solidFill>
                          <a:latin typeface="Arial"/>
                          <a:ea typeface="Times New Roman"/>
                          <a:cs typeface="Times New Roman"/>
                        </a:rPr>
                        <a:t>9%</a:t>
                      </a:r>
                      <a:endParaRPr lang="en-AU" sz="2000">
                        <a:solidFill>
                          <a:srgbClr val="000000"/>
                        </a:solidFill>
                        <a:latin typeface="Helvetica"/>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a:noFill/>
                    </a:lnT>
                    <a:lnB>
                      <a:noFill/>
                    </a:lnB>
                  </a:tcPr>
                </a:tc>
              </a:tr>
              <a:tr h="594543">
                <a:tc rowSpan="2">
                  <a:txBody>
                    <a:bodyPr/>
                    <a:lstStyle/>
                    <a:p>
                      <a:pPr>
                        <a:spcAft>
                          <a:spcPts val="0"/>
                        </a:spcAft>
                      </a:pPr>
                      <a:r>
                        <a:rPr lang="en-AU" sz="1400">
                          <a:solidFill>
                            <a:srgbClr val="000000"/>
                          </a:solidFill>
                          <a:latin typeface="Arial"/>
                          <a:ea typeface="Times New Roman"/>
                          <a:cs typeface="Times New Roman"/>
                        </a:rPr>
                        <a:t>2010/11</a:t>
                      </a:r>
                      <a:endParaRPr lang="en-AU" sz="2000">
                        <a:solidFill>
                          <a:srgbClr val="000000"/>
                        </a:solidFill>
                        <a:latin typeface="Helvetica"/>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a:noFill/>
                    </a:lnT>
                    <a:lnB>
                      <a:noFill/>
                    </a:lnB>
                    <a:solidFill>
                      <a:srgbClr val="FFFFFF"/>
                    </a:solidFill>
                  </a:tcPr>
                </a:tc>
                <a:tc>
                  <a:txBody>
                    <a:bodyPr/>
                    <a:lstStyle/>
                    <a:p>
                      <a:pPr>
                        <a:spcAft>
                          <a:spcPts val="0"/>
                        </a:spcAft>
                      </a:pPr>
                      <a:r>
                        <a:rPr lang="en-AU" sz="1400">
                          <a:solidFill>
                            <a:srgbClr val="000000"/>
                          </a:solidFill>
                          <a:latin typeface="Arial"/>
                          <a:ea typeface="Times New Roman"/>
                          <a:cs typeface="Times New Roman"/>
                        </a:rPr>
                        <a:t>Males</a:t>
                      </a:r>
                      <a:endParaRPr lang="en-AU" sz="2000">
                        <a:solidFill>
                          <a:srgbClr val="000000"/>
                        </a:solidFill>
                        <a:latin typeface="Helvetica"/>
                        <a:ea typeface="Times New Roman"/>
                        <a:cs typeface="Times New Roman"/>
                      </a:endParaRPr>
                    </a:p>
                  </a:txBody>
                  <a:tcPr marL="62972" marR="62972" marT="0" marB="0">
                    <a:lnL w="12700" cap="flat" cmpd="sng" algn="ctr">
                      <a:solidFill>
                        <a:srgbClr val="C0504D"/>
                      </a:solidFill>
                      <a:prstDash val="solid"/>
                      <a:round/>
                      <a:headEnd type="none" w="med" len="med"/>
                      <a:tailEnd type="none" w="med" len="med"/>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40</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3268</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51</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1804</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2266</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7429</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endParaRPr lang="en-AU" sz="1400">
                        <a:solidFill>
                          <a:srgbClr val="000000"/>
                        </a:solidFill>
                        <a:latin typeface="Arial"/>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a:noFill/>
                    </a:lnT>
                    <a:lnB>
                      <a:noFill/>
                    </a:lnB>
                    <a:solidFill>
                      <a:srgbClr val="EFD3D2"/>
                    </a:solidFill>
                  </a:tcPr>
                </a:tc>
              </a:tr>
              <a:tr h="592401">
                <a:tc vMerge="1">
                  <a:txBody>
                    <a:bodyPr/>
                    <a:lstStyle/>
                    <a:p>
                      <a:endParaRPr lang="en-AU"/>
                    </a:p>
                  </a:txBody>
                  <a:tcPr/>
                </a:tc>
                <a:tc>
                  <a:txBody>
                    <a:bodyPr/>
                    <a:lstStyle/>
                    <a:p>
                      <a:pPr>
                        <a:spcAft>
                          <a:spcPts val="0"/>
                        </a:spcAft>
                      </a:pPr>
                      <a:r>
                        <a:rPr lang="en-AU" sz="1400">
                          <a:solidFill>
                            <a:srgbClr val="000000"/>
                          </a:solidFill>
                          <a:latin typeface="Arial"/>
                          <a:ea typeface="Times New Roman"/>
                          <a:cs typeface="Times New Roman"/>
                        </a:rPr>
                        <a:t>Females</a:t>
                      </a:r>
                      <a:endParaRPr lang="en-AU" sz="2000">
                        <a:solidFill>
                          <a:srgbClr val="000000"/>
                        </a:solidFill>
                        <a:latin typeface="Helvetica"/>
                        <a:ea typeface="Times New Roman"/>
                        <a:cs typeface="Times New Roman"/>
                      </a:endParaRPr>
                    </a:p>
                  </a:txBody>
                  <a:tcPr marL="62972" marR="62972" marT="0" marB="0">
                    <a:lnL w="12700" cap="flat" cmpd="sng" algn="ctr">
                      <a:solidFill>
                        <a:srgbClr val="C0504D"/>
                      </a:solidFill>
                      <a:prstDash val="solid"/>
                      <a:round/>
                      <a:headEnd type="none" w="med" len="med"/>
                      <a:tailEnd type="none" w="med" len="med"/>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0</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285</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12</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568</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a:solidFill>
                            <a:srgbClr val="000000"/>
                          </a:solidFill>
                          <a:latin typeface="Arial"/>
                          <a:ea typeface="Times New Roman"/>
                          <a:cs typeface="Times New Roman"/>
                        </a:rPr>
                        <a:t>189</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b="1">
                          <a:solidFill>
                            <a:srgbClr val="000000"/>
                          </a:solidFill>
                          <a:latin typeface="Arial"/>
                          <a:ea typeface="Times New Roman"/>
                          <a:cs typeface="Times New Roman"/>
                        </a:rPr>
                        <a:t>1054</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tcPr>
                </a:tc>
                <a:tc>
                  <a:txBody>
                    <a:bodyPr/>
                    <a:lstStyle/>
                    <a:p>
                      <a:pPr algn="ctr">
                        <a:spcAft>
                          <a:spcPts val="0"/>
                        </a:spcAft>
                      </a:pPr>
                      <a:r>
                        <a:rPr lang="en-AU" sz="1400" b="1">
                          <a:solidFill>
                            <a:srgbClr val="000000"/>
                          </a:solidFill>
                          <a:latin typeface="Arial"/>
                          <a:ea typeface="Times New Roman"/>
                          <a:cs typeface="Times New Roman"/>
                        </a:rPr>
                        <a:t>12%</a:t>
                      </a:r>
                      <a:endParaRPr lang="en-AU" sz="2000">
                        <a:solidFill>
                          <a:srgbClr val="000000"/>
                        </a:solidFill>
                        <a:latin typeface="Helvetica"/>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a:noFill/>
                    </a:lnT>
                    <a:lnB>
                      <a:noFill/>
                    </a:lnB>
                  </a:tcPr>
                </a:tc>
              </a:tr>
              <a:tr h="592401">
                <a:tc rowSpan="2">
                  <a:txBody>
                    <a:bodyPr/>
                    <a:lstStyle/>
                    <a:p>
                      <a:pPr>
                        <a:spcAft>
                          <a:spcPts val="0"/>
                        </a:spcAft>
                      </a:pPr>
                      <a:r>
                        <a:rPr lang="en-AU" sz="1400" dirty="0">
                          <a:solidFill>
                            <a:srgbClr val="000000"/>
                          </a:solidFill>
                          <a:latin typeface="Arial"/>
                          <a:ea typeface="Times New Roman"/>
                          <a:cs typeface="Times New Roman"/>
                        </a:rPr>
                        <a:t>2011/12</a:t>
                      </a:r>
                      <a:endParaRPr lang="en-AU" sz="2000" dirty="0">
                        <a:solidFill>
                          <a:srgbClr val="000000"/>
                        </a:solidFill>
                        <a:latin typeface="Helvetica"/>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a:noFill/>
                    </a:lnT>
                    <a:lnB>
                      <a:noFill/>
                    </a:lnB>
                    <a:solidFill>
                      <a:srgbClr val="FFFFFF"/>
                    </a:solidFill>
                  </a:tcPr>
                </a:tc>
                <a:tc>
                  <a:txBody>
                    <a:bodyPr/>
                    <a:lstStyle/>
                    <a:p>
                      <a:pPr>
                        <a:spcAft>
                          <a:spcPts val="0"/>
                        </a:spcAft>
                      </a:pPr>
                      <a:r>
                        <a:rPr lang="en-AU" sz="1400">
                          <a:solidFill>
                            <a:srgbClr val="000000"/>
                          </a:solidFill>
                          <a:latin typeface="Arial"/>
                          <a:ea typeface="Times New Roman"/>
                          <a:cs typeface="Times New Roman"/>
                        </a:rPr>
                        <a:t>Males</a:t>
                      </a:r>
                      <a:endParaRPr lang="en-AU" sz="2000">
                        <a:solidFill>
                          <a:srgbClr val="000000"/>
                        </a:solidFill>
                        <a:latin typeface="Helvetica"/>
                        <a:ea typeface="Times New Roman"/>
                        <a:cs typeface="Times New Roman"/>
                      </a:endParaRPr>
                    </a:p>
                  </a:txBody>
                  <a:tcPr marL="62972" marR="62972" marT="0" marB="0">
                    <a:lnL w="12700" cap="flat" cmpd="sng" algn="ctr">
                      <a:solidFill>
                        <a:srgbClr val="C0504D"/>
                      </a:solidFill>
                      <a:prstDash val="solid"/>
                      <a:round/>
                      <a:headEnd type="none" w="med" len="med"/>
                      <a:tailEnd type="none" w="med" len="med"/>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40</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3004</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51</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1804</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2108</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r>
                        <a:rPr lang="en-AU" sz="1400">
                          <a:solidFill>
                            <a:srgbClr val="000000"/>
                          </a:solidFill>
                          <a:latin typeface="Arial"/>
                          <a:ea typeface="Times New Roman"/>
                          <a:cs typeface="Times New Roman"/>
                        </a:rPr>
                        <a:t>6916</a:t>
                      </a:r>
                      <a:endParaRPr lang="en-AU" sz="2000">
                        <a:solidFill>
                          <a:srgbClr val="000000"/>
                        </a:solidFill>
                        <a:latin typeface="Helvetica"/>
                        <a:ea typeface="Times New Roman"/>
                        <a:cs typeface="Times New Roman"/>
                      </a:endParaRPr>
                    </a:p>
                  </a:txBody>
                  <a:tcPr marL="62972" marR="62972" marT="0" marB="0">
                    <a:lnL>
                      <a:noFill/>
                    </a:lnL>
                    <a:lnR>
                      <a:noFill/>
                    </a:lnR>
                    <a:lnT>
                      <a:noFill/>
                    </a:lnT>
                    <a:lnB>
                      <a:noFill/>
                    </a:lnB>
                    <a:solidFill>
                      <a:srgbClr val="EFD3D2"/>
                    </a:solidFill>
                  </a:tcPr>
                </a:tc>
                <a:tc>
                  <a:txBody>
                    <a:bodyPr/>
                    <a:lstStyle/>
                    <a:p>
                      <a:pPr algn="ctr">
                        <a:spcAft>
                          <a:spcPts val="0"/>
                        </a:spcAft>
                      </a:pPr>
                      <a:endParaRPr lang="en-AU" sz="1400">
                        <a:solidFill>
                          <a:srgbClr val="000000"/>
                        </a:solidFill>
                        <a:latin typeface="Arial"/>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a:noFill/>
                    </a:lnT>
                    <a:lnB>
                      <a:noFill/>
                    </a:lnB>
                    <a:solidFill>
                      <a:srgbClr val="EFD3D2"/>
                    </a:solidFill>
                  </a:tcPr>
                </a:tc>
              </a:tr>
              <a:tr h="592401">
                <a:tc vMerge="1">
                  <a:txBody>
                    <a:bodyPr/>
                    <a:lstStyle/>
                    <a:p>
                      <a:endParaRPr lang="en-AU"/>
                    </a:p>
                  </a:txBody>
                  <a:tcPr/>
                </a:tc>
                <a:tc>
                  <a:txBody>
                    <a:bodyPr/>
                    <a:lstStyle/>
                    <a:p>
                      <a:pPr>
                        <a:spcAft>
                          <a:spcPts val="0"/>
                        </a:spcAft>
                      </a:pPr>
                      <a:r>
                        <a:rPr lang="en-AU" sz="1400" dirty="0">
                          <a:solidFill>
                            <a:srgbClr val="000000"/>
                          </a:solidFill>
                          <a:latin typeface="Arial"/>
                          <a:ea typeface="Times New Roman"/>
                          <a:cs typeface="Times New Roman"/>
                        </a:rPr>
                        <a:t>Females</a:t>
                      </a:r>
                      <a:endParaRPr lang="en-AU" sz="2000" dirty="0">
                        <a:solidFill>
                          <a:srgbClr val="000000"/>
                        </a:solidFill>
                        <a:latin typeface="Helvetica"/>
                        <a:ea typeface="Times New Roman"/>
                        <a:cs typeface="Times New Roman"/>
                      </a:endParaRPr>
                    </a:p>
                  </a:txBody>
                  <a:tcPr marL="62972" marR="62972" marT="0" marB="0">
                    <a:lnL w="12700" cap="flat" cmpd="sng" algn="ctr">
                      <a:solidFill>
                        <a:srgbClr val="C0504D"/>
                      </a:solidFill>
                      <a:prstDash val="solid"/>
                      <a:round/>
                      <a:headEnd type="none" w="med" len="med"/>
                      <a:tailEnd type="none" w="med" len="med"/>
                    </a:lnL>
                    <a:lnR>
                      <a:noFill/>
                    </a:lnR>
                    <a:lnT>
                      <a:noFill/>
                    </a:lnT>
                    <a:lnB w="12700" cap="flat" cmpd="sng" algn="ctr">
                      <a:solidFill>
                        <a:srgbClr val="C0504D"/>
                      </a:solidFill>
                      <a:prstDash val="solid"/>
                      <a:round/>
                      <a:headEnd type="none" w="med" len="med"/>
                      <a:tailEnd type="none" w="med" len="med"/>
                    </a:lnB>
                  </a:tcPr>
                </a:tc>
                <a:tc>
                  <a:txBody>
                    <a:bodyPr/>
                    <a:lstStyle/>
                    <a:p>
                      <a:pPr algn="ctr">
                        <a:spcAft>
                          <a:spcPts val="0"/>
                        </a:spcAft>
                      </a:pPr>
                      <a:r>
                        <a:rPr lang="en-AU" sz="1400" dirty="0">
                          <a:solidFill>
                            <a:srgbClr val="000000"/>
                          </a:solidFill>
                          <a:latin typeface="Arial"/>
                          <a:ea typeface="Times New Roman"/>
                          <a:cs typeface="Times New Roman"/>
                        </a:rPr>
                        <a:t>0</a:t>
                      </a:r>
                      <a:endParaRPr lang="en-AU" sz="2000" dirty="0">
                        <a:solidFill>
                          <a:srgbClr val="000000"/>
                        </a:solidFill>
                        <a:latin typeface="Helvetica"/>
                        <a:ea typeface="Times New Roman"/>
                        <a:cs typeface="Times New Roman"/>
                      </a:endParaRPr>
                    </a:p>
                  </a:txBody>
                  <a:tcPr marL="62972" marR="62972"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spcAft>
                          <a:spcPts val="0"/>
                        </a:spcAft>
                      </a:pPr>
                      <a:r>
                        <a:rPr lang="en-AU" sz="1400" dirty="0">
                          <a:solidFill>
                            <a:srgbClr val="000000"/>
                          </a:solidFill>
                          <a:latin typeface="Arial"/>
                          <a:ea typeface="Times New Roman"/>
                          <a:cs typeface="Times New Roman"/>
                        </a:rPr>
                        <a:t>283</a:t>
                      </a:r>
                      <a:endParaRPr lang="en-AU" sz="2000" dirty="0">
                        <a:solidFill>
                          <a:srgbClr val="000000"/>
                        </a:solidFill>
                        <a:latin typeface="Helvetica"/>
                        <a:ea typeface="Times New Roman"/>
                        <a:cs typeface="Times New Roman"/>
                      </a:endParaRPr>
                    </a:p>
                  </a:txBody>
                  <a:tcPr marL="62972" marR="62972"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spcAft>
                          <a:spcPts val="0"/>
                        </a:spcAft>
                      </a:pPr>
                      <a:r>
                        <a:rPr lang="en-AU" sz="1400" dirty="0">
                          <a:solidFill>
                            <a:srgbClr val="000000"/>
                          </a:solidFill>
                          <a:latin typeface="Arial"/>
                          <a:ea typeface="Times New Roman"/>
                          <a:cs typeface="Times New Roman"/>
                        </a:rPr>
                        <a:t>12</a:t>
                      </a:r>
                      <a:endParaRPr lang="en-AU" sz="2000" dirty="0">
                        <a:solidFill>
                          <a:srgbClr val="000000"/>
                        </a:solidFill>
                        <a:latin typeface="Helvetica"/>
                        <a:ea typeface="Times New Roman"/>
                        <a:cs typeface="Times New Roman"/>
                      </a:endParaRPr>
                    </a:p>
                  </a:txBody>
                  <a:tcPr marL="62972" marR="62972"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spcAft>
                          <a:spcPts val="0"/>
                        </a:spcAft>
                      </a:pPr>
                      <a:r>
                        <a:rPr lang="en-AU" sz="1400" dirty="0">
                          <a:solidFill>
                            <a:srgbClr val="000000"/>
                          </a:solidFill>
                          <a:latin typeface="Arial"/>
                          <a:ea typeface="Times New Roman"/>
                          <a:cs typeface="Times New Roman"/>
                        </a:rPr>
                        <a:t>568</a:t>
                      </a:r>
                      <a:endParaRPr lang="en-AU" sz="2000" dirty="0">
                        <a:solidFill>
                          <a:srgbClr val="000000"/>
                        </a:solidFill>
                        <a:latin typeface="Helvetica"/>
                        <a:ea typeface="Times New Roman"/>
                        <a:cs typeface="Times New Roman"/>
                      </a:endParaRPr>
                    </a:p>
                  </a:txBody>
                  <a:tcPr marL="62972" marR="62972"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spcAft>
                          <a:spcPts val="0"/>
                        </a:spcAft>
                      </a:pPr>
                      <a:r>
                        <a:rPr lang="en-AU" sz="1400" dirty="0">
                          <a:solidFill>
                            <a:srgbClr val="000000"/>
                          </a:solidFill>
                          <a:latin typeface="Arial"/>
                          <a:ea typeface="Times New Roman"/>
                          <a:cs typeface="Times New Roman"/>
                        </a:rPr>
                        <a:t>329</a:t>
                      </a:r>
                      <a:endParaRPr lang="en-AU" sz="2000" dirty="0">
                        <a:solidFill>
                          <a:srgbClr val="000000"/>
                        </a:solidFill>
                        <a:latin typeface="Helvetica"/>
                        <a:ea typeface="Times New Roman"/>
                        <a:cs typeface="Times New Roman"/>
                      </a:endParaRPr>
                    </a:p>
                  </a:txBody>
                  <a:tcPr marL="62972" marR="62972"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spcAft>
                          <a:spcPts val="0"/>
                        </a:spcAft>
                      </a:pPr>
                      <a:r>
                        <a:rPr lang="en-AU" sz="1400" b="1" dirty="0">
                          <a:solidFill>
                            <a:srgbClr val="000000"/>
                          </a:solidFill>
                          <a:latin typeface="Arial"/>
                          <a:ea typeface="Times New Roman"/>
                          <a:cs typeface="Times New Roman"/>
                        </a:rPr>
                        <a:t>1180</a:t>
                      </a:r>
                      <a:endParaRPr lang="en-AU" sz="2000" dirty="0">
                        <a:solidFill>
                          <a:srgbClr val="000000"/>
                        </a:solidFill>
                        <a:latin typeface="Helvetica"/>
                        <a:ea typeface="Times New Roman"/>
                        <a:cs typeface="Times New Roman"/>
                      </a:endParaRPr>
                    </a:p>
                  </a:txBody>
                  <a:tcPr marL="62972" marR="62972" marT="0" marB="0">
                    <a:lnL>
                      <a:noFill/>
                    </a:lnL>
                    <a:lnR>
                      <a:noFill/>
                    </a:lnR>
                    <a:lnT>
                      <a:noFill/>
                    </a:lnT>
                    <a:lnB w="12700" cap="flat" cmpd="sng" algn="ctr">
                      <a:solidFill>
                        <a:srgbClr val="C0504D"/>
                      </a:solidFill>
                      <a:prstDash val="solid"/>
                      <a:round/>
                      <a:headEnd type="none" w="med" len="med"/>
                      <a:tailEnd type="none" w="med" len="med"/>
                    </a:lnB>
                  </a:tcPr>
                </a:tc>
                <a:tc>
                  <a:txBody>
                    <a:bodyPr/>
                    <a:lstStyle/>
                    <a:p>
                      <a:pPr algn="ctr">
                        <a:spcAft>
                          <a:spcPts val="0"/>
                        </a:spcAft>
                      </a:pPr>
                      <a:r>
                        <a:rPr lang="en-AU" sz="1400" b="1" dirty="0">
                          <a:solidFill>
                            <a:srgbClr val="000000"/>
                          </a:solidFill>
                          <a:latin typeface="Arial"/>
                          <a:ea typeface="Times New Roman"/>
                          <a:cs typeface="Times New Roman"/>
                        </a:rPr>
                        <a:t>15%</a:t>
                      </a:r>
                      <a:endParaRPr lang="en-AU" sz="2000" dirty="0">
                        <a:solidFill>
                          <a:srgbClr val="000000"/>
                        </a:solidFill>
                        <a:latin typeface="Helvetica"/>
                        <a:ea typeface="Times New Roman"/>
                        <a:cs typeface="Times New Roman"/>
                      </a:endParaRPr>
                    </a:p>
                  </a:txBody>
                  <a:tcPr marL="62972" marR="62972" marT="0" marB="0">
                    <a:lnL>
                      <a:noFill/>
                    </a:lnL>
                    <a:lnR w="12700" cap="flat" cmpd="sng" algn="ctr">
                      <a:solidFill>
                        <a:srgbClr val="C0504D"/>
                      </a:solidFill>
                      <a:prstDash val="solid"/>
                      <a:round/>
                      <a:headEnd type="none" w="med" len="med"/>
                      <a:tailEnd type="none" w="med" len="med"/>
                    </a:lnR>
                    <a:lnT>
                      <a:noFill/>
                    </a:lnT>
                    <a:lnB w="12700" cap="flat" cmpd="sng" algn="ctr">
                      <a:solidFill>
                        <a:srgbClr val="C0504D"/>
                      </a:solidFill>
                      <a:prstDash val="solid"/>
                      <a:round/>
                      <a:headEnd type="none" w="med" len="med"/>
                      <a:tailEnd type="none" w="med" len="med"/>
                    </a:lnB>
                  </a:tcPr>
                </a:tc>
              </a:tr>
            </a:tbl>
          </a:graphicData>
        </a:graphic>
      </p:graphicFrame>
      <p:sp>
        <p:nvSpPr>
          <p:cNvPr id="10" name="TextBox 9"/>
          <p:cNvSpPr txBox="1"/>
          <p:nvPr/>
        </p:nvSpPr>
        <p:spPr>
          <a:xfrm>
            <a:off x="357158" y="1071546"/>
            <a:ext cx="5622052" cy="584775"/>
          </a:xfrm>
          <a:prstGeom prst="rect">
            <a:avLst/>
          </a:prstGeom>
          <a:noFill/>
        </p:spPr>
        <p:txBody>
          <a:bodyPr wrap="none" rtlCol="0">
            <a:spAutoFit/>
          </a:bodyPr>
          <a:lstStyle/>
          <a:p>
            <a:r>
              <a:rPr lang="en-AU" sz="3200" b="1" dirty="0" smtClean="0">
                <a:solidFill>
                  <a:srgbClr val="CC0000"/>
                </a:solidFill>
                <a:latin typeface="Arial" pitchFamily="34" charset="0"/>
                <a:cs typeface="Arial" pitchFamily="34" charset="0"/>
              </a:rPr>
              <a:t>The policy and participation</a:t>
            </a:r>
            <a:endParaRPr lang="en-AU" sz="3200" b="1" dirty="0">
              <a:solidFill>
                <a:srgbClr val="CC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8" name="Subtitle 7"/>
          <p:cNvSpPr>
            <a:spLocks noGrp="1"/>
          </p:cNvSpPr>
          <p:nvPr>
            <p:ph type="subTitle" idx="1"/>
          </p:nvPr>
        </p:nvSpPr>
        <p:spPr>
          <a:xfrm>
            <a:off x="214282" y="1571612"/>
            <a:ext cx="8715436" cy="3071834"/>
          </a:xfrm>
        </p:spPr>
        <p:txBody>
          <a:bodyPr>
            <a:noAutofit/>
          </a:bodyPr>
          <a:lstStyle/>
          <a:p>
            <a:pPr lvl="0" algn="l">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Inclusive and welcoming clubs – the Active Moreland standard</a:t>
            </a:r>
          </a:p>
          <a:p>
            <a:pPr lvl="0" algn="l">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Continued support of clubs to develop new initiatives</a:t>
            </a:r>
          </a:p>
          <a:p>
            <a:pPr lvl="0" algn="l">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Facility improvements to be more conducive to female and junior participation through easy to implement strategies and capital works priorities</a:t>
            </a:r>
          </a:p>
          <a:p>
            <a:pPr lvl="0" algn="l">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Implementing a similar inclusion request of ‘lease clubs’ via lease agreements</a:t>
            </a:r>
          </a:p>
          <a:p>
            <a:pPr lvl="0" algn="l">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Continuing to  share good news stories to show how well our clubs are doing</a:t>
            </a:r>
          </a:p>
          <a:p>
            <a:pPr lvl="0" algn="l">
              <a:spcBef>
                <a:spcPts val="0"/>
              </a:spcBef>
              <a:spcAft>
                <a:spcPts val="600"/>
              </a:spcAft>
              <a:buFont typeface="Arial" pitchFamily="34" charset="0"/>
              <a:buChar char="•"/>
            </a:pPr>
            <a:r>
              <a:rPr lang="en-AU" sz="2400" dirty="0" smtClean="0">
                <a:solidFill>
                  <a:schemeClr val="tx1"/>
                </a:solidFill>
                <a:latin typeface="Arial" pitchFamily="34" charset="0"/>
                <a:cs typeface="Arial" pitchFamily="34" charset="0"/>
              </a:rPr>
              <a:t>A dedicated program to increase the number of females in sport leadership roles</a:t>
            </a:r>
          </a:p>
        </p:txBody>
      </p:sp>
      <p:sp>
        <p:nvSpPr>
          <p:cNvPr id="10" name="TextBox 9"/>
          <p:cNvSpPr txBox="1"/>
          <p:nvPr/>
        </p:nvSpPr>
        <p:spPr>
          <a:xfrm>
            <a:off x="285720" y="1071546"/>
            <a:ext cx="5000660" cy="584775"/>
          </a:xfrm>
          <a:prstGeom prst="rect">
            <a:avLst/>
          </a:prstGeom>
          <a:noFill/>
        </p:spPr>
        <p:txBody>
          <a:bodyPr wrap="square" rtlCol="0">
            <a:spAutoFit/>
          </a:bodyPr>
          <a:lstStyle/>
          <a:p>
            <a:r>
              <a:rPr lang="en-AU" sz="3200" b="1" dirty="0" smtClean="0">
                <a:solidFill>
                  <a:srgbClr val="CC0000"/>
                </a:solidFill>
                <a:latin typeface="Arial" pitchFamily="34" charset="0"/>
                <a:cs typeface="Arial" pitchFamily="34" charset="0"/>
              </a:rPr>
              <a:t>Where to from here?</a:t>
            </a:r>
            <a:endParaRPr lang="en-AU" sz="3200" b="1" dirty="0">
              <a:solidFill>
                <a:srgbClr val="CC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857364"/>
            <a:ext cx="7772400" cy="3214710"/>
          </a:xfrm>
        </p:spPr>
        <p:txBody>
          <a:bodyPr>
            <a:normAutofit/>
          </a:bodyPr>
          <a:lstStyle/>
          <a:p>
            <a:r>
              <a:rPr lang="en-AU" sz="2800" dirty="0" smtClean="0">
                <a:latin typeface="Arial" pitchFamily="34" charset="0"/>
                <a:cs typeface="Arial" pitchFamily="34" charset="0"/>
              </a:rPr>
              <a:t>Further strategies under the “Active Moreland” banner will be implemented in 2012 which will also enhance opportunities for women, and other non traditional participants to get </a:t>
            </a:r>
            <a:br>
              <a:rPr lang="en-AU" sz="2800" dirty="0" smtClean="0">
                <a:latin typeface="Arial" pitchFamily="34" charset="0"/>
                <a:cs typeface="Arial" pitchFamily="34" charset="0"/>
              </a:rPr>
            </a:br>
            <a:r>
              <a:rPr lang="en-AU" sz="2800" dirty="0" smtClean="0">
                <a:latin typeface="Arial" pitchFamily="34" charset="0"/>
                <a:cs typeface="Arial" pitchFamily="34" charset="0"/>
              </a:rPr>
              <a:t>more active, more often.</a:t>
            </a:r>
            <a:br>
              <a:rPr lang="en-AU" sz="2800" dirty="0" smtClean="0">
                <a:latin typeface="Arial" pitchFamily="34" charset="0"/>
                <a:cs typeface="Arial" pitchFamily="34" charset="0"/>
              </a:rPr>
            </a:br>
            <a:r>
              <a:rPr lang="en-AU" sz="2800" dirty="0" smtClean="0">
                <a:latin typeface="Arial" pitchFamily="34" charset="0"/>
                <a:cs typeface="Arial" pitchFamily="34" charset="0"/>
              </a:rPr>
              <a:t/>
            </a:r>
            <a:br>
              <a:rPr lang="en-AU" sz="2800" dirty="0" smtClean="0">
                <a:latin typeface="Arial" pitchFamily="34" charset="0"/>
                <a:cs typeface="Arial" pitchFamily="34" charset="0"/>
              </a:rPr>
            </a:br>
            <a:r>
              <a:rPr lang="en-AU" sz="2800" dirty="0" smtClean="0">
                <a:latin typeface="Arial" pitchFamily="34" charset="0"/>
                <a:cs typeface="Arial" pitchFamily="34" charset="0"/>
              </a:rPr>
              <a:t>Watch this space…</a:t>
            </a:r>
            <a:endParaRPr lang="en-AU" sz="2800" dirty="0">
              <a:latin typeface="Arial" pitchFamily="34" charset="0"/>
              <a:cs typeface="Arial" pitchFamily="34" charset="0"/>
            </a:endParaRPr>
          </a:p>
        </p:txBody>
      </p:sp>
      <p:pic>
        <p:nvPicPr>
          <p:cNvPr id="1027" name="Picture 3" descr="\\SERVER-MVY\Marketing\Moreland Branding Materials\Active Moreland logos\RGB_JPEG\RGB 150DPI SINGLE\Active_Moreland_Master_Logo_Single_RGB_150_MCC.jpg"/>
          <p:cNvPicPr>
            <a:picLocks noChangeAspect="1" noChangeArrowheads="1"/>
          </p:cNvPicPr>
          <p:nvPr/>
        </p:nvPicPr>
        <p:blipFill>
          <a:blip r:embed="rId3" cstate="print"/>
          <a:srcRect/>
          <a:stretch>
            <a:fillRect/>
          </a:stretch>
        </p:blipFill>
        <p:spPr bwMode="auto">
          <a:xfrm>
            <a:off x="1" y="1"/>
            <a:ext cx="9143999" cy="910097"/>
          </a:xfrm>
          <a:prstGeom prst="rect">
            <a:avLst/>
          </a:prstGeom>
          <a:noFill/>
        </p:spPr>
      </p:pic>
      <p:sp>
        <p:nvSpPr>
          <p:cNvPr id="6" name="Footer Placeholder 5"/>
          <p:cNvSpPr>
            <a:spLocks noGrp="1"/>
          </p:cNvSpPr>
          <p:nvPr>
            <p:ph type="ftr" sz="quarter" idx="11"/>
          </p:nvPr>
        </p:nvSpPr>
        <p:spPr>
          <a:xfrm>
            <a:off x="0" y="6093296"/>
            <a:ext cx="9144000" cy="628179"/>
          </a:xfrm>
          <a:solidFill>
            <a:srgbClr val="CC0000"/>
          </a:solidFill>
        </p:spPr>
        <p:txBody>
          <a:bodyPr/>
          <a:lstStyle/>
          <a:p>
            <a:r>
              <a:rPr lang="en-US" sz="3200" b="1" dirty="0" smtClean="0">
                <a:solidFill>
                  <a:schemeClr val="bg1"/>
                </a:solidFill>
                <a:latin typeface="Arial" pitchFamily="34" charset="0"/>
                <a:cs typeface="Arial" pitchFamily="34" charset="0"/>
              </a:rPr>
              <a:t>activemoreland.com.au</a:t>
            </a:r>
            <a:endParaRPr lang="en-US"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72B406EC4FF44A494E2EC2B5D0974" ma:contentTypeVersion="3" ma:contentTypeDescription="Create a new document." ma:contentTypeScope="" ma:versionID="f55130897ef6ffcf67a78f26ba36383b">
  <xsd:schema xmlns:xsd="http://www.w3.org/2001/XMLSchema" xmlns:xs="http://www.w3.org/2001/XMLSchema" xmlns:p="http://schemas.microsoft.com/office/2006/metadata/properties" xmlns:ns2="b2999bd9-dba0-46e4-8521-1f182c80fbb9" xmlns:ns4="c9f238dd-bb73-4aef-a7a5-d644ad823e52" targetNamespace="http://schemas.microsoft.com/office/2006/metadata/properties" ma:root="true" ma:fieldsID="afdec5cad4fa6870f71747e3fae521e1" ns2:_="" ns4:_="">
    <xsd:import namespace="b2999bd9-dba0-46e4-8521-1f182c80fbb9"/>
    <xsd:import namespace="c9f238dd-bb73-4aef-a7a5-d644ad823e52"/>
    <xsd:element name="properties">
      <xsd:complexType>
        <xsd:sequence>
          <xsd:element name="documentManagement">
            <xsd:complexType>
              <xsd:all>
                <xsd:element ref="ns2:AGLSSubjectTaxHTField1" minOccurs="0"/>
                <xsd:element ref="ns4:AGLSSubjectHTField0"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99bd9-dba0-46e4-8521-1f182c80fbb9" elementFormDefault="qualified">
    <xsd:import namespace="http://schemas.microsoft.com/office/2006/documentManagement/types"/>
    <xsd:import namespace="http://schemas.microsoft.com/office/infopath/2007/PartnerControls"/>
    <xsd:element name="AGLSSubjectTaxHTField1" ma:index="8" nillable="true" ma:displayName="DC.Subject_1" ma:hidden="true" ma:internalName="AGLSSubjectTaxHTField1">
      <xsd:simpleType>
        <xsd:restriction base="dms:Note"/>
      </xsd:simpleType>
    </xsd:element>
    <xsd:element name="TaxCatchAll" ma:index="11" nillable="true" ma:displayName="Taxonomy Catch All Column" ma:description="" ma:hidden="true" ma:list="{ff9c2cd2-d0e6-477d-a921-5f7152752030}" ma:internalName="TaxCatchAll" ma:showField="CatchAllData" ma:web="b2999bd9-dba0-46e4-8521-1f182c80fb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AGLSSubjectHTField0" ma:index="10" ma:taxonomy="true" ma:internalName="AGLSSubjectHTField0" ma:taxonomyFieldName="AGLSSubject" ma:displayName="DC.Subject" ma:default="" ma:fieldId="{d8fece8f-c1b1-4f04-a86c-25e52362e650}" ma:sspId="2283e515-f1ad-4c86-85fd-a7bc38926309" ma:termSetId="bd09e9e4-4fd3-4785-8f8f-05e1704e9b3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LSSubjectTaxHTField1 xmlns="b2999bd9-dba0-46e4-8521-1f182c80fbb9" xsi:nil="true"/>
    <AGLSSubjectHTField0 xmlns="c9f238dd-bb73-4aef-a7a5-d644ad823e52">
      <Terms xmlns="http://schemas.microsoft.com/office/infopath/2007/PartnerControls">
        <TermInfo xmlns="http://schemas.microsoft.com/office/infopath/2007/PartnerControls">
          <TermName xmlns="http://schemas.microsoft.com/office/infopath/2007/PartnerControls">Women</TermName>
          <TermId xmlns="http://schemas.microsoft.com/office/infopath/2007/PartnerControls">adb5f361-0da7-4d3b-b8f4-4dd6a619034a</TermId>
        </TermInfo>
      </Terms>
    </AGLSSubjectHTField0>
    <TaxCatchAll xmlns="b2999bd9-dba0-46e4-8521-1f182c80fbb9">
      <Value>106</Value>
    </TaxCatchAll>
  </documentManagement>
</p:properties>
</file>

<file path=customXml/itemProps1.xml><?xml version="1.0" encoding="utf-8"?>
<ds:datastoreItem xmlns:ds="http://schemas.openxmlformats.org/officeDocument/2006/customXml" ds:itemID="{621EE54F-9F78-4B34-BABC-812968863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99bd9-dba0-46e4-8521-1f182c80fbb9"/>
    <ds:schemaRef ds:uri="c9f238dd-bb73-4aef-a7a5-d644ad82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B0303-DEA6-4CA8-A7B7-6DA1F905C33B}">
  <ds:schemaRefs>
    <ds:schemaRef ds:uri="http://schemas.microsoft.com/sharepoint/v3/contenttype/forms"/>
  </ds:schemaRefs>
</ds:datastoreItem>
</file>

<file path=customXml/itemProps3.xml><?xml version="1.0" encoding="utf-8"?>
<ds:datastoreItem xmlns:ds="http://schemas.openxmlformats.org/officeDocument/2006/customXml" ds:itemID="{ADCA041B-07BC-4496-BAAD-7EF367D4E41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9f238dd-bb73-4aef-a7a5-d644ad823e52"/>
    <ds:schemaRef ds:uri="b2999bd9-dba0-46e4-8521-1f182c80fb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143</TotalTime>
  <Words>788</Words>
  <Application>Microsoft Office PowerPoint</Application>
  <PresentationFormat>On-screen Show (4:3)</PresentationFormat>
  <Paragraphs>134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Helvetica</vt:lpstr>
      <vt:lpstr>Times New Roman</vt:lpstr>
      <vt:lpstr>Office Theme</vt:lpstr>
      <vt:lpstr>Gender equity in Moreland</vt:lpstr>
      <vt:lpstr>October 2010 saw the introduction of Moreland City Council’s ground breaking “Sports ground and pavilion allocation policy”.   This policy requests clubs to be inclusive of women, juniors, people with a disability and people from culturally diverse communities, or risk losing allocation of a ground to a club who is being inclusive.     </vt:lpstr>
      <vt:lpstr>PowerPoint Presentation</vt:lpstr>
      <vt:lpstr>PowerPoint Presentation</vt:lpstr>
      <vt:lpstr>PowerPoint Presentation</vt:lpstr>
      <vt:lpstr>PowerPoint Presentation</vt:lpstr>
      <vt:lpstr>PowerPoint Presentation</vt:lpstr>
      <vt:lpstr>PowerPoint Presentation</vt:lpstr>
      <vt:lpstr>Further strategies under the “Active Moreland” banner will be implemented in 2012 which will also enhance opportunities for women, and other non traditional participants to get  more active, more often.  Watch this space…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equity - Moreland City Council - Dec 2011</dc:title>
  <dc:creator>Windows User</dc:creator>
  <cp:lastModifiedBy>Zachary Tangey</cp:lastModifiedBy>
  <cp:revision>24</cp:revision>
  <dcterms:created xsi:type="dcterms:W3CDTF">2011-10-05T02:06:06Z</dcterms:created>
  <dcterms:modified xsi:type="dcterms:W3CDTF">2018-03-22T04:35:32Z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0x01010079C72B406EC4FF44A494E2EC2B5D0974</vt:lpwstr>
  </property>
  <property fmtid="{D5CDD505-2E9C-101B-9397-08002B2CF9AE}" pid="3" name="AGLSSubject">
    <vt:lpwstr>106;#Women|adb5f361-0da7-4d3b-b8f4-4dd6a619034a</vt:lpwstr>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Order">
    <vt:r8>300</vt:r8>
  </property>
</Properties>
</file>