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handoutMasterIdLst>
    <p:handoutMasterId r:id="rId19"/>
  </p:handoutMasterIdLst>
  <p:sldIdLst>
    <p:sldId id="256" r:id="rId7"/>
    <p:sldId id="275" r:id="rId8"/>
    <p:sldId id="274" r:id="rId9"/>
    <p:sldId id="266" r:id="rId10"/>
    <p:sldId id="270" r:id="rId11"/>
    <p:sldId id="257" r:id="rId12"/>
    <p:sldId id="267" r:id="rId13"/>
    <p:sldId id="260" r:id="rId14"/>
    <p:sldId id="268" r:id="rId15"/>
    <p:sldId id="278" r:id="rId16"/>
    <p:sldId id="261" r:id="rId17"/>
    <p:sldId id="262" r:id="rId1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1E0A-516B-4181-8C4A-7FA0F10B7346}" type="datetimeFigureOut">
              <a:rPr lang="en-AU" smtClean="0"/>
              <a:t>11/05/2018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C979-67D6-4ADE-B864-D4401F9B46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85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C5A4-A01A-C64F-A8CD-B0C34A55433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61E9-8223-6547-938D-E131E515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bruce@mav.asn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cid:image001.jpg@01D138E3.141EF5C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YKxkLKggT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image001.jpg@01D138E3.141EF5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38E3.141EF5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98553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000" i="1" dirty="0" smtClean="0">
                <a:solidFill>
                  <a:srgbClr val="0070C0"/>
                </a:solidFill>
              </a:rPr>
              <a:t>Introducing </a:t>
            </a:r>
            <a:r>
              <a:rPr lang="en-US" sz="4000" i="1" dirty="0">
                <a:solidFill>
                  <a:srgbClr val="0070C0"/>
                </a:solidFill>
              </a:rPr>
              <a:t>the</a:t>
            </a:r>
            <a:r>
              <a:rPr lang="en-US" sz="4000" i="1" dirty="0" smtClean="0">
                <a:solidFill>
                  <a:srgbClr val="0070C0"/>
                </a:solidFill>
              </a:rPr>
              <a:t>……..</a:t>
            </a:r>
            <a:br>
              <a:rPr lang="en-US" sz="4000" i="1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Victorian </a:t>
            </a:r>
            <a:r>
              <a:rPr lang="en-US" dirty="0">
                <a:solidFill>
                  <a:srgbClr val="0070C0"/>
                </a:solidFill>
              </a:rPr>
              <a:t>Councils: Supporting Communities Around End of Life Project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93" y="5810638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32" y="5774443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5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An explosion of activities – what some Councils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230803" cy="44297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End of life – Let’s start the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conversation’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City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Banyule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community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think tank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i="1" dirty="0" err="1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r>
              <a:rPr lang="es-E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i="1" dirty="0">
                <a:solidFill>
                  <a:schemeClr val="accent5">
                    <a:lumMod val="75000"/>
                  </a:schemeClr>
                </a:solidFill>
              </a:rPr>
              <a:t>I die </a:t>
            </a:r>
            <a:r>
              <a:rPr lang="es-ES" i="1" dirty="0" err="1" smtClean="0">
                <a:solidFill>
                  <a:schemeClr val="accent5">
                    <a:lumMod val="75000"/>
                  </a:schemeClr>
                </a:solidFill>
              </a:rPr>
              <a:t>board</a:t>
            </a:r>
            <a:r>
              <a:rPr lang="es-E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Shire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Yarra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</a:rPr>
              <a:t>Ranges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Seniors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week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</a:rPr>
              <a:t>activity</a:t>
            </a:r>
            <a:endParaRPr lang="es-E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9" y="2153919"/>
            <a:ext cx="4978792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Many ways for council to </a:t>
            </a:r>
            <a:r>
              <a:rPr lang="en-US" dirty="0">
                <a:solidFill>
                  <a:schemeClr val="accent2"/>
                </a:solidFill>
              </a:rPr>
              <a:t>be </a:t>
            </a:r>
            <a:r>
              <a:rPr lang="en-US" dirty="0" smtClean="0">
                <a:solidFill>
                  <a:schemeClr val="accent2"/>
                </a:solidFill>
              </a:rPr>
              <a:t>involved………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188"/>
            <a:ext cx="10515600" cy="48519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Participate in or create a community event/activity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up a ‘before I die’ board at a community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event 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Include end of life into Seniors Week program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 the conduit of information to community groups and residents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Include end of life in health and wellbeing planning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Create opportunities to build community capacity around end of life</a:t>
            </a:r>
            <a:endParaRPr lang="en-US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7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MAV website</a:t>
            </a:r>
          </a:p>
          <a:p>
            <a:r>
              <a:rPr lang="en-US" dirty="0" smtClean="0"/>
              <a:t>Jan Bruce </a:t>
            </a:r>
            <a:r>
              <a:rPr lang="en-US" dirty="0" smtClean="0">
                <a:hlinkClick r:id="rId2"/>
              </a:rPr>
              <a:t>jbruce@mav.asn.au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2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13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End of life – </a:t>
            </a:r>
            <a:r>
              <a:rPr lang="en-US" dirty="0" smtClean="0">
                <a:solidFill>
                  <a:schemeClr val="accent2"/>
                </a:solidFill>
              </a:rPr>
              <a:t>let’s </a:t>
            </a:r>
            <a:r>
              <a:rPr lang="en-US" dirty="0">
                <a:solidFill>
                  <a:schemeClr val="accent2"/>
                </a:solidFill>
              </a:rPr>
              <a:t>clarify what we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erminology around end of life can be confusing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‘End of life’ takes on different meanings dependent on the setting - for example, it can be associated with Assisted Dying or the days before death, or advanced care planning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AU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this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project it has been important to define and clarify what we mean by end of life – particularly as a new area for local government</a:t>
            </a:r>
            <a:endParaRPr lang="en-A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74188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37993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End of </a:t>
            </a:r>
            <a:r>
              <a:rPr lang="en-AU" dirty="0" smtClean="0">
                <a:solidFill>
                  <a:schemeClr val="accent2"/>
                </a:solidFill>
              </a:rPr>
              <a:t>life – our project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2"/>
                </a:solidFill>
              </a:rPr>
              <a:t>d</a:t>
            </a:r>
            <a:r>
              <a:rPr lang="en-AU" dirty="0" smtClean="0">
                <a:solidFill>
                  <a:schemeClr val="accent2"/>
                </a:solidFill>
              </a:rPr>
              <a:t>efinition 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53337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For this project </a:t>
            </a:r>
          </a:p>
          <a:p>
            <a:pPr marL="0" indent="0">
              <a:buNone/>
            </a:pP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‘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End of life’ refers to the period of time around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dying 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and death and the impacts this has on the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dying 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person, their family, and their wider 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community </a:t>
            </a:r>
            <a:r>
              <a:rPr lang="en-AU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networks</a:t>
            </a:r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AU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The MAV and La </a:t>
            </a:r>
            <a:r>
              <a:rPr lang="en-AU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robe University Palliative Care Unit are undertaking this project with funding from DHHS for 3 years (2017-2019).</a:t>
            </a:r>
            <a:endParaRPr lang="en-AU" sz="2400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AU" sz="2400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93" y="5810638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32" y="5774443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3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bigger </a:t>
            </a:r>
            <a:r>
              <a:rPr lang="en-US" dirty="0">
                <a:solidFill>
                  <a:schemeClr val="accent2"/>
                </a:solidFill>
              </a:rPr>
              <a:t>picture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3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bigger context for this project includes: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Dying at home used to be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common. Today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60-70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% of Australians prefer to die at home yet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only 14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% do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 ageing population = an increasing number of deaths,  challenging the sustainability of the hospital system for ‘normal’ deaths 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Victorian Palliative Care Framework promotes greater choice for people around end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life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5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bigger </a:t>
            </a:r>
            <a:r>
              <a:rPr lang="en-US" dirty="0">
                <a:solidFill>
                  <a:schemeClr val="accent2"/>
                </a:solidFill>
              </a:rPr>
              <a:t>picture </a:t>
            </a:r>
            <a:r>
              <a:rPr lang="en-US" dirty="0" smtClean="0">
                <a:solidFill>
                  <a:schemeClr val="accent2"/>
                </a:solidFill>
              </a:rPr>
              <a:t>context in the community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655"/>
            <a:ext cx="6639560" cy="4893347"/>
          </a:xfrm>
        </p:spPr>
        <p:txBody>
          <a:bodyPr>
            <a:normAutofit fontScale="25000" lnSpcReduction="20000"/>
          </a:bodyPr>
          <a:lstStyle/>
          <a:p>
            <a:endParaRPr lang="en-US" sz="51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‘Compassionate Communities’ 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movement has been gaining momentum and promotes 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greater community capacity to support those dying, </a:t>
            </a:r>
            <a:r>
              <a:rPr lang="en-US" sz="11200" dirty="0" err="1" smtClean="0">
                <a:solidFill>
                  <a:schemeClr val="accent5">
                    <a:lumMod val="75000"/>
                  </a:schemeClr>
                </a:solidFill>
              </a:rPr>
              <a:t>carers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families</a:t>
            </a:r>
          </a:p>
          <a:p>
            <a:pPr marL="0" indent="0">
              <a:buNone/>
            </a:pPr>
            <a:r>
              <a:rPr lang="en-US" sz="8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Baby boomers are demanding different choices around dying and death</a:t>
            </a:r>
          </a:p>
          <a:p>
            <a:pPr marL="0" indent="0">
              <a:buNone/>
            </a:pPr>
            <a:endParaRPr lang="en-US" sz="8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Death is 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generally </a:t>
            </a:r>
            <a:r>
              <a:rPr lang="en-US" sz="11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 taboo 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topic. </a:t>
            </a:r>
            <a:r>
              <a:rPr lang="en-US" sz="11200" dirty="0" smtClean="0">
                <a:solidFill>
                  <a:schemeClr val="accent5">
                    <a:lumMod val="75000"/>
                  </a:schemeClr>
                </a:solidFill>
              </a:rPr>
              <a:t>Initiatives are springing up in communities to promote conversations on death and dying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en-US" sz="3000" dirty="0">
              <a:solidFill>
                <a:schemeClr val="accent5">
                  <a:lumMod val="75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50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New </a:t>
            </a:r>
            <a:r>
              <a:rPr lang="en-US" sz="50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Zealand Coffin Club video</a:t>
            </a:r>
            <a:endParaRPr lang="en-US" sz="5000" dirty="0">
              <a:hlinkClick r:id="rId2"/>
            </a:endParaRPr>
          </a:p>
          <a:p>
            <a:pPr marL="0" indent="0">
              <a:buNone/>
            </a:pPr>
            <a:r>
              <a:rPr lang="en-US" sz="5000" dirty="0" smtClean="0">
                <a:hlinkClick r:id="rId2"/>
              </a:rPr>
              <a:t>https://www.youtube.com/watch?v=YKxkLKggTlo</a:t>
            </a:r>
            <a:endParaRPr lang="en-US" sz="5000" dirty="0" smtClean="0"/>
          </a:p>
          <a:p>
            <a:endParaRPr lang="en-US" dirty="0" smtClean="0"/>
          </a:p>
          <a:p>
            <a:pPr marL="712788" lvl="6"/>
            <a:endParaRPr lang="en-US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6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58" y="6255422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40" y="6219227"/>
            <a:ext cx="160782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52" y="1825623"/>
            <a:ext cx="3583748" cy="49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Why would local government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be </a:t>
            </a:r>
            <a:r>
              <a:rPr lang="en-US" dirty="0">
                <a:solidFill>
                  <a:schemeClr val="accent2"/>
                </a:solidFill>
              </a:rPr>
              <a:t>involved in </a:t>
            </a:r>
            <a:r>
              <a:rPr lang="en-US" dirty="0" smtClean="0">
                <a:solidFill>
                  <a:schemeClr val="accent2"/>
                </a:solidFill>
              </a:rPr>
              <a:t>end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life?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466"/>
            <a:ext cx="10515600" cy="4775201"/>
          </a:xfrm>
        </p:spPr>
        <p:txBody>
          <a:bodyPr>
            <a:normAutofit/>
          </a:bodyPr>
          <a:lstStyle/>
          <a:p>
            <a:endParaRPr lang="en-US" sz="2400" dirty="0" smtClean="0"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Councils have close connections with older people in their communities providing an opportunity to start new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conversations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Councils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are involved in facilitating heath and wellbeing in the community – healthy end of life is an extension of this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Councils have experience in community strengthening and facilitating change in communities e.g. prevention of violence against women</a:t>
            </a:r>
          </a:p>
          <a:p>
            <a:endParaRPr lang="en-US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What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project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Exploring how local government can take a lead role in building stronger and more informed communities around end of life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Building partnerships, confidence and skills within council and the wider community around end of life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Facilitating a change in how community view, talk about and experience dying, death and bereavement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1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>What </a:t>
            </a:r>
            <a:r>
              <a:rPr lang="en-US" sz="4900" dirty="0">
                <a:solidFill>
                  <a:schemeClr val="accent2"/>
                </a:solidFill>
              </a:rPr>
              <a:t>has happened so far?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MAV is leading the project and developing resources and supports for councils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concept has been embraced by many councils particularly in the Positive Ageing Area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Three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ouncils have been funded to undertake demonstration projects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 Trobe University is undertaking an evaluation of the project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An explosion of activities – what some Councils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9960" cy="402653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s-ES" sz="3000" i="1" dirty="0" err="1">
                <a:solidFill>
                  <a:schemeClr val="accent5">
                    <a:lumMod val="75000"/>
                  </a:schemeClr>
                </a:solidFill>
              </a:rPr>
              <a:t>Conversations</a:t>
            </a:r>
            <a:r>
              <a:rPr lang="es-ES" sz="3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i="1" dirty="0" err="1" smtClean="0">
                <a:solidFill>
                  <a:schemeClr val="accent5">
                    <a:lumMod val="75000"/>
                  </a:schemeClr>
                </a:solidFill>
              </a:rPr>
              <a:t>Campaign</a:t>
            </a:r>
            <a:r>
              <a:rPr lang="es-ES" sz="3000" i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conversations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about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death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dying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end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life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es-ES" sz="3000" dirty="0" err="1">
                <a:solidFill>
                  <a:schemeClr val="accent5">
                    <a:lumMod val="75000"/>
                  </a:schemeClr>
                </a:solidFill>
              </a:rPr>
              <a:t>Stonnington</a:t>
            </a:r>
            <a:r>
              <a:rPr lang="es-ES" sz="3000" dirty="0">
                <a:solidFill>
                  <a:schemeClr val="accent5">
                    <a:lumMod val="75000"/>
                  </a:schemeClr>
                </a:solidFill>
              </a:rPr>
              <a:t> Council and </a:t>
            </a:r>
            <a:r>
              <a:rPr lang="es-ES" sz="3000" dirty="0" err="1">
                <a:solidFill>
                  <a:schemeClr val="accent5">
                    <a:lumMod val="75000"/>
                  </a:schemeClr>
                </a:solidFill>
              </a:rPr>
              <a:t>Cabrini</a:t>
            </a:r>
            <a:r>
              <a:rPr lang="es-ES" sz="3000" dirty="0">
                <a:solidFill>
                  <a:schemeClr val="accent5">
                    <a:lumMod val="75000"/>
                  </a:schemeClr>
                </a:solidFill>
              </a:rPr>
              <a:t> Hospital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City of Ballarat in partnership with Ballarat Gallery community event </a:t>
            </a:r>
            <a:r>
              <a:rPr lang="es-ES" sz="3000" dirty="0">
                <a:solidFill>
                  <a:schemeClr val="accent5">
                    <a:lumMod val="75000"/>
                  </a:schemeClr>
                </a:solidFill>
              </a:rPr>
              <a:t>El Día de los Muertos (Day of </a:t>
            </a:r>
            <a:r>
              <a:rPr lang="es-ES" sz="3000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dirty="0" err="1">
                <a:solidFill>
                  <a:schemeClr val="accent5">
                    <a:lumMod val="75000"/>
                  </a:schemeClr>
                </a:solidFill>
              </a:rPr>
              <a:t>Dead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) as a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celebration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Spanish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Latin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culture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honoring</a:t>
            </a:r>
            <a:r>
              <a:rPr lang="es-ES" sz="3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5">
                    <a:lumMod val="75000"/>
                  </a:schemeClr>
                </a:solidFill>
              </a:rPr>
              <a:t>ancestors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cid:image001.jpg@01D138E3.141EF5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18" y="6291617"/>
            <a:ext cx="1069340" cy="39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57" y="6255422"/>
            <a:ext cx="160782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3950"/>
            <a:ext cx="5061373" cy="33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DocAve xmlns="http://www.AvePoint.com/sharepoint2007/v5/contenttype/list" CTID="0x010100801A03BAF923BB4A9A6902AB019B677B00734A6B6FBF76D14C969CB06739E22DE6"/>
</file>

<file path=customXml/item2.xml><?xml version="1.0" encoding="utf-8"?>
<?mso-contentType ?>
<customXsn xmlns="http://schemas.microsoft.com/office/2006/metadata/customXsn">
  <xsnLocation/>
  <cached>True</cached>
  <openByDefault>True</openByDefault>
  <xsnScope>http://mavis/sites/HumanServices/Positiveaging</xsnScope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AVIS Document" ma:contentTypeID="0x010100940DA8A6A3B9CC4AA59DF5C0B719899C0018C65C613164CE4D823F0D253340AFBD" ma:contentTypeVersion="2" ma:contentTypeDescription="" ma:contentTypeScope="" ma:versionID="75ef40ac9e189c55da57f38b5b2aaa2e">
  <xsd:schema xmlns:xsd="http://www.w3.org/2001/XMLSchema" xmlns:xs="http://www.w3.org/2001/XMLSchema" xmlns:p="http://schemas.microsoft.com/office/2006/metadata/properties" xmlns:ns2="d4673de7-8564-4743-abbb-fa1c429e374b" xmlns:ns3="2e5f1f90-02d7-4497-86a3-e089375bf22e" targetNamespace="http://schemas.microsoft.com/office/2006/metadata/properties" ma:root="true" ma:fieldsID="c44b43dd66f3e897d2771e860a78cc3d" ns2:_="" ns3:_="">
    <xsd:import namespace="d4673de7-8564-4743-abbb-fa1c429e374b"/>
    <xsd:import namespace="2e5f1f90-02d7-4497-86a3-e089375bf22e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3:b633688526ff4343972d05b6b63e0765" minOccurs="0"/>
                <xsd:element ref="ns3:TaxCatchAll" minOccurs="0"/>
                <xsd:element ref="ns3:ee64d7fb010e4a05a924de355a8c7215" minOccurs="0"/>
                <xsd:element ref="ns3:a5701f4c3d364836bbe78d9cf21e7ae1" minOccurs="0"/>
                <xsd:element ref="ns3:b1635637b48e4b198aadc2296a591e9c" minOccurs="0"/>
                <xsd:element ref="ns3:k625a43461834d1cbc324c14bafb4891" minOccurs="0"/>
                <xsd:element ref="ns2:gbea9d19ff514a33a3a8686e111cdc8c" minOccurs="0"/>
                <xsd:element ref="ns2:e609049330724967b341d41577a53a7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73de7-8564-4743-abbb-fa1c429e374b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default="" ma:description="A textual description of the content and/or purpose of the resource." ma:internalName="Document_x0020_Description" ma:readOnly="false">
      <xsd:simpleType>
        <xsd:restriction base="dms:Note">
          <xsd:maxLength value="255"/>
        </xsd:restriction>
      </xsd:simpleType>
    </xsd:element>
    <xsd:element name="gbea9d19ff514a33a3a8686e111cdc8c" ma:index="22" nillable="true" ma:taxonomy="true" ma:internalName="gbea9d19ff514a33a3a8686e111cdc8c" ma:taxonomyFieldName="Project" ma:displayName="Project" ma:readOnly="false" ma:default="" ma:fieldId="{0bea9d19-ff51-4a33-a3a8-686e111cdc8c}" ma:sspId="707edd6b-bcd8-4d82-9e36-5e836165b7db" ma:termSetId="e33b7ee5-09b0-4506-a489-9ca19a4d2a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09049330724967b341d41577a53a7e" ma:index="23" nillable="true" ma:taxonomy="true" ma:internalName="e609049330724967b341d41577a53a7e" ma:taxonomyFieldName="Function" ma:displayName="Function" ma:readOnly="false" ma:default="" ma:fieldId="{e6090493-3072-4967-b341-d41577a53a7e}" ma:sspId="707edd6b-bcd8-4d82-9e36-5e836165b7db" ma:termSetId="1be38e8c-3054-4a1e-9eea-ab3bad4fff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f1f90-02d7-4497-86a3-e089375bf22e" elementFormDefault="qualified">
    <xsd:import namespace="http://schemas.microsoft.com/office/2006/documentManagement/types"/>
    <xsd:import namespace="http://schemas.microsoft.com/office/infopath/2007/PartnerControls"/>
    <xsd:element name="b633688526ff4343972d05b6b63e0765" ma:index="16" ma:taxonomy="true" ma:internalName="b633688526ff4343972d05b6b63e0765" ma:taxonomyFieldName="Doc_x0020_Type" ma:displayName="Doc Type" ma:readOnly="false" ma:default="" ma:fieldId="{b6336885-26ff-4343-972d-05b6b63e0765}" ma:sspId="707edd6b-bcd8-4d82-9e36-5e836165b7db" ma:termSetId="34f10eaa-5417-4633-8775-0616c2ee19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d92c3612-ec99-4e64-a0b5-b962210b55ea}" ma:internalName="TaxCatchAll" ma:showField="CatchAllData" ma:web="2e5f1f90-02d7-4497-86a3-e089375bf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e64d7fb010e4a05a924de355a8c7215" ma:index="18" nillable="true" ma:taxonomy="true" ma:internalName="ee64d7fb010e4a05a924de355a8c7215" ma:taxonomyFieldName="Month" ma:displayName="Month" ma:readOnly="false" ma:default="" ma:fieldId="{ee64d7fb-010e-4a05-a924-de355a8c7215}" ma:sspId="707edd6b-bcd8-4d82-9e36-5e836165b7db" ma:termSetId="93d674fd-138a-4c5d-b264-c0eb5d48ff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701f4c3d364836bbe78d9cf21e7ae1" ma:index="19" nillable="true" ma:taxonomy="true" ma:internalName="a5701f4c3d364836bbe78d9cf21e7ae1" ma:taxonomyFieldName="Year" ma:displayName="Year" ma:readOnly="false" ma:default="" ma:fieldId="{a5701f4c-3d36-4836-bbe7-8d9cf21e7ae1}" ma:sspId="707edd6b-bcd8-4d82-9e36-5e836165b7db" ma:termSetId="aaffa071-a142-4ca5-b031-c794790264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35637b48e4b198aadc2296a591e9c" ma:index="20" nillable="true" ma:taxonomy="true" ma:internalName="b1635637b48e4b198aadc2296a591e9c" ma:taxonomyFieldName="Stakeholders" ma:displayName="Stakeholders" ma:readOnly="false" ma:default="" ma:fieldId="{b1635637-b48e-4b19-8aad-c2296a591e9c}" ma:sspId="707edd6b-bcd8-4d82-9e36-5e836165b7db" ma:termSetId="876bfadc-2860-426d-8e51-0121746241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625a43461834d1cbc324c14bafb4891" ma:index="21" nillable="true" ma:taxonomy="true" ma:internalName="k625a43461834d1cbc324c14bafb4891" ma:taxonomyFieldName="Topic" ma:displayName="Topic" ma:readOnly="false" ma:default="" ma:fieldId="{4625a434-6183-4d1c-bc32-4c14bafb4891}" ma:sspId="707edd6b-bcd8-4d82-9e36-5e836165b7db" ma:termSetId="41c7ede2-9c1a-429f-a2e9-76c737bbbe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d4673de7-8564-4743-abbb-fa1c429e374b" xsi:nil="true"/>
    <gbea9d19ff514a33a3a8686e111cdc8c xmlns="d4673de7-8564-4743-abbb-fa1c429e37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End of Life Project</TermName>
          <TermId xmlns="http://schemas.microsoft.com/office/infopath/2007/PartnerControls">a6dbec2c-b56b-4d7e-811d-cd66332f981e</TermId>
        </TermInfo>
      </Terms>
    </gbea9d19ff514a33a3a8686e111cdc8c>
    <e609049330724967b341d41577a53a7e xmlns="d4673de7-8564-4743-abbb-fa1c429e374b">
      <Terms xmlns="http://schemas.microsoft.com/office/infopath/2007/PartnerControls"/>
    </e609049330724967b341d41577a53a7e>
    <TaxCatchAll xmlns="2e5f1f90-02d7-4497-86a3-e089375bf22e">
      <Value>865</Value>
      <Value>29</Value>
      <Value>64</Value>
      <Value>882</Value>
    </TaxCatchAll>
    <b633688526ff4343972d05b6b63e0765 xmlns="2e5f1f90-02d7-4497-86a3-e089375bf2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f2cd3cc0-af78-460c-b246-898f1d181861</TermId>
        </TermInfo>
      </Terms>
    </b633688526ff4343972d05b6b63e0765>
    <ee64d7fb010e4a05a924de355a8c7215 xmlns="2e5f1f90-02d7-4497-86a3-e089375bf2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January</TermName>
          <TermId xmlns="http://schemas.microsoft.com/office/infopath/2007/PartnerControls">22c8d5a9-f181-4c27-9d8a-5be4bf155cf1</TermId>
        </TermInfo>
      </Terms>
    </ee64d7fb010e4a05a924de355a8c7215>
    <a5701f4c3d364836bbe78d9cf21e7ae1 xmlns="2e5f1f90-02d7-4497-86a3-e089375bf2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290e32a4-3e65-429b-86c1-ef52d42cd518</TermId>
        </TermInfo>
      </Terms>
    </a5701f4c3d364836bbe78d9cf21e7ae1>
    <b1635637b48e4b198aadc2296a591e9c xmlns="2e5f1f90-02d7-4497-86a3-e089375bf22e">
      <Terms xmlns="http://schemas.microsoft.com/office/infopath/2007/PartnerControls"/>
    </b1635637b48e4b198aadc2296a591e9c>
    <k625a43461834d1cbc324c14bafb4891 xmlns="2e5f1f90-02d7-4497-86a3-e089375bf22e">
      <Terms xmlns="http://schemas.microsoft.com/office/infopath/2007/PartnerControls"/>
    </k625a43461834d1cbc324c14bafb4891>
  </documentManagement>
</p:properties>
</file>

<file path=customXml/itemProps1.xml><?xml version="1.0" encoding="utf-8"?>
<ds:datastoreItem xmlns:ds="http://schemas.openxmlformats.org/officeDocument/2006/customXml" ds:itemID="{F084AA9E-C0B6-464D-B6AD-781B343B86FC}">
  <ds:schemaRefs>
    <ds:schemaRef ds:uri="http://www.AvePoint.com/sharepoint2007/v5/contenttype/list"/>
  </ds:schemaRefs>
</ds:datastoreItem>
</file>

<file path=customXml/itemProps2.xml><?xml version="1.0" encoding="utf-8"?>
<ds:datastoreItem xmlns:ds="http://schemas.openxmlformats.org/officeDocument/2006/customXml" ds:itemID="{4160A7AB-E244-4C1A-899C-41EA94FCF3A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C1C0E8D-2FBF-48A3-B856-17D8A3A35AB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F80212-5A22-4C5A-AADB-1624DB6A7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73de7-8564-4743-abbb-fa1c429e374b"/>
    <ds:schemaRef ds:uri="2e5f1f90-02d7-4497-86a3-e089375bf2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10E4B7A-F746-4920-9481-A246CE1690B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e5f1f90-02d7-4497-86a3-e089375bf22e"/>
    <ds:schemaRef ds:uri="d4673de7-8564-4743-abbb-fa1c429e37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555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  Introducing the……..  Victorian Councils: Supporting Communities Around End of Life Project </vt:lpstr>
      <vt:lpstr>End of life – let’s clarify what we mean</vt:lpstr>
      <vt:lpstr>End of life – our project definition </vt:lpstr>
      <vt:lpstr>The bigger picture context</vt:lpstr>
      <vt:lpstr>The bigger picture context in the community </vt:lpstr>
      <vt:lpstr>Why would local government  be involved in end of life?</vt:lpstr>
      <vt:lpstr>What the project is about</vt:lpstr>
      <vt:lpstr> What has happened so far? </vt:lpstr>
      <vt:lpstr>An explosion of activities – what some Councils are doing</vt:lpstr>
      <vt:lpstr>An explosion of activities – what some Councils are doing</vt:lpstr>
      <vt:lpstr> Many ways for council to be involved……… </vt:lpstr>
      <vt:lpstr>For further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Victorian Councils: Supporting Communities Around of Life project PP for councils Jan 2018</dc:title>
  <dc:creator>Microsoft Office User</dc:creator>
  <cp:lastModifiedBy>Zachary Tangey</cp:lastModifiedBy>
  <cp:revision>88</cp:revision>
  <cp:lastPrinted>2018-02-01T01:05:45Z</cp:lastPrinted>
  <dcterms:created xsi:type="dcterms:W3CDTF">2017-12-12T09:24:54Z</dcterms:created>
  <dcterms:modified xsi:type="dcterms:W3CDTF">2018-05-11T01:31:51Z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0x010100940DA8A6A3B9CC4AA59DF5C0B719899C0018C65C613164CE4D823F0D253340AFBD</vt:lpwstr>
  </property>
  <property fmtid="{D5CDD505-2E9C-101B-9397-08002B2CF9AE}" pid="3" name="Function">
    <vt:lpwstr/>
  </property>
  <property fmtid="{D5CDD505-2E9C-101B-9397-08002B2CF9AE}" pid="4" name="Project">
    <vt:lpwstr>865;#End of Life Project|a6dbec2c-b56b-4d7e-811d-cd66332f981e</vt:lpwstr>
  </property>
  <property fmtid="{D5CDD505-2E9C-101B-9397-08002B2CF9AE}" pid="5" name="Topic">
    <vt:lpwstr/>
  </property>
  <property fmtid="{D5CDD505-2E9C-101B-9397-08002B2CF9AE}" pid="6" name="Doc Type">
    <vt:lpwstr>29;#Presentation|f2cd3cc0-af78-460c-b246-898f1d181861</vt:lpwstr>
  </property>
  <property fmtid="{D5CDD505-2E9C-101B-9397-08002B2CF9AE}" pid="7" name="Year">
    <vt:lpwstr>882;#2018|290e32a4-3e65-429b-86c1-ef52d42cd518</vt:lpwstr>
  </property>
  <property fmtid="{D5CDD505-2E9C-101B-9397-08002B2CF9AE}" pid="8" name="Month">
    <vt:lpwstr>64;#January|22c8d5a9-f181-4c27-9d8a-5be4bf155cf1</vt:lpwstr>
  </property>
  <property fmtid="{D5CDD505-2E9C-101B-9397-08002B2CF9AE}" pid="9" name="Stakeholders">
    <vt:lpwstr/>
  </property>
  <property fmtid="{D5CDD505-2E9C-101B-9397-08002B2CF9AE}" pid="10" name="Document Description">
    <vt:lpwstr/>
  </property>
  <property fmtid="{D5CDD505-2E9C-101B-9397-08002B2CF9AE}" pid="11" name="b633688526ff4343972d05b6b63e0765">
    <vt:lpwstr>Presentation|f2cd3cc0-af78-460c-b246-898f1d181861</vt:lpwstr>
  </property>
  <property fmtid="{D5CDD505-2E9C-101B-9397-08002B2CF9AE}" pid="12" name="ee64d7fb010e4a05a924de355a8c7215">
    <vt:lpwstr>January|22c8d5a9-f181-4c27-9d8a-5be4bf155cf1</vt:lpwstr>
  </property>
  <property fmtid="{D5CDD505-2E9C-101B-9397-08002B2CF9AE}" pid="13" name="a5701f4c3d364836bbe78d9cf21e7ae1">
    <vt:lpwstr>2018|290e32a4-3e65-429b-86c1-ef52d42cd518</vt:lpwstr>
  </property>
  <property fmtid="{D5CDD505-2E9C-101B-9397-08002B2CF9AE}" pid="14" name="b1635637b48e4b198aadc2296a591e9c">
    <vt:lpwstr/>
  </property>
  <property fmtid="{D5CDD505-2E9C-101B-9397-08002B2CF9AE}" pid="15" name="k625a43461834d1cbc324c14bafb4891">
    <vt:lpwstr/>
  </property>
  <property fmtid="{D5CDD505-2E9C-101B-9397-08002B2CF9AE}" pid="16" name="gbea9d19ff514a33a3a8686e111cdc8c">
    <vt:lpwstr>End of Life Project|a6dbec2c-b56b-4d7e-811d-cd66332f981e</vt:lpwstr>
  </property>
  <property fmtid="{D5CDD505-2E9C-101B-9397-08002B2CF9AE}" pid="17" name="e609049330724967b341d41577a53a7e">
    <vt:lpwstr/>
  </property>
  <property fmtid="{D5CDD505-2E9C-101B-9397-08002B2CF9AE}" pid="18" name="TaxCatchAll">
    <vt:lpwstr/>
  </property>
</Properties>
</file>