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9"/>
  </p:notesMasterIdLst>
  <p:sldIdLst>
    <p:sldId id="256" r:id="rId5"/>
    <p:sldId id="272" r:id="rId6"/>
    <p:sldId id="260" r:id="rId7"/>
    <p:sldId id="262" r:id="rId8"/>
    <p:sldId id="263" r:id="rId9"/>
    <p:sldId id="274" r:id="rId10"/>
    <p:sldId id="265" r:id="rId11"/>
    <p:sldId id="275" r:id="rId12"/>
    <p:sldId id="268" r:id="rId13"/>
    <p:sldId id="269" r:id="rId14"/>
    <p:sldId id="270" r:id="rId15"/>
    <p:sldId id="276" r:id="rId16"/>
    <p:sldId id="277" r:id="rId17"/>
    <p:sldId id="279" r:id="rId18"/>
  </p:sldIdLst>
  <p:sldSz cx="9144000" cy="6858000" type="screen4x3"/>
  <p:notesSz cx="6807200" cy="9939338"/>
  <p:defaultTextStyle>
    <a:defPPr>
      <a:defRPr lang="en-AU"/>
    </a:defPPr>
    <a:lvl1pPr algn="ctr" rtl="0" eaLnBrk="0" fontAlgn="base" hangingPunct="0">
      <a:spcBef>
        <a:spcPct val="0"/>
      </a:spcBef>
      <a:spcAft>
        <a:spcPct val="0"/>
      </a:spcAft>
      <a:defRPr sz="3700" b="1" kern="1200">
        <a:solidFill>
          <a:srgbClr val="000099"/>
        </a:solidFill>
        <a:latin typeface="Arial" charset="0"/>
        <a:ea typeface="+mn-ea"/>
        <a:cs typeface="+mn-cs"/>
      </a:defRPr>
    </a:lvl1pPr>
    <a:lvl2pPr marL="457200" algn="ctr" rtl="0" eaLnBrk="0" fontAlgn="base" hangingPunct="0">
      <a:spcBef>
        <a:spcPct val="0"/>
      </a:spcBef>
      <a:spcAft>
        <a:spcPct val="0"/>
      </a:spcAft>
      <a:defRPr sz="3700" b="1" kern="1200">
        <a:solidFill>
          <a:srgbClr val="000099"/>
        </a:solidFill>
        <a:latin typeface="Arial" charset="0"/>
        <a:ea typeface="+mn-ea"/>
        <a:cs typeface="+mn-cs"/>
      </a:defRPr>
    </a:lvl2pPr>
    <a:lvl3pPr marL="914400" algn="ctr" rtl="0" eaLnBrk="0" fontAlgn="base" hangingPunct="0">
      <a:spcBef>
        <a:spcPct val="0"/>
      </a:spcBef>
      <a:spcAft>
        <a:spcPct val="0"/>
      </a:spcAft>
      <a:defRPr sz="3700" b="1" kern="1200">
        <a:solidFill>
          <a:srgbClr val="000099"/>
        </a:solidFill>
        <a:latin typeface="Arial" charset="0"/>
        <a:ea typeface="+mn-ea"/>
        <a:cs typeface="+mn-cs"/>
      </a:defRPr>
    </a:lvl3pPr>
    <a:lvl4pPr marL="1371600" algn="ctr" rtl="0" eaLnBrk="0" fontAlgn="base" hangingPunct="0">
      <a:spcBef>
        <a:spcPct val="0"/>
      </a:spcBef>
      <a:spcAft>
        <a:spcPct val="0"/>
      </a:spcAft>
      <a:defRPr sz="3700" b="1" kern="1200">
        <a:solidFill>
          <a:srgbClr val="000099"/>
        </a:solidFill>
        <a:latin typeface="Arial" charset="0"/>
        <a:ea typeface="+mn-ea"/>
        <a:cs typeface="+mn-cs"/>
      </a:defRPr>
    </a:lvl4pPr>
    <a:lvl5pPr marL="1828800" algn="ctr" rtl="0" eaLnBrk="0" fontAlgn="base" hangingPunct="0">
      <a:spcBef>
        <a:spcPct val="0"/>
      </a:spcBef>
      <a:spcAft>
        <a:spcPct val="0"/>
      </a:spcAft>
      <a:defRPr sz="3700" b="1" kern="1200">
        <a:solidFill>
          <a:srgbClr val="000099"/>
        </a:solidFill>
        <a:latin typeface="Arial" charset="0"/>
        <a:ea typeface="+mn-ea"/>
        <a:cs typeface="+mn-cs"/>
      </a:defRPr>
    </a:lvl5pPr>
    <a:lvl6pPr marL="2286000" algn="l" defTabSz="914400" rtl="0" eaLnBrk="1" latinLnBrk="0" hangingPunct="1">
      <a:defRPr sz="3700" b="1" kern="1200">
        <a:solidFill>
          <a:srgbClr val="000099"/>
        </a:solidFill>
        <a:latin typeface="Arial" charset="0"/>
        <a:ea typeface="+mn-ea"/>
        <a:cs typeface="+mn-cs"/>
      </a:defRPr>
    </a:lvl6pPr>
    <a:lvl7pPr marL="2743200" algn="l" defTabSz="914400" rtl="0" eaLnBrk="1" latinLnBrk="0" hangingPunct="1">
      <a:defRPr sz="3700" b="1" kern="1200">
        <a:solidFill>
          <a:srgbClr val="000099"/>
        </a:solidFill>
        <a:latin typeface="Arial" charset="0"/>
        <a:ea typeface="+mn-ea"/>
        <a:cs typeface="+mn-cs"/>
      </a:defRPr>
    </a:lvl7pPr>
    <a:lvl8pPr marL="3200400" algn="l" defTabSz="914400" rtl="0" eaLnBrk="1" latinLnBrk="0" hangingPunct="1">
      <a:defRPr sz="3700" b="1" kern="1200">
        <a:solidFill>
          <a:srgbClr val="000099"/>
        </a:solidFill>
        <a:latin typeface="Arial" charset="0"/>
        <a:ea typeface="+mn-ea"/>
        <a:cs typeface="+mn-cs"/>
      </a:defRPr>
    </a:lvl8pPr>
    <a:lvl9pPr marL="3657600" algn="l" defTabSz="914400" rtl="0" eaLnBrk="1" latinLnBrk="0" hangingPunct="1">
      <a:defRPr sz="3700" b="1" kern="1200">
        <a:solidFill>
          <a:srgbClr val="000099"/>
        </a:solidFill>
        <a:latin typeface="Arial" charset="0"/>
        <a:ea typeface="+mn-ea"/>
        <a:cs typeface="+mn-cs"/>
      </a:defRPr>
    </a:lvl9pPr>
  </p:defaultTextStyle>
  <p:extLst>
    <p:ext uri="{521415D9-36F7-43E2-AB2F-B90AF26B5E84}">
      <p14:sectionLst xmlns:p14="http://schemas.microsoft.com/office/powerpoint/2010/main">
        <p14:section name="Default Section" id="{BE0CC367-5479-43E1-A4F1-47A84322CF10}">
          <p14:sldIdLst>
            <p14:sldId id="256"/>
            <p14:sldId id="272"/>
            <p14:sldId id="260"/>
            <p14:sldId id="262"/>
            <p14:sldId id="263"/>
            <p14:sldId id="274"/>
            <p14:sldId id="265"/>
            <p14:sldId id="275"/>
            <p14:sldId id="268"/>
            <p14:sldId id="269"/>
            <p14:sldId id="270"/>
            <p14:sldId id="276"/>
            <p14:sldId id="277"/>
            <p14:sldId id="279"/>
          </p14:sldIdLst>
        </p14:section>
        <p14:section name="Untitled Section" id="{3804CFB0-0842-484C-A48D-7ABD52F614E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57829" autoAdjust="0"/>
  </p:normalViewPr>
  <p:slideViewPr>
    <p:cSldViewPr>
      <p:cViewPr varScale="1">
        <p:scale>
          <a:sx n="43" d="100"/>
          <a:sy n="43" d="100"/>
        </p:scale>
        <p:origin x="189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45071D9-28CF-4C2E-A875-88F1CE579EE5}" type="datetimeFigureOut">
              <a:rPr lang="en-AU" smtClean="0"/>
              <a:t>22/03/2018</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3462FB8-69C5-482D-8AF9-47C675333B33}" type="slidenum">
              <a:rPr lang="en-AU" smtClean="0"/>
              <a:t>‹#›</a:t>
            </a:fld>
            <a:endParaRPr lang="en-AU"/>
          </a:p>
        </p:txBody>
      </p:sp>
    </p:spTree>
    <p:extLst>
      <p:ext uri="{BB962C8B-B14F-4D97-AF65-F5344CB8AC3E}">
        <p14:creationId xmlns:p14="http://schemas.microsoft.com/office/powerpoint/2010/main" val="1320775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A69528-2A73-476A-BF33-9646D5986386}" type="slidenum">
              <a:rPr lang="en-AU"/>
              <a:pPr/>
              <a:t>2</a:t>
            </a:fld>
            <a:endParaRPr lang="en-AU" dirty="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AU" sz="1400" dirty="0"/>
          </a:p>
        </p:txBody>
      </p:sp>
    </p:spTree>
    <p:extLst>
      <p:ext uri="{BB962C8B-B14F-4D97-AF65-F5344CB8AC3E}">
        <p14:creationId xmlns:p14="http://schemas.microsoft.com/office/powerpoint/2010/main" val="4010030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3462FB8-69C5-482D-8AF9-47C675333B33}" type="slidenum">
              <a:rPr lang="en-AU" smtClean="0"/>
              <a:t>5</a:t>
            </a:fld>
            <a:endParaRPr lang="en-AU"/>
          </a:p>
        </p:txBody>
      </p:sp>
    </p:spTree>
    <p:extLst>
      <p:ext uri="{BB962C8B-B14F-4D97-AF65-F5344CB8AC3E}">
        <p14:creationId xmlns:p14="http://schemas.microsoft.com/office/powerpoint/2010/main" val="262571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3462FB8-69C5-482D-8AF9-47C675333B33}" type="slidenum">
              <a:rPr lang="en-AU" smtClean="0"/>
              <a:t>7</a:t>
            </a:fld>
            <a:endParaRPr lang="en-AU"/>
          </a:p>
        </p:txBody>
      </p:sp>
    </p:spTree>
    <p:extLst>
      <p:ext uri="{BB962C8B-B14F-4D97-AF65-F5344CB8AC3E}">
        <p14:creationId xmlns:p14="http://schemas.microsoft.com/office/powerpoint/2010/main" val="3659659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3462FB8-69C5-482D-8AF9-47C675333B33}" type="slidenum">
              <a:rPr lang="en-AU" smtClean="0"/>
              <a:t>9</a:t>
            </a:fld>
            <a:endParaRPr lang="en-AU"/>
          </a:p>
        </p:txBody>
      </p:sp>
    </p:spTree>
    <p:extLst>
      <p:ext uri="{BB962C8B-B14F-4D97-AF65-F5344CB8AC3E}">
        <p14:creationId xmlns:p14="http://schemas.microsoft.com/office/powerpoint/2010/main" val="500140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3462FB8-69C5-482D-8AF9-47C675333B33}" type="slidenum">
              <a:rPr lang="en-AU" smtClean="0"/>
              <a:t>10</a:t>
            </a:fld>
            <a:endParaRPr lang="en-AU"/>
          </a:p>
        </p:txBody>
      </p:sp>
    </p:spTree>
    <p:extLst>
      <p:ext uri="{BB962C8B-B14F-4D97-AF65-F5344CB8AC3E}">
        <p14:creationId xmlns:p14="http://schemas.microsoft.com/office/powerpoint/2010/main" val="971536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3462FB8-69C5-482D-8AF9-47C675333B33}" type="slidenum">
              <a:rPr lang="en-AU" smtClean="0"/>
              <a:t>11</a:t>
            </a:fld>
            <a:endParaRPr lang="en-AU"/>
          </a:p>
        </p:txBody>
      </p:sp>
    </p:spTree>
    <p:extLst>
      <p:ext uri="{BB962C8B-B14F-4D97-AF65-F5344CB8AC3E}">
        <p14:creationId xmlns:p14="http://schemas.microsoft.com/office/powerpoint/2010/main" val="4184368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22" name="Picture 2" descr="powerpointTemplateBackground - title ma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3"/>
          <p:cNvSpPr>
            <a:spLocks noGrp="1" noChangeArrowheads="1"/>
          </p:cNvSpPr>
          <p:nvPr>
            <p:ph type="subTitle" sz="quarter" idx="1"/>
          </p:nvPr>
        </p:nvSpPr>
        <p:spPr>
          <a:xfrm>
            <a:off x="1906588" y="3059113"/>
            <a:ext cx="6400800" cy="1752600"/>
          </a:xfrm>
        </p:spPr>
        <p:txBody>
          <a:bodyPr/>
          <a:lstStyle>
            <a:lvl1pPr marL="0" indent="0" algn="ctr">
              <a:defRPr sz="2200">
                <a:solidFill>
                  <a:schemeClr val="bg1"/>
                </a:solidFill>
              </a:defRPr>
            </a:lvl1pPr>
          </a:lstStyle>
          <a:p>
            <a:pPr lvl="0"/>
            <a:r>
              <a:rPr lang="en-US" noProof="0" smtClean="0"/>
              <a:t>Click to edit Master subtitle style</a:t>
            </a:r>
            <a:endParaRPr lang="en-AU" noProof="0" smtClean="0"/>
          </a:p>
        </p:txBody>
      </p:sp>
      <p:sp>
        <p:nvSpPr>
          <p:cNvPr id="5124" name="Text Box 4"/>
          <p:cNvSpPr txBox="1">
            <a:spLocks noChangeArrowheads="1"/>
          </p:cNvSpPr>
          <p:nvPr/>
        </p:nvSpPr>
        <p:spPr bwMode="auto">
          <a:xfrm>
            <a:off x="1087438" y="6502400"/>
            <a:ext cx="80279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en-AU" sz="2100" b="0" baseline="2000">
                <a:solidFill>
                  <a:schemeClr val="bg1"/>
                </a:solidFill>
                <a:latin typeface="Trebuchet MS" pitchFamily="34" charset="0"/>
              </a:rPr>
              <a:t>V i c t o r i a ’ s  L a r g e s t  a n d  M o s t  V i b r a n t  M u n i c i p a l i t y</a:t>
            </a:r>
            <a:endParaRPr lang="en-AU" sz="2100" b="0" baseline="2000">
              <a:solidFill>
                <a:schemeClr val="bg1"/>
              </a:solidFill>
              <a:latin typeface="Trebuchet MS" pitchFamily="34" charset="0"/>
            </a:endParaRPr>
          </a:p>
        </p:txBody>
      </p:sp>
      <p:sp>
        <p:nvSpPr>
          <p:cNvPr id="5125" name="Line 5"/>
          <p:cNvSpPr>
            <a:spLocks noChangeShapeType="1"/>
          </p:cNvSpPr>
          <p:nvPr/>
        </p:nvSpPr>
        <p:spPr bwMode="auto">
          <a:xfrm>
            <a:off x="1108075" y="3048000"/>
            <a:ext cx="5791200"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126" name="Rectangle 6"/>
          <p:cNvSpPr>
            <a:spLocks noGrp="1" noChangeArrowheads="1"/>
          </p:cNvSpPr>
          <p:nvPr>
            <p:ph type="ctrTitle" sz="quarter"/>
          </p:nvPr>
        </p:nvSpPr>
        <p:spPr>
          <a:xfrm>
            <a:off x="1120775" y="1935163"/>
            <a:ext cx="7772400" cy="1470025"/>
          </a:xfrm>
        </p:spPr>
        <p:txBody>
          <a:bodyPr/>
          <a:lstStyle>
            <a:lvl1pPr>
              <a:defRPr>
                <a:solidFill>
                  <a:schemeClr val="bg1"/>
                </a:solidFill>
              </a:defRPr>
            </a:lvl1pPr>
          </a:lstStyle>
          <a:p>
            <a:pPr lvl="0"/>
            <a:r>
              <a:rPr lang="en-US" noProof="0" smtClean="0"/>
              <a:t>Click to edit Master title style</a:t>
            </a:r>
            <a:endParaRPr lang="en-AU"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59729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609600"/>
            <a:ext cx="1790700" cy="5486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295400" y="609600"/>
            <a:ext cx="52197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6977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84975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1263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295400" y="19812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953000" y="19812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0611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96048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95679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787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203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243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descr="powerpointTemplateBackground - slide mas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p:cNvSpPr>
            <a:spLocks noGrp="1" noChangeArrowheads="1"/>
          </p:cNvSpPr>
          <p:nvPr>
            <p:ph type="title"/>
          </p:nvPr>
        </p:nvSpPr>
        <p:spPr bwMode="auto">
          <a:xfrm>
            <a:off x="1295400" y="609600"/>
            <a:ext cx="716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0" name="Rectangle 4"/>
          <p:cNvSpPr>
            <a:spLocks noGrp="1" noChangeArrowheads="1"/>
          </p:cNvSpPr>
          <p:nvPr>
            <p:ph type="body" idx="1"/>
          </p:nvPr>
        </p:nvSpPr>
        <p:spPr bwMode="auto">
          <a:xfrm>
            <a:off x="1295400" y="1981200"/>
            <a:ext cx="716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Second level</a:t>
            </a:r>
          </a:p>
        </p:txBody>
      </p:sp>
      <p:sp>
        <p:nvSpPr>
          <p:cNvPr id="4101" name="Text Box 5"/>
          <p:cNvSpPr txBox="1">
            <a:spLocks noChangeArrowheads="1"/>
          </p:cNvSpPr>
          <p:nvPr/>
        </p:nvSpPr>
        <p:spPr bwMode="auto">
          <a:xfrm>
            <a:off x="1087438" y="6502400"/>
            <a:ext cx="80279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en-AU" sz="2100" b="0" baseline="2000">
                <a:solidFill>
                  <a:schemeClr val="bg1"/>
                </a:solidFill>
                <a:latin typeface="Trebuchet MS" pitchFamily="34" charset="0"/>
              </a:rPr>
              <a:t>V i c t o r i a ’ s  L a r g e s t  a n d  M o s t  V i b r a n t  M u n i c i p a l i t y</a:t>
            </a:r>
            <a:endParaRPr lang="en-AU" sz="2100" b="0" baseline="2000">
              <a:solidFill>
                <a:schemeClr val="bg1"/>
              </a:solidFill>
              <a:latin typeface="Trebuchet MS"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700" b="1">
          <a:solidFill>
            <a:srgbClr val="000099"/>
          </a:solidFill>
          <a:latin typeface="+mj-lt"/>
          <a:ea typeface="+mj-ea"/>
          <a:cs typeface="+mj-cs"/>
        </a:defRPr>
      </a:lvl1pPr>
      <a:lvl2pPr algn="ctr" rtl="0" eaLnBrk="1" fontAlgn="base" hangingPunct="1">
        <a:spcBef>
          <a:spcPct val="0"/>
        </a:spcBef>
        <a:spcAft>
          <a:spcPct val="0"/>
        </a:spcAft>
        <a:defRPr sz="3700" b="1">
          <a:solidFill>
            <a:srgbClr val="000099"/>
          </a:solidFill>
          <a:latin typeface="Arial" charset="0"/>
        </a:defRPr>
      </a:lvl2pPr>
      <a:lvl3pPr algn="ctr" rtl="0" eaLnBrk="1" fontAlgn="base" hangingPunct="1">
        <a:spcBef>
          <a:spcPct val="0"/>
        </a:spcBef>
        <a:spcAft>
          <a:spcPct val="0"/>
        </a:spcAft>
        <a:defRPr sz="3700" b="1">
          <a:solidFill>
            <a:srgbClr val="000099"/>
          </a:solidFill>
          <a:latin typeface="Arial" charset="0"/>
        </a:defRPr>
      </a:lvl3pPr>
      <a:lvl4pPr algn="ctr" rtl="0" eaLnBrk="1" fontAlgn="base" hangingPunct="1">
        <a:spcBef>
          <a:spcPct val="0"/>
        </a:spcBef>
        <a:spcAft>
          <a:spcPct val="0"/>
        </a:spcAft>
        <a:defRPr sz="3700" b="1">
          <a:solidFill>
            <a:srgbClr val="000099"/>
          </a:solidFill>
          <a:latin typeface="Arial" charset="0"/>
        </a:defRPr>
      </a:lvl4pPr>
      <a:lvl5pPr algn="ctr" rtl="0" eaLnBrk="1" fontAlgn="base" hangingPunct="1">
        <a:spcBef>
          <a:spcPct val="0"/>
        </a:spcBef>
        <a:spcAft>
          <a:spcPct val="0"/>
        </a:spcAft>
        <a:defRPr sz="3700" b="1">
          <a:solidFill>
            <a:srgbClr val="000099"/>
          </a:solidFill>
          <a:latin typeface="Arial" charset="0"/>
        </a:defRPr>
      </a:lvl5pPr>
      <a:lvl6pPr marL="457200" algn="ctr" rtl="0" eaLnBrk="1" fontAlgn="base" hangingPunct="1">
        <a:spcBef>
          <a:spcPct val="0"/>
        </a:spcBef>
        <a:spcAft>
          <a:spcPct val="0"/>
        </a:spcAft>
        <a:defRPr sz="3700" b="1">
          <a:solidFill>
            <a:srgbClr val="000099"/>
          </a:solidFill>
          <a:latin typeface="Arial" charset="0"/>
        </a:defRPr>
      </a:lvl6pPr>
      <a:lvl7pPr marL="914400" algn="ctr" rtl="0" eaLnBrk="1" fontAlgn="base" hangingPunct="1">
        <a:spcBef>
          <a:spcPct val="0"/>
        </a:spcBef>
        <a:spcAft>
          <a:spcPct val="0"/>
        </a:spcAft>
        <a:defRPr sz="3700" b="1">
          <a:solidFill>
            <a:srgbClr val="000099"/>
          </a:solidFill>
          <a:latin typeface="Arial" charset="0"/>
        </a:defRPr>
      </a:lvl7pPr>
      <a:lvl8pPr marL="1371600" algn="ctr" rtl="0" eaLnBrk="1" fontAlgn="base" hangingPunct="1">
        <a:spcBef>
          <a:spcPct val="0"/>
        </a:spcBef>
        <a:spcAft>
          <a:spcPct val="0"/>
        </a:spcAft>
        <a:defRPr sz="3700" b="1">
          <a:solidFill>
            <a:srgbClr val="000099"/>
          </a:solidFill>
          <a:latin typeface="Arial" charset="0"/>
        </a:defRPr>
      </a:lvl8pPr>
      <a:lvl9pPr marL="1828800" algn="ctr" rtl="0" eaLnBrk="1" fontAlgn="base" hangingPunct="1">
        <a:spcBef>
          <a:spcPct val="0"/>
        </a:spcBef>
        <a:spcAft>
          <a:spcPct val="0"/>
        </a:spcAft>
        <a:defRPr sz="3700" b="1">
          <a:solidFill>
            <a:srgbClr val="000099"/>
          </a:solidFill>
          <a:latin typeface="Arial" charset="0"/>
        </a:defRPr>
      </a:lvl9pPr>
    </p:titleStyle>
    <p:bodyStyle>
      <a:lvl1pPr marL="342900" indent="-342900" algn="l" rtl="0" eaLnBrk="1" fontAlgn="base" hangingPunct="1">
        <a:spcBef>
          <a:spcPct val="20000"/>
        </a:spcBef>
        <a:spcAft>
          <a:spcPct val="0"/>
        </a:spcAft>
        <a:buChar char="•"/>
        <a:defRPr sz="3300">
          <a:solidFill>
            <a:srgbClr val="000099"/>
          </a:solidFill>
          <a:latin typeface="+mn-lt"/>
          <a:ea typeface="+mn-ea"/>
          <a:cs typeface="+mn-cs"/>
        </a:defRPr>
      </a:lvl1pPr>
      <a:lvl2pPr marL="742950" indent="-285750" algn="l" rtl="0" eaLnBrk="1" fontAlgn="base" hangingPunct="1">
        <a:spcBef>
          <a:spcPct val="20000"/>
        </a:spcBef>
        <a:spcAft>
          <a:spcPct val="0"/>
        </a:spcAft>
        <a:buChar char="•"/>
        <a:defRPr sz="2900">
          <a:solidFill>
            <a:srgbClr val="000099"/>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rbezanovic@casey.vic.gov.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59632" y="260648"/>
            <a:ext cx="7772400" cy="2694161"/>
          </a:xfrm>
        </p:spPr>
        <p:txBody>
          <a:bodyPr/>
          <a:lstStyle/>
          <a:p>
            <a:r>
              <a:rPr lang="en-US" dirty="0" smtClean="0"/>
              <a:t>Local Laws - </a:t>
            </a:r>
            <a:br>
              <a:rPr lang="en-US" dirty="0" smtClean="0"/>
            </a:br>
            <a:r>
              <a:rPr lang="en-US" dirty="0" smtClean="0"/>
              <a:t>Preventing Violence </a:t>
            </a:r>
            <a:r>
              <a:rPr lang="en-US" dirty="0"/>
              <a:t>A</a:t>
            </a:r>
            <a:r>
              <a:rPr lang="en-US" dirty="0" smtClean="0"/>
              <a:t>gainst </a:t>
            </a:r>
            <a:r>
              <a:rPr lang="en-US" dirty="0"/>
              <a:t>W</a:t>
            </a:r>
            <a:r>
              <a:rPr lang="en-US" dirty="0" smtClean="0"/>
              <a:t>omen</a:t>
            </a:r>
            <a:r>
              <a:rPr lang="en-US" dirty="0"/>
              <a:t/>
            </a:r>
            <a:br>
              <a:rPr lang="en-US" dirty="0"/>
            </a:br>
            <a:r>
              <a:rPr lang="en-US" dirty="0" smtClean="0"/>
              <a:t/>
            </a:r>
            <a:br>
              <a:rPr lang="en-US" dirty="0" smtClean="0"/>
            </a:br>
            <a:r>
              <a:rPr lang="en-US" sz="2800" dirty="0" smtClean="0"/>
              <a:t>Rod Bezanovic Team Leader Local Laws</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60648"/>
            <a:ext cx="7162800" cy="1143000"/>
          </a:xfrm>
        </p:spPr>
        <p:txBody>
          <a:bodyPr/>
          <a:lstStyle/>
          <a:p>
            <a:r>
              <a:rPr lang="en-AU" dirty="0" smtClean="0"/>
              <a:t>Model continued</a:t>
            </a:r>
            <a:endParaRPr lang="en-AU" dirty="0"/>
          </a:p>
        </p:txBody>
      </p:sp>
      <p:sp>
        <p:nvSpPr>
          <p:cNvPr id="3" name="Content Placeholder 2"/>
          <p:cNvSpPr>
            <a:spLocks noGrp="1"/>
          </p:cNvSpPr>
          <p:nvPr>
            <p:ph idx="1"/>
          </p:nvPr>
        </p:nvSpPr>
        <p:spPr>
          <a:xfrm>
            <a:off x="1331640" y="1556792"/>
            <a:ext cx="7162800" cy="4827240"/>
          </a:xfrm>
        </p:spPr>
        <p:txBody>
          <a:bodyPr/>
          <a:lstStyle/>
          <a:p>
            <a:r>
              <a:rPr lang="en-AU" sz="2600" dirty="0" smtClean="0"/>
              <a:t>Male </a:t>
            </a:r>
            <a:r>
              <a:rPr lang="en-AU" sz="2600" dirty="0"/>
              <a:t>Officers wearing white ribbons in the </a:t>
            </a:r>
            <a:r>
              <a:rPr lang="en-AU" sz="2600" dirty="0" smtClean="0"/>
              <a:t>community</a:t>
            </a:r>
            <a:endParaRPr lang="en-AU" sz="2600" dirty="0"/>
          </a:p>
          <a:p>
            <a:r>
              <a:rPr lang="en-AU" sz="2600" dirty="0"/>
              <a:t>Officers have Family Violence information to give to community members when </a:t>
            </a:r>
            <a:r>
              <a:rPr lang="en-AU" sz="2600" dirty="0" smtClean="0"/>
              <a:t>required</a:t>
            </a:r>
          </a:p>
          <a:p>
            <a:r>
              <a:rPr lang="en-AU" sz="2600" dirty="0" smtClean="0"/>
              <a:t>Officers </a:t>
            </a:r>
            <a:r>
              <a:rPr lang="en-AU" sz="2600" dirty="0"/>
              <a:t>are acting as active bystanders challenging inappropriate views against women and being role models of appropriate </a:t>
            </a:r>
            <a:r>
              <a:rPr lang="en-AU" sz="2600" dirty="0" smtClean="0"/>
              <a:t>behaviour</a:t>
            </a:r>
            <a:endParaRPr lang="en-AU" sz="2600" dirty="0"/>
          </a:p>
          <a:p>
            <a:r>
              <a:rPr lang="en-AU" sz="2600" dirty="0" smtClean="0"/>
              <a:t>Safety of women is always a paramount consideration when actions are undertaken</a:t>
            </a:r>
          </a:p>
        </p:txBody>
      </p:sp>
    </p:spTree>
    <p:extLst>
      <p:ext uri="{BB962C8B-B14F-4D97-AF65-F5344CB8AC3E}">
        <p14:creationId xmlns:p14="http://schemas.microsoft.com/office/powerpoint/2010/main" val="3249370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7162800" cy="1203920"/>
          </a:xfrm>
        </p:spPr>
        <p:txBody>
          <a:bodyPr/>
          <a:lstStyle/>
          <a:p>
            <a:r>
              <a:rPr lang="en-AU" dirty="0" smtClean="0"/>
              <a:t>What has changed?</a:t>
            </a:r>
            <a:endParaRPr lang="en-AU" dirty="0"/>
          </a:p>
        </p:txBody>
      </p:sp>
      <p:sp>
        <p:nvSpPr>
          <p:cNvPr id="3" name="Content Placeholder 2"/>
          <p:cNvSpPr>
            <a:spLocks noGrp="1"/>
          </p:cNvSpPr>
          <p:nvPr>
            <p:ph idx="1"/>
          </p:nvPr>
        </p:nvSpPr>
        <p:spPr>
          <a:xfrm>
            <a:off x="1259632" y="908720"/>
            <a:ext cx="7162800" cy="5616624"/>
          </a:xfrm>
        </p:spPr>
        <p:txBody>
          <a:bodyPr/>
          <a:lstStyle/>
          <a:p>
            <a:r>
              <a:rPr lang="en-AU" sz="2200" dirty="0" smtClean="0"/>
              <a:t>Awareness has been raised so more incidences are noticed, responded to</a:t>
            </a:r>
          </a:p>
          <a:p>
            <a:pPr marL="0" indent="0">
              <a:buNone/>
            </a:pPr>
            <a:endParaRPr lang="en-AU" sz="1200" dirty="0" smtClean="0"/>
          </a:p>
          <a:p>
            <a:r>
              <a:rPr lang="en-AU" sz="2200" dirty="0" smtClean="0"/>
              <a:t>Staff are better resourced when faced with this issue, that they can make a difference, adds value to work, increased professionalism</a:t>
            </a:r>
          </a:p>
          <a:p>
            <a:pPr marL="0" indent="0">
              <a:buNone/>
            </a:pPr>
            <a:endParaRPr lang="en-AU" sz="1200" dirty="0" smtClean="0"/>
          </a:p>
          <a:p>
            <a:r>
              <a:rPr lang="en-AU" sz="2200" dirty="0" smtClean="0"/>
              <a:t>Better community profile</a:t>
            </a:r>
          </a:p>
          <a:p>
            <a:r>
              <a:rPr lang="en-AU" sz="2200" dirty="0" smtClean="0"/>
              <a:t>Broadened role from enforcement to include public health</a:t>
            </a:r>
          </a:p>
          <a:p>
            <a:pPr marL="0" indent="0">
              <a:buNone/>
            </a:pPr>
            <a:endParaRPr lang="en-AU" sz="1200" dirty="0" smtClean="0"/>
          </a:p>
          <a:p>
            <a:r>
              <a:rPr lang="en-AU" sz="2200" dirty="0" smtClean="0"/>
              <a:t>Improved partnerships: Collaboration with Police in field to support Local Laws</a:t>
            </a:r>
          </a:p>
          <a:p>
            <a:pPr marL="0" indent="0">
              <a:buNone/>
            </a:pPr>
            <a:endParaRPr lang="en-AU" sz="1000" dirty="0" smtClean="0"/>
          </a:p>
          <a:p>
            <a:r>
              <a:rPr lang="en-AU" sz="2200" dirty="0" smtClean="0"/>
              <a:t>Model for other Councils/Local Laws </a:t>
            </a:r>
          </a:p>
          <a:p>
            <a:pPr marL="0" indent="0">
              <a:buNone/>
            </a:pPr>
            <a:endParaRPr lang="en-AU" sz="1200" dirty="0" smtClean="0"/>
          </a:p>
          <a:p>
            <a:r>
              <a:rPr lang="en-AU" sz="2200" dirty="0" smtClean="0"/>
              <a:t>Easily applied to other Council service areas</a:t>
            </a:r>
          </a:p>
          <a:p>
            <a:endParaRPr lang="en-AU" dirty="0"/>
          </a:p>
        </p:txBody>
      </p:sp>
    </p:spTree>
    <p:extLst>
      <p:ext uri="{BB962C8B-B14F-4D97-AF65-F5344CB8AC3E}">
        <p14:creationId xmlns:p14="http://schemas.microsoft.com/office/powerpoint/2010/main" val="2307519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Examples of changed practice</a:t>
            </a:r>
            <a:endParaRPr lang="en-AU" dirty="0"/>
          </a:p>
        </p:txBody>
      </p:sp>
      <p:sp>
        <p:nvSpPr>
          <p:cNvPr id="3" name="Content Placeholder 2"/>
          <p:cNvSpPr>
            <a:spLocks noGrp="1"/>
          </p:cNvSpPr>
          <p:nvPr>
            <p:ph idx="1"/>
          </p:nvPr>
        </p:nvSpPr>
        <p:spPr/>
        <p:txBody>
          <a:bodyPr/>
          <a:lstStyle/>
          <a:p>
            <a:endParaRPr lang="en-AU" dirty="0" smtClean="0"/>
          </a:p>
          <a:p>
            <a:r>
              <a:rPr lang="en-AU" sz="3200" dirty="0" smtClean="0"/>
              <a:t>traffic </a:t>
            </a:r>
            <a:r>
              <a:rPr lang="en-AU" sz="3200" dirty="0"/>
              <a:t>infringement notice; dealing with the </a:t>
            </a:r>
            <a:r>
              <a:rPr lang="en-AU" sz="3200" dirty="0" smtClean="0"/>
              <a:t>male</a:t>
            </a:r>
          </a:p>
          <a:p>
            <a:r>
              <a:rPr lang="en-AU" sz="3200" dirty="0" smtClean="0"/>
              <a:t>Using white ribbon to calm a situation</a:t>
            </a:r>
            <a:endParaRPr lang="en-AU" sz="3200" dirty="0"/>
          </a:p>
          <a:p>
            <a:endParaRPr lang="en-AU" dirty="0"/>
          </a:p>
        </p:txBody>
      </p:sp>
    </p:spTree>
    <p:extLst>
      <p:ext uri="{BB962C8B-B14F-4D97-AF65-F5344CB8AC3E}">
        <p14:creationId xmlns:p14="http://schemas.microsoft.com/office/powerpoint/2010/main" val="1577708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Next Stages</a:t>
            </a:r>
            <a:endParaRPr lang="en-AU" dirty="0"/>
          </a:p>
        </p:txBody>
      </p:sp>
      <p:sp>
        <p:nvSpPr>
          <p:cNvPr id="3" name="Content Placeholder 2"/>
          <p:cNvSpPr>
            <a:spLocks noGrp="1"/>
          </p:cNvSpPr>
          <p:nvPr>
            <p:ph idx="1"/>
          </p:nvPr>
        </p:nvSpPr>
        <p:spPr>
          <a:xfrm>
            <a:off x="1295400" y="1628800"/>
            <a:ext cx="7162800" cy="4467200"/>
          </a:xfrm>
        </p:spPr>
        <p:txBody>
          <a:bodyPr/>
          <a:lstStyle/>
          <a:p>
            <a:r>
              <a:rPr lang="en-AU" dirty="0" smtClean="0"/>
              <a:t>Evaluation</a:t>
            </a:r>
          </a:p>
          <a:p>
            <a:pPr marL="0" indent="0">
              <a:buNone/>
            </a:pPr>
            <a:endParaRPr lang="en-AU" dirty="0" smtClean="0"/>
          </a:p>
          <a:p>
            <a:r>
              <a:rPr lang="en-AU" dirty="0" smtClean="0"/>
              <a:t>Continuing to improve the model</a:t>
            </a:r>
          </a:p>
          <a:p>
            <a:pPr marL="0" indent="0">
              <a:buNone/>
            </a:pPr>
            <a:endParaRPr lang="en-AU" dirty="0" smtClean="0"/>
          </a:p>
          <a:p>
            <a:r>
              <a:rPr lang="en-AU" dirty="0" smtClean="0"/>
              <a:t>Further training and support</a:t>
            </a:r>
          </a:p>
          <a:p>
            <a:endParaRPr lang="en-AU" dirty="0" smtClean="0"/>
          </a:p>
          <a:p>
            <a:r>
              <a:rPr lang="en-AU" dirty="0" smtClean="0"/>
              <a:t>Sharing the model with other Councils </a:t>
            </a:r>
            <a:endParaRPr lang="en-AU" dirty="0"/>
          </a:p>
        </p:txBody>
      </p:sp>
    </p:spTree>
    <p:extLst>
      <p:ext uri="{BB962C8B-B14F-4D97-AF65-F5344CB8AC3E}">
        <p14:creationId xmlns:p14="http://schemas.microsoft.com/office/powerpoint/2010/main" val="257947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162800" cy="1143000"/>
          </a:xfrm>
        </p:spPr>
        <p:txBody>
          <a:bodyPr/>
          <a:lstStyle/>
          <a:p>
            <a:r>
              <a:rPr lang="en-AU" sz="2800" dirty="0"/>
              <a:t>Any questions?</a:t>
            </a:r>
            <a:br>
              <a:rPr lang="en-AU" sz="2800" dirty="0"/>
            </a:br>
            <a:r>
              <a:rPr lang="en-AU" sz="2400" dirty="0"/>
              <a:t/>
            </a:r>
            <a:br>
              <a:rPr lang="en-AU" sz="2400" dirty="0"/>
            </a:br>
            <a:r>
              <a:rPr lang="en-AU" sz="2000" dirty="0"/>
              <a:t>Contact Rod Bezanovic 97055200</a:t>
            </a:r>
            <a:br>
              <a:rPr lang="en-AU" sz="2000" dirty="0"/>
            </a:br>
            <a:r>
              <a:rPr lang="en-AU" sz="2000" dirty="0">
                <a:hlinkClick r:id="rId2"/>
              </a:rPr>
              <a:t>rbezanovic@casey.vic.gov.au</a:t>
            </a:r>
            <a:r>
              <a:rPr lang="en-AU" sz="2000" dirty="0"/>
              <a:t> </a:t>
            </a:r>
            <a:br>
              <a:rPr lang="en-AU" sz="2000" dirty="0"/>
            </a:br>
            <a:endParaRPr lang="en-AU" sz="2000" dirty="0"/>
          </a:p>
        </p:txBody>
      </p:sp>
      <p:pic>
        <p:nvPicPr>
          <p:cNvPr id="1026" name="Picture 2" descr="G:\CC HEALTH PROMOTION\Kim Carter\family Violence\Men's action group\DSC_0605.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2348880"/>
            <a:ext cx="5420453" cy="3590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12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187450" y="188913"/>
            <a:ext cx="7344990" cy="836612"/>
          </a:xfrm>
        </p:spPr>
        <p:txBody>
          <a:bodyPr/>
          <a:lstStyle/>
          <a:p>
            <a:r>
              <a:rPr lang="en-AU" dirty="0"/>
              <a:t>City of Casey Profile</a:t>
            </a:r>
          </a:p>
        </p:txBody>
      </p:sp>
      <p:sp>
        <p:nvSpPr>
          <p:cNvPr id="51203" name="Text Box 3"/>
          <p:cNvSpPr txBox="1">
            <a:spLocks noGrp="1" noChangeArrowheads="1"/>
          </p:cNvSpPr>
          <p:nvPr>
            <p:ph type="body" idx="1"/>
          </p:nvPr>
        </p:nvSpPr>
        <p:spPr>
          <a:xfrm>
            <a:off x="5076825" y="1268759"/>
            <a:ext cx="3849688" cy="4968553"/>
          </a:xfrm>
          <a:noFill/>
          <a:ln/>
        </p:spPr>
        <p:txBody>
          <a:bodyPr/>
          <a:lstStyle>
            <a:lvl1pPr marL="357188" indent="-357188">
              <a:tabLst>
                <a:tab pos="357188" algn="l"/>
              </a:tabLst>
            </a:lvl1pPr>
            <a:lvl2pPr marL="536575">
              <a:tabLst>
                <a:tab pos="357188" algn="l"/>
              </a:tabLst>
            </a:lvl2pPr>
            <a:lvl3pPr>
              <a:tabLst>
                <a:tab pos="357188" algn="l"/>
              </a:tabLst>
            </a:lvl3pPr>
            <a:lvl4pPr>
              <a:tabLst>
                <a:tab pos="357188" algn="l"/>
              </a:tabLst>
            </a:lvl4pPr>
            <a:lvl5pPr>
              <a:tabLst>
                <a:tab pos="357188" algn="l"/>
              </a:tabLst>
            </a:lvl5pPr>
            <a:lvl6pPr>
              <a:tabLst>
                <a:tab pos="357188" algn="l"/>
              </a:tabLst>
            </a:lvl6pPr>
            <a:lvl7pPr>
              <a:tabLst>
                <a:tab pos="357188" algn="l"/>
              </a:tabLst>
            </a:lvl7pPr>
            <a:lvl8pPr>
              <a:tabLst>
                <a:tab pos="357188" algn="l"/>
              </a:tabLst>
            </a:lvl8pPr>
            <a:lvl9pPr>
              <a:tabLst>
                <a:tab pos="357188" algn="l"/>
              </a:tabLst>
            </a:lvl9pPr>
          </a:lstStyle>
          <a:p>
            <a:pPr>
              <a:lnSpc>
                <a:spcPct val="90000"/>
              </a:lnSpc>
            </a:pPr>
            <a:r>
              <a:rPr lang="en-AU" sz="2600" dirty="0" smtClean="0"/>
              <a:t>Situated 40km </a:t>
            </a:r>
            <a:r>
              <a:rPr lang="en-AU" sz="2600" dirty="0"/>
              <a:t>south east of Melbourne</a:t>
            </a:r>
          </a:p>
          <a:p>
            <a:pPr marL="0" indent="0">
              <a:lnSpc>
                <a:spcPct val="90000"/>
              </a:lnSpc>
              <a:buNone/>
            </a:pPr>
            <a:endParaRPr lang="en-AU" sz="1200" dirty="0"/>
          </a:p>
          <a:p>
            <a:pPr>
              <a:lnSpc>
                <a:spcPct val="90000"/>
              </a:lnSpc>
            </a:pPr>
            <a:r>
              <a:rPr lang="en-US" sz="2600" dirty="0" smtClean="0"/>
              <a:t>One of Victoria’s fastest growing municipalities</a:t>
            </a:r>
            <a:endParaRPr lang="en-US" sz="2600" dirty="0"/>
          </a:p>
          <a:p>
            <a:pPr>
              <a:lnSpc>
                <a:spcPct val="90000"/>
              </a:lnSpc>
              <a:buFontTx/>
              <a:buNone/>
            </a:pPr>
            <a:endParaRPr lang="en-US" sz="1200" dirty="0"/>
          </a:p>
          <a:p>
            <a:pPr>
              <a:lnSpc>
                <a:spcPct val="90000"/>
              </a:lnSpc>
            </a:pPr>
            <a:r>
              <a:rPr lang="en-US" sz="2600" dirty="0"/>
              <a:t>Current population </a:t>
            </a:r>
            <a:r>
              <a:rPr lang="en-US" sz="2600" dirty="0" smtClean="0"/>
              <a:t>260,000 growing at 120 per week, 6000 per year</a:t>
            </a:r>
          </a:p>
          <a:p>
            <a:pPr>
              <a:lnSpc>
                <a:spcPct val="90000"/>
              </a:lnSpc>
            </a:pPr>
            <a:endParaRPr lang="en-US" sz="1200" dirty="0"/>
          </a:p>
          <a:p>
            <a:pPr>
              <a:lnSpc>
                <a:spcPct val="90000"/>
              </a:lnSpc>
            </a:pPr>
            <a:r>
              <a:rPr lang="en-US" sz="2600" dirty="0"/>
              <a:t>Future population projected at </a:t>
            </a:r>
            <a:r>
              <a:rPr lang="en-US" sz="2600" dirty="0" smtClean="0"/>
              <a:t>450,000 by 2036</a:t>
            </a:r>
            <a:endParaRPr lang="en-US" sz="2600" dirty="0"/>
          </a:p>
          <a:p>
            <a:pPr>
              <a:lnSpc>
                <a:spcPct val="90000"/>
              </a:lnSpc>
            </a:pPr>
            <a:endParaRPr lang="en-US" sz="2600" dirty="0"/>
          </a:p>
        </p:txBody>
      </p:sp>
      <p:pic>
        <p:nvPicPr>
          <p:cNvPr id="51204" name="Picture 4" descr="casey and melbour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543" y="1484784"/>
            <a:ext cx="3720341" cy="4105374"/>
          </a:xfrm>
          <a:prstGeom prst="rect">
            <a:avLst/>
          </a:prstGeom>
          <a:noFill/>
          <a:ln w="28575">
            <a:solidFill>
              <a:srgbClr val="FF66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23194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476672"/>
            <a:ext cx="7162800" cy="936104"/>
          </a:xfrm>
        </p:spPr>
        <p:txBody>
          <a:bodyPr/>
          <a:lstStyle/>
          <a:p>
            <a:r>
              <a:rPr lang="en-AU" dirty="0" smtClean="0"/>
              <a:t>Casey Demographic</a:t>
            </a:r>
            <a:endParaRPr lang="en-AU" dirty="0"/>
          </a:p>
        </p:txBody>
      </p:sp>
      <p:sp>
        <p:nvSpPr>
          <p:cNvPr id="3" name="Content Placeholder 2"/>
          <p:cNvSpPr>
            <a:spLocks noGrp="1"/>
          </p:cNvSpPr>
          <p:nvPr>
            <p:ph idx="1"/>
          </p:nvPr>
        </p:nvSpPr>
        <p:spPr>
          <a:xfrm>
            <a:off x="1259632" y="1412776"/>
            <a:ext cx="7162800" cy="4474840"/>
          </a:xfrm>
        </p:spPr>
        <p:txBody>
          <a:bodyPr/>
          <a:lstStyle/>
          <a:p>
            <a:r>
              <a:rPr lang="en-AU" sz="2400" dirty="0" smtClean="0"/>
              <a:t>Over 88,000 residents were </a:t>
            </a:r>
            <a:r>
              <a:rPr lang="en-AU" sz="2400" dirty="0"/>
              <a:t>born </a:t>
            </a:r>
            <a:r>
              <a:rPr lang="en-AU" sz="2400" dirty="0" smtClean="0"/>
              <a:t>overseas</a:t>
            </a:r>
          </a:p>
          <a:p>
            <a:pPr>
              <a:buFontTx/>
              <a:buChar char="-"/>
            </a:pPr>
            <a:r>
              <a:rPr lang="en-AU" sz="2400" dirty="0" smtClean="0"/>
              <a:t>Top 4 countries: United Kingdom, Sri Lanka, India and New Zealand</a:t>
            </a:r>
          </a:p>
          <a:p>
            <a:pPr>
              <a:buFontTx/>
              <a:buChar char="-"/>
            </a:pPr>
            <a:r>
              <a:rPr lang="en-AU" sz="2400" dirty="0" smtClean="0"/>
              <a:t>Top 4 languages other than English: Sinhalese, Dari, Arabic and Hindi</a:t>
            </a:r>
          </a:p>
          <a:p>
            <a:pPr marL="0" indent="0">
              <a:buNone/>
            </a:pPr>
            <a:endParaRPr lang="en-AU" sz="1200" dirty="0" smtClean="0"/>
          </a:p>
          <a:p>
            <a:r>
              <a:rPr lang="en-AU" sz="2400" dirty="0"/>
              <a:t>29% of Casey’s population is aged under </a:t>
            </a:r>
            <a:r>
              <a:rPr lang="en-AU" sz="2400" dirty="0" smtClean="0"/>
              <a:t>18 19,962 </a:t>
            </a:r>
            <a:r>
              <a:rPr lang="en-AU" sz="2400" dirty="0"/>
              <a:t>children are aged 0-4 </a:t>
            </a:r>
            <a:r>
              <a:rPr lang="en-AU" sz="2400" dirty="0" smtClean="0"/>
              <a:t>years</a:t>
            </a:r>
          </a:p>
          <a:p>
            <a:endParaRPr lang="en-AU" sz="2400" dirty="0" smtClean="0"/>
          </a:p>
          <a:p>
            <a:r>
              <a:rPr lang="en-AU" sz="2400" dirty="0" smtClean="0"/>
              <a:t>44% of Casey’s population is couples with children</a:t>
            </a:r>
          </a:p>
          <a:p>
            <a:pPr marL="0" indent="0">
              <a:buNone/>
            </a:pPr>
            <a:endParaRPr lang="en-AU" sz="1200" dirty="0"/>
          </a:p>
          <a:p>
            <a:r>
              <a:rPr lang="en-AU" sz="2400" dirty="0"/>
              <a:t>126,931 women live in the municipality </a:t>
            </a:r>
          </a:p>
          <a:p>
            <a:endParaRPr lang="en-AU" sz="2600" dirty="0" smtClean="0"/>
          </a:p>
        </p:txBody>
      </p:sp>
    </p:spTree>
    <p:extLst>
      <p:ext uri="{BB962C8B-B14F-4D97-AF65-F5344CB8AC3E}">
        <p14:creationId xmlns:p14="http://schemas.microsoft.com/office/powerpoint/2010/main" val="88316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04664"/>
            <a:ext cx="7162800" cy="1080120"/>
          </a:xfrm>
        </p:spPr>
        <p:txBody>
          <a:bodyPr/>
          <a:lstStyle/>
          <a:p>
            <a:r>
              <a:rPr lang="en-AU" dirty="0" smtClean="0"/>
              <a:t>Family Violence in </a:t>
            </a:r>
            <a:r>
              <a:rPr lang="en-AU" dirty="0"/>
              <a:t>C</a:t>
            </a:r>
            <a:r>
              <a:rPr lang="en-AU" dirty="0" smtClean="0"/>
              <a:t>asey</a:t>
            </a:r>
            <a:endParaRPr lang="en-AU" dirty="0"/>
          </a:p>
        </p:txBody>
      </p:sp>
      <p:sp>
        <p:nvSpPr>
          <p:cNvPr id="3" name="Content Placeholder 2"/>
          <p:cNvSpPr>
            <a:spLocks noGrp="1"/>
          </p:cNvSpPr>
          <p:nvPr>
            <p:ph idx="1"/>
          </p:nvPr>
        </p:nvSpPr>
        <p:spPr>
          <a:xfrm>
            <a:off x="1295400" y="1340768"/>
            <a:ext cx="7162800" cy="5040560"/>
          </a:xfrm>
        </p:spPr>
        <p:txBody>
          <a:bodyPr/>
          <a:lstStyle/>
          <a:p>
            <a:pPr>
              <a:lnSpc>
                <a:spcPct val="80000"/>
              </a:lnSpc>
            </a:pPr>
            <a:r>
              <a:rPr lang="en-AU" sz="2000" dirty="0" smtClean="0"/>
              <a:t>The City of Casey has the highest incidences of family violence reports to Police in the state with 3172 callouts in 2011-2012. </a:t>
            </a:r>
          </a:p>
          <a:p>
            <a:pPr>
              <a:lnSpc>
                <a:spcPct val="80000"/>
              </a:lnSpc>
            </a:pPr>
            <a:endParaRPr lang="en-AU" sz="2000" dirty="0"/>
          </a:p>
          <a:p>
            <a:pPr>
              <a:lnSpc>
                <a:spcPct val="80000"/>
              </a:lnSpc>
            </a:pPr>
            <a:r>
              <a:rPr lang="en-AU" sz="2000" dirty="0" smtClean="0"/>
              <a:t>It is estimated that 70% of cases are not reported</a:t>
            </a:r>
          </a:p>
          <a:p>
            <a:pPr>
              <a:lnSpc>
                <a:spcPct val="80000"/>
              </a:lnSpc>
            </a:pPr>
            <a:endParaRPr lang="en-AU" sz="2000" dirty="0" smtClean="0"/>
          </a:p>
          <a:p>
            <a:pPr>
              <a:lnSpc>
                <a:spcPct val="80000"/>
              </a:lnSpc>
            </a:pPr>
            <a:r>
              <a:rPr lang="en-AU" sz="2000" dirty="0" smtClean="0"/>
              <a:t>The Number 1 priority issue for Victoria police (40+% of work)</a:t>
            </a:r>
          </a:p>
          <a:p>
            <a:pPr>
              <a:lnSpc>
                <a:spcPct val="80000"/>
              </a:lnSpc>
            </a:pPr>
            <a:endParaRPr lang="en-AU" sz="2000" dirty="0" smtClean="0"/>
          </a:p>
          <a:p>
            <a:pPr>
              <a:lnSpc>
                <a:spcPct val="80000"/>
              </a:lnSpc>
            </a:pPr>
            <a:r>
              <a:rPr lang="en-AU" sz="2000" dirty="0" smtClean="0"/>
              <a:t>There is a dedicated Victoria Police Family Violence Unit based in Cranbourne</a:t>
            </a:r>
          </a:p>
          <a:p>
            <a:pPr>
              <a:lnSpc>
                <a:spcPct val="80000"/>
              </a:lnSpc>
            </a:pPr>
            <a:endParaRPr lang="en-AU" sz="2000" dirty="0"/>
          </a:p>
          <a:p>
            <a:pPr>
              <a:lnSpc>
                <a:spcPct val="80000"/>
              </a:lnSpc>
            </a:pPr>
            <a:r>
              <a:rPr lang="en-AU" sz="2000" dirty="0" smtClean="0"/>
              <a:t>More than 40,000 women in Casey are estimated to have experienced violence from a male in their lifetime, and even more children</a:t>
            </a:r>
          </a:p>
          <a:p>
            <a:pPr>
              <a:lnSpc>
                <a:spcPct val="80000"/>
              </a:lnSpc>
            </a:pPr>
            <a:endParaRPr lang="en-AU" sz="2000" dirty="0" smtClean="0"/>
          </a:p>
          <a:p>
            <a:pPr>
              <a:lnSpc>
                <a:spcPct val="80000"/>
              </a:lnSpc>
            </a:pPr>
            <a:r>
              <a:rPr lang="en-AU" sz="2000" dirty="0" smtClean="0"/>
              <a:t>Family Violence is a significant public health issue for the City of </a:t>
            </a:r>
            <a:r>
              <a:rPr lang="en-AU" sz="2000" dirty="0"/>
              <a:t>C</a:t>
            </a:r>
            <a:r>
              <a:rPr lang="en-AU" sz="2000" dirty="0" smtClean="0"/>
              <a:t>asey</a:t>
            </a:r>
          </a:p>
          <a:p>
            <a:pPr>
              <a:lnSpc>
                <a:spcPct val="80000"/>
              </a:lnSpc>
            </a:pPr>
            <a:endParaRPr lang="en-AU" sz="2000" dirty="0"/>
          </a:p>
          <a:p>
            <a:pPr>
              <a:lnSpc>
                <a:spcPct val="80000"/>
              </a:lnSpc>
            </a:pPr>
            <a:endParaRPr lang="en-AU" sz="2000" dirty="0" smtClean="0"/>
          </a:p>
          <a:p>
            <a:pPr marL="0" indent="0">
              <a:lnSpc>
                <a:spcPct val="80000"/>
              </a:lnSpc>
              <a:buNone/>
            </a:pPr>
            <a:endParaRPr lang="en-AU" sz="2000" dirty="0" smtClean="0"/>
          </a:p>
          <a:p>
            <a:endParaRPr lang="en-AU" dirty="0"/>
          </a:p>
        </p:txBody>
      </p:sp>
    </p:spTree>
    <p:extLst>
      <p:ext uri="{BB962C8B-B14F-4D97-AF65-F5344CB8AC3E}">
        <p14:creationId xmlns:p14="http://schemas.microsoft.com/office/powerpoint/2010/main" val="1540738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404664"/>
            <a:ext cx="7162800" cy="1143000"/>
          </a:xfrm>
        </p:spPr>
        <p:txBody>
          <a:bodyPr/>
          <a:lstStyle/>
          <a:p>
            <a:r>
              <a:rPr lang="en-AU" dirty="0" smtClean="0"/>
              <a:t>Family Violence Prevention at the City of Casey</a:t>
            </a:r>
            <a:endParaRPr lang="en-AU" dirty="0"/>
          </a:p>
        </p:txBody>
      </p:sp>
      <p:sp>
        <p:nvSpPr>
          <p:cNvPr id="3" name="Content Placeholder 2"/>
          <p:cNvSpPr>
            <a:spLocks noGrp="1"/>
          </p:cNvSpPr>
          <p:nvPr>
            <p:ph idx="1"/>
          </p:nvPr>
        </p:nvSpPr>
        <p:spPr>
          <a:xfrm>
            <a:off x="1331640" y="1700808"/>
            <a:ext cx="7162800" cy="4608512"/>
          </a:xfrm>
        </p:spPr>
        <p:txBody>
          <a:bodyPr/>
          <a:lstStyle/>
          <a:p>
            <a:r>
              <a:rPr lang="en-AU" sz="2400" dirty="0" smtClean="0"/>
              <a:t>Extensive </a:t>
            </a:r>
            <a:r>
              <a:rPr lang="en-AU" sz="2400" dirty="0"/>
              <a:t>work with faith </a:t>
            </a:r>
            <a:r>
              <a:rPr lang="en-AU" sz="2400" dirty="0" smtClean="0"/>
              <a:t>communities: “Promoting Peace in Families Project”</a:t>
            </a:r>
          </a:p>
          <a:p>
            <a:pPr marL="0" indent="0">
              <a:buNone/>
            </a:pPr>
            <a:endParaRPr lang="en-AU" sz="1200" dirty="0" smtClean="0"/>
          </a:p>
          <a:p>
            <a:r>
              <a:rPr lang="en-AU" sz="2400" dirty="0" smtClean="0"/>
              <a:t>Input to State policy, planning and member MAV network</a:t>
            </a:r>
          </a:p>
          <a:p>
            <a:pPr marL="0" indent="0">
              <a:buNone/>
            </a:pPr>
            <a:endParaRPr lang="en-AU" sz="1200" dirty="0" smtClean="0"/>
          </a:p>
          <a:p>
            <a:r>
              <a:rPr lang="en-AU" sz="2400" dirty="0" smtClean="0"/>
              <a:t>Recently received </a:t>
            </a:r>
            <a:r>
              <a:rPr lang="en-AU" sz="2400" dirty="0" err="1" smtClean="0"/>
              <a:t>Dept</a:t>
            </a:r>
            <a:r>
              <a:rPr lang="en-AU" sz="2400" dirty="0" smtClean="0"/>
              <a:t> of Justice Grant $600,000 Primary prevention in partnership with Cardinia, Greater Dandenong &amp; Southern Health “Challenge Project”</a:t>
            </a:r>
          </a:p>
          <a:p>
            <a:pPr marL="0" indent="0">
              <a:buNone/>
            </a:pPr>
            <a:endParaRPr lang="en-AU" sz="1200" dirty="0"/>
          </a:p>
          <a:p>
            <a:endParaRPr lang="en-AU" sz="2400" dirty="0" smtClean="0"/>
          </a:p>
          <a:p>
            <a:pPr marL="0" indent="0">
              <a:buNone/>
            </a:pPr>
            <a:endParaRPr lang="en-AU" sz="2400" dirty="0" smtClean="0"/>
          </a:p>
          <a:p>
            <a:endParaRPr lang="en-AU" sz="1800" dirty="0" smtClean="0"/>
          </a:p>
          <a:p>
            <a:endParaRPr lang="en-AU" sz="2400" dirty="0"/>
          </a:p>
        </p:txBody>
      </p:sp>
    </p:spTree>
    <p:extLst>
      <p:ext uri="{BB962C8B-B14F-4D97-AF65-F5344CB8AC3E}">
        <p14:creationId xmlns:p14="http://schemas.microsoft.com/office/powerpoint/2010/main" val="3533124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7162800" cy="947192"/>
          </a:xfrm>
        </p:spPr>
        <p:txBody>
          <a:bodyPr/>
          <a:lstStyle/>
          <a:p>
            <a:r>
              <a:rPr lang="en-AU" dirty="0" smtClean="0"/>
              <a:t>Continued</a:t>
            </a:r>
            <a:endParaRPr lang="en-AU" dirty="0"/>
          </a:p>
        </p:txBody>
      </p:sp>
      <p:sp>
        <p:nvSpPr>
          <p:cNvPr id="3" name="Content Placeholder 2"/>
          <p:cNvSpPr>
            <a:spLocks noGrp="1"/>
          </p:cNvSpPr>
          <p:nvPr>
            <p:ph idx="1"/>
          </p:nvPr>
        </p:nvSpPr>
        <p:spPr>
          <a:xfrm>
            <a:off x="1295400" y="1556792"/>
            <a:ext cx="7162800" cy="4752528"/>
          </a:xfrm>
        </p:spPr>
        <p:txBody>
          <a:bodyPr/>
          <a:lstStyle/>
          <a:p>
            <a:r>
              <a:rPr lang="en-AU" sz="2400" dirty="0" smtClean="0"/>
              <a:t>Casey </a:t>
            </a:r>
            <a:r>
              <a:rPr lang="en-AU" sz="2400" dirty="0"/>
              <a:t>Men’s Action Team - preventing violence against women: Team Leader Local Laws is a foundation </a:t>
            </a:r>
            <a:r>
              <a:rPr lang="en-AU" sz="2400" dirty="0" smtClean="0"/>
              <a:t>member and ambassador</a:t>
            </a:r>
          </a:p>
          <a:p>
            <a:r>
              <a:rPr lang="en-AU" sz="2400" dirty="0"/>
              <a:t>Consists of senior staff in Council from various departments</a:t>
            </a:r>
          </a:p>
          <a:p>
            <a:r>
              <a:rPr lang="en-AU" sz="2400" dirty="0"/>
              <a:t>Purpose is to increase the capacity across Council to </a:t>
            </a:r>
            <a:r>
              <a:rPr lang="en-AU" sz="2400" dirty="0" smtClean="0"/>
              <a:t>prevent violence </a:t>
            </a:r>
            <a:r>
              <a:rPr lang="en-AU" sz="2400" dirty="0"/>
              <a:t>against women by men taking responsibility and action within their spheres of </a:t>
            </a:r>
            <a:r>
              <a:rPr lang="en-AU" sz="2400" dirty="0" smtClean="0"/>
              <a:t>influence</a:t>
            </a:r>
          </a:p>
          <a:p>
            <a:r>
              <a:rPr lang="en-AU" sz="2400" dirty="0" smtClean="0"/>
              <a:t>Through involvement in the group, local laws decided to look at ways to prevent violence against women</a:t>
            </a:r>
            <a:endParaRPr lang="en-AU" sz="2400" dirty="0"/>
          </a:p>
          <a:p>
            <a:pPr marL="0" indent="0">
              <a:buNone/>
            </a:pPr>
            <a:endParaRPr lang="en-AU" sz="2000" dirty="0"/>
          </a:p>
        </p:txBody>
      </p:sp>
    </p:spTree>
    <p:extLst>
      <p:ext uri="{BB962C8B-B14F-4D97-AF65-F5344CB8AC3E}">
        <p14:creationId xmlns:p14="http://schemas.microsoft.com/office/powerpoint/2010/main" val="386829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Local Laws in Family Violence Prevention</a:t>
            </a:r>
            <a:endParaRPr lang="en-AU" dirty="0"/>
          </a:p>
        </p:txBody>
      </p:sp>
      <p:sp>
        <p:nvSpPr>
          <p:cNvPr id="3" name="Content Placeholder 2"/>
          <p:cNvSpPr>
            <a:spLocks noGrp="1"/>
          </p:cNvSpPr>
          <p:nvPr>
            <p:ph idx="1"/>
          </p:nvPr>
        </p:nvSpPr>
        <p:spPr>
          <a:xfrm>
            <a:off x="1331640" y="2204864"/>
            <a:ext cx="7162800" cy="4114800"/>
          </a:xfrm>
        </p:spPr>
        <p:txBody>
          <a:bodyPr/>
          <a:lstStyle/>
          <a:p>
            <a:r>
              <a:rPr lang="en-AU" sz="2800" dirty="0" smtClean="0"/>
              <a:t>Local Laws officers interact with perpetrators and victims</a:t>
            </a:r>
          </a:p>
          <a:p>
            <a:pPr marL="0" indent="0">
              <a:buNone/>
            </a:pPr>
            <a:endParaRPr lang="en-AU" sz="1200" dirty="0"/>
          </a:p>
          <a:p>
            <a:r>
              <a:rPr lang="en-AU" sz="2800" dirty="0" smtClean="0"/>
              <a:t>Local laws officers are exposed to violent behaviour or the signs</a:t>
            </a:r>
          </a:p>
          <a:p>
            <a:pPr marL="0" indent="0">
              <a:buNone/>
            </a:pPr>
            <a:endParaRPr lang="en-AU" sz="1200" dirty="0"/>
          </a:p>
          <a:p>
            <a:r>
              <a:rPr lang="en-AU" sz="2800" dirty="0" smtClean="0"/>
              <a:t>Identified a correlation between  family violence and violence toward pets</a:t>
            </a:r>
            <a:endParaRPr lang="en-AU" sz="2800" dirty="0"/>
          </a:p>
          <a:p>
            <a:endParaRPr lang="en-AU" sz="2800" dirty="0"/>
          </a:p>
        </p:txBody>
      </p:sp>
    </p:spTree>
    <p:extLst>
      <p:ext uri="{BB962C8B-B14F-4D97-AF65-F5344CB8AC3E}">
        <p14:creationId xmlns:p14="http://schemas.microsoft.com/office/powerpoint/2010/main" val="581145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04664"/>
            <a:ext cx="7162800" cy="1080120"/>
          </a:xfrm>
        </p:spPr>
        <p:txBody>
          <a:bodyPr/>
          <a:lstStyle/>
          <a:p>
            <a:r>
              <a:rPr lang="en-AU" dirty="0" smtClean="0"/>
              <a:t>What local laws staff saw</a:t>
            </a:r>
            <a:endParaRPr lang="en-AU" dirty="0"/>
          </a:p>
        </p:txBody>
      </p:sp>
      <p:sp>
        <p:nvSpPr>
          <p:cNvPr id="3" name="Content Placeholder 2"/>
          <p:cNvSpPr>
            <a:spLocks noGrp="1"/>
          </p:cNvSpPr>
          <p:nvPr>
            <p:ph idx="1"/>
          </p:nvPr>
        </p:nvSpPr>
        <p:spPr>
          <a:xfrm>
            <a:off x="1295400" y="1628800"/>
            <a:ext cx="7162800" cy="4467200"/>
          </a:xfrm>
        </p:spPr>
        <p:txBody>
          <a:bodyPr/>
          <a:lstStyle/>
          <a:p>
            <a:r>
              <a:rPr lang="en-AU" sz="2400" dirty="0" smtClean="0"/>
              <a:t>Looking back over Local Laws cases it became clear that on several occasions women disclosed fear of harm by their partner, at the time of intervention with an officer, and that they were assaulted by a male partners after an animal was impounded, seized or search warrant executed. </a:t>
            </a:r>
          </a:p>
          <a:p>
            <a:r>
              <a:rPr lang="en-AU" sz="2400" dirty="0" smtClean="0"/>
              <a:t>Local laws realised that they could take responsibility to ensure that their actions resulted in women being safe, by preventing violence occurring. </a:t>
            </a:r>
          </a:p>
          <a:p>
            <a:endParaRPr lang="en-AU" dirty="0"/>
          </a:p>
        </p:txBody>
      </p:sp>
    </p:spTree>
    <p:extLst>
      <p:ext uri="{BB962C8B-B14F-4D97-AF65-F5344CB8AC3E}">
        <p14:creationId xmlns:p14="http://schemas.microsoft.com/office/powerpoint/2010/main" val="3266798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404664"/>
            <a:ext cx="7162800" cy="1131912"/>
          </a:xfrm>
        </p:spPr>
        <p:txBody>
          <a:bodyPr/>
          <a:lstStyle/>
          <a:p>
            <a:r>
              <a:rPr lang="en-AU" dirty="0" smtClean="0"/>
              <a:t>Local Laws – How </a:t>
            </a:r>
            <a:r>
              <a:rPr lang="en-AU" dirty="0"/>
              <a:t>P</a:t>
            </a:r>
            <a:r>
              <a:rPr lang="en-AU" dirty="0" smtClean="0"/>
              <a:t>ractise Changed</a:t>
            </a:r>
            <a:endParaRPr lang="en-AU" dirty="0"/>
          </a:p>
        </p:txBody>
      </p:sp>
      <p:sp>
        <p:nvSpPr>
          <p:cNvPr id="3" name="Content Placeholder 2"/>
          <p:cNvSpPr>
            <a:spLocks noGrp="1"/>
          </p:cNvSpPr>
          <p:nvPr>
            <p:ph idx="1"/>
          </p:nvPr>
        </p:nvSpPr>
        <p:spPr>
          <a:xfrm>
            <a:off x="1259632" y="1772816"/>
            <a:ext cx="7162800" cy="4395192"/>
          </a:xfrm>
        </p:spPr>
        <p:txBody>
          <a:bodyPr/>
          <a:lstStyle/>
          <a:p>
            <a:r>
              <a:rPr lang="en-AU" sz="2200" dirty="0" smtClean="0"/>
              <a:t>Partnership formed with Councils Health Promotion Team and Victoria Police</a:t>
            </a:r>
          </a:p>
          <a:p>
            <a:pPr marL="0" indent="0">
              <a:buNone/>
            </a:pPr>
            <a:endParaRPr lang="en-AU" sz="1200" dirty="0" smtClean="0"/>
          </a:p>
          <a:p>
            <a:r>
              <a:rPr lang="en-AU" sz="2200" dirty="0" smtClean="0"/>
              <a:t>2 hour training session for all Local Laws officers in family violence prevention </a:t>
            </a:r>
          </a:p>
          <a:p>
            <a:pPr marL="0" indent="0">
              <a:buNone/>
            </a:pPr>
            <a:endParaRPr lang="en-AU" sz="1200" dirty="0" smtClean="0"/>
          </a:p>
          <a:p>
            <a:r>
              <a:rPr lang="en-AU" sz="2200" dirty="0"/>
              <a:t>Standard Operation Procedures updated with specific sections dedicated to Family Violence being included within the Animal Management, OH &amp; S and Traffic sections. Debriefing occurs following an </a:t>
            </a:r>
            <a:r>
              <a:rPr lang="en-AU" sz="2200" dirty="0" smtClean="0"/>
              <a:t>incident</a:t>
            </a:r>
          </a:p>
          <a:p>
            <a:pPr marL="0" indent="0">
              <a:buNone/>
            </a:pPr>
            <a:endParaRPr lang="en-AU" sz="1200" dirty="0"/>
          </a:p>
          <a:p>
            <a:r>
              <a:rPr lang="en-AU" sz="2200" dirty="0" smtClean="0"/>
              <a:t>Team </a:t>
            </a:r>
            <a:r>
              <a:rPr lang="en-AU" sz="2200" dirty="0"/>
              <a:t>Leader Local Laws accepted as a White Ribbon Ambassador</a:t>
            </a:r>
          </a:p>
          <a:p>
            <a:endParaRPr lang="en-AU" sz="2400" dirty="0" smtClean="0"/>
          </a:p>
        </p:txBody>
      </p:sp>
    </p:spTree>
    <p:extLst>
      <p:ext uri="{BB962C8B-B14F-4D97-AF65-F5344CB8AC3E}">
        <p14:creationId xmlns:p14="http://schemas.microsoft.com/office/powerpoint/2010/main" val="809736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Casey Corporate Title Slide">
  <a:themeElements>
    <a:clrScheme name="Casey Corporate Template v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sey Corporate Template v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37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3700" b="1" i="0" u="none" strike="noStrike" cap="none" normalizeH="0" baseline="0" smtClean="0">
            <a:ln>
              <a:noFill/>
            </a:ln>
            <a:solidFill>
              <a:srgbClr val="000099"/>
            </a:solidFill>
            <a:effectLst/>
            <a:latin typeface="Arial" charset="0"/>
          </a:defRPr>
        </a:defPPr>
      </a:lstStyle>
    </a:lnDef>
  </a:objectDefaults>
  <a:extraClrSchemeLst>
    <a:extraClrScheme>
      <a:clrScheme name="Casey Corporate Template v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sey Corporate Template v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sey Corporate Template v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sey Corporate Template v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sey Corporate Template v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sey Corporate Template v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sey Corporate Template v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sey Corporate Template v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sey Corporate Template v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sey Corporate Template v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sey Corporate Template v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sey Corporate Template v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C72B406EC4FF44A494E2EC2B5D0974" ma:contentTypeVersion="3" ma:contentTypeDescription="Create a new document." ma:contentTypeScope="" ma:versionID="f55130897ef6ffcf67a78f26ba36383b">
  <xsd:schema xmlns:xsd="http://www.w3.org/2001/XMLSchema" xmlns:xs="http://www.w3.org/2001/XMLSchema" xmlns:p="http://schemas.microsoft.com/office/2006/metadata/properties" xmlns:ns2="b2999bd9-dba0-46e4-8521-1f182c80fbb9" xmlns:ns4="c9f238dd-bb73-4aef-a7a5-d644ad823e52" targetNamespace="http://schemas.microsoft.com/office/2006/metadata/properties" ma:root="true" ma:fieldsID="afdec5cad4fa6870f71747e3fae521e1" ns2:_="" ns4:_="">
    <xsd:import namespace="b2999bd9-dba0-46e4-8521-1f182c80fbb9"/>
    <xsd:import namespace="c9f238dd-bb73-4aef-a7a5-d644ad823e52"/>
    <xsd:element name="properties">
      <xsd:complexType>
        <xsd:sequence>
          <xsd:element name="documentManagement">
            <xsd:complexType>
              <xsd:all>
                <xsd:element ref="ns2:AGLSSubjectTaxHTField1" minOccurs="0"/>
                <xsd:element ref="ns4:AGLSSubjectHTField0"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999bd9-dba0-46e4-8521-1f182c80fbb9" elementFormDefault="qualified">
    <xsd:import namespace="http://schemas.microsoft.com/office/2006/documentManagement/types"/>
    <xsd:import namespace="http://schemas.microsoft.com/office/infopath/2007/PartnerControls"/>
    <xsd:element name="AGLSSubjectTaxHTField1" ma:index="8" nillable="true" ma:displayName="DC.Subject_1" ma:hidden="true" ma:internalName="AGLSSubjectTaxHTField1">
      <xsd:simpleType>
        <xsd:restriction base="dms:Note"/>
      </xsd:simpleType>
    </xsd:element>
    <xsd:element name="TaxCatchAll" ma:index="11" nillable="true" ma:displayName="Taxonomy Catch All Column" ma:description="" ma:hidden="true" ma:list="{ff9c2cd2-d0e6-477d-a921-5f7152752030}" ma:internalName="TaxCatchAll" ma:showField="CatchAllData" ma:web="b2999bd9-dba0-46e4-8521-1f182c80fbb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AGLSSubjectHTField0" ma:index="10" ma:taxonomy="true" ma:internalName="AGLSSubjectHTField0" ma:taxonomyFieldName="AGLSSubject" ma:displayName="DC.Subject" ma:default="" ma:fieldId="{d8fece8f-c1b1-4f04-a86c-25e52362e650}" ma:sspId="2283e515-f1ad-4c86-85fd-a7bc38926309" ma:termSetId="bd09e9e4-4fd3-4785-8f8f-05e1704e9b3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GLSSubjectHTField0 xmlns="c9f238dd-bb73-4aef-a7a5-d644ad823e52">
      <Terms xmlns="http://schemas.microsoft.com/office/infopath/2007/PartnerControls">
        <TermInfo xmlns="http://schemas.microsoft.com/office/infopath/2007/PartnerControls">
          <TermName xmlns="http://schemas.microsoft.com/office/infopath/2007/PartnerControls">Family violence</TermName>
          <TermId xmlns="http://schemas.microsoft.com/office/infopath/2007/PartnerControls">a925b0ef-05da-49ea-b419-827af8496195</TermId>
        </TermInfo>
      </Terms>
    </AGLSSubjectHTField0>
    <TaxCatchAll xmlns="b2999bd9-dba0-46e4-8521-1f182c80fbb9">
      <Value>165</Value>
    </TaxCatchAll>
    <AGLSSubjectTaxHTField1 xmlns="b2999bd9-dba0-46e4-8521-1f182c80fbb9" xsi:nil="true"/>
  </documentManagement>
</p:properties>
</file>

<file path=customXml/itemProps1.xml><?xml version="1.0" encoding="utf-8"?>
<ds:datastoreItem xmlns:ds="http://schemas.openxmlformats.org/officeDocument/2006/customXml" ds:itemID="{E5A01603-62D2-4329-B6F3-0B7CEC13C309}">
  <ds:schemaRefs>
    <ds:schemaRef ds:uri="http://schemas.microsoft.com/sharepoint/v3/contenttype/forms"/>
  </ds:schemaRefs>
</ds:datastoreItem>
</file>

<file path=customXml/itemProps2.xml><?xml version="1.0" encoding="utf-8"?>
<ds:datastoreItem xmlns:ds="http://schemas.openxmlformats.org/officeDocument/2006/customXml" ds:itemID="{61FD7789-0BDF-45A7-8A22-56A764B808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999bd9-dba0-46e4-8521-1f182c80fbb9"/>
    <ds:schemaRef ds:uri="c9f238dd-bb73-4aef-a7a5-d644ad823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1D3A02-45F2-4509-B549-C489FB67AF09}">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c9f238dd-bb73-4aef-a7a5-d644ad823e52"/>
    <ds:schemaRef ds:uri="http://schemas.microsoft.com/office/2006/documentManagement/types"/>
    <ds:schemaRef ds:uri="b2999bd9-dba0-46e4-8521-1f182c80fbb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Casey Corporate Title Slide</Template>
  <TotalTime>537</TotalTime>
  <Words>689</Words>
  <Application>Microsoft Office PowerPoint</Application>
  <PresentationFormat>On-screen Show (4:3)</PresentationFormat>
  <Paragraphs>101</Paragraphs>
  <Slides>14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Trebuchet MS</vt:lpstr>
      <vt:lpstr>Casey Corporate Title Slide</vt:lpstr>
      <vt:lpstr>Local Laws -  Preventing Violence Against Women  Rod Bezanovic Team Leader Local Laws</vt:lpstr>
      <vt:lpstr>City of Casey Profile</vt:lpstr>
      <vt:lpstr>Casey Demographic</vt:lpstr>
      <vt:lpstr>Family Violence in Casey</vt:lpstr>
      <vt:lpstr>Family Violence Prevention at the City of Casey</vt:lpstr>
      <vt:lpstr>Continued</vt:lpstr>
      <vt:lpstr>Local Laws in Family Violence Prevention</vt:lpstr>
      <vt:lpstr>What local laws staff saw</vt:lpstr>
      <vt:lpstr>Local Laws – How Practise Changed</vt:lpstr>
      <vt:lpstr>Model continued</vt:lpstr>
      <vt:lpstr>What has changed?</vt:lpstr>
      <vt:lpstr>Examples of changed practice</vt:lpstr>
      <vt:lpstr>Next Stages</vt:lpstr>
      <vt:lpstr>Any questions?  Contact Rod Bezanovic 97055200 rbezanovic@casey.vic.gov.au  </vt:lpstr>
    </vt:vector>
  </TitlesOfParts>
  <Company>City of Casey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Laws and the City of Casey - Dec 2012 (PowerPoint - 549KB)</dc:title>
  <dc:creator>Kim Carter</dc:creator>
  <cp:lastModifiedBy>Zachary Tangey</cp:lastModifiedBy>
  <cp:revision>44</cp:revision>
  <cp:lastPrinted>2012-12-12T00:09:04Z</cp:lastPrinted>
  <dcterms:created xsi:type="dcterms:W3CDTF">2012-10-26T03:37:59Z</dcterms:created>
  <dcterms:modified xsi:type="dcterms:W3CDTF">2018-03-22T04:43:19Z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0x01010079C72B406EC4FF44A494E2EC2B5D0974</vt:lpwstr>
  </property>
  <property fmtid="{D5CDD505-2E9C-101B-9397-08002B2CF9AE}" pid="3" name="URL">
    <vt:lpwstr>, </vt:lpwstr>
  </property>
  <property fmtid="{D5CDD505-2E9C-101B-9397-08002B2CF9AE}" pid="4" name="AGLSSubject">
    <vt:lpwstr>165;#Family violence|a925b0ef-05da-49ea-b419-827af8496195</vt:lpwstr>
  </property>
  <property fmtid="{D5CDD505-2E9C-101B-9397-08002B2CF9AE}" pid="5" name="Order">
    <vt:r8>1300</vt:r8>
  </property>
  <property fmtid="{D5CDD505-2E9C-101B-9397-08002B2CF9AE}" pid="6" name="TemplateUrl">
    <vt:lpwstr/>
  </property>
  <property fmtid="{D5CDD505-2E9C-101B-9397-08002B2CF9AE}" pid="7" name="_SourceUrl">
    <vt:lpwstr/>
  </property>
  <property fmtid="{D5CDD505-2E9C-101B-9397-08002B2CF9AE}" pid="8" name="_SharedFileIndex">
    <vt:lpwstr/>
  </property>
  <property fmtid="{D5CDD505-2E9C-101B-9397-08002B2CF9AE}" pid="9" name="xd_Signature">
    <vt:bool>false</vt:bool>
  </property>
  <property fmtid="{D5CDD505-2E9C-101B-9397-08002B2CF9AE}" pid="10" name="xd_ProgID">
    <vt:lpwstr/>
  </property>
</Properties>
</file>