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6"/>
  </p:notesMasterIdLst>
  <p:handoutMasterIdLst>
    <p:handoutMasterId r:id="rId17"/>
  </p:handoutMasterIdLst>
  <p:sldIdLst>
    <p:sldId id="256" r:id="rId6"/>
    <p:sldId id="267" r:id="rId7"/>
    <p:sldId id="268" r:id="rId8"/>
    <p:sldId id="269" r:id="rId9"/>
    <p:sldId id="270" r:id="rId10"/>
    <p:sldId id="257" r:id="rId11"/>
    <p:sldId id="266" r:id="rId12"/>
    <p:sldId id="271" r:id="rId13"/>
    <p:sldId id="260" r:id="rId14"/>
    <p:sldId id="272"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70574" autoAdjust="0"/>
  </p:normalViewPr>
  <p:slideViewPr>
    <p:cSldViewPr>
      <p:cViewPr varScale="1">
        <p:scale>
          <a:sx n="53" d="100"/>
          <a:sy n="53" d="100"/>
        </p:scale>
        <p:origin x="162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91" d="100"/>
          <a:sy n="91" d="100"/>
        </p:scale>
        <p:origin x="-3036"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D856780-BB5E-4F39-8E80-BE0E6B84A2B8}" type="datetimeFigureOut">
              <a:rPr lang="en-US"/>
              <a:pPr>
                <a:defRPr/>
              </a:pPr>
              <a:t>3/22/2018</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D930708-F139-4B80-9CD9-6271B3E337BB}" type="slidenum">
              <a:rPr lang="en-AU"/>
              <a:pPr>
                <a:defRPr/>
              </a:pPr>
              <a:t>‹#›</a:t>
            </a:fld>
            <a:endParaRPr lang="en-AU"/>
          </a:p>
        </p:txBody>
      </p:sp>
    </p:spTree>
    <p:extLst>
      <p:ext uri="{BB962C8B-B14F-4D97-AF65-F5344CB8AC3E}">
        <p14:creationId xmlns:p14="http://schemas.microsoft.com/office/powerpoint/2010/main" val="560346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32CC469-A830-4F9E-8BB7-3ED9FD579358}" type="datetimeFigureOut">
              <a:rPr lang="en-US"/>
              <a:pPr>
                <a:defRPr/>
              </a:pPr>
              <a:t>3/22/2018</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AU"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2445D09-C1D1-47AD-AB92-5D6293127E11}" type="slidenum">
              <a:rPr lang="en-AU"/>
              <a:pPr>
                <a:defRPr/>
              </a:pPr>
              <a:t>‹#›</a:t>
            </a:fld>
            <a:endParaRPr lang="en-AU" dirty="0"/>
          </a:p>
        </p:txBody>
      </p:sp>
    </p:spTree>
    <p:extLst>
      <p:ext uri="{BB962C8B-B14F-4D97-AF65-F5344CB8AC3E}">
        <p14:creationId xmlns:p14="http://schemas.microsoft.com/office/powerpoint/2010/main" val="28277871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smtClean="0"/>
          </a:p>
        </p:txBody>
      </p:sp>
      <p:sp>
        <p:nvSpPr>
          <p:cNvPr id="13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E2466A-9A75-4745-B8AC-CE8B2519BF8A}" type="slidenum">
              <a:rPr lang="en-AU" smtClean="0"/>
              <a:pPr fontAlgn="base">
                <a:spcBef>
                  <a:spcPct val="0"/>
                </a:spcBef>
                <a:spcAft>
                  <a:spcPct val="0"/>
                </a:spcAft>
                <a:defRPr/>
              </a:pPr>
              <a:t>1</a:t>
            </a:fld>
            <a:endParaRPr lang="en-AU" smtClean="0"/>
          </a:p>
        </p:txBody>
      </p:sp>
    </p:spTree>
    <p:extLst>
      <p:ext uri="{BB962C8B-B14F-4D97-AF65-F5344CB8AC3E}">
        <p14:creationId xmlns:p14="http://schemas.microsoft.com/office/powerpoint/2010/main" val="2353517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AU" smtClean="0"/>
              <a:t>Many thanks to the members  of the working group – their commitment to this work has been fantastic!!</a:t>
            </a:r>
          </a:p>
        </p:txBody>
      </p:sp>
      <p:sp>
        <p:nvSpPr>
          <p:cNvPr id="4" name="Slide Number Placeholder 3"/>
          <p:cNvSpPr>
            <a:spLocks noGrp="1"/>
          </p:cNvSpPr>
          <p:nvPr>
            <p:ph type="sldNum" sz="quarter" idx="5"/>
          </p:nvPr>
        </p:nvSpPr>
        <p:spPr/>
        <p:txBody>
          <a:bodyPr/>
          <a:lstStyle/>
          <a:p>
            <a:pPr>
              <a:defRPr/>
            </a:pPr>
            <a:fld id="{9E15B566-6ADF-41E1-99EF-817510E9B7F1}" type="slidenum">
              <a:rPr lang="en-AU" smtClean="0"/>
              <a:pPr>
                <a:defRPr/>
              </a:pPr>
              <a:t>10</a:t>
            </a:fld>
            <a:endParaRPr lang="en-AU" dirty="0"/>
          </a:p>
        </p:txBody>
      </p:sp>
    </p:spTree>
    <p:extLst>
      <p:ext uri="{BB962C8B-B14F-4D97-AF65-F5344CB8AC3E}">
        <p14:creationId xmlns:p14="http://schemas.microsoft.com/office/powerpoint/2010/main" val="31773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lnSpcReduction="10000"/>
          </a:bodyPr>
          <a:lstStyle/>
          <a:p>
            <a:pPr eaLnBrk="1" fontAlgn="auto" hangingPunct="1">
              <a:spcBef>
                <a:spcPts val="0"/>
              </a:spcBef>
              <a:spcAft>
                <a:spcPts val="0"/>
              </a:spcAft>
              <a:defRPr/>
            </a:pPr>
            <a:r>
              <a:rPr lang="en-AU" dirty="0" smtClean="0"/>
              <a:t>Before we get into the Gender Equity in Local Government working group and what the group has been doing – thought it important to briefly clarify what we mean by gender, gender equity, and why we are talking about gender equity when we’re at a forum to discuss preventing violence against women.</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Gender refers to the socially constructed roles, identities and expectations that are assigned to women and men – that is, the masculine and feminine qualities, behaviours and roles that shape who we are.</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Gender influences many of the experiences we have on a daily basis.</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For example – gender would have played a role in:</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The set of clothes you pulled on this morning, </a:t>
            </a:r>
          </a:p>
          <a:p>
            <a:pPr eaLnBrk="1" fontAlgn="auto" hangingPunct="1">
              <a:spcBef>
                <a:spcPts val="0"/>
              </a:spcBef>
              <a:spcAft>
                <a:spcPts val="0"/>
              </a:spcAft>
              <a:defRPr/>
            </a:pPr>
            <a:r>
              <a:rPr lang="en-AU" dirty="0" smtClean="0"/>
              <a:t>Whether you fit in any housework before heading out the door, </a:t>
            </a:r>
          </a:p>
          <a:p>
            <a:pPr eaLnBrk="1" fontAlgn="auto" hangingPunct="1">
              <a:spcBef>
                <a:spcPts val="0"/>
              </a:spcBef>
              <a:spcAft>
                <a:spcPts val="0"/>
              </a:spcAft>
              <a:defRPr/>
            </a:pPr>
            <a:r>
              <a:rPr lang="en-AU" dirty="0" smtClean="0"/>
              <a:t>If you were responsible for getting the children ready, </a:t>
            </a:r>
          </a:p>
          <a:p>
            <a:pPr eaLnBrk="1" fontAlgn="auto" hangingPunct="1">
              <a:spcBef>
                <a:spcPts val="0"/>
              </a:spcBef>
              <a:spcAft>
                <a:spcPts val="0"/>
              </a:spcAft>
              <a:defRPr/>
            </a:pPr>
            <a:r>
              <a:rPr lang="en-AU" dirty="0" smtClean="0"/>
              <a:t>Whether you used public transport or your own car, </a:t>
            </a:r>
          </a:p>
          <a:p>
            <a:pPr eaLnBrk="1" fontAlgn="auto" hangingPunct="1">
              <a:spcBef>
                <a:spcPts val="0"/>
              </a:spcBef>
              <a:spcAft>
                <a:spcPts val="0"/>
              </a:spcAft>
              <a:defRPr/>
            </a:pPr>
            <a:r>
              <a:rPr lang="en-AU" dirty="0" smtClean="0"/>
              <a:t>And how much you are paid for the work you do.</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These things are all influenced not only by your personality, but also by your gender. As a society we give have popularly held beliefs and norms about the roles women and men have, how they should behave and what their interests are. These things are not determined by ‘sex’, that is, by being born ‘male’ or ‘female’ – but are learned through social interaction.</a:t>
            </a:r>
          </a:p>
          <a:p>
            <a:pPr eaLnBrk="1" fontAlgn="auto" hangingPunct="1">
              <a:spcBef>
                <a:spcPts val="0"/>
              </a:spcBef>
              <a:spcAft>
                <a:spcPts val="0"/>
              </a:spcAft>
              <a:defRPr/>
            </a:pPr>
            <a:endParaRPr lang="en-AU"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EF28C7-8E1E-49AD-B3CB-76AC395BA997}" type="slidenum">
              <a:rPr lang="en-AU" smtClean="0"/>
              <a:pPr fontAlgn="base">
                <a:spcBef>
                  <a:spcPct val="0"/>
                </a:spcBef>
                <a:spcAft>
                  <a:spcPct val="0"/>
                </a:spcAft>
                <a:defRPr/>
              </a:pPr>
              <a:t>2</a:t>
            </a:fld>
            <a:endParaRPr lang="en-AU" smtClean="0"/>
          </a:p>
        </p:txBody>
      </p:sp>
    </p:spTree>
    <p:extLst>
      <p:ext uri="{BB962C8B-B14F-4D97-AF65-F5344CB8AC3E}">
        <p14:creationId xmlns:p14="http://schemas.microsoft.com/office/powerpoint/2010/main" val="1869136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AU" smtClean="0"/>
              <a:t>Gender not only influences us at a personal level, it helps to shape and organise us as a society – our systems, structures and who has access to power and resources.</a:t>
            </a:r>
          </a:p>
          <a:p>
            <a:pPr eaLnBrk="1" hangingPunct="1">
              <a:spcBef>
                <a:spcPct val="0"/>
              </a:spcBef>
            </a:pPr>
            <a:endParaRPr lang="en-AU" smtClean="0"/>
          </a:p>
          <a:p>
            <a:pPr eaLnBrk="1" hangingPunct="1">
              <a:spcBef>
                <a:spcPct val="0"/>
              </a:spcBef>
            </a:pPr>
            <a:r>
              <a:rPr lang="en-AU" smtClean="0"/>
              <a:t>For example, on average, there is a pay gap between women and men full-time workers in Australia that is 17%. This is for a range of gender-related reasons including the different roles women and men have in society how they are valued.</a:t>
            </a:r>
          </a:p>
          <a:p>
            <a:pPr eaLnBrk="1" hangingPunct="1">
              <a:spcBef>
                <a:spcPct val="0"/>
              </a:spcBef>
            </a:pPr>
            <a:endParaRPr lang="en-AU" smtClean="0"/>
          </a:p>
          <a:p>
            <a:pPr eaLnBrk="1" hangingPunct="1">
              <a:spcBef>
                <a:spcPct val="0"/>
              </a:spcBef>
            </a:pPr>
            <a:r>
              <a:rPr lang="en-AU" smtClean="0"/>
              <a:t>A gender equity approach highlights these disparities to encourage a focus on those groups of women and men who are most marginalised – and most often, this means a focus on women. </a:t>
            </a:r>
          </a:p>
          <a:p>
            <a:pPr eaLnBrk="1" hangingPunct="1">
              <a:spcBef>
                <a:spcPct val="0"/>
              </a:spcBef>
            </a:pPr>
            <a:endParaRPr lang="en-AU" smtClean="0"/>
          </a:p>
          <a:p>
            <a:pPr eaLnBrk="1" hangingPunct="1">
              <a:spcBef>
                <a:spcPct val="0"/>
              </a:spcBef>
            </a:pPr>
            <a:r>
              <a:rPr lang="en-AU" smtClean="0"/>
              <a:t>READ QUOTE – Gender Equity…</a:t>
            </a:r>
          </a:p>
          <a:p>
            <a:pPr eaLnBrk="1" hangingPunct="1">
              <a:spcBef>
                <a:spcPct val="0"/>
              </a:spcBef>
            </a:pPr>
            <a:endParaRPr lang="en-AU" smtClean="0"/>
          </a:p>
          <a:p>
            <a:pPr eaLnBrk="1" hangingPunct="1">
              <a:spcBef>
                <a:spcPct val="0"/>
              </a:spcBef>
            </a:pPr>
            <a:endParaRPr lang="en-AU" smtClean="0"/>
          </a:p>
          <a:p>
            <a:pPr eaLnBrk="1" hangingPunct="1">
              <a:spcBef>
                <a:spcPct val="0"/>
              </a:spcBef>
            </a:pPr>
            <a:endParaRPr lang="en-AU"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DE41445-44AB-4A66-9AFC-56496A4F190E}" type="slidenum">
              <a:rPr lang="en-AU" smtClean="0"/>
              <a:pPr fontAlgn="base">
                <a:spcBef>
                  <a:spcPct val="0"/>
                </a:spcBef>
                <a:spcAft>
                  <a:spcPct val="0"/>
                </a:spcAft>
                <a:defRPr/>
              </a:pPr>
              <a:t>3</a:t>
            </a:fld>
            <a:endParaRPr lang="en-AU" smtClean="0"/>
          </a:p>
        </p:txBody>
      </p:sp>
    </p:spTree>
    <p:extLst>
      <p:ext uri="{BB962C8B-B14F-4D97-AF65-F5344CB8AC3E}">
        <p14:creationId xmlns:p14="http://schemas.microsoft.com/office/powerpoint/2010/main" val="3394435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p:txBody>
          <a:bodyPr wrap="square" numCol="1" anchor="t" anchorCtr="0" compatLnSpc="1">
            <a:prstTxWarp prst="textNoShape">
              <a:avLst/>
            </a:prstTxWarp>
            <a:normAutofit lnSpcReduction="10000"/>
          </a:bodyPr>
          <a:lstStyle/>
          <a:p>
            <a:pPr eaLnBrk="1" hangingPunct="1">
              <a:spcBef>
                <a:spcPct val="0"/>
              </a:spcBef>
              <a:defRPr/>
            </a:pPr>
            <a:r>
              <a:rPr lang="en-AU" dirty="0" smtClean="0"/>
              <a:t>So how does ‘gender equity’ relate to preventing violence against women?</a:t>
            </a:r>
          </a:p>
          <a:p>
            <a:pPr eaLnBrk="1" hangingPunct="1">
              <a:spcBef>
                <a:spcPct val="0"/>
              </a:spcBef>
              <a:defRPr/>
            </a:pPr>
            <a:endParaRPr lang="en-AU" dirty="0" smtClean="0"/>
          </a:p>
          <a:p>
            <a:pPr eaLnBrk="1" hangingPunct="1">
              <a:spcBef>
                <a:spcPct val="0"/>
              </a:spcBef>
              <a:defRPr/>
            </a:pPr>
            <a:r>
              <a:rPr lang="en-AU" dirty="0" smtClean="0"/>
              <a:t>Gender inequities – so more specifically, gender stereotypes and unequal power relations between women and men, are one of the key determinants identified by </a:t>
            </a:r>
            <a:r>
              <a:rPr lang="en-AU" dirty="0" err="1" smtClean="0"/>
              <a:t>VicHealth</a:t>
            </a:r>
            <a:r>
              <a:rPr lang="en-AU" dirty="0" smtClean="0"/>
              <a:t> in their Framework for Action, Preventing Violence Before It Occurs.</a:t>
            </a:r>
          </a:p>
          <a:p>
            <a:pPr eaLnBrk="1" hangingPunct="1">
              <a:spcBef>
                <a:spcPct val="0"/>
              </a:spcBef>
              <a:defRPr/>
            </a:pPr>
            <a:endParaRPr lang="en-AU" dirty="0" smtClean="0"/>
          </a:p>
          <a:p>
            <a:pPr eaLnBrk="1" hangingPunct="1">
              <a:spcBef>
                <a:spcPct val="0"/>
              </a:spcBef>
              <a:defRPr/>
            </a:pPr>
            <a:r>
              <a:rPr lang="en-AU" dirty="0" smtClean="0"/>
              <a:t>This means that in aiming to prevent violence against women we must look at our cultural values and expectations about how women and men should behave – and address the systems and structures which reinforce and perpetuate these stereotypes.</a:t>
            </a:r>
          </a:p>
          <a:p>
            <a:pPr eaLnBrk="1" hangingPunct="1">
              <a:spcBef>
                <a:spcPct val="0"/>
              </a:spcBef>
              <a:defRPr/>
            </a:pPr>
            <a:endParaRPr lang="en-AU" dirty="0" smtClean="0"/>
          </a:p>
          <a:p>
            <a:pPr eaLnBrk="1" hangingPunct="1">
              <a:spcBef>
                <a:spcPct val="0"/>
              </a:spcBef>
              <a:defRPr/>
            </a:pPr>
            <a:r>
              <a:rPr lang="en-AU" dirty="0" smtClean="0"/>
              <a:t>So when stereotypical views are supported about women as passive, weak, an object or possession and when women don’t have viable incomes or an opportunity to participate in public decision-making this translates into and legitimates unequal relationships between women and men. </a:t>
            </a:r>
          </a:p>
          <a:p>
            <a:pPr eaLnBrk="1" hangingPunct="1">
              <a:spcBef>
                <a:spcPct val="0"/>
              </a:spcBef>
              <a:defRPr/>
            </a:pPr>
            <a:endParaRPr lang="en-AU" dirty="0" smtClean="0"/>
          </a:p>
          <a:p>
            <a:pPr eaLnBrk="1" hangingPunct="1">
              <a:spcBef>
                <a:spcPct val="0"/>
              </a:spcBef>
              <a:defRPr/>
            </a:pPr>
            <a:r>
              <a:rPr lang="en-AU" dirty="0" smtClean="0"/>
              <a:t>This is how gender inequity creates conditions in which violence against women occurs.</a:t>
            </a:r>
          </a:p>
          <a:p>
            <a:pPr eaLnBrk="1" hangingPunct="1">
              <a:spcBef>
                <a:spcPct val="0"/>
              </a:spcBef>
              <a:defRPr/>
            </a:pPr>
            <a:endParaRPr lang="en-AU" dirty="0" smtClean="0"/>
          </a:p>
          <a:p>
            <a:pPr eaLnBrk="1" hangingPunct="1">
              <a:spcBef>
                <a:spcPct val="0"/>
              </a:spcBef>
              <a:defRPr/>
            </a:pPr>
            <a:r>
              <a:rPr lang="en-AU" dirty="0" smtClean="0"/>
              <a:t>Essential to address this unequal dynamic within personal relationships, community attitudes, and also through structural means. </a:t>
            </a:r>
          </a:p>
          <a:p>
            <a:pPr eaLnBrk="1" hangingPunct="1">
              <a:spcBef>
                <a:spcPct val="0"/>
              </a:spcBef>
              <a:defRPr/>
            </a:pPr>
            <a:endParaRPr lang="en-AU" dirty="0" smtClean="0"/>
          </a:p>
          <a:p>
            <a:pPr eaLnBrk="1" hangingPunct="1">
              <a:spcBef>
                <a:spcPct val="0"/>
              </a:spcBef>
              <a:defRPr/>
            </a:pPr>
            <a:r>
              <a:rPr lang="en-AU" dirty="0" smtClean="0"/>
              <a:t>.</a:t>
            </a:r>
          </a:p>
        </p:txBody>
      </p:sp>
      <p:sp>
        <p:nvSpPr>
          <p:cNvPr id="163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1A7DAD-D54B-4510-9E2E-DDB4DAAB6BFA}" type="slidenum">
              <a:rPr lang="en-AU" smtClean="0"/>
              <a:pPr fontAlgn="base">
                <a:spcBef>
                  <a:spcPct val="0"/>
                </a:spcBef>
                <a:spcAft>
                  <a:spcPct val="0"/>
                </a:spcAft>
                <a:defRPr/>
              </a:pPr>
              <a:t>4</a:t>
            </a:fld>
            <a:endParaRPr lang="en-AU" smtClean="0"/>
          </a:p>
        </p:txBody>
      </p:sp>
    </p:spTree>
    <p:extLst>
      <p:ext uri="{BB962C8B-B14F-4D97-AF65-F5344CB8AC3E}">
        <p14:creationId xmlns:p14="http://schemas.microsoft.com/office/powerpoint/2010/main" val="4241571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685800" y="4343400"/>
            <a:ext cx="5486400" cy="4657725"/>
          </a:xfrm>
        </p:spPr>
        <p:txBody>
          <a:bodyPr>
            <a:normAutofit fontScale="92500" lnSpcReduction="20000"/>
          </a:bodyPr>
          <a:lstStyle/>
          <a:p>
            <a:pPr eaLnBrk="1" fontAlgn="auto" hangingPunct="1">
              <a:spcBef>
                <a:spcPts val="0"/>
              </a:spcBef>
              <a:spcAft>
                <a:spcPts val="0"/>
              </a:spcAft>
              <a:defRPr/>
            </a:pPr>
            <a:r>
              <a:rPr lang="en-AU" dirty="0" smtClean="0"/>
              <a:t>Local government plays an important role in creating and supporting environments that enable communities to achieve optimal health and wellbeing. Reducing gender inequity is a key strategy in achieving this goal. It helps create a more just, inclusive and fair society for both women and men. </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solidFill>
                  <a:schemeClr val="bg1"/>
                </a:solidFill>
              </a:rPr>
              <a:t>There are a number of legislations which reinforce local government’s role in working toward and upholding gender equity:</a:t>
            </a:r>
          </a:p>
          <a:p>
            <a:pPr eaLnBrk="1" fontAlgn="auto" hangingPunct="1">
              <a:spcBef>
                <a:spcPts val="0"/>
              </a:spcBef>
              <a:spcAft>
                <a:spcPts val="0"/>
              </a:spcAft>
              <a:defRPr/>
            </a:pPr>
            <a:endParaRPr lang="en-AU" dirty="0" smtClean="0">
              <a:solidFill>
                <a:schemeClr val="bg1"/>
              </a:solidFill>
            </a:endParaRPr>
          </a:p>
          <a:p>
            <a:pPr marL="171450" indent="-171450" eaLnBrk="1" fontAlgn="auto" hangingPunct="1">
              <a:spcBef>
                <a:spcPts val="0"/>
              </a:spcBef>
              <a:spcAft>
                <a:spcPts val="0"/>
              </a:spcAft>
              <a:buFont typeface="Arial" pitchFamily="34" charset="0"/>
              <a:buChar char="•"/>
              <a:defRPr/>
            </a:pPr>
            <a:r>
              <a:rPr lang="en-AU" dirty="0" smtClean="0">
                <a:solidFill>
                  <a:schemeClr val="bg1"/>
                </a:solidFill>
              </a:rPr>
              <a:t>Victorian Health Act (Section 6) and the Local Government Act 1999</a:t>
            </a:r>
          </a:p>
          <a:p>
            <a:pPr eaLnBrk="1" fontAlgn="auto" hangingPunct="1">
              <a:spcBef>
                <a:spcPts val="0"/>
              </a:spcBef>
              <a:spcAft>
                <a:spcPts val="0"/>
              </a:spcAft>
              <a:defRPr/>
            </a:pPr>
            <a:r>
              <a:rPr lang="en-AU" dirty="0" smtClean="0">
                <a:solidFill>
                  <a:schemeClr val="bg1"/>
                </a:solidFill>
              </a:rPr>
              <a:t>    Councils need to “Act as representative, informed and responsible decision makers in the interests of their communities.” Consider needs of both women and men.</a:t>
            </a:r>
          </a:p>
          <a:p>
            <a:pPr marL="171450" indent="-171450" eaLnBrk="1" fontAlgn="auto" hangingPunct="1">
              <a:spcBef>
                <a:spcPts val="0"/>
              </a:spcBef>
              <a:spcAft>
                <a:spcPts val="0"/>
              </a:spcAft>
              <a:buFont typeface="Arial" pitchFamily="34" charset="0"/>
              <a:buChar char="•"/>
              <a:defRPr/>
            </a:pPr>
            <a:r>
              <a:rPr lang="en-AU" dirty="0" smtClean="0">
                <a:solidFill>
                  <a:schemeClr val="bg1"/>
                </a:solidFill>
              </a:rPr>
              <a:t>Victoria Equal Opportunity Act 1995</a:t>
            </a:r>
          </a:p>
          <a:p>
            <a:pPr marL="171450" indent="-171450" eaLnBrk="1" fontAlgn="auto" hangingPunct="1">
              <a:spcBef>
                <a:spcPts val="0"/>
              </a:spcBef>
              <a:spcAft>
                <a:spcPts val="0"/>
              </a:spcAft>
              <a:buFont typeface="Arial" pitchFamily="34" charset="0"/>
              <a:buChar char="•"/>
              <a:defRPr/>
            </a:pPr>
            <a:r>
              <a:rPr lang="en-AU" dirty="0" smtClean="0">
                <a:solidFill>
                  <a:schemeClr val="bg1"/>
                </a:solidFill>
              </a:rPr>
              <a:t>Sex Discrimination Act 1984</a:t>
            </a:r>
          </a:p>
          <a:p>
            <a:pPr eaLnBrk="1" fontAlgn="auto" hangingPunct="1">
              <a:spcBef>
                <a:spcPts val="0"/>
              </a:spcBef>
              <a:spcAft>
                <a:spcPts val="0"/>
              </a:spcAft>
              <a:defRPr/>
            </a:pPr>
            <a:r>
              <a:rPr lang="en-AU" dirty="0" smtClean="0">
                <a:solidFill>
                  <a:schemeClr val="bg1"/>
                </a:solidFill>
              </a:rPr>
              <a:t>    Both legislations aim to eliminate discrimination and sexual harassment and promote gender equality in all aspects of the Australian community.</a:t>
            </a:r>
          </a:p>
          <a:p>
            <a:pPr marL="171450" indent="-171450" eaLnBrk="1" fontAlgn="auto" hangingPunct="1">
              <a:spcBef>
                <a:spcPts val="0"/>
              </a:spcBef>
              <a:spcAft>
                <a:spcPts val="0"/>
              </a:spcAft>
              <a:buFont typeface="Arial" pitchFamily="34" charset="0"/>
              <a:buChar char="•"/>
              <a:defRPr/>
            </a:pPr>
            <a:r>
              <a:rPr lang="en-AU" dirty="0" smtClean="0">
                <a:solidFill>
                  <a:schemeClr val="bg1"/>
                </a:solidFill>
              </a:rPr>
              <a:t>Victorian Charter of Human Rights and Responsibilities Act 2006</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Gender equity is not only an important goal in its own right, as I have explained, working towards gender equality is also essential to shifting the conditions that perpetuate and legitimate violence against women. </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This is why having Municipal Public Health plans and other key Council strategies that include specific ways to improve women’s health and wellbeing contributes toward preventing violence against women. This is why increasing the number of women in management positions across Council is actually a preventing violence against women initiative.</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While these activities do not immediately jump out as a ‘PVAW’ actions, they are (because they are aiming to improve the lives of those groups of women and men most marginalised &amp; gender inequity is a determinant/cause of VAW). </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So the role of the Gender Equity in Local Government group that Anna and I belong to is to really look at how local governments can take a practical approach to shifting gender inequity. </a:t>
            </a:r>
          </a:p>
          <a:p>
            <a:pPr eaLnBrk="1" fontAlgn="auto" hangingPunct="1">
              <a:spcBef>
                <a:spcPts val="0"/>
              </a:spcBef>
              <a:spcAft>
                <a:spcPts val="0"/>
              </a:spcAft>
              <a:defRPr/>
            </a:pPr>
            <a:endParaRPr lang="en-AU" dirty="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5841EF-8D7C-4729-8393-C0ED6BE046EC}" type="slidenum">
              <a:rPr lang="en-AU" smtClean="0"/>
              <a:pPr fontAlgn="base">
                <a:spcBef>
                  <a:spcPct val="0"/>
                </a:spcBef>
                <a:spcAft>
                  <a:spcPct val="0"/>
                </a:spcAft>
                <a:defRPr/>
              </a:pPr>
              <a:t>5</a:t>
            </a:fld>
            <a:endParaRPr lang="en-AU" smtClean="0"/>
          </a:p>
        </p:txBody>
      </p:sp>
    </p:spTree>
    <p:extLst>
      <p:ext uri="{BB962C8B-B14F-4D97-AF65-F5344CB8AC3E}">
        <p14:creationId xmlns:p14="http://schemas.microsoft.com/office/powerpoint/2010/main" val="2806062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20000"/>
          </a:bodyPr>
          <a:lstStyle/>
          <a:p>
            <a:pPr eaLnBrk="1" fontAlgn="auto" hangingPunct="1">
              <a:spcBef>
                <a:spcPts val="0"/>
              </a:spcBef>
              <a:spcAft>
                <a:spcPts val="0"/>
              </a:spcAft>
              <a:defRPr/>
            </a:pPr>
            <a:r>
              <a:rPr lang="en-AU" b="1" dirty="0" smtClean="0"/>
              <a:t>Development and background:</a:t>
            </a:r>
          </a:p>
          <a:p>
            <a:pPr eaLnBrk="1" fontAlgn="auto" hangingPunct="1">
              <a:spcBef>
                <a:spcPts val="0"/>
              </a:spcBef>
              <a:spcAft>
                <a:spcPts val="0"/>
              </a:spcAft>
              <a:defRPr/>
            </a:pPr>
            <a:r>
              <a:rPr lang="en-AU" dirty="0" smtClean="0"/>
              <a:t>The idea for this group was first prompted among local government officers who attended the 2010 National Women’s Health Conference and heard Helen Kelleher’s presentation on a policy scorecard for gender mainstreaming across government policy. This interest was also supported by growing the fact that a number of Councils were beginning to make commitments to progress gender equity, such as Yarra City Council’s formal recommendation that a gender reporting resource be developed for the organisation.</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b="1" dirty="0" smtClean="0"/>
              <a:t>Membership:</a:t>
            </a:r>
          </a:p>
          <a:p>
            <a:pPr eaLnBrk="1" fontAlgn="auto" hangingPunct="1">
              <a:spcBef>
                <a:spcPts val="0"/>
              </a:spcBef>
              <a:spcAft>
                <a:spcPts val="0"/>
              </a:spcAft>
              <a:defRPr/>
            </a:pPr>
            <a:r>
              <a:rPr lang="en-AU" dirty="0" smtClean="0"/>
              <a:t>The group comprises representatives from local government and women’s health services, in partnership with </a:t>
            </a:r>
            <a:r>
              <a:rPr lang="en-AU" dirty="0" err="1" smtClean="0"/>
              <a:t>VicHealth</a:t>
            </a:r>
            <a:r>
              <a:rPr lang="en-AU" dirty="0" smtClean="0"/>
              <a:t>, Monash University, the Municipal Association of Victoria and Office of Women’s Policy.</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b="1" dirty="0" smtClean="0"/>
              <a:t>Role:</a:t>
            </a:r>
          </a:p>
          <a:p>
            <a:pPr eaLnBrk="1" fontAlgn="auto" hangingPunct="1">
              <a:spcBef>
                <a:spcPts val="0"/>
              </a:spcBef>
              <a:spcAft>
                <a:spcPts val="0"/>
              </a:spcAft>
              <a:defRPr/>
            </a:pPr>
            <a:r>
              <a:rPr lang="en-AU" dirty="0" smtClean="0"/>
              <a:t>The purpose of the Gender Equity in Local Government group is to lead and oversee the development of tools, resources and capacity to assist in embedding gender equity into the core business of local government.</a:t>
            </a:r>
          </a:p>
          <a:p>
            <a:pPr eaLnBrk="1" fontAlgn="auto" hangingPunct="1">
              <a:spcBef>
                <a:spcPts val="0"/>
              </a:spcBef>
              <a:spcAft>
                <a:spcPts val="0"/>
              </a:spcAft>
              <a:defRPr/>
            </a:pPr>
            <a:r>
              <a:rPr lang="en-AU" dirty="0" smtClean="0"/>
              <a:t>The group would like to see a comprehensive suite of resources for local governments that provide a variety of mechanisms to analyse, research, evaluate and therefore understand how a consideration of gender is relevant across the organisation.</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b="1" dirty="0" smtClean="0"/>
              <a:t>Development of resources:</a:t>
            </a:r>
            <a:r>
              <a:rPr lang="en-AU" dirty="0" smtClean="0"/>
              <a:t> </a:t>
            </a:r>
          </a:p>
          <a:p>
            <a:pPr eaLnBrk="1" fontAlgn="auto" hangingPunct="1">
              <a:spcBef>
                <a:spcPts val="0"/>
              </a:spcBef>
              <a:spcAft>
                <a:spcPts val="0"/>
              </a:spcAft>
              <a:defRPr/>
            </a:pPr>
            <a:r>
              <a:rPr lang="en-AU" dirty="0" smtClean="0"/>
              <a:t>Have been looking at the need to draw on/develop Gender Equity factsheets, training, lenses, audit tools for local government. </a:t>
            </a:r>
          </a:p>
          <a:p>
            <a:pPr eaLnBrk="1" fontAlgn="auto" hangingPunct="1">
              <a:spcBef>
                <a:spcPts val="0"/>
              </a:spcBef>
              <a:spcAft>
                <a:spcPts val="0"/>
              </a:spcAft>
              <a:defRPr/>
            </a:pPr>
            <a:r>
              <a:rPr lang="en-AU" dirty="0" smtClean="0"/>
              <a:t>And there are a number of existing tools, such as the WHIN’s audit tool and Gender Analysis Training which has recently been piloted at Darebin Council very successfully.</a:t>
            </a:r>
          </a:p>
          <a:p>
            <a:pPr eaLnBrk="1" fontAlgn="auto" hangingPunct="1">
              <a:spcBef>
                <a:spcPts val="0"/>
              </a:spcBef>
              <a:spcAft>
                <a:spcPts val="0"/>
              </a:spcAft>
              <a:defRPr/>
            </a:pPr>
            <a:r>
              <a:rPr lang="en-AU" dirty="0" smtClean="0"/>
              <a:t>Plus there are a range of other models out there which can be utilised, but there are the first that are specifically tailored for the local government sector.</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 </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endParaRPr lang="en-AU" dirty="0"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8D2A042-AA2E-498D-9F7B-41CA66D4F26D}" type="slidenum">
              <a:rPr lang="en-AU" smtClean="0"/>
              <a:pPr fontAlgn="base">
                <a:spcBef>
                  <a:spcPct val="0"/>
                </a:spcBef>
                <a:spcAft>
                  <a:spcPct val="0"/>
                </a:spcAft>
                <a:defRPr/>
              </a:pPr>
              <a:t>6</a:t>
            </a:fld>
            <a:endParaRPr lang="en-AU" smtClean="0"/>
          </a:p>
        </p:txBody>
      </p:sp>
    </p:spTree>
    <p:extLst>
      <p:ext uri="{BB962C8B-B14F-4D97-AF65-F5344CB8AC3E}">
        <p14:creationId xmlns:p14="http://schemas.microsoft.com/office/powerpoint/2010/main" val="2985423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AU" smtClean="0"/>
              <a:t>A key initiative of the GE in LG group has been the development of a series of factsheets: </a:t>
            </a:r>
            <a:r>
              <a:rPr lang="en-AU" i="1" smtClean="0"/>
              <a:t>Ten ways local government can advance gender equity</a:t>
            </a:r>
            <a:r>
              <a:rPr lang="en-AU" smtClean="0"/>
              <a:t>. The fact sheets include practical information and practice examples of ways local government can advance gender equity for women. </a:t>
            </a:r>
          </a:p>
          <a:p>
            <a:pPr eaLnBrk="1" hangingPunct="1">
              <a:spcBef>
                <a:spcPct val="0"/>
              </a:spcBef>
            </a:pPr>
            <a:endParaRPr lang="en-AU" smtClean="0"/>
          </a:p>
          <a:p>
            <a:pPr eaLnBrk="1" hangingPunct="1">
              <a:spcBef>
                <a:spcPct val="0"/>
              </a:spcBef>
            </a:pPr>
            <a:r>
              <a:rPr lang="en-AU" smtClean="0"/>
              <a:t>The purpose of the factsheets is to guide individual council officers how to think about gender equity within their everyday work. By addressing gender equity across a range of local government areas of responsibility i.e. infrastructure and sports and recreation – the factsheets aim to make a consideration of gender practical and familiar to any council officer. </a:t>
            </a:r>
          </a:p>
          <a:p>
            <a:pPr eaLnBrk="1" hangingPunct="1">
              <a:spcBef>
                <a:spcPct val="0"/>
              </a:spcBef>
            </a:pPr>
            <a:endParaRPr lang="en-AU" smtClean="0"/>
          </a:p>
          <a:p>
            <a:pPr eaLnBrk="1" hangingPunct="1">
              <a:spcBef>
                <a:spcPct val="0"/>
              </a:spcBef>
            </a:pPr>
            <a:r>
              <a:rPr lang="en-AU" smtClean="0"/>
              <a:t>The factsheets also move the progression of gender equity work from the role of a women’s/equity/social planning officer to a whole of organisation responsibility.</a:t>
            </a:r>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9733D2-93ED-4899-A84B-AC9A21EBA77B}" type="slidenum">
              <a:rPr lang="en-AU" smtClean="0"/>
              <a:pPr fontAlgn="base">
                <a:spcBef>
                  <a:spcPct val="0"/>
                </a:spcBef>
                <a:spcAft>
                  <a:spcPct val="0"/>
                </a:spcAft>
                <a:defRPr/>
              </a:pPr>
              <a:t>7</a:t>
            </a:fld>
            <a:endParaRPr lang="en-AU" smtClean="0"/>
          </a:p>
        </p:txBody>
      </p:sp>
    </p:spTree>
    <p:extLst>
      <p:ext uri="{BB962C8B-B14F-4D97-AF65-F5344CB8AC3E}">
        <p14:creationId xmlns:p14="http://schemas.microsoft.com/office/powerpoint/2010/main" val="426816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AU" b="1" dirty="0" smtClean="0"/>
              <a:t>Feedback on Factsheets</a:t>
            </a:r>
          </a:p>
          <a:p>
            <a:pPr eaLnBrk="1" fontAlgn="auto" hangingPunct="1">
              <a:spcBef>
                <a:spcPts val="0"/>
              </a:spcBef>
              <a:spcAft>
                <a:spcPts val="0"/>
              </a:spcAft>
              <a:defRPr/>
            </a:pPr>
            <a:endParaRPr lang="en-AU" b="1" dirty="0" smtClean="0"/>
          </a:p>
          <a:p>
            <a:pPr eaLnBrk="1" fontAlgn="auto" hangingPunct="1">
              <a:spcBef>
                <a:spcPts val="0"/>
              </a:spcBef>
              <a:spcAft>
                <a:spcPts val="0"/>
              </a:spcAft>
              <a:defRPr/>
            </a:pPr>
            <a:r>
              <a:rPr lang="en-AU" dirty="0" smtClean="0"/>
              <a:t>Would appreciate your input and feedback to me by </a:t>
            </a:r>
            <a:r>
              <a:rPr lang="en-AU" b="1" dirty="0" smtClean="0"/>
              <a:t>1</a:t>
            </a:r>
            <a:r>
              <a:rPr lang="en-AU" b="1" baseline="30000" dirty="0" smtClean="0"/>
              <a:t>st</a:t>
            </a:r>
            <a:r>
              <a:rPr lang="en-AU" b="1" dirty="0" smtClean="0"/>
              <a:t> of March 2012</a:t>
            </a:r>
            <a:r>
              <a:rPr lang="en-AU" dirty="0" smtClean="0"/>
              <a:t>.</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It would be particularly useful if you could make the relevant factsheet available to relevant staff members for their input i.e. Infrastructure</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b="1" dirty="0" smtClean="0"/>
              <a:t>Next Steps</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Open meeting in February 2012 – contact Maryanne if interested in attending for further details.</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r>
              <a:rPr lang="en-AU" dirty="0" smtClean="0"/>
              <a:t>2012 Work Plan for group = </a:t>
            </a:r>
          </a:p>
          <a:p>
            <a:pPr eaLnBrk="1" fontAlgn="auto" hangingPunct="1">
              <a:spcBef>
                <a:spcPts val="0"/>
              </a:spcBef>
              <a:spcAft>
                <a:spcPts val="0"/>
              </a:spcAft>
              <a:defRPr/>
            </a:pPr>
            <a:endParaRPr lang="en-AU" dirty="0" smtClean="0"/>
          </a:p>
          <a:p>
            <a:pPr marL="171450" indent="-171450" eaLnBrk="1" fontAlgn="auto" hangingPunct="1">
              <a:spcBef>
                <a:spcPts val="0"/>
              </a:spcBef>
              <a:spcAft>
                <a:spcPts val="0"/>
              </a:spcAft>
              <a:buFont typeface="Arial" pitchFamily="34" charset="0"/>
              <a:buChar char="•"/>
              <a:defRPr/>
            </a:pPr>
            <a:r>
              <a:rPr lang="en-AU" dirty="0" smtClean="0"/>
              <a:t>Completion of draft fact sheets</a:t>
            </a:r>
          </a:p>
          <a:p>
            <a:pPr marL="171450" indent="-171450" eaLnBrk="1" fontAlgn="auto" hangingPunct="1">
              <a:spcBef>
                <a:spcPts val="0"/>
              </a:spcBef>
              <a:spcAft>
                <a:spcPts val="0"/>
              </a:spcAft>
              <a:buFont typeface="Arial" pitchFamily="34" charset="0"/>
              <a:buChar char="•"/>
              <a:defRPr/>
            </a:pPr>
            <a:endParaRPr lang="en-AU" dirty="0" smtClean="0"/>
          </a:p>
          <a:p>
            <a:pPr marL="171450" indent="-171450" eaLnBrk="1" fontAlgn="auto" hangingPunct="1">
              <a:spcBef>
                <a:spcPts val="0"/>
              </a:spcBef>
              <a:spcAft>
                <a:spcPts val="0"/>
              </a:spcAft>
              <a:buFont typeface="Arial" pitchFamily="34" charset="0"/>
              <a:buChar char="•"/>
              <a:defRPr/>
            </a:pPr>
            <a:r>
              <a:rPr lang="en-AU" dirty="0" smtClean="0"/>
              <a:t>Finalising consultation on factsheets</a:t>
            </a:r>
          </a:p>
          <a:p>
            <a:pPr marL="171450" indent="-171450" eaLnBrk="1" fontAlgn="auto" hangingPunct="1">
              <a:spcBef>
                <a:spcPts val="0"/>
              </a:spcBef>
              <a:spcAft>
                <a:spcPts val="0"/>
              </a:spcAft>
              <a:buFont typeface="Arial" pitchFamily="34" charset="0"/>
              <a:buChar char="•"/>
              <a:defRPr/>
            </a:pPr>
            <a:endParaRPr lang="en-AU" dirty="0" smtClean="0"/>
          </a:p>
          <a:p>
            <a:pPr marL="171450" indent="-171450" eaLnBrk="1" fontAlgn="auto" hangingPunct="1">
              <a:spcBef>
                <a:spcPts val="0"/>
              </a:spcBef>
              <a:spcAft>
                <a:spcPts val="0"/>
              </a:spcAft>
              <a:buFont typeface="Arial" pitchFamily="34" charset="0"/>
              <a:buChar char="•"/>
              <a:defRPr/>
            </a:pPr>
            <a:r>
              <a:rPr lang="en-AU" dirty="0" smtClean="0"/>
              <a:t>Looking at future activities of group i.e. implementation of fact sheets and/or development of further resources.</a:t>
            </a:r>
          </a:p>
          <a:p>
            <a:pPr eaLnBrk="1" fontAlgn="auto" hangingPunct="1">
              <a:spcBef>
                <a:spcPts val="0"/>
              </a:spcBef>
              <a:spcAft>
                <a:spcPts val="0"/>
              </a:spcAft>
              <a:defRPr/>
            </a:pPr>
            <a:endParaRPr lang="en-AU" dirty="0" smtClean="0"/>
          </a:p>
          <a:p>
            <a:pPr eaLnBrk="1" fontAlgn="auto" hangingPunct="1">
              <a:spcBef>
                <a:spcPts val="0"/>
              </a:spcBef>
              <a:spcAft>
                <a:spcPts val="0"/>
              </a:spcAft>
              <a:defRPr/>
            </a:pPr>
            <a:endParaRPr lang="en-AU" dirty="0"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891016D-92C7-4890-AA66-F766666DBE3B}" type="slidenum">
              <a:rPr lang="en-AU" smtClean="0"/>
              <a:pPr fontAlgn="base">
                <a:spcBef>
                  <a:spcPct val="0"/>
                </a:spcBef>
                <a:spcAft>
                  <a:spcPct val="0"/>
                </a:spcAft>
                <a:defRPr/>
              </a:pPr>
              <a:t>8</a:t>
            </a:fld>
            <a:endParaRPr lang="en-AU" smtClean="0"/>
          </a:p>
        </p:txBody>
      </p:sp>
    </p:spTree>
    <p:extLst>
      <p:ext uri="{BB962C8B-B14F-4D97-AF65-F5344CB8AC3E}">
        <p14:creationId xmlns:p14="http://schemas.microsoft.com/office/powerpoint/2010/main" val="438701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AU" smtClean="0"/>
              <a:t>Happy to chat afterwards about the group and next steps etc. – please come and speak with us!</a:t>
            </a:r>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20627E-3FED-4BB7-A496-6E395F46E5C8}" type="slidenum">
              <a:rPr lang="en-AU" smtClean="0"/>
              <a:pPr fontAlgn="base">
                <a:spcBef>
                  <a:spcPct val="0"/>
                </a:spcBef>
                <a:spcAft>
                  <a:spcPct val="0"/>
                </a:spcAft>
                <a:defRPr/>
              </a:pPr>
              <a:t>9</a:t>
            </a:fld>
            <a:endParaRPr lang="en-AU" smtClean="0"/>
          </a:p>
        </p:txBody>
      </p:sp>
    </p:spTree>
    <p:extLst>
      <p:ext uri="{BB962C8B-B14F-4D97-AF65-F5344CB8AC3E}">
        <p14:creationId xmlns:p14="http://schemas.microsoft.com/office/powerpoint/2010/main" val="310758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lvl1pPr>
          </a:lstStyle>
          <a:p>
            <a:endParaRPr lang="en-AU" dirty="0"/>
          </a:p>
        </p:txBody>
      </p:sp>
      <p:sp>
        <p:nvSpPr>
          <p:cNvPr id="3" name="Subtitle 2"/>
          <p:cNvSpPr>
            <a:spLocks noGrp="1"/>
          </p:cNvSpPr>
          <p:nvPr>
            <p:ph type="subTitle" idx="1"/>
          </p:nvPr>
        </p:nvSpPr>
        <p:spPr>
          <a:xfrm>
            <a:off x="1371600" y="4391044"/>
            <a:ext cx="6400800" cy="1752600"/>
          </a:xfrm>
        </p:spPr>
        <p:txBody>
          <a:bodyPr>
            <a:noAutofit/>
          </a:bodyPr>
          <a:lstStyle>
            <a:lvl1pPr marL="0" indent="0" algn="ctr">
              <a:buNone/>
              <a:defRPr sz="20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AU" dirty="0"/>
          </a:p>
        </p:txBody>
      </p:sp>
      <p:sp>
        <p:nvSpPr>
          <p:cNvPr id="4" name="Date Placeholder 3"/>
          <p:cNvSpPr>
            <a:spLocks noGrp="1"/>
          </p:cNvSpPr>
          <p:nvPr>
            <p:ph type="dt" sz="half" idx="10"/>
          </p:nvPr>
        </p:nvSpPr>
        <p:spPr/>
        <p:txBody>
          <a:bodyPr/>
          <a:lstStyle>
            <a:lvl1pPr>
              <a:defRPr/>
            </a:lvl1pPr>
          </a:lstStyle>
          <a:p>
            <a:pPr>
              <a:defRPr/>
            </a:pPr>
            <a:fld id="{BE702AA4-F63B-4AFB-9A43-70E97033F7F3}" type="datetimeFigureOut">
              <a:rPr lang="en-US"/>
              <a:pPr>
                <a:defRPr/>
              </a:pPr>
              <a:t>3/22/2018</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E556033E-4730-44CF-806E-96E1C908CD2F}" type="slidenum">
              <a:rPr lang="en-AU"/>
              <a:pPr>
                <a:defRPr/>
              </a:pPr>
              <a:t>‹#›</a:t>
            </a:fld>
            <a:endParaRPr lang="en-AU" dirty="0"/>
          </a:p>
        </p:txBody>
      </p:sp>
    </p:spTree>
    <p:extLst>
      <p:ext uri="{BB962C8B-B14F-4D97-AF65-F5344CB8AC3E}">
        <p14:creationId xmlns:p14="http://schemas.microsoft.com/office/powerpoint/2010/main" val="1536765723"/>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22A3F957-0358-4BF6-98C3-41C697A23A33}" type="datetimeFigureOut">
              <a:rPr lang="en-US"/>
              <a:pPr>
                <a:defRPr/>
              </a:pPr>
              <a:t>3/22/2018</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052027F2-0574-47D3-AEFB-4BCA0913D8DE}" type="slidenum">
              <a:rPr lang="en-AU"/>
              <a:pPr>
                <a:defRPr/>
              </a:pPr>
              <a:t>‹#›</a:t>
            </a:fld>
            <a:endParaRPr lang="en-AU" dirty="0"/>
          </a:p>
        </p:txBody>
      </p:sp>
    </p:spTree>
    <p:extLst>
      <p:ext uri="{BB962C8B-B14F-4D97-AF65-F5344CB8AC3E}">
        <p14:creationId xmlns:p14="http://schemas.microsoft.com/office/powerpoint/2010/main" val="406913458"/>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C36900BB-3616-4020-A7E8-66FD9453204A}" type="datetimeFigureOut">
              <a:rPr lang="en-US"/>
              <a:pPr>
                <a:defRPr/>
              </a:pPr>
              <a:t>3/22/2018</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DAC88EFF-A855-48F0-AE55-BBE2DF2D9BE9}" type="slidenum">
              <a:rPr lang="en-AU"/>
              <a:pPr>
                <a:defRPr/>
              </a:pPr>
              <a:t>‹#›</a:t>
            </a:fld>
            <a:endParaRPr lang="en-AU" dirty="0"/>
          </a:p>
        </p:txBody>
      </p:sp>
    </p:spTree>
    <p:extLst>
      <p:ext uri="{BB962C8B-B14F-4D97-AF65-F5344CB8AC3E}">
        <p14:creationId xmlns:p14="http://schemas.microsoft.com/office/powerpoint/2010/main" val="33855555"/>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F46EF96C-C84B-4AD6-837D-1DB82183FB10}" type="datetimeFigureOut">
              <a:rPr lang="en-US"/>
              <a:pPr>
                <a:defRPr/>
              </a:pPr>
              <a:t>3/22/2018</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D89E5C0C-FCC5-441F-B22E-6D48C00F8BA4}" type="slidenum">
              <a:rPr lang="en-AU"/>
              <a:pPr>
                <a:defRPr/>
              </a:pPr>
              <a:t>‹#›</a:t>
            </a:fld>
            <a:endParaRPr lang="en-AU" dirty="0"/>
          </a:p>
        </p:txBody>
      </p:sp>
    </p:spTree>
    <p:extLst>
      <p:ext uri="{BB962C8B-B14F-4D97-AF65-F5344CB8AC3E}">
        <p14:creationId xmlns:p14="http://schemas.microsoft.com/office/powerpoint/2010/main" val="325349722"/>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19CBAB66-FE54-4E62-9A2B-EC1475D8D5AF}" type="datetimeFigureOut">
              <a:rPr lang="en-US"/>
              <a:pPr>
                <a:defRPr/>
              </a:pPr>
              <a:t>3/22/2018</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0F32B1B3-EBE1-4969-8E4D-7E6FA9D392B2}" type="slidenum">
              <a:rPr lang="en-AU"/>
              <a:pPr>
                <a:defRPr/>
              </a:pPr>
              <a:t>‹#›</a:t>
            </a:fld>
            <a:endParaRPr lang="en-AU" dirty="0"/>
          </a:p>
        </p:txBody>
      </p:sp>
    </p:spTree>
    <p:extLst>
      <p:ext uri="{BB962C8B-B14F-4D97-AF65-F5344CB8AC3E}">
        <p14:creationId xmlns:p14="http://schemas.microsoft.com/office/powerpoint/2010/main" val="2198997966"/>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BF5B392-22DD-4C57-A6EF-89EEF90F5D1D}" type="datetimeFigureOut">
              <a:rPr lang="en-US"/>
              <a:pPr>
                <a:defRPr/>
              </a:pPr>
              <a:t>3/22/2018</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576FE9B4-A1DC-4317-BFAD-DE7F86F76239}" type="slidenum">
              <a:rPr lang="en-AU"/>
              <a:pPr>
                <a:defRPr/>
              </a:pPr>
              <a:t>‹#›</a:t>
            </a:fld>
            <a:endParaRPr lang="en-AU" dirty="0"/>
          </a:p>
        </p:txBody>
      </p:sp>
    </p:spTree>
    <p:extLst>
      <p:ext uri="{BB962C8B-B14F-4D97-AF65-F5344CB8AC3E}">
        <p14:creationId xmlns:p14="http://schemas.microsoft.com/office/powerpoint/2010/main" val="1071193177"/>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pPr>
              <a:defRPr/>
            </a:pPr>
            <a:fld id="{151183BE-DA4B-49EB-A4DA-505EBFDAA0F6}" type="datetimeFigureOut">
              <a:rPr lang="en-US"/>
              <a:pPr>
                <a:defRPr/>
              </a:pPr>
              <a:t>3/22/2018</a:t>
            </a:fld>
            <a:endParaRPr lang="en-AU" dirty="0"/>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28198F06-7D2E-4621-946F-89C90E128A9F}" type="slidenum">
              <a:rPr lang="en-AU"/>
              <a:pPr>
                <a:defRPr/>
              </a:pPr>
              <a:t>‹#›</a:t>
            </a:fld>
            <a:endParaRPr lang="en-AU" dirty="0"/>
          </a:p>
        </p:txBody>
      </p:sp>
    </p:spTree>
    <p:extLst>
      <p:ext uri="{BB962C8B-B14F-4D97-AF65-F5344CB8AC3E}">
        <p14:creationId xmlns:p14="http://schemas.microsoft.com/office/powerpoint/2010/main" val="2685999322"/>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pPr>
              <a:defRPr/>
            </a:pPr>
            <a:fld id="{447230AA-1334-4C11-9F3A-9461784BDC3F}" type="datetimeFigureOut">
              <a:rPr lang="en-US"/>
              <a:pPr>
                <a:defRPr/>
              </a:pPr>
              <a:t>3/22/2018</a:t>
            </a:fld>
            <a:endParaRPr lang="en-AU" dirty="0"/>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pPr>
              <a:defRPr/>
            </a:pPr>
            <a:fld id="{164971E6-58BA-4465-9738-7665CC82817F}" type="slidenum">
              <a:rPr lang="en-AU"/>
              <a:pPr>
                <a:defRPr/>
              </a:pPr>
              <a:t>‹#›</a:t>
            </a:fld>
            <a:endParaRPr lang="en-AU" dirty="0"/>
          </a:p>
        </p:txBody>
      </p:sp>
    </p:spTree>
    <p:extLst>
      <p:ext uri="{BB962C8B-B14F-4D97-AF65-F5344CB8AC3E}">
        <p14:creationId xmlns:p14="http://schemas.microsoft.com/office/powerpoint/2010/main" val="1254536356"/>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68AA858C-A774-452E-B4BC-EF77A07F0F6D}" type="datetimeFigureOut">
              <a:rPr lang="en-US"/>
              <a:pPr>
                <a:defRPr/>
              </a:pPr>
              <a:t>3/22/2018</a:t>
            </a:fld>
            <a:endParaRPr lang="en-AU" dirty="0"/>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pPr>
              <a:defRPr/>
            </a:pPr>
            <a:fld id="{C0FFFEA0-A2E8-46BB-B04E-A6039F4CF0FD}" type="slidenum">
              <a:rPr lang="en-AU"/>
              <a:pPr>
                <a:defRPr/>
              </a:pPr>
              <a:t>‹#›</a:t>
            </a:fld>
            <a:endParaRPr lang="en-AU" dirty="0"/>
          </a:p>
        </p:txBody>
      </p:sp>
    </p:spTree>
    <p:extLst>
      <p:ext uri="{BB962C8B-B14F-4D97-AF65-F5344CB8AC3E}">
        <p14:creationId xmlns:p14="http://schemas.microsoft.com/office/powerpoint/2010/main" val="2787585514"/>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DA2081-6B81-40F2-AA7A-C6BD544A9D6C}" type="datetimeFigureOut">
              <a:rPr lang="en-US"/>
              <a:pPr>
                <a:defRPr/>
              </a:pPr>
              <a:t>3/22/2018</a:t>
            </a:fld>
            <a:endParaRPr lang="en-AU" dirty="0"/>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pPr>
              <a:defRPr/>
            </a:pPr>
            <a:fld id="{C88AED68-0270-4323-BD67-03CAD3396837}" type="slidenum">
              <a:rPr lang="en-AU"/>
              <a:pPr>
                <a:defRPr/>
              </a:pPr>
              <a:t>‹#›</a:t>
            </a:fld>
            <a:endParaRPr lang="en-AU" dirty="0"/>
          </a:p>
        </p:txBody>
      </p:sp>
    </p:spTree>
    <p:extLst>
      <p:ext uri="{BB962C8B-B14F-4D97-AF65-F5344CB8AC3E}">
        <p14:creationId xmlns:p14="http://schemas.microsoft.com/office/powerpoint/2010/main" val="2597849806"/>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1FC2D5A-7634-445B-B6DE-B538B73D37A4}" type="datetimeFigureOut">
              <a:rPr lang="en-US"/>
              <a:pPr>
                <a:defRPr/>
              </a:pPr>
              <a:t>3/22/2018</a:t>
            </a:fld>
            <a:endParaRPr lang="en-AU" dirty="0"/>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994A8B3B-D020-4305-A2E3-F989012C27A4}" type="slidenum">
              <a:rPr lang="en-AU"/>
              <a:pPr>
                <a:defRPr/>
              </a:pPr>
              <a:t>‹#›</a:t>
            </a:fld>
            <a:endParaRPr lang="en-AU" dirty="0"/>
          </a:p>
        </p:txBody>
      </p:sp>
    </p:spTree>
    <p:extLst>
      <p:ext uri="{BB962C8B-B14F-4D97-AF65-F5344CB8AC3E}">
        <p14:creationId xmlns:p14="http://schemas.microsoft.com/office/powerpoint/2010/main" val="2740960467"/>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55267B21-66A6-4AF0-9F1D-2AADB8460AE6}" type="datetimeFigureOut">
              <a:rPr lang="en-US"/>
              <a:pPr>
                <a:defRPr/>
              </a:pPr>
              <a:t>3/22/2018</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25BC9509-C885-43B0-B909-C26075513292}" type="slidenum">
              <a:rPr lang="en-AU"/>
              <a:pPr>
                <a:defRPr/>
              </a:pPr>
              <a:t>‹#›</a:t>
            </a:fld>
            <a:endParaRPr lang="en-AU" dirty="0"/>
          </a:p>
        </p:txBody>
      </p:sp>
    </p:spTree>
    <p:extLst>
      <p:ext uri="{BB962C8B-B14F-4D97-AF65-F5344CB8AC3E}">
        <p14:creationId xmlns:p14="http://schemas.microsoft.com/office/powerpoint/2010/main" val="1799259687"/>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A0A9FC-7B1D-40AC-9E57-0EDDABF5F25C}" type="datetimeFigureOut">
              <a:rPr lang="en-US"/>
              <a:pPr>
                <a:defRPr/>
              </a:pPr>
              <a:t>3/22/2018</a:t>
            </a:fld>
            <a:endParaRPr lang="en-AU" dirty="0"/>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C079D425-8AF0-4810-A8E4-23819184FBED}" type="slidenum">
              <a:rPr lang="en-AU"/>
              <a:pPr>
                <a:defRPr/>
              </a:pPr>
              <a:t>‹#›</a:t>
            </a:fld>
            <a:endParaRPr lang="en-AU" dirty="0"/>
          </a:p>
        </p:txBody>
      </p:sp>
    </p:spTree>
    <p:extLst>
      <p:ext uri="{BB962C8B-B14F-4D97-AF65-F5344CB8AC3E}">
        <p14:creationId xmlns:p14="http://schemas.microsoft.com/office/powerpoint/2010/main" val="2719797748"/>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125E085F-4988-4111-BB9F-E9C17716C215}" type="datetimeFigureOut">
              <a:rPr lang="en-US"/>
              <a:pPr>
                <a:defRPr/>
              </a:pPr>
              <a:t>3/22/2018</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B609B00A-0B6F-4FD5-8753-02B6FF2AFAB1}" type="slidenum">
              <a:rPr lang="en-AU"/>
              <a:pPr>
                <a:defRPr/>
              </a:pPr>
              <a:t>‹#›</a:t>
            </a:fld>
            <a:endParaRPr lang="en-AU" dirty="0"/>
          </a:p>
        </p:txBody>
      </p:sp>
    </p:spTree>
    <p:extLst>
      <p:ext uri="{BB962C8B-B14F-4D97-AF65-F5344CB8AC3E}">
        <p14:creationId xmlns:p14="http://schemas.microsoft.com/office/powerpoint/2010/main" val="2820229529"/>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9F2D9C77-E525-49CD-A712-9593D46F6951}" type="datetimeFigureOut">
              <a:rPr lang="en-US"/>
              <a:pPr>
                <a:defRPr/>
              </a:pPr>
              <a:t>3/22/2018</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1E6DB7EF-3480-499D-A241-A1B901F49030}" type="slidenum">
              <a:rPr lang="en-AU"/>
              <a:pPr>
                <a:defRPr/>
              </a:pPr>
              <a:t>‹#›</a:t>
            </a:fld>
            <a:endParaRPr lang="en-AU" dirty="0"/>
          </a:p>
        </p:txBody>
      </p:sp>
    </p:spTree>
    <p:extLst>
      <p:ext uri="{BB962C8B-B14F-4D97-AF65-F5344CB8AC3E}">
        <p14:creationId xmlns:p14="http://schemas.microsoft.com/office/powerpoint/2010/main" val="587193124"/>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6C2DCED-4F30-4180-BC5E-AD788069D047}" type="datetimeFigureOut">
              <a:rPr lang="en-US"/>
              <a:pPr>
                <a:defRPr/>
              </a:pPr>
              <a:t>3/22/2018</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14C653BA-BADB-4504-B754-D2ED39909CFF}" type="slidenum">
              <a:rPr lang="en-AU"/>
              <a:pPr>
                <a:defRPr/>
              </a:pPr>
              <a:t>‹#›</a:t>
            </a:fld>
            <a:endParaRPr lang="en-AU" dirty="0"/>
          </a:p>
        </p:txBody>
      </p:sp>
    </p:spTree>
    <p:extLst>
      <p:ext uri="{BB962C8B-B14F-4D97-AF65-F5344CB8AC3E}">
        <p14:creationId xmlns:p14="http://schemas.microsoft.com/office/powerpoint/2010/main" val="728881891"/>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pPr>
              <a:defRPr/>
            </a:pPr>
            <a:fld id="{6CB899C5-D80B-4362-9AE7-4FDD1208958C}" type="datetimeFigureOut">
              <a:rPr lang="en-US"/>
              <a:pPr>
                <a:defRPr/>
              </a:pPr>
              <a:t>3/22/2018</a:t>
            </a:fld>
            <a:endParaRPr lang="en-AU" dirty="0"/>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36B950F5-C783-466F-9041-C1F5AD09EB9B}" type="slidenum">
              <a:rPr lang="en-AU"/>
              <a:pPr>
                <a:defRPr/>
              </a:pPr>
              <a:t>‹#›</a:t>
            </a:fld>
            <a:endParaRPr lang="en-AU" dirty="0"/>
          </a:p>
        </p:txBody>
      </p:sp>
    </p:spTree>
    <p:extLst>
      <p:ext uri="{BB962C8B-B14F-4D97-AF65-F5344CB8AC3E}">
        <p14:creationId xmlns:p14="http://schemas.microsoft.com/office/powerpoint/2010/main" val="133380324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pPr>
              <a:defRPr/>
            </a:pPr>
            <a:fld id="{5751886E-0411-4AF2-9AC7-B1DEE20F3EC5}" type="datetimeFigureOut">
              <a:rPr lang="en-US"/>
              <a:pPr>
                <a:defRPr/>
              </a:pPr>
              <a:t>3/22/2018</a:t>
            </a:fld>
            <a:endParaRPr lang="en-AU" dirty="0"/>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pPr>
              <a:defRPr/>
            </a:pPr>
            <a:fld id="{D030E33C-5BA1-46BE-BBE0-2DA15BDCE5D4}" type="slidenum">
              <a:rPr lang="en-AU"/>
              <a:pPr>
                <a:defRPr/>
              </a:pPr>
              <a:t>‹#›</a:t>
            </a:fld>
            <a:endParaRPr lang="en-AU" dirty="0"/>
          </a:p>
        </p:txBody>
      </p:sp>
    </p:spTree>
    <p:extLst>
      <p:ext uri="{BB962C8B-B14F-4D97-AF65-F5344CB8AC3E}">
        <p14:creationId xmlns:p14="http://schemas.microsoft.com/office/powerpoint/2010/main" val="4088232952"/>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fld id="{33AF3598-C951-4CF1-AA26-EEF7F729996A}" type="datetimeFigureOut">
              <a:rPr lang="en-US"/>
              <a:pPr>
                <a:defRPr/>
              </a:pPr>
              <a:t>3/22/2018</a:t>
            </a:fld>
            <a:endParaRPr lang="en-AU" dirty="0"/>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pPr>
              <a:defRPr/>
            </a:pPr>
            <a:fld id="{569AE31C-9E7F-4A96-A03B-A71964A7456C}" type="slidenum">
              <a:rPr lang="en-AU"/>
              <a:pPr>
                <a:defRPr/>
              </a:pPr>
              <a:t>‹#›</a:t>
            </a:fld>
            <a:endParaRPr lang="en-AU" dirty="0"/>
          </a:p>
        </p:txBody>
      </p:sp>
    </p:spTree>
    <p:extLst>
      <p:ext uri="{BB962C8B-B14F-4D97-AF65-F5344CB8AC3E}">
        <p14:creationId xmlns:p14="http://schemas.microsoft.com/office/powerpoint/2010/main" val="2162566176"/>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B89398-8C97-453B-B9C8-351B3A61371B}" type="datetimeFigureOut">
              <a:rPr lang="en-US"/>
              <a:pPr>
                <a:defRPr/>
              </a:pPr>
              <a:t>3/22/2018</a:t>
            </a:fld>
            <a:endParaRPr lang="en-AU" dirty="0"/>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pPr>
              <a:defRPr/>
            </a:pPr>
            <a:fld id="{BA9D538A-8EB7-42BD-A420-74AE8AF97F53}" type="slidenum">
              <a:rPr lang="en-AU"/>
              <a:pPr>
                <a:defRPr/>
              </a:pPr>
              <a:t>‹#›</a:t>
            </a:fld>
            <a:endParaRPr lang="en-AU" dirty="0"/>
          </a:p>
        </p:txBody>
      </p:sp>
    </p:spTree>
    <p:extLst>
      <p:ext uri="{BB962C8B-B14F-4D97-AF65-F5344CB8AC3E}">
        <p14:creationId xmlns:p14="http://schemas.microsoft.com/office/powerpoint/2010/main" val="1727965674"/>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19C737A-CA31-4721-A411-B2E4A939B70E}" type="datetimeFigureOut">
              <a:rPr lang="en-US"/>
              <a:pPr>
                <a:defRPr/>
              </a:pPr>
              <a:t>3/22/2018</a:t>
            </a:fld>
            <a:endParaRPr lang="en-AU" dirty="0"/>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0E69097C-FB6A-4106-A708-BFDD183BFB32}" type="slidenum">
              <a:rPr lang="en-AU"/>
              <a:pPr>
                <a:defRPr/>
              </a:pPr>
              <a:t>‹#›</a:t>
            </a:fld>
            <a:endParaRPr lang="en-AU" dirty="0"/>
          </a:p>
        </p:txBody>
      </p:sp>
    </p:spTree>
    <p:extLst>
      <p:ext uri="{BB962C8B-B14F-4D97-AF65-F5344CB8AC3E}">
        <p14:creationId xmlns:p14="http://schemas.microsoft.com/office/powerpoint/2010/main" val="32324206"/>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E0CF1E7-EE96-4408-A51C-22B5E24F77F5}" type="datetimeFigureOut">
              <a:rPr lang="en-US"/>
              <a:pPr>
                <a:defRPr/>
              </a:pPr>
              <a:t>3/22/2018</a:t>
            </a:fld>
            <a:endParaRPr lang="en-AU" dirty="0"/>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44FB4BAB-6899-4EB2-9330-343AEA104B35}" type="slidenum">
              <a:rPr lang="en-AU"/>
              <a:pPr>
                <a:defRPr/>
              </a:pPr>
              <a:t>‹#›</a:t>
            </a:fld>
            <a:endParaRPr lang="en-AU" dirty="0"/>
          </a:p>
        </p:txBody>
      </p:sp>
    </p:spTree>
    <p:extLst>
      <p:ext uri="{BB962C8B-B14F-4D97-AF65-F5344CB8AC3E}">
        <p14:creationId xmlns:p14="http://schemas.microsoft.com/office/powerpoint/2010/main" val="2137156790"/>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0F8B978-8E64-4554-9630-3967CFD25FD9}" type="datetimeFigureOut">
              <a:rPr lang="en-US"/>
              <a:pPr>
                <a:defRPr/>
              </a:pPr>
              <a:t>3/22/2018</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12C1271-55C0-4E20-99CC-A822EB289F96}" type="slidenum">
              <a:rPr lang="en-AU"/>
              <a:pPr>
                <a:defRPr/>
              </a:pPr>
              <a:t>‹#›</a:t>
            </a:fld>
            <a:endParaRPr lang="en-AU"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91D4991-0D48-4823-88B9-D2445541812D}" type="datetimeFigureOut">
              <a:rPr lang="en-US"/>
              <a:pPr>
                <a:defRPr/>
              </a:pPr>
              <a:t>3/22/2018</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B4D48BD-CC07-446D-AE86-F7CFABD4FC2D}" type="slidenum">
              <a:rPr lang="en-AU"/>
              <a:pPr>
                <a:defRPr/>
              </a:pPr>
              <a:t>‹#›</a:t>
            </a:fld>
            <a:endParaRPr lang="en-AU" dirty="0"/>
          </a:p>
        </p:txBody>
      </p:sp>
    </p:spTree>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spd="med">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maryanne.clarke@yarracity.vic.gov.au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annas@whin.org.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1643063"/>
            <a:ext cx="7772400" cy="1470025"/>
          </a:xfrm>
        </p:spPr>
        <p:txBody>
          <a:bodyPr/>
          <a:lstStyle/>
          <a:p>
            <a:pPr eaLnBrk="1" hangingPunct="1"/>
            <a:r>
              <a:rPr lang="en-US" sz="4800" b="1" smtClean="0"/>
              <a:t>Gender on the Agenda </a:t>
            </a:r>
            <a:br>
              <a:rPr lang="en-US" sz="4800" b="1" smtClean="0"/>
            </a:br>
            <a:r>
              <a:rPr lang="en-US" sz="4800" b="1" smtClean="0"/>
              <a:t>in Local Government – </a:t>
            </a:r>
            <a:br>
              <a:rPr lang="en-US" sz="4800" b="1" smtClean="0"/>
            </a:br>
            <a:r>
              <a:rPr lang="en-US" sz="4800" b="1" smtClean="0"/>
              <a:t>a Partnership Approach</a:t>
            </a:r>
            <a:endParaRPr lang="en-AU" sz="4800" b="1" smtClean="0"/>
          </a:p>
        </p:txBody>
      </p:sp>
      <p:sp>
        <p:nvSpPr>
          <p:cNvPr id="3" name="Subtitle 2"/>
          <p:cNvSpPr>
            <a:spLocks noGrp="1"/>
          </p:cNvSpPr>
          <p:nvPr>
            <p:ph type="subTitle" idx="1"/>
          </p:nvPr>
        </p:nvSpPr>
        <p:spPr>
          <a:xfrm>
            <a:off x="1371600" y="4391025"/>
            <a:ext cx="6400800" cy="1752600"/>
          </a:xfrm>
        </p:spPr>
        <p:txBody>
          <a:bodyPr rtlCol="0"/>
          <a:lstStyle/>
          <a:p>
            <a:pPr eaLnBrk="1" fontAlgn="auto" hangingPunct="1">
              <a:spcAft>
                <a:spcPts val="0"/>
              </a:spcAft>
              <a:buFont typeface="Arial" pitchFamily="34" charset="0"/>
              <a:buNone/>
              <a:defRPr/>
            </a:pPr>
            <a:r>
              <a:rPr lang="en-US" dirty="0" smtClean="0"/>
              <a:t>Local Government Promising Practice Forum</a:t>
            </a:r>
          </a:p>
          <a:p>
            <a:pPr eaLnBrk="1" fontAlgn="auto" hangingPunct="1">
              <a:spcAft>
                <a:spcPts val="0"/>
              </a:spcAft>
              <a:buFont typeface="Arial" pitchFamily="34" charset="0"/>
              <a:buNone/>
              <a:defRPr/>
            </a:pPr>
            <a:r>
              <a:rPr lang="en-US" dirty="0" smtClean="0"/>
              <a:t>Preventing Violence Against Women </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smtClean="0"/>
              <a:t>14 December 2011</a:t>
            </a:r>
            <a:endParaRPr lang="en-AU" dirty="0" smtClean="0"/>
          </a:p>
          <a:p>
            <a:pPr eaLnBrk="1" fontAlgn="auto" hangingPunct="1">
              <a:spcAft>
                <a:spcPts val="0"/>
              </a:spcAft>
              <a:buFont typeface="Arial" pitchFamily="34" charset="0"/>
              <a:buNone/>
              <a:defRPr/>
            </a:pPr>
            <a:endParaRPr lang="en-AU"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AU" smtClean="0"/>
              <a:t>GE Working Group members</a:t>
            </a:r>
          </a:p>
        </p:txBody>
      </p:sp>
      <p:sp>
        <p:nvSpPr>
          <p:cNvPr id="12291" name="Content Placeholder 2"/>
          <p:cNvSpPr>
            <a:spLocks noGrp="1"/>
          </p:cNvSpPr>
          <p:nvPr>
            <p:ph idx="1"/>
          </p:nvPr>
        </p:nvSpPr>
        <p:spPr>
          <a:xfrm>
            <a:off x="755576" y="1700808"/>
            <a:ext cx="8064896" cy="4608511"/>
          </a:xfrm>
          <a:extLst/>
        </p:spPr>
        <p:txBody>
          <a:bodyPr numCol="2"/>
          <a:lstStyle/>
          <a:p>
            <a:pPr eaLnBrk="1" hangingPunct="1">
              <a:defRPr/>
            </a:pPr>
            <a:r>
              <a:rPr lang="en-AU" dirty="0" smtClean="0"/>
              <a:t>Darebin Council</a:t>
            </a:r>
          </a:p>
          <a:p>
            <a:pPr eaLnBrk="1" hangingPunct="1">
              <a:defRPr/>
            </a:pPr>
            <a:r>
              <a:rPr lang="en-AU" dirty="0" smtClean="0"/>
              <a:t>Hume Council</a:t>
            </a:r>
          </a:p>
          <a:p>
            <a:pPr eaLnBrk="1" hangingPunct="1">
              <a:defRPr/>
            </a:pPr>
            <a:r>
              <a:rPr lang="en-AU" dirty="0" smtClean="0"/>
              <a:t>Women’s Health West</a:t>
            </a:r>
          </a:p>
          <a:p>
            <a:pPr eaLnBrk="1" hangingPunct="1">
              <a:defRPr/>
            </a:pPr>
            <a:r>
              <a:rPr lang="en-AU" dirty="0" smtClean="0"/>
              <a:t>Women’s Health in the North</a:t>
            </a:r>
          </a:p>
          <a:p>
            <a:pPr eaLnBrk="1" hangingPunct="1">
              <a:defRPr/>
            </a:pPr>
            <a:r>
              <a:rPr lang="en-AU" dirty="0" smtClean="0"/>
              <a:t>Women’s Health Grampians</a:t>
            </a:r>
          </a:p>
          <a:p>
            <a:pPr eaLnBrk="1" hangingPunct="1">
              <a:defRPr/>
            </a:pPr>
            <a:r>
              <a:rPr lang="en-AU" dirty="0" smtClean="0"/>
              <a:t>City of Casey</a:t>
            </a:r>
          </a:p>
          <a:p>
            <a:pPr eaLnBrk="1" hangingPunct="1">
              <a:defRPr/>
            </a:pPr>
            <a:r>
              <a:rPr lang="en-AU" dirty="0" smtClean="0"/>
              <a:t>Knox City Council</a:t>
            </a:r>
          </a:p>
          <a:p>
            <a:pPr eaLnBrk="1" hangingPunct="1">
              <a:defRPr/>
            </a:pPr>
            <a:r>
              <a:rPr lang="en-AU" dirty="0" smtClean="0"/>
              <a:t>Maribyrnong City Council</a:t>
            </a:r>
          </a:p>
          <a:p>
            <a:pPr eaLnBrk="1" hangingPunct="1">
              <a:defRPr/>
            </a:pPr>
            <a:r>
              <a:rPr lang="en-AU" dirty="0" err="1" smtClean="0"/>
              <a:t>VicHealth</a:t>
            </a:r>
            <a:r>
              <a:rPr lang="en-AU" dirty="0" smtClean="0"/>
              <a:t> </a:t>
            </a:r>
          </a:p>
          <a:p>
            <a:pPr eaLnBrk="1" hangingPunct="1">
              <a:defRPr/>
            </a:pPr>
            <a:r>
              <a:rPr lang="en-AU" dirty="0" smtClean="0"/>
              <a:t>Monash University</a:t>
            </a:r>
          </a:p>
          <a:p>
            <a:pPr eaLnBrk="1" hangingPunct="1">
              <a:defRPr/>
            </a:pPr>
            <a:r>
              <a:rPr lang="en-AU" dirty="0" smtClean="0"/>
              <a:t>Office of Women’s Policy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AU" b="1" smtClean="0"/>
              <a:t>Gender</a:t>
            </a:r>
          </a:p>
        </p:txBody>
      </p:sp>
      <p:pic>
        <p:nvPicPr>
          <p:cNvPr id="4101" name="Picture 5" descr="C:\Users\adrianau\Desktop\cloth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10882">
            <a:off x="6543675" y="1758950"/>
            <a:ext cx="2159000" cy="300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Content Placeholder 3"/>
          <p:cNvPicPr>
            <a:picLocks noGrp="1" noChangeAspect="1"/>
          </p:cNvPicPr>
          <p:nvPr>
            <p:ph idx="1"/>
          </p:nvPr>
        </p:nvPicPr>
        <p:blipFill>
          <a:blip r:embed="rId4">
            <a:extLst>
              <a:ext uri="{28A0092B-C50C-407E-A947-70E740481C1C}">
                <a14:useLocalDpi xmlns:a14="http://schemas.microsoft.com/office/drawing/2010/main" val="0"/>
              </a:ext>
            </a:extLst>
          </a:blip>
          <a:srcRect/>
          <a:stretch>
            <a:fillRect/>
          </a:stretch>
        </p:blipFill>
        <p:spPr>
          <a:xfrm rot="1487714">
            <a:off x="4043363" y="1493838"/>
            <a:ext cx="2014537" cy="2640012"/>
          </a:xfrm>
        </p:spPr>
      </p:pic>
      <p:pic>
        <p:nvPicPr>
          <p:cNvPr id="4100" name="Picture 4" descr="C:\Users\adrianau\Desktop\transport.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343682">
            <a:off x="593725" y="1062038"/>
            <a:ext cx="2714625"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6" descr="C:\Users\adrianau\Desktop\child care.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224559">
            <a:off x="568325" y="3897313"/>
            <a:ext cx="3055938" cy="203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7" descr="C:\Users\adrianau\Desktop\money.bmp"/>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936844">
            <a:off x="4251325" y="4760913"/>
            <a:ext cx="2657475"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500"/>
                                        <p:tgtEl>
                                          <p:spTgt spid="41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102"/>
                                        </p:tgtEl>
                                        <p:attrNameLst>
                                          <p:attrName>style.visibility</p:attrName>
                                        </p:attrNameLst>
                                      </p:cBhvr>
                                      <p:to>
                                        <p:strVal val="visible"/>
                                      </p:to>
                                    </p:set>
                                    <p:animEffect transition="in" filter="fade">
                                      <p:cBhvr>
                                        <p:cTn id="17" dur="500"/>
                                        <p:tgtEl>
                                          <p:spTgt spid="41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100"/>
                                        </p:tgtEl>
                                        <p:attrNameLst>
                                          <p:attrName>style.visibility</p:attrName>
                                        </p:attrNameLst>
                                      </p:cBhvr>
                                      <p:to>
                                        <p:strVal val="visible"/>
                                      </p:to>
                                    </p:set>
                                    <p:animEffect transition="in" filter="fade">
                                      <p:cBhvr>
                                        <p:cTn id="22" dur="500"/>
                                        <p:tgtEl>
                                          <p:spTgt spid="410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103"/>
                                        </p:tgtEl>
                                        <p:attrNameLst>
                                          <p:attrName>style.visibility</p:attrName>
                                        </p:attrNameLst>
                                      </p:cBhvr>
                                      <p:to>
                                        <p:strVal val="visible"/>
                                      </p:to>
                                    </p:set>
                                    <p:animEffect transition="in" filter="fade">
                                      <p:cBhvr>
                                        <p:cTn id="27"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AU" b="1" smtClean="0"/>
              <a:t>Gender Equity</a:t>
            </a:r>
          </a:p>
        </p:txBody>
      </p:sp>
      <p:sp>
        <p:nvSpPr>
          <p:cNvPr id="3" name="Content Placeholder 2"/>
          <p:cNvSpPr>
            <a:spLocks noGrp="1"/>
          </p:cNvSpPr>
          <p:nvPr>
            <p:ph idx="1"/>
          </p:nvPr>
        </p:nvSpPr>
        <p:spPr/>
        <p:txBody>
          <a:bodyPr/>
          <a:lstStyle/>
          <a:p>
            <a:pPr marL="0" indent="0" eaLnBrk="1" hangingPunct="1">
              <a:buFont typeface="Arial" charset="0"/>
              <a:buNone/>
            </a:pPr>
            <a:endParaRPr lang="en-AU" smtClean="0"/>
          </a:p>
          <a:p>
            <a:pPr marL="0" indent="0" eaLnBrk="1" hangingPunct="1">
              <a:buFont typeface="Arial" charset="0"/>
              <a:buNone/>
            </a:pPr>
            <a:r>
              <a:rPr lang="en-AU" smtClean="0"/>
              <a:t>…is not about the equal delivery of services, or distribution of resources, it is about recognising diversity and disadvantage, and directing resources and services towards those most in need, to ensure equal outcomes for all.</a:t>
            </a:r>
          </a:p>
          <a:p>
            <a:pPr marL="0" indent="0" eaLnBrk="1" hangingPunct="1">
              <a:buFont typeface="Arial" charset="0"/>
              <a:buNone/>
            </a:pPr>
            <a:endParaRPr lang="en-AU" smtClean="0"/>
          </a:p>
          <a:p>
            <a:pPr marL="0" indent="0" algn="r" eaLnBrk="1" hangingPunct="1">
              <a:buFont typeface="Arial" charset="0"/>
              <a:buNone/>
            </a:pPr>
            <a:r>
              <a:rPr lang="en-AU" smtClean="0"/>
              <a:t>Sue Dyson, 2001</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AU" b="1" smtClean="0"/>
              <a:t>Gender Equity and PVAW</a:t>
            </a:r>
          </a:p>
        </p:txBody>
      </p:sp>
      <p:pic>
        <p:nvPicPr>
          <p:cNvPr id="6148" name="Picture 4" descr="C:\Users\adrianau\Desktop\Determinants diagra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613" y="1557338"/>
            <a:ext cx="5367337"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5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AU" b="1" dirty="0" smtClean="0"/>
              <a:t>Gender Equity and Local Government</a:t>
            </a:r>
            <a:endParaRPr lang="en-AU" b="1" dirty="0"/>
          </a:p>
        </p:txBody>
      </p:sp>
      <p:sp>
        <p:nvSpPr>
          <p:cNvPr id="7171" name="Content Placeholder 2"/>
          <p:cNvSpPr>
            <a:spLocks noGrp="1"/>
          </p:cNvSpPr>
          <p:nvPr>
            <p:ph idx="1"/>
          </p:nvPr>
        </p:nvSpPr>
        <p:spPr>
          <a:xfrm>
            <a:off x="1116013" y="1600200"/>
            <a:ext cx="7570787" cy="4525963"/>
          </a:xfrm>
        </p:spPr>
        <p:txBody>
          <a:bodyPr/>
          <a:lstStyle/>
          <a:p>
            <a:pPr marL="530225" indent="-530225" eaLnBrk="1" hangingPunct="1">
              <a:defRPr/>
            </a:pPr>
            <a:r>
              <a:rPr lang="en-AU" dirty="0" smtClean="0"/>
              <a:t>Key state and federal legislation:</a:t>
            </a:r>
          </a:p>
          <a:p>
            <a:pPr marL="930275" lvl="1" indent="-530225" eaLnBrk="1" hangingPunct="1">
              <a:defRPr/>
            </a:pPr>
            <a:r>
              <a:rPr lang="en-AU" dirty="0" smtClean="0"/>
              <a:t>Vic Health Act</a:t>
            </a:r>
          </a:p>
          <a:p>
            <a:pPr marL="930275" lvl="1" indent="-530225" eaLnBrk="1" hangingPunct="1">
              <a:defRPr/>
            </a:pPr>
            <a:r>
              <a:rPr lang="en-AU" dirty="0" smtClean="0"/>
              <a:t>Vic Equal Opportunity Act</a:t>
            </a:r>
          </a:p>
          <a:p>
            <a:pPr marL="930275" lvl="1" indent="-530225" eaLnBrk="1" hangingPunct="1">
              <a:defRPr/>
            </a:pPr>
            <a:r>
              <a:rPr lang="en-AU" dirty="0" smtClean="0"/>
              <a:t>Sex Discrimination Act</a:t>
            </a:r>
          </a:p>
          <a:p>
            <a:pPr marL="930275" lvl="1" indent="-530225" eaLnBrk="1" hangingPunct="1">
              <a:defRPr/>
            </a:pPr>
            <a:r>
              <a:rPr lang="en-AU" dirty="0" smtClean="0"/>
              <a:t>Vic Charter of Human Rights </a:t>
            </a:r>
          </a:p>
          <a:p>
            <a:pPr marL="930275" lvl="1" indent="-530225" eaLnBrk="1" hangingPunct="1">
              <a:buFont typeface="Arial" charset="0"/>
              <a:buNone/>
              <a:defRPr/>
            </a:pPr>
            <a:endParaRPr lang="en-AU" dirty="0" smtClean="0"/>
          </a:p>
          <a:p>
            <a:pPr marL="530225" indent="-530225" eaLnBrk="1" hangingPunct="1">
              <a:defRPr/>
            </a:pPr>
            <a:r>
              <a:rPr lang="en-AU" dirty="0" smtClean="0"/>
              <a:t>3 local government legislated strategies and other key strategies</a:t>
            </a:r>
          </a:p>
          <a:p>
            <a:pPr marL="0" indent="0" eaLnBrk="1" hangingPunct="1">
              <a:buFont typeface="Arial" charset="0"/>
              <a:buNone/>
              <a:defRPr/>
            </a:pPr>
            <a:endParaRPr lang="en-AU" dirty="0" smtClean="0"/>
          </a:p>
          <a:p>
            <a:pPr marL="0" indent="0" eaLnBrk="1" hangingPunct="1">
              <a:buFont typeface="Arial" charset="0"/>
              <a:buNone/>
              <a:defRPr/>
            </a:pPr>
            <a:endParaRPr lang="en-AU" sz="18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AU" b="1" dirty="0" smtClean="0"/>
              <a:t>Gender Equity in Local Government Working Group</a:t>
            </a:r>
            <a:endParaRPr lang="en-AU" b="1" dirty="0"/>
          </a:p>
        </p:txBody>
      </p:sp>
      <p:sp>
        <p:nvSpPr>
          <p:cNvPr id="3" name="Content Placeholder 2"/>
          <p:cNvSpPr>
            <a:spLocks noGrp="1"/>
          </p:cNvSpPr>
          <p:nvPr>
            <p:ph idx="1"/>
          </p:nvPr>
        </p:nvSpPr>
        <p:spPr>
          <a:xfrm>
            <a:off x="1619250" y="1600200"/>
            <a:ext cx="7067550" cy="4525963"/>
          </a:xfrm>
        </p:spPr>
        <p:txBody>
          <a:bodyPr rtlCol="0">
            <a:normAutofit lnSpcReduction="10000"/>
          </a:bodyPr>
          <a:lstStyle/>
          <a:p>
            <a:pPr eaLnBrk="1" fontAlgn="auto" hangingPunct="1">
              <a:spcAft>
                <a:spcPts val="0"/>
              </a:spcAft>
              <a:buFont typeface="Arial" pitchFamily="34" charset="0"/>
              <a:buChar char="•"/>
              <a:defRPr/>
            </a:pPr>
            <a:endParaRPr lang="en-AU" dirty="0" smtClean="0"/>
          </a:p>
          <a:p>
            <a:pPr eaLnBrk="1" fontAlgn="auto" hangingPunct="1">
              <a:spcAft>
                <a:spcPts val="0"/>
              </a:spcAft>
              <a:buFont typeface="Arial" pitchFamily="34" charset="0"/>
              <a:buChar char="•"/>
              <a:defRPr/>
            </a:pPr>
            <a:r>
              <a:rPr lang="en-AU" dirty="0" smtClean="0"/>
              <a:t>Development and background</a:t>
            </a:r>
          </a:p>
          <a:p>
            <a:pPr eaLnBrk="1" fontAlgn="auto" hangingPunct="1">
              <a:spcAft>
                <a:spcPts val="0"/>
              </a:spcAft>
              <a:buFont typeface="Arial" pitchFamily="34" charset="0"/>
              <a:buChar char="•"/>
              <a:defRPr/>
            </a:pPr>
            <a:endParaRPr lang="en-AU" dirty="0"/>
          </a:p>
          <a:p>
            <a:pPr eaLnBrk="1" fontAlgn="auto" hangingPunct="1">
              <a:spcAft>
                <a:spcPts val="0"/>
              </a:spcAft>
              <a:buFont typeface="Arial" pitchFamily="34" charset="0"/>
              <a:buChar char="•"/>
              <a:defRPr/>
            </a:pPr>
            <a:r>
              <a:rPr lang="en-AU" dirty="0" smtClean="0"/>
              <a:t>Membership</a:t>
            </a:r>
          </a:p>
          <a:p>
            <a:pPr eaLnBrk="1" fontAlgn="auto" hangingPunct="1">
              <a:spcAft>
                <a:spcPts val="0"/>
              </a:spcAft>
              <a:buFont typeface="Arial" pitchFamily="34" charset="0"/>
              <a:buChar char="•"/>
              <a:defRPr/>
            </a:pPr>
            <a:endParaRPr lang="en-AU" dirty="0" smtClean="0"/>
          </a:p>
          <a:p>
            <a:pPr eaLnBrk="1" fontAlgn="auto" hangingPunct="1">
              <a:spcAft>
                <a:spcPts val="0"/>
              </a:spcAft>
              <a:buFont typeface="Arial" pitchFamily="34" charset="0"/>
              <a:buChar char="•"/>
              <a:defRPr/>
            </a:pPr>
            <a:r>
              <a:rPr lang="en-AU" dirty="0" smtClean="0"/>
              <a:t>Role</a:t>
            </a:r>
          </a:p>
          <a:p>
            <a:pPr eaLnBrk="1" fontAlgn="auto" hangingPunct="1">
              <a:spcAft>
                <a:spcPts val="0"/>
              </a:spcAft>
              <a:buFont typeface="Arial" pitchFamily="34" charset="0"/>
              <a:buChar char="•"/>
              <a:defRPr/>
            </a:pPr>
            <a:endParaRPr lang="en-AU" dirty="0"/>
          </a:p>
          <a:p>
            <a:pPr eaLnBrk="1" fontAlgn="auto" hangingPunct="1">
              <a:spcAft>
                <a:spcPts val="0"/>
              </a:spcAft>
              <a:buFont typeface="Arial" pitchFamily="34" charset="0"/>
              <a:buChar char="•"/>
              <a:defRPr/>
            </a:pPr>
            <a:r>
              <a:rPr lang="en-AU" dirty="0" smtClean="0"/>
              <a:t>Development of resources</a:t>
            </a:r>
          </a:p>
          <a:p>
            <a:pPr marL="0" indent="0" eaLnBrk="1" fontAlgn="auto" hangingPunct="1">
              <a:spcAft>
                <a:spcPts val="0"/>
              </a:spcAft>
              <a:buFont typeface="Arial" pitchFamily="34" charset="0"/>
              <a:buNone/>
              <a:defRPr/>
            </a:pPr>
            <a:endParaRPr lang="en-AU"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AU" b="1" smtClean="0"/>
              <a:t>Gender Equity in Local Government factsheets :</a:t>
            </a:r>
          </a:p>
        </p:txBody>
      </p:sp>
      <p:sp>
        <p:nvSpPr>
          <p:cNvPr id="3" name="Content Placeholder 2"/>
          <p:cNvSpPr>
            <a:spLocks noGrp="1"/>
          </p:cNvSpPr>
          <p:nvPr>
            <p:ph idx="1"/>
          </p:nvPr>
        </p:nvSpPr>
        <p:spPr>
          <a:xfrm>
            <a:off x="1692275" y="1700213"/>
            <a:ext cx="6048375" cy="5041900"/>
          </a:xfrm>
        </p:spPr>
        <p:txBody>
          <a:bodyPr rtlCol="0">
            <a:normAutofit fontScale="77500" lnSpcReduction="20000"/>
          </a:bodyPr>
          <a:lstStyle/>
          <a:p>
            <a:pPr marL="0" indent="-514350" eaLnBrk="1" fontAlgn="auto" hangingPunct="1">
              <a:spcBef>
                <a:spcPts val="600"/>
              </a:spcBef>
              <a:spcAft>
                <a:spcPts val="600"/>
              </a:spcAft>
              <a:buFont typeface="Arial" pitchFamily="34" charset="0"/>
              <a:buAutoNum type="arabicPeriod"/>
              <a:defRPr/>
            </a:pPr>
            <a:r>
              <a:rPr lang="en-AU" sz="3800" dirty="0" smtClean="0"/>
              <a:t>Why </a:t>
            </a:r>
            <a:r>
              <a:rPr lang="en-AU" sz="3800" dirty="0"/>
              <a:t>gender matters	</a:t>
            </a:r>
          </a:p>
          <a:p>
            <a:pPr marL="0" indent="-514350" eaLnBrk="1" fontAlgn="auto" hangingPunct="1">
              <a:spcBef>
                <a:spcPts val="600"/>
              </a:spcBef>
              <a:spcAft>
                <a:spcPts val="600"/>
              </a:spcAft>
              <a:buFont typeface="Arial" pitchFamily="34" charset="0"/>
              <a:buAutoNum type="arabicPeriod"/>
              <a:defRPr/>
            </a:pPr>
            <a:r>
              <a:rPr lang="en-AU" sz="3800" dirty="0" smtClean="0"/>
              <a:t>Gender Analysis</a:t>
            </a:r>
          </a:p>
          <a:p>
            <a:pPr marL="0" indent="-514350" eaLnBrk="1" fontAlgn="auto" hangingPunct="1">
              <a:spcBef>
                <a:spcPts val="600"/>
              </a:spcBef>
              <a:spcAft>
                <a:spcPts val="600"/>
              </a:spcAft>
              <a:buFont typeface="Arial" pitchFamily="34" charset="0"/>
              <a:buAutoNum type="arabicPeriod"/>
              <a:defRPr/>
            </a:pPr>
            <a:r>
              <a:rPr lang="en-AU" sz="3800" dirty="0" smtClean="0"/>
              <a:t>Infrastructure </a:t>
            </a:r>
          </a:p>
          <a:p>
            <a:pPr marL="0" indent="-514350" eaLnBrk="1" fontAlgn="auto" hangingPunct="1">
              <a:spcBef>
                <a:spcPts val="600"/>
              </a:spcBef>
              <a:spcAft>
                <a:spcPts val="600"/>
              </a:spcAft>
              <a:buFont typeface="Arial" pitchFamily="34" charset="0"/>
              <a:buAutoNum type="arabicPeriod"/>
              <a:defRPr/>
            </a:pPr>
            <a:r>
              <a:rPr lang="en-AU" sz="3800" dirty="0" smtClean="0"/>
              <a:t>Land use planning and design</a:t>
            </a:r>
          </a:p>
          <a:p>
            <a:pPr marL="0" indent="-514350" eaLnBrk="1" fontAlgn="auto" hangingPunct="1">
              <a:spcBef>
                <a:spcPts val="600"/>
              </a:spcBef>
              <a:spcAft>
                <a:spcPts val="600"/>
              </a:spcAft>
              <a:buFont typeface="Arial" pitchFamily="34" charset="0"/>
              <a:buAutoNum type="arabicPeriod"/>
              <a:defRPr/>
            </a:pPr>
            <a:r>
              <a:rPr lang="en-AU" sz="3800" dirty="0" smtClean="0"/>
              <a:t>Promoting women in leadership</a:t>
            </a:r>
          </a:p>
          <a:p>
            <a:pPr marL="0" indent="-514350" eaLnBrk="1" fontAlgn="auto" hangingPunct="1">
              <a:spcBef>
                <a:spcPts val="600"/>
              </a:spcBef>
              <a:spcAft>
                <a:spcPts val="600"/>
              </a:spcAft>
              <a:buFont typeface="Arial" pitchFamily="34" charset="0"/>
              <a:buAutoNum type="arabicPeriod"/>
              <a:defRPr/>
            </a:pPr>
            <a:r>
              <a:rPr lang="en-AU" sz="3800" dirty="0" smtClean="0"/>
              <a:t>Workplaces</a:t>
            </a:r>
          </a:p>
          <a:p>
            <a:pPr marL="0" indent="-514350" eaLnBrk="1" fontAlgn="auto" hangingPunct="1">
              <a:spcBef>
                <a:spcPts val="600"/>
              </a:spcBef>
              <a:spcAft>
                <a:spcPts val="600"/>
              </a:spcAft>
              <a:buFont typeface="Arial" pitchFamily="34" charset="0"/>
              <a:buAutoNum type="arabicPeriod"/>
              <a:defRPr/>
            </a:pPr>
            <a:r>
              <a:rPr lang="en-AU" sz="3800" dirty="0" smtClean="0"/>
              <a:t>Sports and recreation</a:t>
            </a:r>
          </a:p>
          <a:p>
            <a:pPr marL="0" indent="-514350" eaLnBrk="1" fontAlgn="auto" hangingPunct="1">
              <a:spcBef>
                <a:spcPts val="600"/>
              </a:spcBef>
              <a:spcAft>
                <a:spcPts val="600"/>
              </a:spcAft>
              <a:buFont typeface="Arial" pitchFamily="34" charset="0"/>
              <a:buAutoNum type="arabicPeriod"/>
              <a:defRPr/>
            </a:pPr>
            <a:r>
              <a:rPr lang="en-AU" sz="3800" dirty="0" smtClean="0"/>
              <a:t>Access to services</a:t>
            </a:r>
          </a:p>
          <a:p>
            <a:pPr marL="0" indent="-514350" eaLnBrk="1" fontAlgn="auto" hangingPunct="1">
              <a:spcBef>
                <a:spcPts val="600"/>
              </a:spcBef>
              <a:spcAft>
                <a:spcPts val="600"/>
              </a:spcAft>
              <a:buFont typeface="Arial" pitchFamily="34" charset="0"/>
              <a:buAutoNum type="arabicPeriod"/>
              <a:defRPr/>
            </a:pPr>
            <a:r>
              <a:rPr lang="en-AU" sz="3800" dirty="0" smtClean="0"/>
              <a:t>Key concepts and definitions</a:t>
            </a:r>
          </a:p>
          <a:p>
            <a:pPr marL="0" indent="0" eaLnBrk="1" fontAlgn="auto" hangingPunct="1">
              <a:spcBef>
                <a:spcPts val="600"/>
              </a:spcBef>
              <a:spcAft>
                <a:spcPts val="600"/>
              </a:spcAft>
              <a:buFont typeface="Arial" pitchFamily="34" charset="0"/>
              <a:buNone/>
              <a:defRPr/>
            </a:pPr>
            <a:r>
              <a:rPr lang="en-AU" sz="3800" dirty="0" smtClean="0"/>
              <a:t>10. Further resources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AU" b="1" smtClean="0"/>
              <a:t>Feedback on Factsheets</a:t>
            </a:r>
          </a:p>
        </p:txBody>
      </p:sp>
      <p:sp>
        <p:nvSpPr>
          <p:cNvPr id="3" name="Content Placeholder 2"/>
          <p:cNvSpPr>
            <a:spLocks noGrp="1"/>
          </p:cNvSpPr>
          <p:nvPr>
            <p:ph idx="1"/>
          </p:nvPr>
        </p:nvSpPr>
        <p:spPr/>
        <p:txBody>
          <a:bodyPr rtlCol="0">
            <a:normAutofit fontScale="92500" lnSpcReduction="20000"/>
          </a:bodyPr>
          <a:lstStyle/>
          <a:p>
            <a:pPr marL="895350" eaLnBrk="1" fontAlgn="auto" hangingPunct="1">
              <a:spcAft>
                <a:spcPts val="0"/>
              </a:spcAft>
              <a:buFont typeface="Arial" pitchFamily="34" charset="0"/>
              <a:buChar char="•"/>
              <a:defRPr/>
            </a:pPr>
            <a:r>
              <a:rPr lang="en-AU" dirty="0" smtClean="0"/>
              <a:t>Draft factsheets in delegates pack</a:t>
            </a:r>
          </a:p>
          <a:p>
            <a:pPr marL="895350" eaLnBrk="1" fontAlgn="auto" hangingPunct="1">
              <a:spcAft>
                <a:spcPts val="0"/>
              </a:spcAft>
              <a:buFont typeface="Arial" pitchFamily="34" charset="0"/>
              <a:buChar char="•"/>
              <a:defRPr/>
            </a:pPr>
            <a:endParaRPr lang="en-AU" dirty="0" smtClean="0"/>
          </a:p>
          <a:p>
            <a:pPr marL="895350" eaLnBrk="1" fontAlgn="auto" hangingPunct="1">
              <a:spcAft>
                <a:spcPts val="0"/>
              </a:spcAft>
              <a:buFont typeface="Arial" pitchFamily="34" charset="0"/>
              <a:buChar char="•"/>
              <a:defRPr/>
            </a:pPr>
            <a:r>
              <a:rPr lang="en-AU" dirty="0" smtClean="0"/>
              <a:t>Feedback form – we’d appreciate your input!</a:t>
            </a:r>
          </a:p>
          <a:p>
            <a:pPr eaLnBrk="1" fontAlgn="auto" hangingPunct="1">
              <a:spcAft>
                <a:spcPts val="0"/>
              </a:spcAft>
              <a:buFont typeface="Arial" pitchFamily="34" charset="0"/>
              <a:buChar char="•"/>
              <a:defRPr/>
            </a:pPr>
            <a:endParaRPr lang="en-AU" dirty="0" smtClean="0"/>
          </a:p>
          <a:p>
            <a:pPr marL="0" indent="0" algn="ctr" eaLnBrk="1" fontAlgn="auto" hangingPunct="1">
              <a:spcAft>
                <a:spcPts val="0"/>
              </a:spcAft>
              <a:buFont typeface="Arial" pitchFamily="34" charset="0"/>
              <a:buNone/>
              <a:defRPr/>
            </a:pPr>
            <a:r>
              <a:rPr lang="en-AU" sz="4400" b="1" dirty="0" smtClean="0"/>
              <a:t>Next Steps</a:t>
            </a:r>
          </a:p>
          <a:p>
            <a:pPr eaLnBrk="1" fontAlgn="auto" hangingPunct="1">
              <a:spcAft>
                <a:spcPts val="0"/>
              </a:spcAft>
              <a:buFont typeface="Arial" pitchFamily="34" charset="0"/>
              <a:buChar char="•"/>
              <a:defRPr/>
            </a:pPr>
            <a:endParaRPr lang="en-AU" dirty="0" smtClean="0">
              <a:solidFill>
                <a:prstClr val="white"/>
              </a:solidFill>
            </a:endParaRPr>
          </a:p>
          <a:p>
            <a:pPr marL="895350" eaLnBrk="1" fontAlgn="auto" hangingPunct="1">
              <a:spcAft>
                <a:spcPts val="0"/>
              </a:spcAft>
              <a:buFont typeface="Arial" pitchFamily="34" charset="0"/>
              <a:buChar char="•"/>
              <a:defRPr/>
            </a:pPr>
            <a:r>
              <a:rPr lang="en-AU" dirty="0" smtClean="0">
                <a:solidFill>
                  <a:prstClr val="white"/>
                </a:solidFill>
              </a:rPr>
              <a:t>Meeting in February 2012</a:t>
            </a:r>
          </a:p>
          <a:p>
            <a:pPr marL="895350" eaLnBrk="1" fontAlgn="auto" hangingPunct="1">
              <a:spcAft>
                <a:spcPts val="0"/>
              </a:spcAft>
              <a:buFont typeface="Arial" pitchFamily="34" charset="0"/>
              <a:buNone/>
              <a:defRPr/>
            </a:pPr>
            <a:endParaRPr lang="en-AU" dirty="0" smtClean="0">
              <a:solidFill>
                <a:prstClr val="white"/>
              </a:solidFill>
            </a:endParaRPr>
          </a:p>
          <a:p>
            <a:pPr marL="895350" eaLnBrk="1" fontAlgn="auto" hangingPunct="1">
              <a:spcAft>
                <a:spcPts val="0"/>
              </a:spcAft>
              <a:buFont typeface="Arial" pitchFamily="34" charset="0"/>
              <a:buChar char="•"/>
              <a:defRPr/>
            </a:pPr>
            <a:r>
              <a:rPr lang="en-AU" dirty="0" smtClean="0">
                <a:solidFill>
                  <a:prstClr val="white"/>
                </a:solidFill>
              </a:rPr>
              <a:t>Planning for 2012 activities</a:t>
            </a:r>
            <a:endParaRPr lang="en-AU" dirty="0">
              <a:solidFill>
                <a:prstClr val="white"/>
              </a:solidFill>
            </a:endParaRPr>
          </a:p>
          <a:p>
            <a:pPr marL="0" indent="0" eaLnBrk="1" fontAlgn="auto" hangingPunct="1">
              <a:spcAft>
                <a:spcPts val="0"/>
              </a:spcAft>
              <a:buFont typeface="Arial" pitchFamily="34" charset="0"/>
              <a:buNone/>
              <a:defRPr/>
            </a:pPr>
            <a:endParaRPr lang="en-AU" sz="44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AU" smtClean="0"/>
              <a:t>For more information</a:t>
            </a:r>
          </a:p>
        </p:txBody>
      </p:sp>
      <p:sp>
        <p:nvSpPr>
          <p:cNvPr id="3" name="Content Placeholder 2"/>
          <p:cNvSpPr>
            <a:spLocks noGrp="1"/>
          </p:cNvSpPr>
          <p:nvPr>
            <p:ph idx="1"/>
          </p:nvPr>
        </p:nvSpPr>
        <p:spPr>
          <a:xfrm>
            <a:off x="1258888" y="1600200"/>
            <a:ext cx="7427912" cy="4525963"/>
          </a:xfrm>
        </p:spPr>
        <p:txBody>
          <a:bodyPr rtlCol="0">
            <a:normAutofit lnSpcReduction="10000"/>
          </a:bodyPr>
          <a:lstStyle/>
          <a:p>
            <a:pPr marL="801688" indent="0" eaLnBrk="1" fontAlgn="auto" hangingPunct="1">
              <a:spcAft>
                <a:spcPts val="0"/>
              </a:spcAft>
              <a:buFont typeface="Arial" pitchFamily="34" charset="0"/>
              <a:buNone/>
              <a:defRPr/>
            </a:pPr>
            <a:r>
              <a:rPr lang="en-AU" sz="2400" dirty="0" smtClean="0"/>
              <a:t>Maryanne Clarke </a:t>
            </a:r>
          </a:p>
          <a:p>
            <a:pPr marL="801688" indent="0" eaLnBrk="1" fontAlgn="auto" hangingPunct="1">
              <a:spcAft>
                <a:spcPts val="0"/>
              </a:spcAft>
              <a:buFont typeface="Arial" pitchFamily="34" charset="0"/>
              <a:buNone/>
              <a:defRPr/>
            </a:pPr>
            <a:r>
              <a:rPr lang="en-AU" sz="2400" dirty="0" smtClean="0"/>
              <a:t>Community Planner, Women’s Health </a:t>
            </a:r>
          </a:p>
          <a:p>
            <a:pPr marL="801688" indent="0" eaLnBrk="1" fontAlgn="auto" hangingPunct="1">
              <a:spcAft>
                <a:spcPts val="0"/>
              </a:spcAft>
              <a:buFont typeface="Arial" pitchFamily="34" charset="0"/>
              <a:buNone/>
              <a:defRPr/>
            </a:pPr>
            <a:r>
              <a:rPr lang="en-AU" sz="2400" dirty="0" smtClean="0"/>
              <a:t>Yarra City Council </a:t>
            </a:r>
          </a:p>
          <a:p>
            <a:pPr marL="801688" indent="0" eaLnBrk="1" fontAlgn="auto" hangingPunct="1">
              <a:spcAft>
                <a:spcPts val="0"/>
              </a:spcAft>
              <a:buFont typeface="Arial" pitchFamily="34" charset="0"/>
              <a:buNone/>
              <a:defRPr/>
            </a:pPr>
            <a:r>
              <a:rPr lang="en-AU" sz="2400" dirty="0" smtClean="0"/>
              <a:t>t  9205 5056 </a:t>
            </a:r>
          </a:p>
          <a:p>
            <a:pPr marL="801688" indent="0" eaLnBrk="1" fontAlgn="auto" hangingPunct="1">
              <a:spcAft>
                <a:spcPts val="0"/>
              </a:spcAft>
              <a:buFont typeface="Arial" pitchFamily="34" charset="0"/>
              <a:buNone/>
              <a:defRPr/>
            </a:pPr>
            <a:r>
              <a:rPr lang="en-AU" sz="2400" dirty="0" smtClean="0"/>
              <a:t>e  </a:t>
            </a:r>
            <a:r>
              <a:rPr lang="en-AU" sz="2400" dirty="0" smtClean="0">
                <a:hlinkClick r:id="rId3"/>
              </a:rPr>
              <a:t>maryanne.clarke@yarracity.vic.gov.au</a:t>
            </a:r>
            <a:endParaRPr lang="en-AU" sz="2400" dirty="0" smtClean="0"/>
          </a:p>
          <a:p>
            <a:pPr marL="801688" indent="0" eaLnBrk="1" fontAlgn="auto" hangingPunct="1">
              <a:spcAft>
                <a:spcPts val="0"/>
              </a:spcAft>
              <a:buFont typeface="Arial" pitchFamily="34" charset="0"/>
              <a:buNone/>
              <a:defRPr/>
            </a:pPr>
            <a:endParaRPr lang="en-AU" sz="2400" dirty="0" smtClean="0"/>
          </a:p>
          <a:p>
            <a:pPr marL="801688" indent="0" eaLnBrk="1" fontAlgn="auto" hangingPunct="1">
              <a:spcAft>
                <a:spcPts val="0"/>
              </a:spcAft>
              <a:buFont typeface="Arial" pitchFamily="34" charset="0"/>
              <a:buNone/>
              <a:defRPr/>
            </a:pPr>
            <a:r>
              <a:rPr lang="en-AU" sz="2400" dirty="0" smtClean="0"/>
              <a:t>Anna Stewart </a:t>
            </a:r>
          </a:p>
          <a:p>
            <a:pPr marL="801688" indent="0" eaLnBrk="1" fontAlgn="auto" hangingPunct="1">
              <a:spcAft>
                <a:spcPts val="0"/>
              </a:spcAft>
              <a:buFont typeface="Arial" pitchFamily="34" charset="0"/>
              <a:buNone/>
              <a:defRPr/>
            </a:pPr>
            <a:r>
              <a:rPr lang="en-AU" sz="2400" dirty="0" smtClean="0"/>
              <a:t>Women’s Health Promotion Worker</a:t>
            </a:r>
          </a:p>
          <a:p>
            <a:pPr marL="801688" indent="0" eaLnBrk="1" fontAlgn="auto" hangingPunct="1">
              <a:spcAft>
                <a:spcPts val="0"/>
              </a:spcAft>
              <a:buFont typeface="Arial" pitchFamily="34" charset="0"/>
              <a:buNone/>
              <a:defRPr/>
            </a:pPr>
            <a:r>
              <a:rPr lang="en-AU" sz="2400" dirty="0" smtClean="0"/>
              <a:t>Women’s Health in the North (WHIN)</a:t>
            </a:r>
          </a:p>
          <a:p>
            <a:pPr marL="801688" indent="0" eaLnBrk="1" fontAlgn="auto" hangingPunct="1">
              <a:spcAft>
                <a:spcPts val="0"/>
              </a:spcAft>
              <a:buFont typeface="Arial" pitchFamily="34" charset="0"/>
              <a:buNone/>
              <a:defRPr/>
            </a:pPr>
            <a:r>
              <a:rPr lang="en-AU" sz="2400" dirty="0" smtClean="0"/>
              <a:t>t  9484 1666</a:t>
            </a:r>
          </a:p>
          <a:p>
            <a:pPr marL="801688" indent="0" eaLnBrk="1" fontAlgn="auto" hangingPunct="1">
              <a:spcAft>
                <a:spcPts val="0"/>
              </a:spcAft>
              <a:buFont typeface="Arial" pitchFamily="34" charset="0"/>
              <a:buNone/>
              <a:defRPr/>
            </a:pPr>
            <a:r>
              <a:rPr lang="en-AU" sz="2400" dirty="0" smtClean="0"/>
              <a:t>e  </a:t>
            </a:r>
            <a:r>
              <a:rPr lang="en-AU" sz="2400" dirty="0" smtClean="0">
                <a:hlinkClick r:id="rId4"/>
              </a:rPr>
              <a:t>annas@whin.org.au</a:t>
            </a:r>
            <a:endParaRPr lang="en-AU" sz="2400" dirty="0" smtClean="0"/>
          </a:p>
          <a:p>
            <a:pPr marL="801688" indent="0" eaLnBrk="1" fontAlgn="auto" hangingPunct="1">
              <a:spcAft>
                <a:spcPts val="0"/>
              </a:spcAft>
              <a:buFont typeface="Arial" pitchFamily="34" charset="0"/>
              <a:buNone/>
              <a:defRPr/>
            </a:pPr>
            <a:endParaRPr lang="en-AU" sz="2400" dirty="0" smtClean="0"/>
          </a:p>
          <a:p>
            <a:pPr marL="801688" indent="0" eaLnBrk="1" fontAlgn="auto" hangingPunct="1">
              <a:spcAft>
                <a:spcPts val="0"/>
              </a:spcAft>
              <a:buFont typeface="Arial" pitchFamily="34" charset="0"/>
              <a:buNone/>
              <a:defRPr/>
            </a:pPr>
            <a:endParaRPr lang="en-AU" sz="2400" dirty="0" smtClean="0"/>
          </a:p>
          <a:p>
            <a:pPr eaLnBrk="1" fontAlgn="auto" hangingPunct="1">
              <a:spcAft>
                <a:spcPts val="0"/>
              </a:spcAft>
              <a:buFont typeface="Arial" pitchFamily="34" charset="0"/>
              <a:buChar char="•"/>
              <a:defRPr/>
            </a:pPr>
            <a:endParaRPr lang="en-AU"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C72B406EC4FF44A494E2EC2B5D0974" ma:contentTypeVersion="3" ma:contentTypeDescription="Create a new document." ma:contentTypeScope="" ma:versionID="f55130897ef6ffcf67a78f26ba36383b">
  <xsd:schema xmlns:xsd="http://www.w3.org/2001/XMLSchema" xmlns:xs="http://www.w3.org/2001/XMLSchema" xmlns:p="http://schemas.microsoft.com/office/2006/metadata/properties" xmlns:ns2="b2999bd9-dba0-46e4-8521-1f182c80fbb9" xmlns:ns4="c9f238dd-bb73-4aef-a7a5-d644ad823e52" targetNamespace="http://schemas.microsoft.com/office/2006/metadata/properties" ma:root="true" ma:fieldsID="afdec5cad4fa6870f71747e3fae521e1" ns2:_="" ns4:_="">
    <xsd:import namespace="b2999bd9-dba0-46e4-8521-1f182c80fbb9"/>
    <xsd:import namespace="c9f238dd-bb73-4aef-a7a5-d644ad823e52"/>
    <xsd:element name="properties">
      <xsd:complexType>
        <xsd:sequence>
          <xsd:element name="documentManagement">
            <xsd:complexType>
              <xsd:all>
                <xsd:element ref="ns2:AGLSSubjectTaxHTField1" minOccurs="0"/>
                <xsd:element ref="ns4:AGLSSubjectHTField0"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999bd9-dba0-46e4-8521-1f182c80fbb9" elementFormDefault="qualified">
    <xsd:import namespace="http://schemas.microsoft.com/office/2006/documentManagement/types"/>
    <xsd:import namespace="http://schemas.microsoft.com/office/infopath/2007/PartnerControls"/>
    <xsd:element name="AGLSSubjectTaxHTField1" ma:index="8" nillable="true" ma:displayName="DC.Subject_1" ma:hidden="true" ma:internalName="AGLSSubjectTaxHTField1">
      <xsd:simpleType>
        <xsd:restriction base="dms:Note"/>
      </xsd:simpleType>
    </xsd:element>
    <xsd:element name="TaxCatchAll" ma:index="11" nillable="true" ma:displayName="Taxonomy Catch All Column" ma:description="" ma:hidden="true" ma:list="{ff9c2cd2-d0e6-477d-a921-5f7152752030}" ma:internalName="TaxCatchAll" ma:showField="CatchAllData" ma:web="b2999bd9-dba0-46e4-8521-1f182c80fbb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AGLSSubjectHTField0" ma:index="10" ma:taxonomy="true" ma:internalName="AGLSSubjectHTField0" ma:taxonomyFieldName="AGLSSubject" ma:displayName="DC.Subject" ma:default="" ma:fieldId="{d8fece8f-c1b1-4f04-a86c-25e52362e650}" ma:sspId="2283e515-f1ad-4c86-85fd-a7bc38926309" ma:termSetId="bd09e9e4-4fd3-4785-8f8f-05e1704e9b31"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GLSSubjectTaxHTField1 xmlns="b2999bd9-dba0-46e4-8521-1f182c80fbb9" xsi:nil="true"/>
    <AGLSSubjectHTField0 xmlns="c9f238dd-bb73-4aef-a7a5-d644ad823e52">
      <Terms xmlns="http://schemas.microsoft.com/office/infopath/2007/PartnerControls">
        <TermInfo xmlns="http://schemas.microsoft.com/office/infopath/2007/PartnerControls">
          <TermName xmlns="http://schemas.microsoft.com/office/infopath/2007/PartnerControls">Women</TermName>
          <TermId xmlns="http://schemas.microsoft.com/office/infopath/2007/PartnerControls">adb5f361-0da7-4d3b-b8f4-4dd6a619034a</TermId>
        </TermInfo>
      </Terms>
    </AGLSSubjectHTField0>
    <TaxCatchAll xmlns="b2999bd9-dba0-46e4-8521-1f182c80fbb9">
      <Value>106</Value>
    </TaxCatchAl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10F500-E807-4FB7-BA30-7BDB8517D2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999bd9-dba0-46e4-8521-1f182c80fbb9"/>
    <ds:schemaRef ds:uri="c9f238dd-bb73-4aef-a7a5-d644ad823e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0C0EAF-710A-47A0-8169-770862AB8CB5}">
  <ds:schemaRefs>
    <ds:schemaRef ds:uri="http://purl.org/dc/elements/1.1/"/>
    <ds:schemaRef ds:uri="http://schemas.microsoft.com/office/2006/metadata/properties"/>
    <ds:schemaRef ds:uri="http://purl.org/dc/terms/"/>
    <ds:schemaRef ds:uri="http://schemas.openxmlformats.org/package/2006/metadata/core-properties"/>
    <ds:schemaRef ds:uri="c9f238dd-bb73-4aef-a7a5-d644ad823e52"/>
    <ds:schemaRef ds:uri="http://schemas.microsoft.com/office/2006/documentManagement/types"/>
    <ds:schemaRef ds:uri="http://schemas.microsoft.com/office/infopath/2007/PartnerControls"/>
    <ds:schemaRef ds:uri="b2999bd9-dba0-46e4-8521-1f182c80fbb9"/>
    <ds:schemaRef ds:uri="http://www.w3.org/XML/1998/namespace"/>
    <ds:schemaRef ds:uri="http://purl.org/dc/dcmitype/"/>
  </ds:schemaRefs>
</ds:datastoreItem>
</file>

<file path=customXml/itemProps3.xml><?xml version="1.0" encoding="utf-8"?>
<ds:datastoreItem xmlns:ds="http://schemas.openxmlformats.org/officeDocument/2006/customXml" ds:itemID="{FF72EB46-1C93-4A23-B5A3-D9A2484DD8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577</TotalTime>
  <Words>1637</Words>
  <Application>Microsoft Office PowerPoint</Application>
  <PresentationFormat>On-screen Show (4:3)</PresentationFormat>
  <Paragraphs>179</Paragraphs>
  <Slides>10</Slides>
  <Notes>10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Office Theme</vt:lpstr>
      <vt:lpstr>Custom Design</vt:lpstr>
      <vt:lpstr>Gender on the Agenda  in Local Government –  a Partnership Approach</vt:lpstr>
      <vt:lpstr>Gender</vt:lpstr>
      <vt:lpstr>Gender Equity</vt:lpstr>
      <vt:lpstr>Gender Equity and PVAW</vt:lpstr>
      <vt:lpstr>Gender Equity and Local Government</vt:lpstr>
      <vt:lpstr>Gender Equity in Local Government Working Group</vt:lpstr>
      <vt:lpstr>Gender Equity in Local Government factsheets :</vt:lpstr>
      <vt:lpstr>Feedback on Factsheets</vt:lpstr>
      <vt:lpstr>For more information</vt:lpstr>
      <vt:lpstr>GE Working Group members</vt:lpstr>
    </vt:vector>
  </TitlesOfParts>
  <Company>City of Yarra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on the local government agenda - Dec 2011</dc:title>
  <dc:creator>clarkem</dc:creator>
  <cp:lastModifiedBy>Zachary Tangey</cp:lastModifiedBy>
  <cp:revision>59</cp:revision>
  <dcterms:created xsi:type="dcterms:W3CDTF">2011-12-07T04:13:40Z</dcterms:created>
  <dcterms:modified xsi:type="dcterms:W3CDTF">2018-03-22T04:35:02Z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0x01010079C72B406EC4FF44A494E2EC2B5D0974</vt:lpwstr>
  </property>
  <property fmtid="{D5CDD505-2E9C-101B-9397-08002B2CF9AE}" pid="3" name="AGLSSubject">
    <vt:lpwstr>106;#Women|adb5f361-0da7-4d3b-b8f4-4dd6a619034a</vt:lpwstr>
  </property>
  <property fmtid="{D5CDD505-2E9C-101B-9397-08002B2CF9AE}" pid="4" name="Order">
    <vt:r8>600</vt:r8>
  </property>
  <property fmtid="{D5CDD505-2E9C-101B-9397-08002B2CF9AE}" pid="5" name="TemplateUrl">
    <vt:lpwstr/>
  </property>
  <property fmtid="{D5CDD505-2E9C-101B-9397-08002B2CF9AE}" pid="6" name="_SourceUrl">
    <vt:lpwstr/>
  </property>
  <property fmtid="{D5CDD505-2E9C-101B-9397-08002B2CF9AE}" pid="7" name="_SharedFileIndex">
    <vt:lpwstr/>
  </property>
  <property fmtid="{D5CDD505-2E9C-101B-9397-08002B2CF9AE}" pid="8" name="xd_Signature">
    <vt:bool>false</vt:bool>
  </property>
  <property fmtid="{D5CDD505-2E9C-101B-9397-08002B2CF9AE}" pid="9" name="xd_ProgID">
    <vt:lpwstr/>
  </property>
</Properties>
</file>