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325" r:id="rId6"/>
    <p:sldId id="326" r:id="rId7"/>
    <p:sldId id="327" r:id="rId8"/>
    <p:sldId id="328" r:id="rId9"/>
    <p:sldId id="336" r:id="rId10"/>
    <p:sldId id="337" r:id="rId11"/>
    <p:sldId id="334" r:id="rId12"/>
    <p:sldId id="329" r:id="rId13"/>
    <p:sldId id="330" r:id="rId14"/>
    <p:sldId id="331" r:id="rId15"/>
    <p:sldId id="332" r:id="rId16"/>
    <p:sldId id="343" r:id="rId17"/>
    <p:sldId id="338" r:id="rId18"/>
    <p:sldId id="339" r:id="rId19"/>
    <p:sldId id="341" r:id="rId20"/>
    <p:sldId id="342" r:id="rId21"/>
    <p:sldId id="344" r:id="rId22"/>
    <p:sldId id="33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CE1E7B-E54A-4C4D-934F-077C1EFE2B0D}" v="1" dt="2022-11-03T03:49:27.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4189389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333633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71470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354537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57981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3375796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176310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930567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3613128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3B6B9-6BBB-4BA7-A816-280337F9267E}" type="datetimeFigureOut">
              <a:rPr lang="en-AU" smtClean="0"/>
              <a:t>17/11/2022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266719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43B6B9-6BBB-4BA7-A816-280337F9267E}" type="datetimeFigureOut">
              <a:rPr lang="en-AU" smtClean="0"/>
              <a:t>17/11/2022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400878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43B6B9-6BBB-4BA7-A816-280337F9267E}" type="datetimeFigureOut">
              <a:rPr lang="en-AU" smtClean="0"/>
              <a:t>17/11/2022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397100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43B6B9-6BBB-4BA7-A816-280337F9267E}" type="datetimeFigureOut">
              <a:rPr lang="en-AU" smtClean="0"/>
              <a:t>17/11/2022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125204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3B6B9-6BBB-4BA7-A816-280337F9267E}" type="datetimeFigureOut">
              <a:rPr lang="en-AU" smtClean="0"/>
              <a:t>17/11/2022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211262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43B6B9-6BBB-4BA7-A816-280337F9267E}" type="datetimeFigureOut">
              <a:rPr lang="en-AU" smtClean="0"/>
              <a:t>17/11/2022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619890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43B6B9-6BBB-4BA7-A816-280337F9267E}" type="datetimeFigureOut">
              <a:rPr lang="en-AU" smtClean="0"/>
              <a:t>17/11/2022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E92505-D047-45DB-B337-8AF90DB5BF43}" type="slidenum">
              <a:rPr lang="en-AU" smtClean="0"/>
              <a:t>‹#›</a:t>
            </a:fld>
            <a:endParaRPr lang="en-AU"/>
          </a:p>
        </p:txBody>
      </p:sp>
    </p:spTree>
    <p:extLst>
      <p:ext uri="{BB962C8B-B14F-4D97-AF65-F5344CB8AC3E}">
        <p14:creationId xmlns:p14="http://schemas.microsoft.com/office/powerpoint/2010/main" val="2637556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43B6B9-6BBB-4BA7-A816-280337F9267E}" type="datetimeFigureOut">
              <a:rPr lang="en-AU" smtClean="0"/>
              <a:t>17/11/2022</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E92505-D047-45DB-B337-8AF90DB5BF43}" type="slidenum">
              <a:rPr lang="en-AU" smtClean="0"/>
              <a:t>‹#›</a:t>
            </a:fld>
            <a:endParaRPr lang="en-AU"/>
          </a:p>
        </p:txBody>
      </p:sp>
    </p:spTree>
    <p:extLst>
      <p:ext uri="{BB962C8B-B14F-4D97-AF65-F5344CB8AC3E}">
        <p14:creationId xmlns:p14="http://schemas.microsoft.com/office/powerpoint/2010/main" val="42582203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av.asn.au/what-we-do/policy-advocacy/social-community/children-youth-family/maternal-and-child-health-children-0-6-years/maternal-and-child-health-resourc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health.vic.gov.au/publications/privacy-factsheet-for-families-using-the-maternal-and-child-health-service"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health.vic.gov.au/maternal-child-health/child-development-information-system?rid=15628679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health.vic.gov.au/maternal-child-health/child-development-information-syste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health.vic.gov.au/maternal-child-health/child-development-information-system?rid=15990025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0C0C-4431-4DF8-8D2F-F134EADB5357}"/>
              </a:ext>
            </a:extLst>
          </p:cNvPr>
          <p:cNvSpPr>
            <a:spLocks noGrp="1"/>
          </p:cNvSpPr>
          <p:nvPr>
            <p:ph type="ctrTitle"/>
          </p:nvPr>
        </p:nvSpPr>
        <p:spPr>
          <a:xfrm>
            <a:off x="1507066" y="1098959"/>
            <a:ext cx="8266108" cy="2197916"/>
          </a:xfrm>
        </p:spPr>
        <p:txBody>
          <a:bodyPr/>
          <a:lstStyle/>
          <a:p>
            <a:pPr algn="ctr"/>
            <a:r>
              <a:rPr lang="en-AU" sz="3200" dirty="0">
                <a:ln w="0"/>
                <a:effectLst>
                  <a:outerShdw blurRad="38100" dist="25400" dir="5400000" algn="ctr" rotWithShape="0">
                    <a:srgbClr val="6E747A">
                      <a:alpha val="43000"/>
                    </a:srgbClr>
                  </a:outerShdw>
                </a:effectLst>
              </a:rPr>
              <a:t>The CDIS champion role</a:t>
            </a:r>
            <a:br>
              <a:rPr lang="en-AU" sz="3200" dirty="0">
                <a:ln w="0"/>
                <a:effectLst>
                  <a:outerShdw blurRad="38100" dist="25400" dir="5400000" algn="ctr" rotWithShape="0">
                    <a:srgbClr val="6E747A">
                      <a:alpha val="43000"/>
                    </a:srgbClr>
                  </a:outerShdw>
                </a:effectLst>
              </a:rPr>
            </a:br>
            <a:r>
              <a:rPr lang="en-AU" sz="3200" dirty="0">
                <a:ln w="0"/>
                <a:effectLst>
                  <a:outerShdw blurRad="38100" dist="25400" dir="5400000" algn="ctr" rotWithShape="0">
                    <a:srgbClr val="6E747A">
                      <a:alpha val="43000"/>
                    </a:srgbClr>
                  </a:outerShdw>
                </a:effectLst>
              </a:rPr>
              <a:t>Data Cleansing </a:t>
            </a:r>
            <a:br>
              <a:rPr lang="en-AU" sz="3200" dirty="0">
                <a:ln w="0"/>
                <a:effectLst>
                  <a:outerShdw blurRad="38100" dist="25400" dir="5400000" algn="ctr" rotWithShape="0">
                    <a:srgbClr val="6E747A">
                      <a:alpha val="43000"/>
                    </a:srgbClr>
                  </a:outerShdw>
                </a:effectLst>
              </a:rPr>
            </a:br>
            <a:r>
              <a:rPr lang="en-AU" sz="3200" dirty="0">
                <a:ln w="0"/>
                <a:effectLst>
                  <a:outerShdw blurRad="38100" dist="25400" dir="5400000" algn="ctr" rotWithShape="0">
                    <a:srgbClr val="6E747A">
                      <a:alpha val="43000"/>
                    </a:srgbClr>
                  </a:outerShdw>
                </a:effectLst>
              </a:rPr>
              <a:t>Merging</a:t>
            </a:r>
            <a:br>
              <a:rPr lang="en-AU" sz="3200" dirty="0">
                <a:ln w="0"/>
                <a:effectLst>
                  <a:outerShdw blurRad="38100" dist="25400" dir="5400000" algn="ctr" rotWithShape="0">
                    <a:srgbClr val="6E747A">
                      <a:alpha val="43000"/>
                    </a:srgbClr>
                  </a:outerShdw>
                </a:effectLst>
              </a:rPr>
            </a:br>
            <a:r>
              <a:rPr lang="en-AU" sz="3200" dirty="0">
                <a:ln w="0"/>
                <a:effectLst>
                  <a:outerShdw blurRad="38100" dist="25400" dir="5400000" algn="ctr" rotWithShape="0">
                    <a:srgbClr val="6E747A">
                      <a:alpha val="43000"/>
                    </a:srgbClr>
                  </a:outerShdw>
                </a:effectLst>
              </a:rPr>
              <a:t>Q&amp;A</a:t>
            </a:r>
            <a:endParaRPr lang="en-AU" sz="3200" dirty="0">
              <a:ln w="0"/>
              <a:solidFill>
                <a:schemeClr val="accent1"/>
              </a:solidFill>
              <a:effectLst>
                <a:outerShdw blurRad="38100" dist="25400" dir="5400000" algn="ctr" rotWithShape="0">
                  <a:srgbClr val="6E747A">
                    <a:alpha val="43000"/>
                  </a:srgbClr>
                </a:outerShdw>
              </a:effectLst>
            </a:endParaRPr>
          </a:p>
        </p:txBody>
      </p:sp>
      <p:sp>
        <p:nvSpPr>
          <p:cNvPr id="3" name="Subtitle 2">
            <a:extLst>
              <a:ext uri="{FF2B5EF4-FFF2-40B4-BE49-F238E27FC236}">
                <a16:creationId xmlns:a16="http://schemas.microsoft.com/office/drawing/2014/main" id="{9EFEE713-D7C0-468A-A5A5-112367389CED}"/>
              </a:ext>
            </a:extLst>
          </p:cNvPr>
          <p:cNvSpPr>
            <a:spLocks noGrp="1"/>
          </p:cNvSpPr>
          <p:nvPr>
            <p:ph type="subTitle" idx="1"/>
          </p:nvPr>
        </p:nvSpPr>
        <p:spPr>
          <a:xfrm>
            <a:off x="1507067" y="4050833"/>
            <a:ext cx="7766936" cy="2126032"/>
          </a:xfrm>
        </p:spPr>
        <p:txBody>
          <a:bodyPr>
            <a:normAutofit/>
          </a:bodyPr>
          <a:lstStyle/>
          <a:p>
            <a:pPr algn="ctr"/>
            <a:r>
              <a:rPr lang="en-US" sz="1800" dirty="0">
                <a:latin typeface="+mn-lt"/>
                <a:ea typeface="+mn-ea"/>
                <a:cs typeface="+mn-cs"/>
              </a:rPr>
              <a:t>Child Development Information System (CDIS)</a:t>
            </a:r>
          </a:p>
          <a:p>
            <a:pPr algn="ctr"/>
            <a:r>
              <a:rPr lang="en-US" sz="1800" dirty="0"/>
              <a:t>CDIS Clinical User Group  </a:t>
            </a:r>
          </a:p>
          <a:p>
            <a:pPr algn="ctr"/>
            <a:r>
              <a:rPr lang="en-US" dirty="0">
                <a:highlight>
                  <a:srgbClr val="FFFF00"/>
                </a:highlight>
              </a:rPr>
              <a:t>Monday 17/10/2022</a:t>
            </a:r>
            <a:r>
              <a:rPr lang="en-US" sz="1800" dirty="0">
                <a:highlight>
                  <a:srgbClr val="FFFF00"/>
                </a:highlight>
              </a:rPr>
              <a:t> 8:30 am – 9:30 am</a:t>
            </a:r>
          </a:p>
          <a:p>
            <a:pPr algn="ctr"/>
            <a:r>
              <a:rPr lang="en-US" sz="1800" dirty="0"/>
              <a:t>CDIS Admin User Group  </a:t>
            </a:r>
          </a:p>
          <a:p>
            <a:pPr algn="ctr"/>
            <a:r>
              <a:rPr lang="en-US" dirty="0">
                <a:highlight>
                  <a:srgbClr val="FFFF00"/>
                </a:highlight>
              </a:rPr>
              <a:t>Tuesday 18/10/2022 2-3pm</a:t>
            </a:r>
            <a:endParaRPr lang="en-US" sz="1800" dirty="0">
              <a:highlight>
                <a:srgbClr val="FFFF00"/>
              </a:highlight>
            </a:endParaRPr>
          </a:p>
          <a:p>
            <a:pPr algn="ctr"/>
            <a:endParaRPr lang="en-US" sz="1800" dirty="0">
              <a:highlight>
                <a:srgbClr val="FFFF00"/>
              </a:highlight>
            </a:endParaRPr>
          </a:p>
          <a:p>
            <a:pPr algn="ctr"/>
            <a:endParaRPr lang="en-US" sz="1800" dirty="0">
              <a:highlight>
                <a:srgbClr val="FFFF00"/>
              </a:highlight>
            </a:endParaRPr>
          </a:p>
          <a:p>
            <a:pPr algn="ctr"/>
            <a:endParaRPr lang="en-AU" dirty="0"/>
          </a:p>
        </p:txBody>
      </p:sp>
    </p:spTree>
    <p:extLst>
      <p:ext uri="{BB962C8B-B14F-4D97-AF65-F5344CB8AC3E}">
        <p14:creationId xmlns:p14="http://schemas.microsoft.com/office/powerpoint/2010/main" val="195968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7C7CD-8D8F-CB35-CC69-7613E60292C6}"/>
              </a:ext>
            </a:extLst>
          </p:cNvPr>
          <p:cNvSpPr>
            <a:spLocks noGrp="1"/>
          </p:cNvSpPr>
          <p:nvPr>
            <p:ph type="title"/>
          </p:nvPr>
        </p:nvSpPr>
        <p:spPr/>
        <p:txBody>
          <a:bodyPr/>
          <a:lstStyle/>
          <a:p>
            <a:r>
              <a:rPr lang="en-AU" dirty="0"/>
              <a:t>Data Cleanse</a:t>
            </a:r>
          </a:p>
        </p:txBody>
      </p:sp>
      <p:sp>
        <p:nvSpPr>
          <p:cNvPr id="3" name="Content Placeholder 2">
            <a:extLst>
              <a:ext uri="{FF2B5EF4-FFF2-40B4-BE49-F238E27FC236}">
                <a16:creationId xmlns:a16="http://schemas.microsoft.com/office/drawing/2014/main" id="{5E66F28F-1998-7EDD-84B5-0A0A21C86D1C}"/>
              </a:ext>
            </a:extLst>
          </p:cNvPr>
          <p:cNvSpPr>
            <a:spLocks noGrp="1"/>
          </p:cNvSpPr>
          <p:nvPr>
            <p:ph idx="1"/>
          </p:nvPr>
        </p:nvSpPr>
        <p:spPr/>
        <p:txBody>
          <a:bodyPr>
            <a:normAutofit/>
          </a:bodyPr>
          <a:lstStyle/>
          <a:p>
            <a:r>
              <a:rPr lang="en-AU" sz="2000" dirty="0"/>
              <a:t>Every time a CDIS record is open practitioners should review and clean up data as needed.</a:t>
            </a:r>
          </a:p>
          <a:p>
            <a:r>
              <a:rPr lang="en-AU" sz="2000" dirty="0"/>
              <a:t>See MCH CDIS Education – Data Cleansing Training</a:t>
            </a:r>
          </a:p>
          <a:p>
            <a:r>
              <a:rPr lang="en-AU" sz="2000" dirty="0">
                <a:hlinkClick r:id="rId2"/>
              </a:rPr>
              <a:t>https://www.mav.asn.au/what-we-do/policy-advocacy/social-community/children-youth-family/maternal-and-child-health-children-0-6-years/maternal-and-child-health-resources</a:t>
            </a:r>
            <a:endParaRPr lang="en-AU" sz="2000" dirty="0"/>
          </a:p>
          <a:p>
            <a:r>
              <a:rPr lang="en-AU" sz="2000" dirty="0"/>
              <a:t>Note: password </a:t>
            </a:r>
            <a:r>
              <a:rPr lang="en-AU" sz="2000" dirty="0" err="1"/>
              <a:t>cdis</a:t>
            </a:r>
            <a:endParaRPr lang="en-AU" sz="2000" dirty="0"/>
          </a:p>
          <a:p>
            <a:r>
              <a:rPr lang="en-AU" sz="2000" dirty="0"/>
              <a:t>See next slide regarding recommended data cleansing</a:t>
            </a:r>
          </a:p>
        </p:txBody>
      </p:sp>
    </p:spTree>
    <p:extLst>
      <p:ext uri="{BB962C8B-B14F-4D97-AF65-F5344CB8AC3E}">
        <p14:creationId xmlns:p14="http://schemas.microsoft.com/office/powerpoint/2010/main" val="72542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2839-B0A7-D3F2-C9A0-5235DD09C200}"/>
              </a:ext>
            </a:extLst>
          </p:cNvPr>
          <p:cNvSpPr>
            <a:spLocks noGrp="1"/>
          </p:cNvSpPr>
          <p:nvPr>
            <p:ph type="title"/>
          </p:nvPr>
        </p:nvSpPr>
        <p:spPr/>
        <p:txBody>
          <a:bodyPr/>
          <a:lstStyle/>
          <a:p>
            <a:r>
              <a:rPr lang="en-AU" dirty="0"/>
              <a:t>Slide from MCH CDIS Education – Data Cleansing</a:t>
            </a:r>
          </a:p>
        </p:txBody>
      </p:sp>
      <p:pic>
        <p:nvPicPr>
          <p:cNvPr id="5" name="Content Placeholder 4">
            <a:extLst>
              <a:ext uri="{FF2B5EF4-FFF2-40B4-BE49-F238E27FC236}">
                <a16:creationId xmlns:a16="http://schemas.microsoft.com/office/drawing/2014/main" id="{AF658101-8D21-181C-DFFF-1F01131CF8C5}"/>
              </a:ext>
            </a:extLst>
          </p:cNvPr>
          <p:cNvPicPr>
            <a:picLocks noGrp="1" noChangeAspect="1"/>
          </p:cNvPicPr>
          <p:nvPr>
            <p:ph idx="1"/>
          </p:nvPr>
        </p:nvPicPr>
        <p:blipFill>
          <a:blip r:embed="rId2"/>
          <a:stretch>
            <a:fillRect/>
          </a:stretch>
        </p:blipFill>
        <p:spPr>
          <a:xfrm>
            <a:off x="1302080" y="2160588"/>
            <a:ext cx="7347877" cy="4398832"/>
          </a:xfrm>
        </p:spPr>
      </p:pic>
    </p:spTree>
    <p:extLst>
      <p:ext uri="{BB962C8B-B14F-4D97-AF65-F5344CB8AC3E}">
        <p14:creationId xmlns:p14="http://schemas.microsoft.com/office/powerpoint/2010/main" val="339025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BC015-3B63-E641-8146-6A0997075A89}"/>
              </a:ext>
            </a:extLst>
          </p:cNvPr>
          <p:cNvSpPr>
            <a:spLocks noGrp="1"/>
          </p:cNvSpPr>
          <p:nvPr>
            <p:ph type="title"/>
          </p:nvPr>
        </p:nvSpPr>
        <p:spPr/>
        <p:txBody>
          <a:bodyPr/>
          <a:lstStyle/>
          <a:p>
            <a:r>
              <a:rPr lang="en-AU" dirty="0"/>
              <a:t>Questions &amp; Answers</a:t>
            </a:r>
          </a:p>
        </p:txBody>
      </p:sp>
      <p:sp>
        <p:nvSpPr>
          <p:cNvPr id="3" name="Content Placeholder 2">
            <a:extLst>
              <a:ext uri="{FF2B5EF4-FFF2-40B4-BE49-F238E27FC236}">
                <a16:creationId xmlns:a16="http://schemas.microsoft.com/office/drawing/2014/main" id="{C728947D-2337-061C-9152-457F205DF8BF}"/>
              </a:ext>
            </a:extLst>
          </p:cNvPr>
          <p:cNvSpPr>
            <a:spLocks noGrp="1"/>
          </p:cNvSpPr>
          <p:nvPr>
            <p:ph idx="1"/>
          </p:nvPr>
        </p:nvSpPr>
        <p:spPr/>
        <p:txBody>
          <a:bodyPr/>
          <a:lstStyle/>
          <a:p>
            <a:r>
              <a:rPr lang="en-AU" dirty="0"/>
              <a:t>Pleased ask any questions you have</a:t>
            </a:r>
          </a:p>
          <a:p>
            <a:r>
              <a:rPr lang="en-AU" dirty="0"/>
              <a:t>Please use chat function to add any comments/queries</a:t>
            </a:r>
          </a:p>
          <a:p>
            <a:pPr marL="0" indent="0">
              <a:buNone/>
            </a:pPr>
            <a:endParaRPr lang="en-AU" dirty="0"/>
          </a:p>
          <a:p>
            <a:pPr marL="0" indent="0">
              <a:buNone/>
            </a:pPr>
            <a:endParaRPr lang="en-AU" dirty="0"/>
          </a:p>
          <a:p>
            <a:pPr marL="0" indent="0" algn="ctr">
              <a:buNone/>
            </a:pPr>
            <a:r>
              <a:rPr lang="en-AU" i="1" dirty="0"/>
              <a:t>This meeting is for you and your MCH team and their practice so please provide feedback for future meetings</a:t>
            </a:r>
          </a:p>
          <a:p>
            <a:pPr marL="0" indent="0" algn="ctr">
              <a:buNone/>
            </a:pPr>
            <a:endParaRPr lang="en-AU" i="1" dirty="0"/>
          </a:p>
          <a:p>
            <a:pPr marL="0" indent="0" algn="ctr">
              <a:buNone/>
            </a:pPr>
            <a:r>
              <a:rPr lang="en-AU" i="1" dirty="0"/>
              <a:t>The following slide are in response to questions and comments raised in the meetings</a:t>
            </a:r>
          </a:p>
        </p:txBody>
      </p:sp>
    </p:spTree>
    <p:extLst>
      <p:ext uri="{BB962C8B-B14F-4D97-AF65-F5344CB8AC3E}">
        <p14:creationId xmlns:p14="http://schemas.microsoft.com/office/powerpoint/2010/main" val="3880206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EE89A-EFEB-C134-A85F-58A3B4AAF12A}"/>
              </a:ext>
            </a:extLst>
          </p:cNvPr>
          <p:cNvSpPr>
            <a:spLocks noGrp="1"/>
          </p:cNvSpPr>
          <p:nvPr>
            <p:ph type="title"/>
          </p:nvPr>
        </p:nvSpPr>
        <p:spPr/>
        <p:txBody>
          <a:bodyPr>
            <a:noAutofit/>
          </a:bodyPr>
          <a:lstStyle/>
          <a:p>
            <a:r>
              <a:rPr lang="en-AU" sz="2800" dirty="0"/>
              <a:t>Can I transfer and use an older child’s CDIS history for assessing the families history in regards to genetic conditions or family violence?</a:t>
            </a:r>
          </a:p>
        </p:txBody>
      </p:sp>
      <p:sp>
        <p:nvSpPr>
          <p:cNvPr id="3" name="Content Placeholder 2">
            <a:extLst>
              <a:ext uri="{FF2B5EF4-FFF2-40B4-BE49-F238E27FC236}">
                <a16:creationId xmlns:a16="http://schemas.microsoft.com/office/drawing/2014/main" id="{A2DA2D34-B504-8B72-A296-C33837A588F1}"/>
              </a:ext>
            </a:extLst>
          </p:cNvPr>
          <p:cNvSpPr>
            <a:spLocks noGrp="1"/>
          </p:cNvSpPr>
          <p:nvPr>
            <p:ph idx="1"/>
          </p:nvPr>
        </p:nvSpPr>
        <p:spPr/>
        <p:txBody>
          <a:bodyPr>
            <a:normAutofit lnSpcReduction="10000"/>
          </a:bodyPr>
          <a:lstStyle/>
          <a:p>
            <a:endParaRPr lang="en-AU" dirty="0"/>
          </a:p>
          <a:p>
            <a:r>
              <a:rPr lang="en-AU" dirty="0"/>
              <a:t>Maternal and Child Health services can only access the history of children and their caregivers who are currently eligible for the service.</a:t>
            </a:r>
          </a:p>
          <a:p>
            <a:r>
              <a:rPr lang="en-AU" dirty="0"/>
              <a:t>Children who are over the age of 6 or attending school are not eligible for MCH service.</a:t>
            </a:r>
          </a:p>
          <a:p>
            <a:r>
              <a:rPr lang="en-AU" dirty="0"/>
              <a:t>Accessing older children's information is a potential breach of the Health Record Act.</a:t>
            </a:r>
          </a:p>
          <a:p>
            <a:r>
              <a:rPr lang="en-AU" dirty="0"/>
              <a:t>As per the Health Records Act as described in the next slide</a:t>
            </a:r>
          </a:p>
          <a:p>
            <a:endParaRPr lang="en-AU" dirty="0"/>
          </a:p>
          <a:p>
            <a:r>
              <a:rPr lang="en-AU" i="1" dirty="0"/>
              <a:t>Best Practice – a thorough family assessment is essential to obtain the information required.  Documenting in the primary caregivers history will ensure this information is available for future family assessments. </a:t>
            </a:r>
          </a:p>
        </p:txBody>
      </p:sp>
    </p:spTree>
    <p:extLst>
      <p:ext uri="{BB962C8B-B14F-4D97-AF65-F5344CB8AC3E}">
        <p14:creationId xmlns:p14="http://schemas.microsoft.com/office/powerpoint/2010/main" val="115737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23585-9153-F1E6-95EE-7FF71D7AF929}"/>
              </a:ext>
            </a:extLst>
          </p:cNvPr>
          <p:cNvSpPr>
            <a:spLocks noGrp="1"/>
          </p:cNvSpPr>
          <p:nvPr>
            <p:ph type="title"/>
          </p:nvPr>
        </p:nvSpPr>
        <p:spPr>
          <a:xfrm>
            <a:off x="677334" y="609600"/>
            <a:ext cx="8596668" cy="647700"/>
          </a:xfrm>
        </p:spPr>
        <p:txBody>
          <a:bodyPr>
            <a:normAutofit/>
          </a:bodyPr>
          <a:lstStyle/>
          <a:p>
            <a:r>
              <a:rPr lang="en-AU" dirty="0"/>
              <a:t>MCH Guidelines 2021 </a:t>
            </a:r>
            <a:r>
              <a:rPr lang="en-AU" dirty="0" err="1"/>
              <a:t>pg</a:t>
            </a:r>
            <a:r>
              <a:rPr lang="en-AU" dirty="0"/>
              <a:t> 12</a:t>
            </a:r>
          </a:p>
        </p:txBody>
      </p:sp>
      <p:sp>
        <p:nvSpPr>
          <p:cNvPr id="3" name="Content Placeholder 2">
            <a:extLst>
              <a:ext uri="{FF2B5EF4-FFF2-40B4-BE49-F238E27FC236}">
                <a16:creationId xmlns:a16="http://schemas.microsoft.com/office/drawing/2014/main" id="{75607C27-15AA-5D5C-867A-5CE5A4DB8D31}"/>
              </a:ext>
            </a:extLst>
          </p:cNvPr>
          <p:cNvSpPr>
            <a:spLocks noGrp="1"/>
          </p:cNvSpPr>
          <p:nvPr>
            <p:ph idx="1"/>
          </p:nvPr>
        </p:nvSpPr>
        <p:spPr>
          <a:xfrm>
            <a:off x="677334" y="1447801"/>
            <a:ext cx="8596668" cy="4593562"/>
          </a:xfrm>
        </p:spPr>
        <p:txBody>
          <a:bodyPr/>
          <a:lstStyle/>
          <a:p>
            <a:pPr>
              <a:lnSpc>
                <a:spcPts val="1350"/>
              </a:lnSpc>
              <a:spcAft>
                <a:spcPts val="600"/>
              </a:spcAft>
            </a:pPr>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pPr>
              <a:lnSpc>
                <a:spcPts val="1350"/>
              </a:lnSpc>
              <a:spcAft>
                <a:spcPts val="600"/>
              </a:spcAft>
            </a:pPr>
            <a:r>
              <a:rPr lang="en-AU" sz="1800" dirty="0">
                <a:effectLst/>
                <a:latin typeface="Arial" panose="020B0604020202020204" pitchFamily="34" charset="0"/>
                <a:ea typeface="Times" panose="02020603050405020304" pitchFamily="18" charset="0"/>
                <a:cs typeface="Times New Roman" panose="02020603050405020304" pitchFamily="18" charset="0"/>
              </a:rPr>
              <a:t>The </a:t>
            </a:r>
            <a:r>
              <a:rPr lang="en-AU" sz="1800" b="1" dirty="0">
                <a:effectLst/>
                <a:latin typeface="Arial" panose="020B0604020202020204" pitchFamily="34" charset="0"/>
                <a:ea typeface="Times" panose="02020603050405020304" pitchFamily="18" charset="0"/>
                <a:cs typeface="Times New Roman" panose="02020603050405020304" pitchFamily="18" charset="0"/>
              </a:rPr>
              <a:t>Health Records Act 2001</a:t>
            </a:r>
            <a:r>
              <a:rPr lang="en-AU" sz="1800" dirty="0">
                <a:effectLst/>
                <a:latin typeface="Arial" panose="020B0604020202020204" pitchFamily="34" charset="0"/>
                <a:ea typeface="Times" panose="02020603050405020304" pitchFamily="18" charset="0"/>
                <a:cs typeface="Times New Roman" panose="02020603050405020304" pitchFamily="18" charset="0"/>
              </a:rPr>
              <a:t> is a framework to protect the privacy of individuals’ health information, which includes any personal information that is collected in providing a health service. It regulates the collection and handling of health information in Victoria. The Act’s purpose is to promote fair and responsible handling of health information by protecting the privacy of a person’s health information that is held in the public and private sectors, providing individuals with a right of access to their health information and providing an accessible framework for the resolution of complaints regarding the handling of information. Complaints about interferences with privacy are handled by the Health Services Commissioner.</a:t>
            </a:r>
          </a:p>
          <a:p>
            <a:pPr>
              <a:lnSpc>
                <a:spcPts val="1350"/>
              </a:lnSpc>
              <a:spcAft>
                <a:spcPts val="600"/>
              </a:spcAft>
            </a:pPr>
            <a:r>
              <a:rPr lang="en-AU" sz="1800" dirty="0">
                <a:effectLst/>
                <a:latin typeface="Arial" panose="020B0604020202020204" pitchFamily="34" charset="0"/>
                <a:ea typeface="Times" panose="02020603050405020304" pitchFamily="18" charset="0"/>
                <a:cs typeface="Times New Roman" panose="02020603050405020304" pitchFamily="18" charset="0"/>
              </a:rPr>
              <a:t>MCH Service providers are subject to the </a:t>
            </a:r>
            <a:r>
              <a:rPr lang="en-AU" sz="1800" b="1" dirty="0">
                <a:effectLst/>
                <a:latin typeface="Arial" panose="020B0604020202020204" pitchFamily="34" charset="0"/>
                <a:ea typeface="Times" panose="02020603050405020304" pitchFamily="18" charset="0"/>
                <a:cs typeface="Times New Roman" panose="02020603050405020304" pitchFamily="18" charset="0"/>
              </a:rPr>
              <a:t>Health Records Act 2001</a:t>
            </a:r>
            <a:r>
              <a:rPr lang="en-AU" sz="1800" dirty="0">
                <a:effectLst/>
                <a:latin typeface="Arial" panose="020B0604020202020204" pitchFamily="34" charset="0"/>
                <a:ea typeface="Times" panose="02020603050405020304" pitchFamily="18" charset="0"/>
                <a:cs typeface="Times New Roman" panose="02020603050405020304" pitchFamily="18" charset="0"/>
              </a:rPr>
              <a:t> and it is the responsibility of each individual organisation to ensure it has clearly expressed policies in line with the Health Records Act. Disclosure of information in accordance with the Child or Family Violence Information Sharing Schemes will not constitute a breach of the </a:t>
            </a:r>
            <a:r>
              <a:rPr lang="en-AU" sz="1800" b="1" dirty="0">
                <a:effectLst/>
                <a:latin typeface="Arial" panose="020B0604020202020204" pitchFamily="34" charset="0"/>
                <a:ea typeface="Times" panose="02020603050405020304" pitchFamily="18" charset="0"/>
                <a:cs typeface="Times New Roman" panose="02020603050405020304" pitchFamily="18" charset="0"/>
              </a:rPr>
              <a:t>Health Records Act 2001</a:t>
            </a:r>
            <a:r>
              <a:rPr lang="en-AU" sz="1800" i="1" dirty="0">
                <a:effectLst/>
                <a:latin typeface="Arial" panose="020B0604020202020204" pitchFamily="34" charset="0"/>
                <a:ea typeface="Times" panose="02020603050405020304" pitchFamily="18" charset="0"/>
                <a:cs typeface="Times New Roman" panose="02020603050405020304" pitchFamily="18" charset="0"/>
              </a:rPr>
              <a:t>. </a:t>
            </a:r>
            <a:r>
              <a:rPr lang="en-AU" sz="1800" dirty="0">
                <a:effectLst/>
                <a:latin typeface="Arial" panose="020B0604020202020204" pitchFamily="34" charset="0"/>
                <a:ea typeface="Times" panose="02020603050405020304" pitchFamily="18" charset="0"/>
                <a:cs typeface="Times New Roman" panose="02020603050405020304" pitchFamily="18" charset="0"/>
              </a:rPr>
              <a:t>A member of the MCH workforce who has to resolve an information privacy problem should do so with the assistance of their line manager(s) and in accordance with their organisation’s information privacy policy.</a:t>
            </a:r>
          </a:p>
          <a:p>
            <a:endParaRPr lang="en-AU" dirty="0"/>
          </a:p>
        </p:txBody>
      </p:sp>
    </p:spTree>
    <p:extLst>
      <p:ext uri="{BB962C8B-B14F-4D97-AF65-F5344CB8AC3E}">
        <p14:creationId xmlns:p14="http://schemas.microsoft.com/office/powerpoint/2010/main" val="2511121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2A0D9-359F-9DFD-15D7-2D1A2999A300}"/>
              </a:ext>
            </a:extLst>
          </p:cNvPr>
          <p:cNvSpPr>
            <a:spLocks noGrp="1"/>
          </p:cNvSpPr>
          <p:nvPr>
            <p:ph type="title"/>
          </p:nvPr>
        </p:nvSpPr>
        <p:spPr/>
        <p:txBody>
          <a:bodyPr/>
          <a:lstStyle/>
          <a:p>
            <a:r>
              <a:rPr lang="en-AU" dirty="0"/>
              <a:t>Consent and recording on CDIS</a:t>
            </a:r>
          </a:p>
        </p:txBody>
      </p:sp>
      <p:sp>
        <p:nvSpPr>
          <p:cNvPr id="3" name="Content Placeholder 2">
            <a:extLst>
              <a:ext uri="{FF2B5EF4-FFF2-40B4-BE49-F238E27FC236}">
                <a16:creationId xmlns:a16="http://schemas.microsoft.com/office/drawing/2014/main" id="{046A0EEC-CD24-AA7E-DCD8-1F2E8E428484}"/>
              </a:ext>
            </a:extLst>
          </p:cNvPr>
          <p:cNvSpPr>
            <a:spLocks noGrp="1"/>
          </p:cNvSpPr>
          <p:nvPr>
            <p:ph idx="1"/>
          </p:nvPr>
        </p:nvSpPr>
        <p:spPr>
          <a:xfrm>
            <a:off x="677333" y="1371600"/>
            <a:ext cx="9119809" cy="5029199"/>
          </a:xfrm>
        </p:spPr>
        <p:txBody>
          <a:bodyPr>
            <a:normAutofit lnSpcReduction="10000"/>
          </a:bodyPr>
          <a:lstStyle/>
          <a:p>
            <a:r>
              <a:rPr lang="en-AU" sz="1800" dirty="0">
                <a:effectLst/>
                <a:latin typeface="Arial" panose="020B0604020202020204" pitchFamily="34" charset="0"/>
                <a:ea typeface="Times" panose="02020603050405020304" pitchFamily="18" charset="0"/>
                <a:cs typeface="Times New Roman" panose="02020603050405020304" pitchFamily="18" charset="0"/>
              </a:rPr>
              <a:t>As </a:t>
            </a:r>
            <a:r>
              <a:rPr lang="en-AU" dirty="0">
                <a:latin typeface="Arial" panose="020B0604020202020204" pitchFamily="34" charset="0"/>
                <a:ea typeface="Times" panose="02020603050405020304" pitchFamily="18" charset="0"/>
                <a:cs typeface="Times New Roman" panose="02020603050405020304" pitchFamily="18" charset="0"/>
              </a:rPr>
              <a:t>per </a:t>
            </a:r>
            <a:r>
              <a:rPr lang="en-AU" sz="1800" dirty="0">
                <a:effectLst/>
                <a:latin typeface="Arial" panose="020B0604020202020204" pitchFamily="34" charset="0"/>
                <a:ea typeface="Times" panose="02020603050405020304" pitchFamily="18" charset="0"/>
                <a:cs typeface="Times New Roman" panose="02020603050405020304" pitchFamily="18" charset="0"/>
              </a:rPr>
              <a:t>MCH Service Guidelines (2021):</a:t>
            </a:r>
          </a:p>
          <a:p>
            <a:r>
              <a:rPr lang="en-AU" dirty="0">
                <a:latin typeface="Arial" panose="020B0604020202020204" pitchFamily="34" charset="0"/>
                <a:ea typeface="Times" panose="02020603050405020304" pitchFamily="18" charset="0"/>
                <a:cs typeface="Times New Roman" panose="02020603050405020304" pitchFamily="18" charset="0"/>
              </a:rPr>
              <a:t>MCH </a:t>
            </a:r>
            <a:r>
              <a:rPr lang="en-AU" sz="1800" dirty="0">
                <a:effectLst/>
                <a:latin typeface="Arial" panose="020B0604020202020204" pitchFamily="34" charset="0"/>
                <a:ea typeface="Times" panose="02020603050405020304" pitchFamily="18" charset="0"/>
                <a:cs typeface="Times New Roman" panose="02020603050405020304" pitchFamily="18" charset="0"/>
              </a:rPr>
              <a:t>services obtain and record informed consent from families, including ensuring that families understand how their information will be collected, stored, used or disclosed in accordance with law.</a:t>
            </a:r>
          </a:p>
          <a:p>
            <a:r>
              <a:rPr lang="en-AU" dirty="0">
                <a:latin typeface="Arial" panose="020B0604020202020204" pitchFamily="34" charset="0"/>
                <a:ea typeface="Times" panose="02020603050405020304" pitchFamily="18" charset="0"/>
                <a:cs typeface="Times New Roman" panose="02020603050405020304" pitchFamily="18" charset="0"/>
              </a:rPr>
              <a:t>Consent in CDIS client details page is for consent to MCH service and how their information will be </a:t>
            </a:r>
            <a:r>
              <a:rPr lang="en-AU" sz="1800" dirty="0">
                <a:effectLst/>
                <a:latin typeface="Arial" panose="020B0604020202020204" pitchFamily="34" charset="0"/>
                <a:ea typeface="Times" panose="02020603050405020304" pitchFamily="18" charset="0"/>
                <a:cs typeface="Times New Roman" panose="02020603050405020304" pitchFamily="18" charset="0"/>
              </a:rPr>
              <a:t>collected, stored, used or disclosed in accordance with law.  </a:t>
            </a:r>
          </a:p>
          <a:p>
            <a:endParaRPr lang="en-AU" dirty="0">
              <a:latin typeface="Arial" panose="020B0604020202020204" pitchFamily="34" charset="0"/>
              <a:ea typeface="Times" panose="02020603050405020304" pitchFamily="18" charset="0"/>
              <a:cs typeface="Times New Roman" panose="02020603050405020304" pitchFamily="18" charset="0"/>
            </a:endParaRPr>
          </a:p>
          <a:p>
            <a:endParaRPr lang="en-AU" dirty="0">
              <a:latin typeface="Arial" panose="020B0604020202020204" pitchFamily="34" charset="0"/>
              <a:ea typeface="Times" panose="02020603050405020304" pitchFamily="18" charset="0"/>
              <a:cs typeface="Times New Roman" panose="02020603050405020304" pitchFamily="18" charset="0"/>
            </a:endParaRPr>
          </a:p>
          <a:p>
            <a:endParaRPr lang="en-AU" dirty="0">
              <a:latin typeface="Arial" panose="020B0604020202020204" pitchFamily="34" charset="0"/>
              <a:ea typeface="Times" panose="02020603050405020304" pitchFamily="18" charset="0"/>
              <a:cs typeface="Times New Roman" panose="02020603050405020304" pitchFamily="18" charset="0"/>
            </a:endParaRPr>
          </a:p>
          <a:p>
            <a:endParaRPr lang="en-AU" dirty="0">
              <a:latin typeface="Arial" panose="020B0604020202020204" pitchFamily="34" charset="0"/>
              <a:ea typeface="Times" panose="02020603050405020304" pitchFamily="18" charset="0"/>
              <a:cs typeface="Times New Roman" panose="02020603050405020304" pitchFamily="18" charset="0"/>
            </a:endParaRPr>
          </a:p>
          <a:p>
            <a:r>
              <a:rPr lang="en-AU" sz="1800" dirty="0">
                <a:effectLst/>
                <a:latin typeface="Arial" panose="020B0604020202020204" pitchFamily="34" charset="0"/>
                <a:ea typeface="Times" panose="02020603050405020304" pitchFamily="18" charset="0"/>
                <a:cs typeface="Times New Roman" panose="02020603050405020304" pitchFamily="18" charset="0"/>
              </a:rPr>
              <a:t>Consent </a:t>
            </a:r>
            <a:r>
              <a:rPr lang="en-AU" dirty="0">
                <a:latin typeface="Arial" panose="020B0604020202020204" pitchFamily="34" charset="0"/>
                <a:ea typeface="Times" panose="02020603050405020304" pitchFamily="18" charset="0"/>
                <a:cs typeface="Times New Roman" panose="02020603050405020304" pitchFamily="18" charset="0"/>
              </a:rPr>
              <a:t>on the birth details page is for the home visit. </a:t>
            </a:r>
          </a:p>
          <a:p>
            <a:endParaRPr lang="en-AU" dirty="0">
              <a:latin typeface="Arial" panose="020B0604020202020204" pitchFamily="34" charset="0"/>
              <a:ea typeface="Times" panose="02020603050405020304" pitchFamily="18" charset="0"/>
              <a:cs typeface="Times New Roman" panose="02020603050405020304" pitchFamily="18" charset="0"/>
            </a:endParaRPr>
          </a:p>
          <a:p>
            <a:r>
              <a:rPr lang="en-AU" dirty="0">
                <a:latin typeface="Arial" panose="020B0604020202020204" pitchFamily="34" charset="0"/>
                <a:ea typeface="Times" panose="02020603050405020304" pitchFamily="18" charset="0"/>
                <a:cs typeface="Times New Roman" panose="02020603050405020304" pitchFamily="18" charset="0"/>
                <a:hlinkClick r:id="rId2"/>
              </a:rPr>
              <a:t>https://www.health.vic.gov.au/publications/privacy-factsheet-for-families-using-the-maternal-and-child-health-service</a:t>
            </a:r>
            <a:endParaRPr lang="en-AU" dirty="0">
              <a:latin typeface="Arial" panose="020B0604020202020204" pitchFamily="34" charset="0"/>
              <a:ea typeface="Times" panose="02020603050405020304" pitchFamily="18" charset="0"/>
              <a:cs typeface="Times New Roman" panose="02020603050405020304" pitchFamily="18" charset="0"/>
            </a:endParaRPr>
          </a:p>
          <a:p>
            <a:endParaRPr lang="en-AU" dirty="0">
              <a:latin typeface="Arial" panose="020B0604020202020204" pitchFamily="34" charset="0"/>
              <a:ea typeface="Times" panose="02020603050405020304" pitchFamily="18" charset="0"/>
              <a:cs typeface="Times New Roman" panose="02020603050405020304" pitchFamily="18" charset="0"/>
            </a:endParaRPr>
          </a:p>
          <a:p>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endParaRPr lang="en-AU" dirty="0"/>
          </a:p>
        </p:txBody>
      </p:sp>
      <p:pic>
        <p:nvPicPr>
          <p:cNvPr id="5" name="Picture 4">
            <a:extLst>
              <a:ext uri="{FF2B5EF4-FFF2-40B4-BE49-F238E27FC236}">
                <a16:creationId xmlns:a16="http://schemas.microsoft.com/office/drawing/2014/main" id="{ABDCEDF1-94C6-E9A6-7C58-61CE1C2849A7}"/>
              </a:ext>
            </a:extLst>
          </p:cNvPr>
          <p:cNvPicPr>
            <a:picLocks noChangeAspect="1"/>
          </p:cNvPicPr>
          <p:nvPr/>
        </p:nvPicPr>
        <p:blipFill>
          <a:blip r:embed="rId3"/>
          <a:stretch>
            <a:fillRect/>
          </a:stretch>
        </p:blipFill>
        <p:spPr>
          <a:xfrm>
            <a:off x="2689549" y="3220770"/>
            <a:ext cx="1905000" cy="1175658"/>
          </a:xfrm>
          <a:prstGeom prst="rect">
            <a:avLst/>
          </a:prstGeom>
        </p:spPr>
      </p:pic>
      <p:pic>
        <p:nvPicPr>
          <p:cNvPr id="7" name="Picture 6">
            <a:extLst>
              <a:ext uri="{FF2B5EF4-FFF2-40B4-BE49-F238E27FC236}">
                <a16:creationId xmlns:a16="http://schemas.microsoft.com/office/drawing/2014/main" id="{23E0AF9E-2599-845C-71FA-8883E83CCDA5}"/>
              </a:ext>
            </a:extLst>
          </p:cNvPr>
          <p:cNvPicPr>
            <a:picLocks noChangeAspect="1"/>
          </p:cNvPicPr>
          <p:nvPr/>
        </p:nvPicPr>
        <p:blipFill>
          <a:blip r:embed="rId4"/>
          <a:stretch>
            <a:fillRect/>
          </a:stretch>
        </p:blipFill>
        <p:spPr>
          <a:xfrm>
            <a:off x="6596742" y="4569636"/>
            <a:ext cx="3060441" cy="715930"/>
          </a:xfrm>
          <a:prstGeom prst="rect">
            <a:avLst/>
          </a:prstGeom>
        </p:spPr>
      </p:pic>
    </p:spTree>
    <p:extLst>
      <p:ext uri="{BB962C8B-B14F-4D97-AF65-F5344CB8AC3E}">
        <p14:creationId xmlns:p14="http://schemas.microsoft.com/office/powerpoint/2010/main" val="2201587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247D6-349D-EE3A-FEB9-A372D0F2AADC}"/>
              </a:ext>
            </a:extLst>
          </p:cNvPr>
          <p:cNvSpPr>
            <a:spLocks noGrp="1"/>
          </p:cNvSpPr>
          <p:nvPr>
            <p:ph type="title"/>
          </p:nvPr>
        </p:nvSpPr>
        <p:spPr>
          <a:xfrm>
            <a:off x="677334" y="609600"/>
            <a:ext cx="8596668" cy="1124351"/>
          </a:xfrm>
        </p:spPr>
        <p:txBody>
          <a:bodyPr/>
          <a:lstStyle/>
          <a:p>
            <a:r>
              <a:rPr lang="en-AU" dirty="0"/>
              <a:t>Defining Ethnicity</a:t>
            </a:r>
          </a:p>
        </p:txBody>
      </p:sp>
      <p:sp>
        <p:nvSpPr>
          <p:cNvPr id="3" name="Content Placeholder 2">
            <a:extLst>
              <a:ext uri="{FF2B5EF4-FFF2-40B4-BE49-F238E27FC236}">
                <a16:creationId xmlns:a16="http://schemas.microsoft.com/office/drawing/2014/main" id="{CA959B22-4099-7F50-8586-88E82AA0C988}"/>
              </a:ext>
            </a:extLst>
          </p:cNvPr>
          <p:cNvSpPr>
            <a:spLocks noGrp="1"/>
          </p:cNvSpPr>
          <p:nvPr>
            <p:ph idx="1"/>
          </p:nvPr>
        </p:nvSpPr>
        <p:spPr>
          <a:xfrm>
            <a:off x="677334" y="1810139"/>
            <a:ext cx="8596668" cy="4231223"/>
          </a:xfrm>
        </p:spPr>
        <p:txBody>
          <a:bodyPr/>
          <a:lstStyle/>
          <a:p>
            <a:r>
              <a:rPr lang="en-AU" dirty="0"/>
              <a:t>Not a mandatory field.</a:t>
            </a:r>
          </a:p>
          <a:p>
            <a:r>
              <a:rPr lang="en-AU" dirty="0"/>
              <a:t>Mandatory fields are asterixis in red</a:t>
            </a:r>
          </a:p>
          <a:p>
            <a:endParaRPr lang="en-AU" dirty="0"/>
          </a:p>
        </p:txBody>
      </p:sp>
      <p:pic>
        <p:nvPicPr>
          <p:cNvPr id="5" name="Picture 4">
            <a:extLst>
              <a:ext uri="{FF2B5EF4-FFF2-40B4-BE49-F238E27FC236}">
                <a16:creationId xmlns:a16="http://schemas.microsoft.com/office/drawing/2014/main" id="{4A883FBB-DEC8-0562-8B07-0D207E7FEAD2}"/>
              </a:ext>
            </a:extLst>
          </p:cNvPr>
          <p:cNvPicPr>
            <a:picLocks noChangeAspect="1"/>
          </p:cNvPicPr>
          <p:nvPr/>
        </p:nvPicPr>
        <p:blipFill>
          <a:blip r:embed="rId2"/>
          <a:stretch>
            <a:fillRect/>
          </a:stretch>
        </p:blipFill>
        <p:spPr>
          <a:xfrm>
            <a:off x="2795595" y="3048000"/>
            <a:ext cx="4996003" cy="3420000"/>
          </a:xfrm>
          <a:prstGeom prst="rect">
            <a:avLst/>
          </a:prstGeom>
        </p:spPr>
      </p:pic>
    </p:spTree>
    <p:extLst>
      <p:ext uri="{BB962C8B-B14F-4D97-AF65-F5344CB8AC3E}">
        <p14:creationId xmlns:p14="http://schemas.microsoft.com/office/powerpoint/2010/main" val="1532227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772A0-8F29-0FAA-A3B7-C58452284F55}"/>
              </a:ext>
            </a:extLst>
          </p:cNvPr>
          <p:cNvSpPr>
            <a:spLocks noGrp="1"/>
          </p:cNvSpPr>
          <p:nvPr>
            <p:ph type="title"/>
          </p:nvPr>
        </p:nvSpPr>
        <p:spPr/>
        <p:txBody>
          <a:bodyPr/>
          <a:lstStyle/>
          <a:p>
            <a:r>
              <a:rPr lang="en-AU" dirty="0"/>
              <a:t>CDIS Help and Support pathway</a:t>
            </a:r>
          </a:p>
        </p:txBody>
      </p:sp>
      <p:pic>
        <p:nvPicPr>
          <p:cNvPr id="1026" name="Picture 2">
            <a:extLst>
              <a:ext uri="{FF2B5EF4-FFF2-40B4-BE49-F238E27FC236}">
                <a16:creationId xmlns:a16="http://schemas.microsoft.com/office/drawing/2014/main" id="{232AE902-D498-9704-25D9-EE8967A026E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32246" y="1614488"/>
            <a:ext cx="7240303" cy="4427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543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E9786-5A6D-5395-7278-F706E3D783A9}"/>
              </a:ext>
            </a:extLst>
          </p:cNvPr>
          <p:cNvSpPr>
            <a:spLocks noGrp="1"/>
          </p:cNvSpPr>
          <p:nvPr>
            <p:ph type="title"/>
          </p:nvPr>
        </p:nvSpPr>
        <p:spPr>
          <a:xfrm>
            <a:off x="762000" y="609600"/>
            <a:ext cx="8512002" cy="866776"/>
          </a:xfrm>
        </p:spPr>
        <p:txBody>
          <a:bodyPr>
            <a:normAutofit fontScale="90000"/>
          </a:bodyPr>
          <a:lstStyle/>
          <a:p>
            <a:pPr algn="ctr"/>
            <a:r>
              <a:rPr lang="en-AU" dirty="0"/>
              <a:t>CDIS User group slides added to MAV website</a:t>
            </a:r>
            <a:br>
              <a:rPr lang="en-AU" dirty="0"/>
            </a:br>
            <a:br>
              <a:rPr lang="en-AU" sz="1600" dirty="0"/>
            </a:br>
            <a:endParaRPr lang="en-AU" sz="1600" dirty="0"/>
          </a:p>
        </p:txBody>
      </p:sp>
      <p:pic>
        <p:nvPicPr>
          <p:cNvPr id="5" name="Content Placeholder 4">
            <a:extLst>
              <a:ext uri="{FF2B5EF4-FFF2-40B4-BE49-F238E27FC236}">
                <a16:creationId xmlns:a16="http://schemas.microsoft.com/office/drawing/2014/main" id="{BF568747-F2A0-FE28-C2C7-215DC6256A83}"/>
              </a:ext>
            </a:extLst>
          </p:cNvPr>
          <p:cNvPicPr>
            <a:picLocks noGrp="1" noChangeAspect="1"/>
          </p:cNvPicPr>
          <p:nvPr>
            <p:ph idx="1"/>
          </p:nvPr>
        </p:nvPicPr>
        <p:blipFill>
          <a:blip r:embed="rId2"/>
          <a:stretch>
            <a:fillRect/>
          </a:stretch>
        </p:blipFill>
        <p:spPr>
          <a:xfrm>
            <a:off x="677863" y="1771650"/>
            <a:ext cx="8809038" cy="4581525"/>
          </a:xfrm>
        </p:spPr>
      </p:pic>
    </p:spTree>
    <p:extLst>
      <p:ext uri="{BB962C8B-B14F-4D97-AF65-F5344CB8AC3E}">
        <p14:creationId xmlns:p14="http://schemas.microsoft.com/office/powerpoint/2010/main" val="1334530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0670-BC1E-C239-7E07-F476E35567E2}"/>
              </a:ext>
            </a:extLst>
          </p:cNvPr>
          <p:cNvSpPr>
            <a:spLocks noGrp="1"/>
          </p:cNvSpPr>
          <p:nvPr>
            <p:ph type="title"/>
          </p:nvPr>
        </p:nvSpPr>
        <p:spPr/>
        <p:txBody>
          <a:bodyPr/>
          <a:lstStyle/>
          <a:p>
            <a:pPr algn="ctr"/>
            <a:r>
              <a:rPr lang="en-AU" dirty="0"/>
              <a:t>Next User Group Meetings</a:t>
            </a:r>
          </a:p>
        </p:txBody>
      </p:sp>
      <p:sp>
        <p:nvSpPr>
          <p:cNvPr id="3" name="Content Placeholder 2">
            <a:extLst>
              <a:ext uri="{FF2B5EF4-FFF2-40B4-BE49-F238E27FC236}">
                <a16:creationId xmlns:a16="http://schemas.microsoft.com/office/drawing/2014/main" id="{D71802E4-781A-4EED-B565-5C276F81D63F}"/>
              </a:ext>
            </a:extLst>
          </p:cNvPr>
          <p:cNvSpPr>
            <a:spLocks noGrp="1"/>
          </p:cNvSpPr>
          <p:nvPr>
            <p:ph idx="1"/>
          </p:nvPr>
        </p:nvSpPr>
        <p:spPr/>
        <p:txBody>
          <a:bodyPr/>
          <a:lstStyle/>
          <a:p>
            <a:pPr algn="ctr"/>
            <a:r>
              <a:rPr lang="en-AU" dirty="0"/>
              <a:t>CDIS Admin Clinical User Group:</a:t>
            </a:r>
          </a:p>
          <a:p>
            <a:pPr marL="0" indent="0" algn="ctr">
              <a:buNone/>
            </a:pPr>
            <a:r>
              <a:rPr lang="en-AU" dirty="0"/>
              <a:t>	Tuesday 29/11/2022 11am</a:t>
            </a:r>
          </a:p>
          <a:p>
            <a:pPr algn="ctr"/>
            <a:endParaRPr lang="en-AU" dirty="0"/>
          </a:p>
          <a:p>
            <a:pPr algn="ctr"/>
            <a:r>
              <a:rPr lang="en-AU" dirty="0"/>
              <a:t>CDIS Clinical User Group:</a:t>
            </a:r>
          </a:p>
          <a:p>
            <a:pPr marL="0" indent="0" algn="ctr">
              <a:buNone/>
            </a:pPr>
            <a:r>
              <a:rPr lang="en-AU" dirty="0"/>
              <a:t>	Thursday 1/12/2022 8:30am</a:t>
            </a:r>
          </a:p>
          <a:p>
            <a:pPr marL="0" indent="0" algn="ctr">
              <a:buNone/>
            </a:pPr>
            <a:endParaRPr lang="en-AU" dirty="0"/>
          </a:p>
          <a:p>
            <a:pPr marL="0" indent="0" algn="ctr">
              <a:buNone/>
            </a:pPr>
            <a:endParaRPr lang="en-AU" dirty="0"/>
          </a:p>
          <a:p>
            <a:pPr marL="0" indent="0" algn="ctr">
              <a:buNone/>
            </a:pPr>
            <a:r>
              <a:rPr lang="en-AU" i="1" dirty="0"/>
              <a:t>Plan to set meetings for 2023 very soon and send out for future planning </a:t>
            </a:r>
          </a:p>
        </p:txBody>
      </p:sp>
    </p:spTree>
    <p:extLst>
      <p:ext uri="{BB962C8B-B14F-4D97-AF65-F5344CB8AC3E}">
        <p14:creationId xmlns:p14="http://schemas.microsoft.com/office/powerpoint/2010/main" val="50529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0C91E66-260D-4952-B4F6-958AF6324999}"/>
              </a:ext>
            </a:extLst>
          </p:cNvPr>
          <p:cNvSpPr/>
          <p:nvPr/>
        </p:nvSpPr>
        <p:spPr>
          <a:xfrm>
            <a:off x="6094855" y="1261331"/>
            <a:ext cx="3497565" cy="3002662"/>
          </a:xfrm>
          <a:prstGeom prst="rect">
            <a:avLst/>
          </a:prstGeom>
        </p:spPr>
        <p:txBody>
          <a:bodyPr vert="horz" lIns="91440" tIns="45720" rIns="91440" bIns="45720" rtlCol="0" anchor="b">
            <a:normAutofit/>
          </a:bodyPr>
          <a:lstStyle/>
          <a:p>
            <a:pPr>
              <a:spcBef>
                <a:spcPct val="0"/>
              </a:spcBef>
              <a:spcAft>
                <a:spcPts val="600"/>
              </a:spcAft>
            </a:pPr>
            <a:endParaRPr lang="en-US" sz="4400" kern="1200" dirty="0">
              <a:solidFill>
                <a:schemeClr val="accent1"/>
              </a:solidFill>
              <a:latin typeface="+mj-lt"/>
              <a:ea typeface="+mj-ea"/>
              <a:cs typeface="+mj-cs"/>
            </a:endParaRPr>
          </a:p>
        </p:txBody>
      </p:sp>
      <p:graphicFrame>
        <p:nvGraphicFramePr>
          <p:cNvPr id="3" name="Table 3">
            <a:extLst>
              <a:ext uri="{FF2B5EF4-FFF2-40B4-BE49-F238E27FC236}">
                <a16:creationId xmlns:a16="http://schemas.microsoft.com/office/drawing/2014/main" id="{4AAFDDA5-58FC-4B72-BE67-FECF5A5AAC3F}"/>
              </a:ext>
            </a:extLst>
          </p:cNvPr>
          <p:cNvGraphicFramePr>
            <a:graphicFrameLocks noGrp="1"/>
          </p:cNvGraphicFramePr>
          <p:nvPr>
            <p:extLst>
              <p:ext uri="{D42A27DB-BD31-4B8C-83A1-F6EECF244321}">
                <p14:modId xmlns:p14="http://schemas.microsoft.com/office/powerpoint/2010/main" val="1610790109"/>
              </p:ext>
            </p:extLst>
          </p:nvPr>
        </p:nvGraphicFramePr>
        <p:xfrm>
          <a:off x="1061749" y="1122935"/>
          <a:ext cx="7838970" cy="4079240"/>
        </p:xfrm>
        <a:graphic>
          <a:graphicData uri="http://schemas.openxmlformats.org/drawingml/2006/table">
            <a:tbl>
              <a:tblPr firstRow="1" bandRow="1">
                <a:tableStyleId>{5C22544A-7EE6-4342-B048-85BDC9FD1C3A}</a:tableStyleId>
              </a:tblPr>
              <a:tblGrid>
                <a:gridCol w="7838970">
                  <a:extLst>
                    <a:ext uri="{9D8B030D-6E8A-4147-A177-3AD203B41FA5}">
                      <a16:colId xmlns:a16="http://schemas.microsoft.com/office/drawing/2014/main" val="3050917683"/>
                    </a:ext>
                  </a:extLst>
                </a:gridCol>
              </a:tblGrid>
              <a:tr h="370840">
                <a:tc>
                  <a:txBody>
                    <a:bodyPr/>
                    <a:lstStyle/>
                    <a:p>
                      <a:r>
                        <a:rPr lang="en-US" sz="1800" b="1" kern="1200" dirty="0">
                          <a:solidFill>
                            <a:schemeClr val="tx1"/>
                          </a:solidFill>
                          <a:latin typeface="+mn-lt"/>
                          <a:ea typeface="+mn-ea"/>
                          <a:cs typeface="+mn-cs"/>
                        </a:rPr>
                        <a:t>Contents</a:t>
                      </a:r>
                      <a:endParaRPr lang="en-AU" dirty="0">
                        <a:solidFill>
                          <a:schemeClr val="tx1"/>
                        </a:solidFill>
                      </a:endParaRPr>
                    </a:p>
                  </a:txBody>
                  <a:tcPr/>
                </a:tc>
                <a:extLst>
                  <a:ext uri="{0D108BD9-81ED-4DB2-BD59-A6C34878D82A}">
                    <a16:rowId xmlns:a16="http://schemas.microsoft.com/office/drawing/2014/main" val="363508408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800" cap="none" spc="0" dirty="0">
                          <a:solidFill>
                            <a:schemeClr val="tx1"/>
                          </a:solidFill>
                        </a:rPr>
                        <a:t>Role of CDIS champion</a:t>
                      </a:r>
                    </a:p>
                  </a:txBody>
                  <a:tcPr/>
                </a:tc>
                <a:extLst>
                  <a:ext uri="{0D108BD9-81ED-4DB2-BD59-A6C34878D82A}">
                    <a16:rowId xmlns:a16="http://schemas.microsoft.com/office/drawing/2014/main" val="269462816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800" cap="none" spc="0" dirty="0">
                          <a:solidFill>
                            <a:schemeClr val="tx1"/>
                          </a:solidFill>
                        </a:rPr>
                        <a:t>Use of Medical record: CDIS</a:t>
                      </a:r>
                      <a:endParaRPr lang="en-AU" dirty="0"/>
                    </a:p>
                  </a:txBody>
                  <a:tcPr/>
                </a:tc>
                <a:extLst>
                  <a:ext uri="{0D108BD9-81ED-4DB2-BD59-A6C34878D82A}">
                    <a16:rowId xmlns:a16="http://schemas.microsoft.com/office/drawing/2014/main" val="37926265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800" cap="none" spc="0" dirty="0">
                          <a:solidFill>
                            <a:schemeClr val="tx1"/>
                          </a:solidFill>
                        </a:rPr>
                        <a:t>Open/Change/Close Client</a:t>
                      </a:r>
                    </a:p>
                  </a:txBody>
                  <a:tcPr/>
                </a:tc>
                <a:extLst>
                  <a:ext uri="{0D108BD9-81ED-4DB2-BD59-A6C34878D82A}">
                    <a16:rowId xmlns:a16="http://schemas.microsoft.com/office/drawing/2014/main" val="2595359631"/>
                  </a:ext>
                </a:extLst>
              </a:tr>
              <a:tr h="370840">
                <a:tc>
                  <a:txBody>
                    <a:bodyPr/>
                    <a:lstStyle/>
                    <a:p>
                      <a:r>
                        <a:rPr lang="en-AU" dirty="0"/>
                        <a:t>Further clarification regarding closing clients and age of MCH children</a:t>
                      </a:r>
                    </a:p>
                  </a:txBody>
                  <a:tcPr/>
                </a:tc>
                <a:extLst>
                  <a:ext uri="{0D108BD9-81ED-4DB2-BD59-A6C34878D82A}">
                    <a16:rowId xmlns:a16="http://schemas.microsoft.com/office/drawing/2014/main" val="2849606500"/>
                  </a:ext>
                </a:extLst>
              </a:tr>
              <a:tr h="370840">
                <a:tc>
                  <a:txBody>
                    <a:bodyPr/>
                    <a:lstStyle/>
                    <a:p>
                      <a:r>
                        <a:rPr lang="en-AU" sz="1800" dirty="0">
                          <a:effectLst/>
                          <a:latin typeface="Arial" panose="020B0604020202020204" pitchFamily="34" charset="0"/>
                          <a:ea typeface="Times" panose="02020603050405020304" pitchFamily="18" charset="0"/>
                          <a:cs typeface="Times New Roman" panose="02020603050405020304" pitchFamily="18" charset="0"/>
                        </a:rPr>
                        <a:t>Reasons to close CDIS </a:t>
                      </a:r>
                      <a:r>
                        <a:rPr lang="en-AU" sz="1800" dirty="0" err="1">
                          <a:effectLst/>
                          <a:latin typeface="Arial" panose="020B0604020202020204" pitchFamily="34" charset="0"/>
                          <a:ea typeface="Times" panose="02020603050405020304" pitchFamily="18" charset="0"/>
                          <a:cs typeface="Times New Roman" panose="02020603050405020304" pitchFamily="18" charset="0"/>
                        </a:rPr>
                        <a:t>hx</a:t>
                      </a:r>
                      <a:r>
                        <a:rPr lang="en-AU" sz="1800" dirty="0">
                          <a:effectLst/>
                          <a:latin typeface="Arial" panose="020B0604020202020204" pitchFamily="34" charset="0"/>
                          <a:ea typeface="Times" panose="02020603050405020304" pitchFamily="18" charset="0"/>
                          <a:cs typeface="Times New Roman" panose="02020603050405020304" pitchFamily="18" charset="0"/>
                        </a:rPr>
                        <a:t> records</a:t>
                      </a:r>
                      <a:endParaRPr lang="en-AU" dirty="0"/>
                    </a:p>
                  </a:txBody>
                  <a:tcPr/>
                </a:tc>
                <a:extLst>
                  <a:ext uri="{0D108BD9-81ED-4DB2-BD59-A6C34878D82A}">
                    <a16:rowId xmlns:a16="http://schemas.microsoft.com/office/drawing/2014/main" val="1359264380"/>
                  </a:ext>
                </a:extLst>
              </a:tr>
              <a:tr h="370840">
                <a:tc>
                  <a:txBody>
                    <a:bodyPr/>
                    <a:lstStyle/>
                    <a:p>
                      <a:r>
                        <a:rPr lang="en-AU" dirty="0"/>
                        <a:t>Data Entry </a:t>
                      </a:r>
                    </a:p>
                  </a:txBody>
                  <a:tcPr/>
                </a:tc>
                <a:extLst>
                  <a:ext uri="{0D108BD9-81ED-4DB2-BD59-A6C34878D82A}">
                    <a16:rowId xmlns:a16="http://schemas.microsoft.com/office/drawing/2014/main" val="78319851"/>
                  </a:ext>
                </a:extLst>
              </a:tr>
              <a:tr h="370840">
                <a:tc>
                  <a:txBody>
                    <a:bodyPr/>
                    <a:lstStyle/>
                    <a:p>
                      <a:r>
                        <a:rPr lang="en-AU" dirty="0"/>
                        <a:t>Merging of Duplicate Histories</a:t>
                      </a:r>
                    </a:p>
                  </a:txBody>
                  <a:tcPr/>
                </a:tc>
                <a:extLst>
                  <a:ext uri="{0D108BD9-81ED-4DB2-BD59-A6C34878D82A}">
                    <a16:rowId xmlns:a16="http://schemas.microsoft.com/office/drawing/2014/main" val="2194786660"/>
                  </a:ext>
                </a:extLst>
              </a:tr>
              <a:tr h="370840">
                <a:tc>
                  <a:txBody>
                    <a:bodyPr/>
                    <a:lstStyle/>
                    <a:p>
                      <a:r>
                        <a:rPr lang="en-AU" dirty="0"/>
                        <a:t>Data Cleanse</a:t>
                      </a:r>
                    </a:p>
                  </a:txBody>
                  <a:tcPr/>
                </a:tc>
                <a:extLst>
                  <a:ext uri="{0D108BD9-81ED-4DB2-BD59-A6C34878D82A}">
                    <a16:rowId xmlns:a16="http://schemas.microsoft.com/office/drawing/2014/main" val="2887398414"/>
                  </a:ext>
                </a:extLst>
              </a:tr>
              <a:tr h="370840">
                <a:tc>
                  <a:txBody>
                    <a:bodyPr/>
                    <a:lstStyle/>
                    <a:p>
                      <a:r>
                        <a:rPr lang="en-AU" dirty="0"/>
                        <a:t>Slide from MCH CDIS Education – Data Cleansing</a:t>
                      </a:r>
                    </a:p>
                  </a:txBody>
                  <a:tcPr/>
                </a:tc>
                <a:extLst>
                  <a:ext uri="{0D108BD9-81ED-4DB2-BD59-A6C34878D82A}">
                    <a16:rowId xmlns:a16="http://schemas.microsoft.com/office/drawing/2014/main" val="3764767621"/>
                  </a:ext>
                </a:extLst>
              </a:tr>
              <a:tr h="370840">
                <a:tc>
                  <a:txBody>
                    <a:bodyPr/>
                    <a:lstStyle/>
                    <a:p>
                      <a:r>
                        <a:rPr lang="en-AU" dirty="0"/>
                        <a:t>Questions &amp; Answers</a:t>
                      </a:r>
                    </a:p>
                  </a:txBody>
                  <a:tcPr/>
                </a:tc>
                <a:extLst>
                  <a:ext uri="{0D108BD9-81ED-4DB2-BD59-A6C34878D82A}">
                    <a16:rowId xmlns:a16="http://schemas.microsoft.com/office/drawing/2014/main" val="2789639049"/>
                  </a:ext>
                </a:extLst>
              </a:tr>
            </a:tbl>
          </a:graphicData>
        </a:graphic>
      </p:graphicFrame>
    </p:spTree>
    <p:extLst>
      <p:ext uri="{BB962C8B-B14F-4D97-AF65-F5344CB8AC3E}">
        <p14:creationId xmlns:p14="http://schemas.microsoft.com/office/powerpoint/2010/main" val="25148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CE624-237D-42CD-BD3E-CFBB8BA70F9D}"/>
              </a:ext>
            </a:extLst>
          </p:cNvPr>
          <p:cNvSpPr>
            <a:spLocks noGrp="1"/>
          </p:cNvSpPr>
          <p:nvPr>
            <p:ph type="title"/>
          </p:nvPr>
        </p:nvSpPr>
        <p:spPr/>
        <p:txBody>
          <a:bodyPr/>
          <a:lstStyle/>
          <a:p>
            <a:r>
              <a:rPr lang="en-AU" dirty="0"/>
              <a:t>Role of CDIS champion – Administration and Clinical</a:t>
            </a:r>
          </a:p>
        </p:txBody>
      </p:sp>
      <p:sp>
        <p:nvSpPr>
          <p:cNvPr id="3" name="Content Placeholder 2">
            <a:extLst>
              <a:ext uri="{FF2B5EF4-FFF2-40B4-BE49-F238E27FC236}">
                <a16:creationId xmlns:a16="http://schemas.microsoft.com/office/drawing/2014/main" id="{2AEEBD74-CC6D-4DAB-8DCA-3D2FC2DF6EFA}"/>
              </a:ext>
            </a:extLst>
          </p:cNvPr>
          <p:cNvSpPr>
            <a:spLocks noGrp="1"/>
          </p:cNvSpPr>
          <p:nvPr>
            <p:ph idx="1"/>
          </p:nvPr>
        </p:nvSpPr>
        <p:spPr/>
        <p:txBody>
          <a:bodyPr>
            <a:normAutofit fontScale="92500" lnSpcReduction="10000"/>
          </a:bodyPr>
          <a:lstStyle/>
          <a:p>
            <a:r>
              <a:rPr lang="en-AU" dirty="0"/>
              <a:t>Representing your team.</a:t>
            </a:r>
          </a:p>
          <a:p>
            <a:r>
              <a:rPr lang="en-AU" dirty="0"/>
              <a:t>Resource in your team for CDIS education, questions and troubleshooting.</a:t>
            </a:r>
          </a:p>
          <a:p>
            <a:r>
              <a:rPr lang="en-AU" dirty="0"/>
              <a:t>Note any common themes or questions from your team to report to the group.</a:t>
            </a:r>
          </a:p>
          <a:p>
            <a:r>
              <a:rPr lang="en-AU" dirty="0"/>
              <a:t>Gather information from your team to be addressed in the User Group meetings or followed up by the CDIS Reference group and highlight education needs.</a:t>
            </a:r>
          </a:p>
          <a:p>
            <a:r>
              <a:rPr lang="en-AU" dirty="0"/>
              <a:t>Attend User Group meetings every 6-8 weeks.</a:t>
            </a:r>
          </a:p>
          <a:p>
            <a:r>
              <a:rPr lang="en-AU" dirty="0"/>
              <a:t>Contribute to User Group meetings conversations re your teams CDIS practice, questions and ideas.</a:t>
            </a:r>
          </a:p>
          <a:p>
            <a:r>
              <a:rPr lang="en-AU" dirty="0"/>
              <a:t>Sharing information learned at the CDIS user group meetings with your team </a:t>
            </a:r>
            <a:r>
              <a:rPr lang="en-AU" dirty="0" err="1"/>
              <a:t>ie</a:t>
            </a:r>
            <a:r>
              <a:rPr lang="en-AU" dirty="0"/>
              <a:t> sharing slides or presenting at team meetings (</a:t>
            </a:r>
            <a:r>
              <a:rPr lang="en-AU" dirty="0" err="1"/>
              <a:t>eg</a:t>
            </a:r>
            <a:r>
              <a:rPr lang="en-AU" dirty="0"/>
              <a:t> CDIS tips and tricks)</a:t>
            </a:r>
          </a:p>
          <a:p>
            <a:r>
              <a:rPr lang="en-AU" dirty="0"/>
              <a:t>Prompting your team use of CDIS resources such as the vimeo’s and CDIS education through the Help &amp; Support tab on CDIS.</a:t>
            </a:r>
          </a:p>
          <a:p>
            <a:endParaRPr lang="en-AU" dirty="0"/>
          </a:p>
          <a:p>
            <a:endParaRPr lang="en-AU" dirty="0"/>
          </a:p>
        </p:txBody>
      </p:sp>
    </p:spTree>
    <p:extLst>
      <p:ext uri="{BB962C8B-B14F-4D97-AF65-F5344CB8AC3E}">
        <p14:creationId xmlns:p14="http://schemas.microsoft.com/office/powerpoint/2010/main" val="183940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B157-8E8B-2557-1652-4861ACAB457D}"/>
              </a:ext>
            </a:extLst>
          </p:cNvPr>
          <p:cNvSpPr>
            <a:spLocks noGrp="1"/>
          </p:cNvSpPr>
          <p:nvPr>
            <p:ph type="title"/>
          </p:nvPr>
        </p:nvSpPr>
        <p:spPr/>
        <p:txBody>
          <a:bodyPr/>
          <a:lstStyle/>
          <a:p>
            <a:r>
              <a:rPr lang="en-AU" dirty="0"/>
              <a:t>Use of Medical Record: CDIS</a:t>
            </a:r>
          </a:p>
        </p:txBody>
      </p:sp>
      <p:sp>
        <p:nvSpPr>
          <p:cNvPr id="3" name="Content Placeholder 2">
            <a:extLst>
              <a:ext uri="{FF2B5EF4-FFF2-40B4-BE49-F238E27FC236}">
                <a16:creationId xmlns:a16="http://schemas.microsoft.com/office/drawing/2014/main" id="{C369878F-2B4B-8652-AB9B-A6DBD9E5D2D5}"/>
              </a:ext>
            </a:extLst>
          </p:cNvPr>
          <p:cNvSpPr>
            <a:spLocks noGrp="1"/>
          </p:cNvSpPr>
          <p:nvPr>
            <p:ph idx="1"/>
          </p:nvPr>
        </p:nvSpPr>
        <p:spPr/>
        <p:txBody>
          <a:bodyPr/>
          <a:lstStyle/>
          <a:p>
            <a:r>
              <a:rPr lang="en-AU" dirty="0"/>
              <a:t>Always complete a State search for parents when adding a birth notice to reduce and prevent duplicate histories</a:t>
            </a:r>
          </a:p>
          <a:p>
            <a:endParaRPr lang="en-AU" dirty="0"/>
          </a:p>
        </p:txBody>
      </p:sp>
      <p:pic>
        <p:nvPicPr>
          <p:cNvPr id="5" name="Picture 4">
            <a:extLst>
              <a:ext uri="{FF2B5EF4-FFF2-40B4-BE49-F238E27FC236}">
                <a16:creationId xmlns:a16="http://schemas.microsoft.com/office/drawing/2014/main" id="{F1F5371E-6600-0C4E-95BE-27BC72956ACC}"/>
              </a:ext>
            </a:extLst>
          </p:cNvPr>
          <p:cNvPicPr>
            <a:picLocks noChangeAspect="1"/>
          </p:cNvPicPr>
          <p:nvPr/>
        </p:nvPicPr>
        <p:blipFill>
          <a:blip r:embed="rId2"/>
          <a:stretch>
            <a:fillRect/>
          </a:stretch>
        </p:blipFill>
        <p:spPr>
          <a:xfrm>
            <a:off x="677336" y="3179408"/>
            <a:ext cx="6104878" cy="2124000"/>
          </a:xfrm>
          <a:prstGeom prst="rect">
            <a:avLst/>
          </a:prstGeom>
        </p:spPr>
      </p:pic>
    </p:spTree>
    <p:extLst>
      <p:ext uri="{BB962C8B-B14F-4D97-AF65-F5344CB8AC3E}">
        <p14:creationId xmlns:p14="http://schemas.microsoft.com/office/powerpoint/2010/main" val="394964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5DF7C-8623-3AE0-A8E0-47661FCE71B7}"/>
              </a:ext>
            </a:extLst>
          </p:cNvPr>
          <p:cNvSpPr>
            <a:spLocks noGrp="1"/>
          </p:cNvSpPr>
          <p:nvPr>
            <p:ph type="title"/>
          </p:nvPr>
        </p:nvSpPr>
        <p:spPr>
          <a:xfrm>
            <a:off x="677334" y="609600"/>
            <a:ext cx="8596668" cy="1088571"/>
          </a:xfrm>
        </p:spPr>
        <p:txBody>
          <a:bodyPr/>
          <a:lstStyle/>
          <a:p>
            <a:r>
              <a:rPr lang="en-AU" dirty="0"/>
              <a:t>Open/Change/Close Client</a:t>
            </a:r>
          </a:p>
        </p:txBody>
      </p:sp>
      <p:sp>
        <p:nvSpPr>
          <p:cNvPr id="3" name="Content Placeholder 2">
            <a:extLst>
              <a:ext uri="{FF2B5EF4-FFF2-40B4-BE49-F238E27FC236}">
                <a16:creationId xmlns:a16="http://schemas.microsoft.com/office/drawing/2014/main" id="{63B66C94-1C1D-0103-ECAE-A162F35E9D1D}"/>
              </a:ext>
            </a:extLst>
          </p:cNvPr>
          <p:cNvSpPr>
            <a:spLocks noGrp="1"/>
          </p:cNvSpPr>
          <p:nvPr>
            <p:ph idx="1"/>
          </p:nvPr>
        </p:nvSpPr>
        <p:spPr>
          <a:xfrm>
            <a:off x="677334" y="1930400"/>
            <a:ext cx="8596668" cy="4252285"/>
          </a:xfrm>
        </p:spPr>
        <p:txBody>
          <a:bodyPr/>
          <a:lstStyle/>
          <a:p>
            <a:r>
              <a:rPr lang="en-AU" dirty="0"/>
              <a:t>Always check this field in Client Details tab is updated</a:t>
            </a:r>
          </a:p>
          <a:p>
            <a:r>
              <a:rPr lang="en-AU" dirty="0"/>
              <a:t>This should be checked with every consult with a new client.</a:t>
            </a:r>
          </a:p>
          <a:p>
            <a:r>
              <a:rPr lang="en-AU" dirty="0"/>
              <a:t>Clients need to be open for data collection and referral to any Integrated Programs.</a:t>
            </a:r>
          </a:p>
          <a:p>
            <a:r>
              <a:rPr lang="en-AU" dirty="0"/>
              <a:t>See </a:t>
            </a:r>
            <a:r>
              <a:rPr lang="en-AU" dirty="0">
                <a:hlinkClick r:id="rId2"/>
              </a:rPr>
              <a:t>https://www.health.vic.gov.au/maternal-child-health/child-development-information-system?rid=156286797</a:t>
            </a:r>
            <a:endParaRPr lang="en-AU" dirty="0"/>
          </a:p>
          <a:p>
            <a:r>
              <a:rPr lang="en-AU" sz="1600" dirty="0"/>
              <a:t>CDIS Open, change and close process</a:t>
            </a:r>
            <a:endParaRPr lang="en-AU" dirty="0"/>
          </a:p>
          <a:p>
            <a:endParaRPr lang="en-AU" dirty="0"/>
          </a:p>
        </p:txBody>
      </p:sp>
      <p:pic>
        <p:nvPicPr>
          <p:cNvPr id="5" name="Picture 4">
            <a:extLst>
              <a:ext uri="{FF2B5EF4-FFF2-40B4-BE49-F238E27FC236}">
                <a16:creationId xmlns:a16="http://schemas.microsoft.com/office/drawing/2014/main" id="{F0DA4F5D-4768-2E87-F96B-B467531CA1B3}"/>
              </a:ext>
            </a:extLst>
          </p:cNvPr>
          <p:cNvPicPr>
            <a:picLocks noChangeAspect="1"/>
          </p:cNvPicPr>
          <p:nvPr/>
        </p:nvPicPr>
        <p:blipFill>
          <a:blip r:embed="rId3"/>
          <a:stretch>
            <a:fillRect/>
          </a:stretch>
        </p:blipFill>
        <p:spPr>
          <a:xfrm>
            <a:off x="1049600" y="4421948"/>
            <a:ext cx="7512697" cy="1656000"/>
          </a:xfrm>
          <a:prstGeom prst="rect">
            <a:avLst/>
          </a:prstGeom>
        </p:spPr>
      </p:pic>
    </p:spTree>
    <p:extLst>
      <p:ext uri="{BB962C8B-B14F-4D97-AF65-F5344CB8AC3E}">
        <p14:creationId xmlns:p14="http://schemas.microsoft.com/office/powerpoint/2010/main" val="560699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3361-42D7-8377-F4F3-92EEF74D05AB}"/>
              </a:ext>
            </a:extLst>
          </p:cNvPr>
          <p:cNvSpPr>
            <a:spLocks noGrp="1"/>
          </p:cNvSpPr>
          <p:nvPr>
            <p:ph type="title"/>
          </p:nvPr>
        </p:nvSpPr>
        <p:spPr/>
        <p:txBody>
          <a:bodyPr/>
          <a:lstStyle/>
          <a:p>
            <a:r>
              <a:rPr lang="en-AU" dirty="0"/>
              <a:t>Further clarification regarding closing clients and age of MCH children</a:t>
            </a:r>
          </a:p>
        </p:txBody>
      </p:sp>
      <p:sp>
        <p:nvSpPr>
          <p:cNvPr id="3" name="Content Placeholder 2">
            <a:extLst>
              <a:ext uri="{FF2B5EF4-FFF2-40B4-BE49-F238E27FC236}">
                <a16:creationId xmlns:a16="http://schemas.microsoft.com/office/drawing/2014/main" id="{4221EDA9-2301-C969-1471-685D32DBE6E5}"/>
              </a:ext>
            </a:extLst>
          </p:cNvPr>
          <p:cNvSpPr>
            <a:spLocks noGrp="1"/>
          </p:cNvSpPr>
          <p:nvPr>
            <p:ph idx="1"/>
          </p:nvPr>
        </p:nvSpPr>
        <p:spPr>
          <a:xfrm>
            <a:off x="677334" y="2160589"/>
            <a:ext cx="9552516" cy="4311649"/>
          </a:xfrm>
        </p:spPr>
        <p:txBody>
          <a:bodyPr>
            <a:normAutofit fontScale="77500" lnSpcReduction="20000"/>
          </a:bodyPr>
          <a:lstStyle/>
          <a:p>
            <a:r>
              <a:rPr lang="en-AU" dirty="0"/>
              <a:t>As per the 2019 MCH Service guidelines:</a:t>
            </a:r>
          </a:p>
          <a:p>
            <a:r>
              <a:rPr lang="en-AU" dirty="0">
                <a:latin typeface="Arial" panose="020B0604020202020204" pitchFamily="34" charset="0"/>
                <a:ea typeface="Times New Roman" panose="02020603050405020304" pitchFamily="18" charset="0"/>
                <a:cs typeface="Times New Roman" panose="02020603050405020304" pitchFamily="18" charset="0"/>
              </a:rPr>
              <a:t>“</a:t>
            </a:r>
            <a:r>
              <a:rPr lang="en-AU" sz="1800" i="1" dirty="0">
                <a:effectLst/>
                <a:latin typeface="Arial" panose="020B0604020202020204" pitchFamily="34" charset="0"/>
                <a:ea typeface="Times New Roman" panose="02020603050405020304" pitchFamily="18" charset="0"/>
                <a:cs typeface="Times New Roman" panose="02020603050405020304" pitchFamily="18" charset="0"/>
              </a:rPr>
              <a:t>The MCH Service is a free universal primary health service for all Victorian families with children from birth to school age</a:t>
            </a:r>
            <a:r>
              <a:rPr lang="en-AU" sz="1800" dirty="0">
                <a:effectLst/>
                <a:latin typeface="Arial" panose="020B0604020202020204" pitchFamily="34" charset="0"/>
                <a:ea typeface="Times New Roman" panose="02020603050405020304" pitchFamily="18" charset="0"/>
                <a:cs typeface="Times New Roman" panose="02020603050405020304" pitchFamily="18" charset="0"/>
              </a:rPr>
              <a:t>.”</a:t>
            </a:r>
          </a:p>
          <a:p>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There is no requirement to close the history once a child is outside the service age range. They will not be included in any CDIS reporting.</a:t>
            </a:r>
          </a:p>
          <a:p>
            <a:r>
              <a:rPr lang="en-AU" b="1" dirty="0">
                <a:latin typeface="Arial" panose="020B0604020202020204" pitchFamily="34" charset="0"/>
                <a:cs typeface="Times New Roman" panose="02020603050405020304" pitchFamily="18" charset="0"/>
              </a:rPr>
              <a:t>Remember your funding is population based and all children eligible for MCH should be open to ensure full funding is provided for the service.</a:t>
            </a:r>
          </a:p>
          <a:p>
            <a:endParaRPr lang="en-AU" b="1" dirty="0">
              <a:latin typeface="Arial" panose="020B0604020202020204" pitchFamily="34" charset="0"/>
              <a:cs typeface="Times New Roman" panose="02020603050405020304" pitchFamily="18" charset="0"/>
            </a:endParaRPr>
          </a:p>
          <a:p>
            <a:r>
              <a:rPr lang="en-AU" dirty="0">
                <a:latin typeface="Arial" panose="020B0604020202020204" pitchFamily="34" charset="0"/>
                <a:cs typeface="Times New Roman" panose="02020603050405020304" pitchFamily="18" charset="0"/>
              </a:rPr>
              <a:t>As per the CDIS Open/Close/Change Process 2020:</a:t>
            </a:r>
          </a:p>
          <a:p>
            <a:r>
              <a:rPr lang="en-AU" sz="1800" b="1" dirty="0">
                <a:effectLst/>
                <a:latin typeface="Arial" panose="020B0604020202020204" pitchFamily="34" charset="0"/>
                <a:ea typeface="Times" panose="02020603050405020304" pitchFamily="18" charset="0"/>
                <a:cs typeface="Times New Roman" panose="02020603050405020304" pitchFamily="18" charset="0"/>
              </a:rPr>
              <a:t>All</a:t>
            </a:r>
            <a:r>
              <a:rPr lang="en-AU" sz="1800" dirty="0">
                <a:effectLst/>
                <a:latin typeface="Arial" panose="020B0604020202020204" pitchFamily="34" charset="0"/>
                <a:ea typeface="Times" panose="02020603050405020304" pitchFamily="18" charset="0"/>
                <a:cs typeface="Times New Roman" panose="02020603050405020304" pitchFamily="18" charset="0"/>
              </a:rPr>
              <a:t> children under six years old should be open to service</a:t>
            </a:r>
          </a:p>
          <a:p>
            <a:pPr marL="342900" lvl="0" indent="-342900">
              <a:lnSpc>
                <a:spcPts val="1350"/>
              </a:lnSpc>
              <a:spcAft>
                <a:spcPts val="200"/>
              </a:spcAft>
              <a:buFont typeface="Calibri" panose="020F0502020204030204" pitchFamily="34" charset="0"/>
              <a:buChar char="•"/>
            </a:pPr>
            <a:r>
              <a:rPr lang="en-AU" sz="1800" b="1" dirty="0">
                <a:effectLst/>
                <a:latin typeface="Arial" panose="020B0604020202020204" pitchFamily="34" charset="0"/>
                <a:ea typeface="Times" panose="02020603050405020304" pitchFamily="18" charset="0"/>
                <a:cs typeface="Times New Roman" panose="02020603050405020304" pitchFamily="18" charset="0"/>
              </a:rPr>
              <a:t>All</a:t>
            </a:r>
            <a:r>
              <a:rPr lang="en-AU" sz="1800" dirty="0">
                <a:effectLst/>
                <a:latin typeface="Arial" panose="020B0604020202020204" pitchFamily="34" charset="0"/>
                <a:ea typeface="Times" panose="02020603050405020304" pitchFamily="18" charset="0"/>
                <a:cs typeface="Times New Roman" panose="02020603050405020304" pitchFamily="18" charset="0"/>
              </a:rPr>
              <a:t> Primary Caregivers</a:t>
            </a:r>
          </a:p>
          <a:p>
            <a:pPr marL="342900" lvl="0" indent="-342900">
              <a:lnSpc>
                <a:spcPts val="1350"/>
              </a:lnSpc>
              <a:spcAft>
                <a:spcPts val="200"/>
              </a:spcAft>
              <a:buFont typeface="Calibri" panose="020F0502020204030204" pitchFamily="34" charset="0"/>
              <a:buChar char="•"/>
            </a:pPr>
            <a:r>
              <a:rPr lang="en-AU" sz="1800" dirty="0">
                <a:effectLst/>
                <a:latin typeface="Arial" panose="020B0604020202020204" pitchFamily="34" charset="0"/>
                <a:ea typeface="Times" panose="02020603050405020304" pitchFamily="18" charset="0"/>
                <a:cs typeface="Times New Roman" panose="02020603050405020304" pitchFamily="18" charset="0"/>
              </a:rPr>
              <a:t>Any other caregiver who is actively receiving an MCH service – then close the record when the ‘episode of care or service’ is finished. For example, a caregiver’s record would be open if they have been referred by MCH (which is recorded from the child’s record then notes entered in the caregiver’s record) until the referral has been followed-up and no further service is required. Then the caregiver’s record would be closed.</a:t>
            </a:r>
          </a:p>
          <a:p>
            <a:pPr>
              <a:lnSpc>
                <a:spcPts val="1350"/>
              </a:lnSpc>
              <a:spcBef>
                <a:spcPts val="600"/>
              </a:spcBef>
              <a:spcAft>
                <a:spcPts val="600"/>
              </a:spcAft>
            </a:pPr>
            <a:r>
              <a:rPr lang="en-AU" sz="1800" b="1" dirty="0">
                <a:effectLst/>
                <a:latin typeface="Arial" panose="020B0604020202020204" pitchFamily="34" charset="0"/>
                <a:ea typeface="Times" panose="02020603050405020304" pitchFamily="18" charset="0"/>
                <a:cs typeface="Times New Roman" panose="02020603050405020304" pitchFamily="18" charset="0"/>
              </a:rPr>
              <a:t>Note</a:t>
            </a:r>
            <a:r>
              <a:rPr lang="en-AU" sz="1800" dirty="0">
                <a:effectLst/>
                <a:latin typeface="Arial" panose="020B0604020202020204" pitchFamily="34" charset="0"/>
                <a:ea typeface="Times" panose="02020603050405020304" pitchFamily="18" charset="0"/>
                <a:cs typeface="Times New Roman" panose="02020603050405020304" pitchFamily="18" charset="0"/>
              </a:rPr>
              <a:t>: primary caregivers’ records </a:t>
            </a:r>
            <a:r>
              <a:rPr lang="en-AU" sz="1800" b="1" dirty="0">
                <a:effectLst/>
                <a:latin typeface="Arial" panose="020B0604020202020204" pitchFamily="34" charset="0"/>
                <a:ea typeface="Times" panose="02020603050405020304" pitchFamily="18" charset="0"/>
                <a:cs typeface="Times New Roman" panose="02020603050405020304" pitchFamily="18" charset="0"/>
              </a:rPr>
              <a:t>always</a:t>
            </a:r>
            <a:r>
              <a:rPr lang="en-AU" sz="1800" dirty="0">
                <a:effectLst/>
                <a:latin typeface="Arial" panose="020B0604020202020204" pitchFamily="34" charset="0"/>
                <a:ea typeface="Times" panose="02020603050405020304" pitchFamily="18" charset="0"/>
                <a:cs typeface="Times New Roman" panose="02020603050405020304" pitchFamily="18" charset="0"/>
              </a:rPr>
              <a:t> remain open.</a:t>
            </a:r>
          </a:p>
          <a:p>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endParaRPr lang="en-AU" dirty="0"/>
          </a:p>
        </p:txBody>
      </p:sp>
    </p:spTree>
    <p:extLst>
      <p:ext uri="{BB962C8B-B14F-4D97-AF65-F5344CB8AC3E}">
        <p14:creationId xmlns:p14="http://schemas.microsoft.com/office/powerpoint/2010/main" val="23051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3B53-1AE5-37FE-C5C6-E6EFE78BB683}"/>
              </a:ext>
            </a:extLst>
          </p:cNvPr>
          <p:cNvSpPr>
            <a:spLocks noGrp="1"/>
          </p:cNvSpPr>
          <p:nvPr>
            <p:ph type="title"/>
          </p:nvPr>
        </p:nvSpPr>
        <p:spPr/>
        <p:txBody>
          <a:bodyPr/>
          <a:lstStyle/>
          <a:p>
            <a:r>
              <a:rPr lang="en-AU" sz="3600" dirty="0">
                <a:effectLst/>
                <a:latin typeface="Arial" panose="020B0604020202020204" pitchFamily="34" charset="0"/>
                <a:ea typeface="Times" panose="02020603050405020304" pitchFamily="18" charset="0"/>
                <a:cs typeface="Times New Roman" panose="02020603050405020304" pitchFamily="18" charset="0"/>
              </a:rPr>
              <a:t>Reasons to close </a:t>
            </a:r>
            <a:r>
              <a:rPr lang="en-AU" sz="3600" dirty="0" err="1">
                <a:effectLst/>
                <a:latin typeface="Arial" panose="020B0604020202020204" pitchFamily="34" charset="0"/>
                <a:ea typeface="Times" panose="02020603050405020304" pitchFamily="18" charset="0"/>
                <a:cs typeface="Times New Roman" panose="02020603050405020304" pitchFamily="18" charset="0"/>
              </a:rPr>
              <a:t>Hx</a:t>
            </a:r>
            <a:r>
              <a:rPr lang="en-AU" sz="3600" dirty="0">
                <a:effectLst/>
                <a:latin typeface="Arial" panose="020B0604020202020204" pitchFamily="34" charset="0"/>
                <a:ea typeface="Times" panose="02020603050405020304" pitchFamily="18" charset="0"/>
                <a:cs typeface="Times New Roman" panose="02020603050405020304" pitchFamily="18" charset="0"/>
              </a:rPr>
              <a:t> records include: </a:t>
            </a:r>
            <a:br>
              <a:rPr lang="en-AU" sz="3600" dirty="0">
                <a:effectLst/>
                <a:latin typeface="Arial" panose="020B0604020202020204" pitchFamily="34" charset="0"/>
                <a:ea typeface="Times" panose="02020603050405020304" pitchFamily="18" charset="0"/>
                <a:cs typeface="Times New Roman" panose="02020603050405020304" pitchFamily="18" charset="0"/>
              </a:rPr>
            </a:br>
            <a:endParaRPr lang="en-AU" dirty="0"/>
          </a:p>
        </p:txBody>
      </p:sp>
      <p:sp>
        <p:nvSpPr>
          <p:cNvPr id="3" name="Content Placeholder 2">
            <a:extLst>
              <a:ext uri="{FF2B5EF4-FFF2-40B4-BE49-F238E27FC236}">
                <a16:creationId xmlns:a16="http://schemas.microsoft.com/office/drawing/2014/main" id="{71AB292B-751F-C7D3-454F-844CC3C6C517}"/>
              </a:ext>
            </a:extLst>
          </p:cNvPr>
          <p:cNvSpPr>
            <a:spLocks noGrp="1"/>
          </p:cNvSpPr>
          <p:nvPr>
            <p:ph idx="1"/>
          </p:nvPr>
        </p:nvSpPr>
        <p:spPr>
          <a:xfrm>
            <a:off x="677334" y="1685925"/>
            <a:ext cx="8596668" cy="4355437"/>
          </a:xfrm>
        </p:spPr>
        <p:txBody>
          <a:bodyPr>
            <a:normAutofit fontScale="92500" lnSpcReduction="20000"/>
          </a:bodyPr>
          <a:lstStyle/>
          <a:p>
            <a:r>
              <a:rPr lang="en-AU" sz="1800" dirty="0">
                <a:effectLst/>
                <a:latin typeface="Arial" panose="020B0604020202020204" pitchFamily="34" charset="0"/>
                <a:ea typeface="Times" panose="02020603050405020304" pitchFamily="18" charset="0"/>
                <a:cs typeface="Times New Roman" panose="02020603050405020304" pitchFamily="18" charset="0"/>
              </a:rPr>
              <a:t>childhood record</a:t>
            </a:r>
          </a:p>
          <a:p>
            <a:r>
              <a:rPr lang="en-AU" sz="1800" dirty="0">
                <a:effectLst/>
                <a:latin typeface="Arial" panose="020B0604020202020204" pitchFamily="34" charset="0"/>
                <a:ea typeface="Times" panose="02020603050405020304" pitchFamily="18" charset="0"/>
                <a:cs typeface="Times New Roman" panose="02020603050405020304" pitchFamily="18" charset="0"/>
              </a:rPr>
              <a:t>client has moved interstate</a:t>
            </a:r>
          </a:p>
          <a:p>
            <a:r>
              <a:rPr lang="en-AU" dirty="0">
                <a:latin typeface="Arial" panose="020B0604020202020204" pitchFamily="34" charset="0"/>
                <a:ea typeface="Times" panose="02020603050405020304" pitchFamily="18" charset="0"/>
                <a:cs typeface="Times New Roman" panose="02020603050405020304" pitchFamily="18" charset="0"/>
              </a:rPr>
              <a:t>c</a:t>
            </a:r>
            <a:r>
              <a:rPr lang="en-AU" sz="1800" dirty="0">
                <a:effectLst/>
                <a:latin typeface="Arial" panose="020B0604020202020204" pitchFamily="34" charset="0"/>
                <a:ea typeface="Times" panose="02020603050405020304" pitchFamily="18" charset="0"/>
                <a:cs typeface="Times New Roman" panose="02020603050405020304" pitchFamily="18" charset="0"/>
              </a:rPr>
              <a:t>lient has moved overseas</a:t>
            </a:r>
          </a:p>
          <a:p>
            <a:r>
              <a:rPr lang="en-AU" sz="1800" dirty="0">
                <a:effectLst/>
                <a:latin typeface="Arial" panose="020B0604020202020204" pitchFamily="34" charset="0"/>
                <a:ea typeface="Times" panose="02020603050405020304" pitchFamily="18" charset="0"/>
                <a:cs typeface="Times New Roman" panose="02020603050405020304" pitchFamily="18" charset="0"/>
              </a:rPr>
              <a:t>client has declined service</a:t>
            </a:r>
          </a:p>
          <a:p>
            <a:r>
              <a:rPr lang="en-AU" dirty="0">
                <a:latin typeface="Arial" panose="020B0604020202020204" pitchFamily="34" charset="0"/>
                <a:ea typeface="Times" panose="02020603050405020304" pitchFamily="18" charset="0"/>
                <a:cs typeface="Times New Roman" panose="02020603050405020304" pitchFamily="18" charset="0"/>
              </a:rPr>
              <a:t>c</a:t>
            </a:r>
            <a:r>
              <a:rPr lang="en-AU" sz="1800" dirty="0">
                <a:effectLst/>
                <a:latin typeface="Arial" panose="020B0604020202020204" pitchFamily="34" charset="0"/>
                <a:ea typeface="Times" panose="02020603050405020304" pitchFamily="18" charset="0"/>
                <a:cs typeface="Times New Roman" panose="02020603050405020304" pitchFamily="18" charset="0"/>
              </a:rPr>
              <a:t>lient is receiving service from another care provider</a:t>
            </a:r>
          </a:p>
          <a:p>
            <a:r>
              <a:rPr lang="en-AU" dirty="0">
                <a:latin typeface="Arial" panose="020B0604020202020204" pitchFamily="34" charset="0"/>
                <a:ea typeface="Times" panose="02020603050405020304" pitchFamily="18" charset="0"/>
                <a:cs typeface="Times New Roman" panose="02020603050405020304" pitchFamily="18" charset="0"/>
              </a:rPr>
              <a:t>c</a:t>
            </a:r>
            <a:r>
              <a:rPr lang="en-AU" sz="1800" dirty="0">
                <a:effectLst/>
                <a:latin typeface="Arial" panose="020B0604020202020204" pitchFamily="34" charset="0"/>
                <a:ea typeface="Times" panose="02020603050405020304" pitchFamily="18" charset="0"/>
                <a:cs typeface="Times New Roman" panose="02020603050405020304" pitchFamily="18" charset="0"/>
              </a:rPr>
              <a:t>hange in primary care giver status</a:t>
            </a:r>
          </a:p>
          <a:p>
            <a:r>
              <a:rPr lang="en-AU" sz="1800" dirty="0">
                <a:effectLst/>
                <a:latin typeface="Arial" panose="020B0604020202020204" pitchFamily="34" charset="0"/>
                <a:ea typeface="Times" panose="02020603050405020304" pitchFamily="18" charset="0"/>
                <a:cs typeface="Times New Roman" panose="02020603050405020304" pitchFamily="18" charset="0"/>
              </a:rPr>
              <a:t>no longer receiving MCH service</a:t>
            </a:r>
            <a:endParaRPr lang="en-AU" sz="1800" dirty="0">
              <a:effectLst/>
              <a:highlight>
                <a:srgbClr val="FFFF00"/>
              </a:highlight>
              <a:latin typeface="Arial" panose="020B0604020202020204" pitchFamily="34" charset="0"/>
              <a:ea typeface="Times" panose="02020603050405020304" pitchFamily="18" charset="0"/>
              <a:cs typeface="Times New Roman" panose="02020603050405020304" pitchFamily="18" charset="0"/>
            </a:endParaRPr>
          </a:p>
          <a:p>
            <a:r>
              <a:rPr lang="en-AU" sz="1800" dirty="0">
                <a:effectLst/>
                <a:latin typeface="Arial" panose="020B0604020202020204" pitchFamily="34" charset="0"/>
                <a:ea typeface="Times" panose="02020603050405020304" pitchFamily="18" charset="0"/>
                <a:cs typeface="Times New Roman" panose="02020603050405020304" pitchFamily="18" charset="0"/>
              </a:rPr>
              <a:t>still birth, client is deceased</a:t>
            </a:r>
          </a:p>
          <a:p>
            <a:r>
              <a:rPr lang="en-AU" sz="1800" dirty="0">
                <a:effectLst/>
                <a:latin typeface="Arial" panose="020B0604020202020204" pitchFamily="34" charset="0"/>
                <a:ea typeface="Times" panose="02020603050405020304" pitchFamily="18" charset="0"/>
                <a:cs typeface="Times New Roman" panose="02020603050405020304" pitchFamily="18" charset="0"/>
              </a:rPr>
              <a:t>primary caregiver of stillborn or deceased child</a:t>
            </a:r>
          </a:p>
          <a:p>
            <a:r>
              <a:rPr lang="en-AU" sz="1800" dirty="0">
                <a:effectLst/>
                <a:latin typeface="Arial" panose="020B0604020202020204" pitchFamily="34" charset="0"/>
                <a:ea typeface="Times" panose="02020603050405020304" pitchFamily="18" charset="0"/>
                <a:cs typeface="Times New Roman" panose="02020603050405020304" pitchFamily="18" charset="0"/>
              </a:rPr>
              <a:t>data entry error</a:t>
            </a:r>
          </a:p>
          <a:p>
            <a:endParaRPr lang="en-AU" dirty="0">
              <a:latin typeface="Arial" panose="020B0604020202020204" pitchFamily="34" charset="0"/>
              <a:ea typeface="Times" panose="02020603050405020304" pitchFamily="18" charset="0"/>
              <a:cs typeface="Times New Roman" panose="02020603050405020304" pitchFamily="18" charset="0"/>
            </a:endParaRPr>
          </a:p>
          <a:p>
            <a:r>
              <a:rPr lang="en-AU" sz="1800" dirty="0">
                <a:effectLst/>
                <a:latin typeface="Arial" panose="020B0604020202020204" pitchFamily="34" charset="0"/>
                <a:ea typeface="Times" panose="02020603050405020304" pitchFamily="18" charset="0"/>
                <a:cs typeface="Times New Roman" panose="02020603050405020304" pitchFamily="18" charset="0"/>
                <a:hlinkClick r:id="rId2"/>
              </a:rPr>
              <a:t>https://www.health.vic.gov.au/maternal-child-health/child-development-information-system</a:t>
            </a:r>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endParaRPr lang="en-AU" dirty="0">
              <a:latin typeface="Arial" panose="020B0604020202020204" pitchFamily="34" charset="0"/>
              <a:ea typeface="Times" panose="02020603050405020304" pitchFamily="18" charset="0"/>
              <a:cs typeface="Times New Roman" panose="02020603050405020304" pitchFamily="18" charset="0"/>
            </a:endParaRPr>
          </a:p>
          <a:p>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endParaRPr lang="en-AU" sz="1800" dirty="0">
              <a:effectLst/>
              <a:latin typeface="Arial" panose="020B0604020202020204" pitchFamily="34" charset="0"/>
              <a:ea typeface="Times" panose="02020603050405020304" pitchFamily="18" charset="0"/>
              <a:cs typeface="Times New Roman" panose="02020603050405020304" pitchFamily="18" charset="0"/>
            </a:endParaRPr>
          </a:p>
          <a:p>
            <a:endParaRPr lang="en-AU" dirty="0"/>
          </a:p>
        </p:txBody>
      </p:sp>
    </p:spTree>
    <p:extLst>
      <p:ext uri="{BB962C8B-B14F-4D97-AF65-F5344CB8AC3E}">
        <p14:creationId xmlns:p14="http://schemas.microsoft.com/office/powerpoint/2010/main" val="340063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F2FAB-B6FE-D314-6A51-32C7EB00C1CB}"/>
              </a:ext>
            </a:extLst>
          </p:cNvPr>
          <p:cNvSpPr>
            <a:spLocks noGrp="1"/>
          </p:cNvSpPr>
          <p:nvPr>
            <p:ph type="title"/>
          </p:nvPr>
        </p:nvSpPr>
        <p:spPr/>
        <p:txBody>
          <a:bodyPr/>
          <a:lstStyle/>
          <a:p>
            <a:r>
              <a:rPr lang="en-AU" dirty="0"/>
              <a:t>Data Entry from HV</a:t>
            </a:r>
          </a:p>
        </p:txBody>
      </p:sp>
      <p:sp>
        <p:nvSpPr>
          <p:cNvPr id="3" name="Content Placeholder 2">
            <a:extLst>
              <a:ext uri="{FF2B5EF4-FFF2-40B4-BE49-F238E27FC236}">
                <a16:creationId xmlns:a16="http://schemas.microsoft.com/office/drawing/2014/main" id="{6A6FF2A6-E67E-4D71-88F2-C3A0CAC8C3C0}"/>
              </a:ext>
            </a:extLst>
          </p:cNvPr>
          <p:cNvSpPr>
            <a:spLocks noGrp="1"/>
          </p:cNvSpPr>
          <p:nvPr>
            <p:ph idx="1"/>
          </p:nvPr>
        </p:nvSpPr>
        <p:spPr/>
        <p:txBody>
          <a:bodyPr/>
          <a:lstStyle/>
          <a:p>
            <a:r>
              <a:rPr lang="en-AU" dirty="0"/>
              <a:t>Important Points:</a:t>
            </a:r>
          </a:p>
          <a:p>
            <a:r>
              <a:rPr lang="en-AU" dirty="0"/>
              <a:t>Recording Aboriginal or Torres Strait Islander identification</a:t>
            </a:r>
          </a:p>
          <a:p>
            <a:r>
              <a:rPr lang="en-AU" dirty="0"/>
              <a:t>Recording First Time mother in the Pregnancy and Delivery (after the APGARS)</a:t>
            </a:r>
          </a:p>
          <a:p>
            <a:endParaRPr lang="en-AU" dirty="0"/>
          </a:p>
          <a:p>
            <a:endParaRPr lang="en-AU" dirty="0"/>
          </a:p>
          <a:p>
            <a:endParaRPr lang="en-AU" dirty="0"/>
          </a:p>
          <a:p>
            <a:r>
              <a:rPr lang="en-AU" dirty="0"/>
              <a:t>Recording of consent </a:t>
            </a:r>
          </a:p>
          <a:p>
            <a:r>
              <a:rPr lang="en-AU" dirty="0"/>
              <a:t>Using the Edit tab on the details page for information prompts/reminders</a:t>
            </a:r>
          </a:p>
        </p:txBody>
      </p:sp>
      <p:pic>
        <p:nvPicPr>
          <p:cNvPr id="5" name="Picture 4">
            <a:extLst>
              <a:ext uri="{FF2B5EF4-FFF2-40B4-BE49-F238E27FC236}">
                <a16:creationId xmlns:a16="http://schemas.microsoft.com/office/drawing/2014/main" id="{79F211EA-8184-93D6-C737-C3552738F04E}"/>
              </a:ext>
            </a:extLst>
          </p:cNvPr>
          <p:cNvPicPr>
            <a:picLocks noChangeAspect="1"/>
          </p:cNvPicPr>
          <p:nvPr/>
        </p:nvPicPr>
        <p:blipFill>
          <a:blip r:embed="rId2"/>
          <a:stretch>
            <a:fillRect/>
          </a:stretch>
        </p:blipFill>
        <p:spPr>
          <a:xfrm>
            <a:off x="2565843" y="3429000"/>
            <a:ext cx="4819650" cy="838200"/>
          </a:xfrm>
          <a:prstGeom prst="rect">
            <a:avLst/>
          </a:prstGeom>
        </p:spPr>
      </p:pic>
    </p:spTree>
    <p:extLst>
      <p:ext uri="{BB962C8B-B14F-4D97-AF65-F5344CB8AC3E}">
        <p14:creationId xmlns:p14="http://schemas.microsoft.com/office/powerpoint/2010/main" val="986226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3B16F-D397-96AA-1374-A67D8BDA5A05}"/>
              </a:ext>
            </a:extLst>
          </p:cNvPr>
          <p:cNvSpPr>
            <a:spLocks noGrp="1"/>
          </p:cNvSpPr>
          <p:nvPr>
            <p:ph type="title"/>
          </p:nvPr>
        </p:nvSpPr>
        <p:spPr/>
        <p:txBody>
          <a:bodyPr/>
          <a:lstStyle/>
          <a:p>
            <a:r>
              <a:rPr lang="en-AU" dirty="0"/>
              <a:t>Merging of Duplicate Histories</a:t>
            </a:r>
          </a:p>
        </p:txBody>
      </p:sp>
      <p:sp>
        <p:nvSpPr>
          <p:cNvPr id="3" name="Content Placeholder 2">
            <a:extLst>
              <a:ext uri="{FF2B5EF4-FFF2-40B4-BE49-F238E27FC236}">
                <a16:creationId xmlns:a16="http://schemas.microsoft.com/office/drawing/2014/main" id="{122D367B-5AAB-BAA6-BBCC-5FC69969CDD3}"/>
              </a:ext>
            </a:extLst>
          </p:cNvPr>
          <p:cNvSpPr>
            <a:spLocks noGrp="1"/>
          </p:cNvSpPr>
          <p:nvPr>
            <p:ph idx="1"/>
          </p:nvPr>
        </p:nvSpPr>
        <p:spPr>
          <a:xfrm>
            <a:off x="677334" y="1602297"/>
            <a:ext cx="8596668" cy="4439065"/>
          </a:xfrm>
        </p:spPr>
        <p:txBody>
          <a:bodyPr/>
          <a:lstStyle/>
          <a:p>
            <a:pPr marL="0" indent="0">
              <a:buNone/>
            </a:pPr>
            <a:endParaRPr lang="en-AU" dirty="0"/>
          </a:p>
          <a:p>
            <a:r>
              <a:rPr lang="en-AU" dirty="0"/>
              <a:t>Merging of duplicate histories is recommended to be completed by two MCH      Clinicians one a Coordinator or Team Leader to ensure correct information of clients details when merging</a:t>
            </a:r>
          </a:p>
          <a:p>
            <a:endParaRPr lang="en-AU" dirty="0"/>
          </a:p>
          <a:p>
            <a:r>
              <a:rPr lang="en-AU" dirty="0"/>
              <a:t>What is the process at your council when duplicate histories are found?</a:t>
            </a:r>
          </a:p>
          <a:p>
            <a:r>
              <a:rPr lang="en-AU" dirty="0"/>
              <a:t>See Merging Duplicate Records in the CDIS Birth Notification process</a:t>
            </a:r>
          </a:p>
          <a:p>
            <a:r>
              <a:rPr lang="en-AU" dirty="0">
                <a:hlinkClick r:id="rId2"/>
              </a:rPr>
              <a:t>https://www.health.vic.gov.au/maternal-child-health/child-development-information-system?rid=159900253</a:t>
            </a:r>
            <a:endParaRPr lang="en-AU" dirty="0"/>
          </a:p>
          <a:p>
            <a:r>
              <a:rPr lang="en-AU" i="1" dirty="0"/>
              <a:t>New Merging CDIS histories Practice Note coming soon</a:t>
            </a:r>
          </a:p>
          <a:p>
            <a:endParaRPr lang="en-AU" dirty="0"/>
          </a:p>
        </p:txBody>
      </p:sp>
    </p:spTree>
    <p:extLst>
      <p:ext uri="{BB962C8B-B14F-4D97-AF65-F5344CB8AC3E}">
        <p14:creationId xmlns:p14="http://schemas.microsoft.com/office/powerpoint/2010/main" val="7154214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Category xmlns="35a6475d-fdaf-4e44-ad26-67993a5eb8cb">2 Program / Project</FolderCategory>
    <Status xmlns="35a6475d-fdaf-4e44-ad26-67993a5eb8cb">Active</Status>
    <TaxCatchAll xmlns="5ce0f2b5-5be5-4508-bce9-d7011ece0659" xsi:nil="true"/>
    <lcf76f155ced4ddcb4097134ff3c332f xmlns="35a6475d-fdaf-4e44-ad26-67993a5eb8c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209C19F1B35A4D851C7AB95CE09F78" ma:contentTypeVersion="20" ma:contentTypeDescription="Create a new document." ma:contentTypeScope="" ma:versionID="f43fb2e382f81e8e646e6b35294e8597">
  <xsd:schema xmlns:xsd="http://www.w3.org/2001/XMLSchema" xmlns:xs="http://www.w3.org/2001/XMLSchema" xmlns:p="http://schemas.microsoft.com/office/2006/metadata/properties" xmlns:ns2="35a6475d-fdaf-4e44-ad26-67993a5eb8cb" xmlns:ns3="809e95fe-ce31-4ae8-bff2-815e252e6c7f" xmlns:ns4="5ce0f2b5-5be5-4508-bce9-d7011ece0659" targetNamespace="http://schemas.microsoft.com/office/2006/metadata/properties" ma:root="true" ma:fieldsID="521a2393841f162e6b2fe953cc326fc8" ns2:_="" ns3:_="" ns4:_="">
    <xsd:import namespace="35a6475d-fdaf-4e44-ad26-67993a5eb8cb"/>
    <xsd:import namespace="809e95fe-ce31-4ae8-bff2-815e252e6c7f"/>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Status" minOccurs="0"/>
                <xsd:element ref="ns2:MediaServiceLocation" minOccurs="0"/>
                <xsd:element ref="ns2:MediaLengthInSeconds" minOccurs="0"/>
                <xsd:element ref="ns2:lcf76f155ced4ddcb4097134ff3c332f" minOccurs="0"/>
                <xsd:element ref="ns4:TaxCatchAll" minOccurs="0"/>
                <xsd:element ref="ns2:Folder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a6475d-fdaf-4e44-ad26-67993a5eb8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Active" ma:description="Current project status" ma:format="Dropdown" ma:indexed="true" ma:internalName="Status">
      <xsd:simpleType>
        <xsd:restriction base="dms:Choice">
          <xsd:enumeration value="Proposed"/>
          <xsd:enumeration value="Active"/>
          <xsd:enumeration value="Completed"/>
          <xsd:enumeration value="Rejected"/>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element name="FolderCategory" ma:index="25" nillable="true" ma:displayName="Folder Category" ma:default="2 Program / Project" ma:format="Dropdown" ma:indexed="true" ma:internalName="FolderCategory">
      <xsd:simpleType>
        <xsd:union memberTypes="dms:Text">
          <xsd:simpleType>
            <xsd:restriction base="dms:Choice">
              <xsd:enumeration value="1 Admin / Governance"/>
              <xsd:enumeration value="2 Program / Project"/>
              <xsd:enumeration value="3 Other"/>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809e95fe-ce31-4ae8-bff2-815e252e6c7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99135944-3a38-469b-b29a-bb0dd89aa16f}" ma:internalName="TaxCatchAll" ma:showField="CatchAllData" ma:web="809e95fe-ce31-4ae8-bff2-815e252e6c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462695-0E53-4589-8A24-79E3F18F6CE7}">
  <ds:schemaRefs>
    <ds:schemaRef ds:uri="http://schemas.microsoft.com/sharepoint/v3/contenttype/forms"/>
  </ds:schemaRefs>
</ds:datastoreItem>
</file>

<file path=customXml/itemProps2.xml><?xml version="1.0" encoding="utf-8"?>
<ds:datastoreItem xmlns:ds="http://schemas.openxmlformats.org/officeDocument/2006/customXml" ds:itemID="{765F1646-1607-42D7-AF89-A3E192C4E6B0}">
  <ds:schemaRefs>
    <ds:schemaRef ds:uri="http://purl.org/dc/elements/1.1/"/>
    <ds:schemaRef ds:uri="http://schemas.microsoft.com/office/2006/metadata/properties"/>
    <ds:schemaRef ds:uri="http://purl.org/dc/terms/"/>
    <ds:schemaRef ds:uri="http://schemas.openxmlformats.org/package/2006/metadata/core-properties"/>
    <ds:schemaRef ds:uri="809e95fe-ce31-4ae8-bff2-815e252e6c7f"/>
    <ds:schemaRef ds:uri="http://schemas.microsoft.com/office/2006/documentManagement/types"/>
    <ds:schemaRef ds:uri="http://schemas.microsoft.com/office/infopath/2007/PartnerControls"/>
    <ds:schemaRef ds:uri="5ce0f2b5-5be5-4508-bce9-d7011ece0659"/>
    <ds:schemaRef ds:uri="35a6475d-fdaf-4e44-ad26-67993a5eb8cb"/>
    <ds:schemaRef ds:uri="http://www.w3.org/XML/1998/namespace"/>
    <ds:schemaRef ds:uri="http://purl.org/dc/dcmitype/"/>
  </ds:schemaRefs>
</ds:datastoreItem>
</file>

<file path=customXml/itemProps3.xml><?xml version="1.0" encoding="utf-8"?>
<ds:datastoreItem xmlns:ds="http://schemas.openxmlformats.org/officeDocument/2006/customXml" ds:itemID="{637396CC-05BD-460F-BCAD-F96AF70DBC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a6475d-fdaf-4e44-ad26-67993a5eb8cb"/>
    <ds:schemaRef ds:uri="809e95fe-ce31-4ae8-bff2-815e252e6c7f"/>
    <ds:schemaRef ds:uri="5ce0f2b5-5be5-4508-bce9-d7011ece06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19408</TotalTime>
  <Words>1359</Words>
  <Application>Microsoft Office PowerPoint</Application>
  <PresentationFormat>Widescreen</PresentationFormat>
  <Paragraphs>132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The CDIS champion role Data Cleansing  Merging Q&amp;A</vt:lpstr>
      <vt:lpstr>PowerPoint Presentation</vt:lpstr>
      <vt:lpstr>Role of CDIS champion – Administration and Clinical</vt:lpstr>
      <vt:lpstr>Use of Medical Record: CDIS</vt:lpstr>
      <vt:lpstr>Open/Change/Close Client</vt:lpstr>
      <vt:lpstr>Further clarification regarding closing clients and age of MCH children</vt:lpstr>
      <vt:lpstr>Reasons to close Hx records include:  </vt:lpstr>
      <vt:lpstr>Data Entry from HV</vt:lpstr>
      <vt:lpstr>Merging of Duplicate Histories</vt:lpstr>
      <vt:lpstr>Data Cleanse</vt:lpstr>
      <vt:lpstr>Slide from MCH CDIS Education – Data Cleansing</vt:lpstr>
      <vt:lpstr>Questions &amp; Answers</vt:lpstr>
      <vt:lpstr>Can I transfer and use an older child’s CDIS history for assessing the families history in regards to genetic conditions or family violence?</vt:lpstr>
      <vt:lpstr>MCH Guidelines 2021 pg 12</vt:lpstr>
      <vt:lpstr>Consent and recording on CDIS</vt:lpstr>
      <vt:lpstr>Defining Ethnicity</vt:lpstr>
      <vt:lpstr>CDIS Help and Support pathway</vt:lpstr>
      <vt:lpstr>CDIS User group slides added to MAV website  </vt:lpstr>
      <vt:lpstr>Next User Group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CDIS Presentation</dc:title>
  <dc:creator>Anthea Standish</dc:creator>
  <cp:lastModifiedBy>Melissa Ryan</cp:lastModifiedBy>
  <cp:revision>16</cp:revision>
  <dcterms:created xsi:type="dcterms:W3CDTF">2022-08-31T00:37:10Z</dcterms:created>
  <dcterms:modified xsi:type="dcterms:W3CDTF">2022-11-17T00:01:17Z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0x0101002F209C19F1B35A4D851C7AB95CE09F78</vt:lpwstr>
  </property>
  <property fmtid="{D5CDD505-2E9C-101B-9397-08002B2CF9AE}" pid="3" name="MSIP_Label_3d6aa9fe-4ab7-4a7c-8e39-ccc0b3ffed53_Enabled">
    <vt:lpwstr>true</vt:lpwstr>
  </property>
  <property fmtid="{D5CDD505-2E9C-101B-9397-08002B2CF9AE}" pid="4" name="MSIP_Label_3d6aa9fe-4ab7-4a7c-8e39-ccc0b3ffed53_SetDate">
    <vt:lpwstr>2022-10-03T05:21:58Z</vt:lpwstr>
  </property>
  <property fmtid="{D5CDD505-2E9C-101B-9397-08002B2CF9AE}" pid="5" name="MSIP_Label_3d6aa9fe-4ab7-4a7c-8e39-ccc0b3ffed53_Method">
    <vt:lpwstr>Privileged</vt:lpwstr>
  </property>
  <property fmtid="{D5CDD505-2E9C-101B-9397-08002B2CF9AE}" pid="6" name="MSIP_Label_3d6aa9fe-4ab7-4a7c-8e39-ccc0b3ffed53_Name">
    <vt:lpwstr>3d6aa9fe-4ab7-4a7c-8e39-ccc0b3ffed53</vt:lpwstr>
  </property>
  <property fmtid="{D5CDD505-2E9C-101B-9397-08002B2CF9AE}" pid="7" name="MSIP_Label_3d6aa9fe-4ab7-4a7c-8e39-ccc0b3ffed53_SiteId">
    <vt:lpwstr>c0e0601f-0fac-449c-9c88-a104c4eb9f28</vt:lpwstr>
  </property>
  <property fmtid="{D5CDD505-2E9C-101B-9397-08002B2CF9AE}" pid="8" name="MSIP_Label_3d6aa9fe-4ab7-4a7c-8e39-ccc0b3ffed53_ActionId">
    <vt:lpwstr>8949b445-e27d-4bd3-b9be-43b978aec417</vt:lpwstr>
  </property>
  <property fmtid="{D5CDD505-2E9C-101B-9397-08002B2CF9AE}" pid="9" name="MSIP_Label_3d6aa9fe-4ab7-4a7c-8e39-ccc0b3ffed53_ContentBits">
    <vt:lpwstr>0</vt:lpwstr>
  </property>
  <property fmtid="{D5CDD505-2E9C-101B-9397-08002B2CF9AE}" pid="10" name="MediaServiceImageTags">
    <vt:lpwstr/>
  </property>
</Properties>
</file>