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13"/>
  </p:handoutMasterIdLst>
  <p:sldIdLst>
    <p:sldId id="268" r:id="rId5"/>
    <p:sldId id="264" r:id="rId6"/>
    <p:sldId id="281" r:id="rId7"/>
    <p:sldId id="294" r:id="rId8"/>
    <p:sldId id="295" r:id="rId9"/>
    <p:sldId id="299" r:id="rId10"/>
    <p:sldId id="297" r:id="rId11"/>
    <p:sldId id="298" r:id="rId12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318" autoAdjust="0"/>
  </p:normalViewPr>
  <p:slideViewPr>
    <p:cSldViewPr>
      <p:cViewPr varScale="1">
        <p:scale>
          <a:sx n="71" d="100"/>
          <a:sy n="71" d="100"/>
        </p:scale>
        <p:origin x="108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8E98A72-76F6-4B43-8678-4D37EB994E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7758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2C6B3F-D413-4207-94FB-FE903A257C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 advTm="1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DD9D5B-FFD3-4430-9544-0D952DD201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 advTm="1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5BC23-B8C1-4E5C-866D-558EACCFC0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 advTm="1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5E2F8C-E39C-4377-BB25-DED6222884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 advTm="1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04D04-05E1-4A9D-9C09-639254492C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 advTm="1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CF3FD-7F4F-428A-B9F6-0EB121F6B6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 advTm="1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CEDC6-E2A8-4D44-9DE8-EF28C96A8F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 advTm="1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805EB-A39D-4F9B-B15D-36B4BE624B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 advTm="1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09281-3116-4200-B197-C05F14A04A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 advTm="1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9317D-3898-42A1-9DD9-5BAEEA95B1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 advTm="1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1AB71-2589-44CA-A9B7-9FBFA8550D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 advTm="1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82FE45E-2359-473E-98D8-BEDBBAE7C8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Tm="15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ChangeArrowheads="1"/>
          </p:cNvSpPr>
          <p:nvPr/>
        </p:nvSpPr>
        <p:spPr bwMode="auto">
          <a:xfrm>
            <a:off x="0" y="-17463"/>
            <a:ext cx="9291638" cy="68754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cs typeface="Arial" charset="0"/>
            </a:endParaRPr>
          </a:p>
        </p:txBody>
      </p:sp>
      <p:pic>
        <p:nvPicPr>
          <p:cNvPr id="205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253548">
            <a:off x="465138" y="230188"/>
            <a:ext cx="3116262" cy="6350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2052" name="Text Box 9"/>
          <p:cNvSpPr txBox="1">
            <a:spLocks noChangeArrowheads="1"/>
          </p:cNvSpPr>
          <p:nvPr/>
        </p:nvSpPr>
        <p:spPr bwMode="auto">
          <a:xfrm>
            <a:off x="3276600" y="836613"/>
            <a:ext cx="4679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2053" name="TextBox 8"/>
          <p:cNvSpPr txBox="1">
            <a:spLocks noChangeArrowheads="1"/>
          </p:cNvSpPr>
          <p:nvPr/>
        </p:nvSpPr>
        <p:spPr bwMode="auto">
          <a:xfrm>
            <a:off x="3779838" y="346075"/>
            <a:ext cx="5184775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AU" sz="6500" b="1" dirty="0" smtClean="0">
                <a:solidFill>
                  <a:schemeClr val="bg1"/>
                </a:solidFill>
              </a:rPr>
              <a:t>Preventing </a:t>
            </a:r>
            <a:r>
              <a:rPr lang="en-AU" sz="6500" b="1" dirty="0">
                <a:solidFill>
                  <a:schemeClr val="bg1"/>
                </a:solidFill>
              </a:rPr>
              <a:t>violence against women</a:t>
            </a:r>
          </a:p>
        </p:txBody>
      </p:sp>
      <p:pic>
        <p:nvPicPr>
          <p:cNvPr id="6" name="Picture 10" descr="MCC Logo 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4743450"/>
            <a:ext cx="2123728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ChangeArrowheads="1"/>
          </p:cNvSpPr>
          <p:nvPr/>
        </p:nvSpPr>
        <p:spPr bwMode="auto">
          <a:xfrm>
            <a:off x="107950" y="115888"/>
            <a:ext cx="2233613" cy="6553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cs typeface="Arial" charset="0"/>
            </a:endParaRPr>
          </a:p>
        </p:txBody>
      </p:sp>
      <p:sp>
        <p:nvSpPr>
          <p:cNvPr id="24579" name="Rectangle 5"/>
          <p:cNvSpPr>
            <a:spLocks noChangeArrowheads="1"/>
          </p:cNvSpPr>
          <p:nvPr/>
        </p:nvSpPr>
        <p:spPr bwMode="auto">
          <a:xfrm>
            <a:off x="2339975" y="115888"/>
            <a:ext cx="6553200" cy="65532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AU" dirty="0">
                <a:solidFill>
                  <a:schemeClr val="bg1"/>
                </a:solidFill>
                <a:cs typeface="Arial" charset="0"/>
              </a:rPr>
              <a:t> </a:t>
            </a: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341563" y="115888"/>
            <a:ext cx="6553200" cy="12096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4581" name="Text Box 8"/>
          <p:cNvSpPr txBox="1">
            <a:spLocks noChangeArrowheads="1"/>
          </p:cNvSpPr>
          <p:nvPr/>
        </p:nvSpPr>
        <p:spPr bwMode="auto">
          <a:xfrm>
            <a:off x="2341563" y="115888"/>
            <a:ext cx="6551612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sz="4400" b="1" dirty="0">
                <a:cs typeface="Arial" charset="0"/>
              </a:rPr>
              <a:t>Moreland City Council</a:t>
            </a:r>
          </a:p>
        </p:txBody>
      </p:sp>
      <p:pic>
        <p:nvPicPr>
          <p:cNvPr id="24582" name="Picture 10" descr="MCC Logo 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413" y="4508500"/>
            <a:ext cx="192405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Text Box 13"/>
          <p:cNvSpPr txBox="1">
            <a:spLocks noChangeArrowheads="1"/>
          </p:cNvSpPr>
          <p:nvPr/>
        </p:nvSpPr>
        <p:spPr bwMode="auto">
          <a:xfrm>
            <a:off x="2339975" y="1341438"/>
            <a:ext cx="6553200" cy="5118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AU" sz="2400" b="1" dirty="0"/>
              <a:t>Family Violence Prevention Strategy 2011-2015 and Action Plan 2011-2012 endorsed by Council in March</a:t>
            </a:r>
          </a:p>
          <a:p>
            <a:pPr>
              <a:lnSpc>
                <a:spcPct val="150000"/>
              </a:lnSpc>
            </a:pPr>
            <a:endParaRPr lang="en-AU" sz="2400" b="1" dirty="0"/>
          </a:p>
          <a:p>
            <a:pPr>
              <a:lnSpc>
                <a:spcPct val="150000"/>
              </a:lnSpc>
            </a:pPr>
            <a:r>
              <a:rPr lang="en-AU" sz="2400" b="1" dirty="0"/>
              <a:t>Moreland City Council Family Violence </a:t>
            </a:r>
            <a:r>
              <a:rPr lang="en-AU" sz="2400" b="1" dirty="0" smtClean="0"/>
              <a:t>Policy</a:t>
            </a:r>
            <a:endParaRPr lang="en-AU" sz="2400" b="1" dirty="0"/>
          </a:p>
          <a:p>
            <a:pPr>
              <a:lnSpc>
                <a:spcPct val="150000"/>
              </a:lnSpc>
            </a:pPr>
            <a:endParaRPr lang="en-AU" sz="2400" b="1" dirty="0"/>
          </a:p>
          <a:p>
            <a:pPr>
              <a:lnSpc>
                <a:spcPct val="150000"/>
              </a:lnSpc>
            </a:pPr>
            <a:r>
              <a:rPr lang="en-AU" sz="2400" b="1" dirty="0"/>
              <a:t>Moreland </a:t>
            </a:r>
            <a:r>
              <a:rPr lang="en-AU" sz="2400" b="1" dirty="0" smtClean="0"/>
              <a:t>hosted </a:t>
            </a:r>
            <a:r>
              <a:rPr lang="en-AU" sz="2400" b="1" dirty="0"/>
              <a:t>the Northern Region White Ribbon Leaders Lunch</a:t>
            </a:r>
          </a:p>
          <a:p>
            <a:pPr>
              <a:lnSpc>
                <a:spcPct val="150000"/>
              </a:lnSpc>
              <a:buFontTx/>
              <a:buChar char="•"/>
            </a:pPr>
            <a:endParaRPr lang="en-AU" sz="200" dirty="0"/>
          </a:p>
        </p:txBody>
      </p:sp>
      <p:sp>
        <p:nvSpPr>
          <p:cNvPr id="24584" name="TextBox 10"/>
          <p:cNvSpPr txBox="1">
            <a:spLocks noChangeArrowheads="1"/>
          </p:cNvSpPr>
          <p:nvPr/>
        </p:nvSpPr>
        <p:spPr bwMode="auto">
          <a:xfrm>
            <a:off x="2339975" y="908050"/>
            <a:ext cx="6553200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AU" sz="1900" b="1" dirty="0">
                <a:cs typeface="Arial" charset="0"/>
              </a:rPr>
              <a:t>12 Month Achievements</a:t>
            </a:r>
            <a:endParaRPr lang="en-AU" sz="1500" b="1" dirty="0">
              <a:cs typeface="Arial" charset="0"/>
            </a:endParaRPr>
          </a:p>
        </p:txBody>
      </p:sp>
      <p:pic>
        <p:nvPicPr>
          <p:cNvPr id="2458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253548">
            <a:off x="242888" y="250825"/>
            <a:ext cx="1846262" cy="37623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2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ChangeArrowheads="1"/>
          </p:cNvSpPr>
          <p:nvPr/>
        </p:nvSpPr>
        <p:spPr bwMode="auto">
          <a:xfrm>
            <a:off x="107950" y="115888"/>
            <a:ext cx="2233613" cy="6553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cs typeface="Arial" charset="0"/>
            </a:endParaRPr>
          </a:p>
        </p:txBody>
      </p:sp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2339975" y="115888"/>
            <a:ext cx="6553200" cy="65532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AU" dirty="0">
                <a:solidFill>
                  <a:schemeClr val="bg1"/>
                </a:solidFill>
                <a:cs typeface="Arial" charset="0"/>
              </a:rPr>
              <a:t> </a:t>
            </a:r>
          </a:p>
        </p:txBody>
      </p:sp>
      <p:pic>
        <p:nvPicPr>
          <p:cNvPr id="28676" name="Picture 10" descr="MCC Logo 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413" y="4508500"/>
            <a:ext cx="192405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253548">
            <a:off x="242888" y="250825"/>
            <a:ext cx="1846262" cy="37623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28678" name="Picture 7" descr="Clothesline 2009 – Library Displa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413" y="3429000"/>
            <a:ext cx="4197350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8" descr="Clothesline 20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4663" y="190500"/>
            <a:ext cx="4524375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0" name="Text Box 9"/>
          <p:cNvSpPr txBox="1">
            <a:spLocks noChangeArrowheads="1"/>
          </p:cNvSpPr>
          <p:nvPr/>
        </p:nvSpPr>
        <p:spPr bwMode="auto">
          <a:xfrm>
            <a:off x="6804025" y="3860800"/>
            <a:ext cx="1871663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Week Without Violence Library Display</a:t>
            </a:r>
          </a:p>
        </p:txBody>
      </p:sp>
    </p:spTree>
  </p:cSld>
  <p:clrMapOvr>
    <a:masterClrMapping/>
  </p:clrMapOvr>
  <p:transition spd="med" advTm="1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107950" y="115888"/>
            <a:ext cx="2233613" cy="6553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cs typeface="Arial" charset="0"/>
            </a:endParaRPr>
          </a:p>
        </p:txBody>
      </p:sp>
      <p:sp>
        <p:nvSpPr>
          <p:cNvPr id="25603" name="Rectangle 5"/>
          <p:cNvSpPr>
            <a:spLocks noChangeArrowheads="1"/>
          </p:cNvSpPr>
          <p:nvPr/>
        </p:nvSpPr>
        <p:spPr bwMode="auto">
          <a:xfrm>
            <a:off x="2339975" y="115888"/>
            <a:ext cx="6553200" cy="65532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AU" dirty="0">
                <a:solidFill>
                  <a:schemeClr val="bg1"/>
                </a:solidFill>
                <a:cs typeface="Arial" charset="0"/>
              </a:rPr>
              <a:t> </a:t>
            </a: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341563" y="115888"/>
            <a:ext cx="6553200" cy="12096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5605" name="Text Box 8"/>
          <p:cNvSpPr txBox="1">
            <a:spLocks noChangeArrowheads="1"/>
          </p:cNvSpPr>
          <p:nvPr/>
        </p:nvSpPr>
        <p:spPr bwMode="auto">
          <a:xfrm>
            <a:off x="2341563" y="115888"/>
            <a:ext cx="6551612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sz="4400" b="1" dirty="0">
                <a:cs typeface="Arial" charset="0"/>
              </a:rPr>
              <a:t>Moreland City Council</a:t>
            </a:r>
          </a:p>
        </p:txBody>
      </p:sp>
      <p:pic>
        <p:nvPicPr>
          <p:cNvPr id="25606" name="Picture 10" descr="MCC Logo 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413" y="4508500"/>
            <a:ext cx="192405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Text Box 13"/>
          <p:cNvSpPr txBox="1">
            <a:spLocks noChangeArrowheads="1"/>
          </p:cNvSpPr>
          <p:nvPr/>
        </p:nvSpPr>
        <p:spPr bwMode="auto">
          <a:xfrm>
            <a:off x="2339975" y="1341438"/>
            <a:ext cx="6553200" cy="5563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2400" b="1" smtClean="0"/>
              <a:t>2010/11 Mayor</a:t>
            </a:r>
            <a:r>
              <a:rPr lang="en-AU" sz="2400" b="1" dirty="0"/>
              <a:t>, CEO and other prominent staff members are White Ribbon Ambassadors</a:t>
            </a:r>
          </a:p>
          <a:p>
            <a:pPr>
              <a:lnSpc>
                <a:spcPct val="150000"/>
              </a:lnSpc>
            </a:pPr>
            <a:endParaRPr lang="en-AU" sz="2400" b="1" dirty="0"/>
          </a:p>
          <a:p>
            <a:pPr>
              <a:lnSpc>
                <a:spcPct val="150000"/>
              </a:lnSpc>
            </a:pPr>
            <a:r>
              <a:rPr lang="en-AU" sz="2400" b="1" dirty="0"/>
              <a:t>Active Women and Girls in Moreland Strategy </a:t>
            </a:r>
          </a:p>
          <a:p>
            <a:pPr>
              <a:lnSpc>
                <a:spcPct val="150000"/>
              </a:lnSpc>
            </a:pPr>
            <a:endParaRPr lang="en-AU" sz="2400" b="1" dirty="0"/>
          </a:p>
          <a:p>
            <a:pPr>
              <a:lnSpc>
                <a:spcPct val="150000"/>
              </a:lnSpc>
            </a:pPr>
            <a:r>
              <a:rPr lang="en-AU" sz="2400" b="1" dirty="0"/>
              <a:t>Allocation of Sporting Grounds and Pavilions Policy – gender equity in sports</a:t>
            </a:r>
          </a:p>
          <a:p>
            <a:pPr>
              <a:lnSpc>
                <a:spcPct val="150000"/>
              </a:lnSpc>
              <a:buFontTx/>
              <a:buChar char="•"/>
            </a:pPr>
            <a:endParaRPr lang="en-AU" sz="300" dirty="0"/>
          </a:p>
          <a:p>
            <a:pPr>
              <a:lnSpc>
                <a:spcPct val="150000"/>
              </a:lnSpc>
              <a:buFontTx/>
              <a:buChar char="•"/>
            </a:pPr>
            <a:endParaRPr lang="en-AU" dirty="0"/>
          </a:p>
        </p:txBody>
      </p:sp>
      <p:sp>
        <p:nvSpPr>
          <p:cNvPr id="25608" name="TextBox 10"/>
          <p:cNvSpPr txBox="1">
            <a:spLocks noChangeArrowheads="1"/>
          </p:cNvSpPr>
          <p:nvPr/>
        </p:nvSpPr>
        <p:spPr bwMode="auto">
          <a:xfrm>
            <a:off x="2339975" y="908050"/>
            <a:ext cx="6553200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AU" sz="1900" b="1" dirty="0">
                <a:cs typeface="Arial" charset="0"/>
              </a:rPr>
              <a:t>12 Month Achievements</a:t>
            </a:r>
            <a:endParaRPr lang="en-AU" sz="1500" b="1" dirty="0">
              <a:cs typeface="Arial" charset="0"/>
            </a:endParaRPr>
          </a:p>
        </p:txBody>
      </p:sp>
      <p:pic>
        <p:nvPicPr>
          <p:cNvPr id="2560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253548">
            <a:off x="242888" y="250825"/>
            <a:ext cx="1846262" cy="37623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2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ChangeArrowheads="1"/>
          </p:cNvSpPr>
          <p:nvPr/>
        </p:nvSpPr>
        <p:spPr bwMode="auto">
          <a:xfrm>
            <a:off x="107950" y="115888"/>
            <a:ext cx="2233613" cy="6553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cs typeface="Arial" charset="0"/>
            </a:endParaRP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2339975" y="115888"/>
            <a:ext cx="6553200" cy="65532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AU" dirty="0">
                <a:solidFill>
                  <a:schemeClr val="bg1"/>
                </a:solidFill>
                <a:cs typeface="Arial" charset="0"/>
              </a:rPr>
              <a:t> </a:t>
            </a:r>
          </a:p>
        </p:txBody>
      </p:sp>
      <p:pic>
        <p:nvPicPr>
          <p:cNvPr id="27652" name="Picture 10" descr="MCC Logo 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413" y="4508500"/>
            <a:ext cx="192405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253548">
            <a:off x="242888" y="250825"/>
            <a:ext cx="1846262" cy="37623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27654" name="Picture 7" descr="Clothesline event 2011 in Victoria Mall, Cobur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3050" y="3897313"/>
            <a:ext cx="346710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8" descr="Cr Stella Kariofyllidis at Clothesline 2011"/>
          <p:cNvPicPr>
            <a:picLocks noChangeAspect="1" noChangeArrowheads="1"/>
          </p:cNvPicPr>
          <p:nvPr/>
        </p:nvPicPr>
        <p:blipFill>
          <a:blip r:embed="rId5" cstate="print"/>
          <a:srcRect l="13765" r="3593"/>
          <a:stretch>
            <a:fillRect/>
          </a:stretch>
        </p:blipFill>
        <p:spPr bwMode="auto">
          <a:xfrm>
            <a:off x="2400300" y="201613"/>
            <a:ext cx="2819400" cy="509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6" name="Text Box 9"/>
          <p:cNvSpPr txBox="1">
            <a:spLocks noChangeArrowheads="1"/>
          </p:cNvSpPr>
          <p:nvPr/>
        </p:nvSpPr>
        <p:spPr bwMode="auto">
          <a:xfrm>
            <a:off x="5435600" y="641350"/>
            <a:ext cx="3313113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Moreland City Council’s Councillor Stella Kariofyllidis at the Week Without Violence Clothesline event</a:t>
            </a:r>
          </a:p>
        </p:txBody>
      </p:sp>
    </p:spTree>
  </p:cSld>
  <p:clrMapOvr>
    <a:masterClrMapping/>
  </p:clrMapOvr>
  <p:transition spd="med" advTm="1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107950" y="115888"/>
            <a:ext cx="2233613" cy="6553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cs typeface="Arial" charset="0"/>
            </a:endParaRPr>
          </a:p>
        </p:txBody>
      </p:sp>
      <p:sp>
        <p:nvSpPr>
          <p:cNvPr id="25603" name="Rectangle 5"/>
          <p:cNvSpPr>
            <a:spLocks noChangeArrowheads="1"/>
          </p:cNvSpPr>
          <p:nvPr/>
        </p:nvSpPr>
        <p:spPr bwMode="auto">
          <a:xfrm>
            <a:off x="2339975" y="115888"/>
            <a:ext cx="6553200" cy="65532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AU" dirty="0">
                <a:solidFill>
                  <a:schemeClr val="bg1"/>
                </a:solidFill>
                <a:cs typeface="Arial" charset="0"/>
              </a:rPr>
              <a:t> </a:t>
            </a: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341563" y="115888"/>
            <a:ext cx="6553200" cy="12096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5605" name="Text Box 8"/>
          <p:cNvSpPr txBox="1">
            <a:spLocks noChangeArrowheads="1"/>
          </p:cNvSpPr>
          <p:nvPr/>
        </p:nvSpPr>
        <p:spPr bwMode="auto">
          <a:xfrm>
            <a:off x="2341563" y="115888"/>
            <a:ext cx="6551612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sz="4400" b="1" dirty="0">
                <a:cs typeface="Arial" charset="0"/>
              </a:rPr>
              <a:t>Moreland City Council</a:t>
            </a:r>
          </a:p>
        </p:txBody>
      </p:sp>
      <p:pic>
        <p:nvPicPr>
          <p:cNvPr id="25606" name="Picture 10" descr="MCC Logo 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413" y="4508500"/>
            <a:ext cx="192405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Text Box 13"/>
          <p:cNvSpPr txBox="1">
            <a:spLocks noChangeArrowheads="1"/>
          </p:cNvSpPr>
          <p:nvPr/>
        </p:nvSpPr>
        <p:spPr bwMode="auto">
          <a:xfrm>
            <a:off x="2339752" y="1156439"/>
            <a:ext cx="6553200" cy="5701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Char char="•"/>
            </a:pPr>
            <a:endParaRPr lang="en-AU" sz="300" dirty="0"/>
          </a:p>
          <a:p>
            <a:pPr>
              <a:lnSpc>
                <a:spcPct val="150000"/>
              </a:lnSpc>
            </a:pPr>
            <a:r>
              <a:rPr lang="en-AU" sz="2400" b="1" dirty="0"/>
              <a:t>Clothesline event in Week Without </a:t>
            </a:r>
            <a:r>
              <a:rPr lang="en-AU" sz="2400" b="1" dirty="0" smtClean="0"/>
              <a:t>Violence</a:t>
            </a:r>
          </a:p>
          <a:p>
            <a:pPr>
              <a:lnSpc>
                <a:spcPct val="150000"/>
              </a:lnSpc>
            </a:pPr>
            <a:endParaRPr lang="en-AU" sz="2400" b="1" dirty="0"/>
          </a:p>
          <a:p>
            <a:pPr>
              <a:lnSpc>
                <a:spcPct val="150000"/>
              </a:lnSpc>
            </a:pPr>
            <a:r>
              <a:rPr lang="en-AU" sz="2400" b="1" dirty="0"/>
              <a:t>Support for regional Week Without Violence activities</a:t>
            </a:r>
          </a:p>
          <a:p>
            <a:pPr>
              <a:lnSpc>
                <a:spcPct val="150000"/>
              </a:lnSpc>
            </a:pPr>
            <a:endParaRPr lang="en-AU" sz="2400" b="1" dirty="0"/>
          </a:p>
          <a:p>
            <a:pPr>
              <a:lnSpc>
                <a:spcPct val="150000"/>
              </a:lnSpc>
            </a:pPr>
            <a:r>
              <a:rPr lang="en-AU" sz="2400" b="1" dirty="0"/>
              <a:t>Convene Moreland Family Violence Network </a:t>
            </a:r>
          </a:p>
          <a:p>
            <a:pPr>
              <a:lnSpc>
                <a:spcPct val="150000"/>
              </a:lnSpc>
            </a:pPr>
            <a:endParaRPr lang="en-AU" sz="2400" b="1" dirty="0"/>
          </a:p>
          <a:p>
            <a:pPr>
              <a:lnSpc>
                <a:spcPct val="150000"/>
              </a:lnSpc>
            </a:pPr>
            <a:r>
              <a:rPr lang="en-AU" sz="2400" b="1" dirty="0"/>
              <a:t>Help stickers for both men and women in six languages</a:t>
            </a:r>
          </a:p>
        </p:txBody>
      </p:sp>
      <p:sp>
        <p:nvSpPr>
          <p:cNvPr id="25608" name="TextBox 10"/>
          <p:cNvSpPr txBox="1">
            <a:spLocks noChangeArrowheads="1"/>
          </p:cNvSpPr>
          <p:nvPr/>
        </p:nvSpPr>
        <p:spPr bwMode="auto">
          <a:xfrm>
            <a:off x="2339975" y="908050"/>
            <a:ext cx="6553200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AU" sz="1900" b="1" dirty="0">
                <a:cs typeface="Arial" charset="0"/>
              </a:rPr>
              <a:t>12 Month Achievements</a:t>
            </a:r>
            <a:endParaRPr lang="en-AU" sz="1500" b="1" dirty="0">
              <a:cs typeface="Arial" charset="0"/>
            </a:endParaRPr>
          </a:p>
        </p:txBody>
      </p:sp>
      <p:pic>
        <p:nvPicPr>
          <p:cNvPr id="2560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253548">
            <a:off x="242888" y="250825"/>
            <a:ext cx="1846262" cy="37623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2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ChangeArrowheads="1"/>
          </p:cNvSpPr>
          <p:nvPr/>
        </p:nvSpPr>
        <p:spPr bwMode="auto">
          <a:xfrm>
            <a:off x="107950" y="115888"/>
            <a:ext cx="2233613" cy="6553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cs typeface="Arial" charset="0"/>
            </a:endParaRPr>
          </a:p>
        </p:txBody>
      </p:sp>
      <p:sp>
        <p:nvSpPr>
          <p:cNvPr id="29699" name="Rectangle 5"/>
          <p:cNvSpPr>
            <a:spLocks noChangeArrowheads="1"/>
          </p:cNvSpPr>
          <p:nvPr/>
        </p:nvSpPr>
        <p:spPr bwMode="auto">
          <a:xfrm>
            <a:off x="2339975" y="115888"/>
            <a:ext cx="6553200" cy="65532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AU" dirty="0">
                <a:solidFill>
                  <a:schemeClr val="bg1"/>
                </a:solidFill>
                <a:cs typeface="Arial" charset="0"/>
              </a:rPr>
              <a:t> </a:t>
            </a:r>
          </a:p>
        </p:txBody>
      </p:sp>
      <p:pic>
        <p:nvPicPr>
          <p:cNvPr id="29700" name="Picture 10" descr="MCC Logo 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413" y="4508500"/>
            <a:ext cx="192405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253548">
            <a:off x="242888" y="250825"/>
            <a:ext cx="1846262" cy="37623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29703" name="Picture 10" descr="White Ribbon Breakfast in Coburg Mall"/>
          <p:cNvPicPr>
            <a:picLocks noChangeAspect="1" noChangeArrowheads="1"/>
          </p:cNvPicPr>
          <p:nvPr/>
        </p:nvPicPr>
        <p:blipFill>
          <a:blip r:embed="rId4" cstate="print"/>
          <a:srcRect r="10611" b="7301"/>
          <a:stretch>
            <a:fillRect/>
          </a:stretch>
        </p:blipFill>
        <p:spPr bwMode="auto">
          <a:xfrm>
            <a:off x="3419872" y="404664"/>
            <a:ext cx="4102100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5" name="Text Box 16"/>
          <p:cNvSpPr txBox="1">
            <a:spLocks noChangeArrowheads="1"/>
          </p:cNvSpPr>
          <p:nvPr/>
        </p:nvSpPr>
        <p:spPr bwMode="auto">
          <a:xfrm>
            <a:off x="2555776" y="5013176"/>
            <a:ext cx="61923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AU" sz="2400" b="1" dirty="0"/>
              <a:t>White Ribbon Breakfast in Coburg Mall</a:t>
            </a:r>
            <a:endParaRPr lang="en-US" sz="2400" b="1" dirty="0"/>
          </a:p>
        </p:txBody>
      </p:sp>
    </p:spTree>
  </p:cSld>
  <p:clrMapOvr>
    <a:masterClrMapping/>
  </p:clrMapOvr>
  <p:transition spd="med" advTm="1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ChangeArrowheads="1"/>
          </p:cNvSpPr>
          <p:nvPr/>
        </p:nvSpPr>
        <p:spPr bwMode="auto">
          <a:xfrm>
            <a:off x="107950" y="115888"/>
            <a:ext cx="2233613" cy="6553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cs typeface="Arial" charset="0"/>
            </a:endParaRPr>
          </a:p>
        </p:txBody>
      </p:sp>
      <p:sp>
        <p:nvSpPr>
          <p:cNvPr id="24579" name="Rectangle 5"/>
          <p:cNvSpPr>
            <a:spLocks noChangeArrowheads="1"/>
          </p:cNvSpPr>
          <p:nvPr/>
        </p:nvSpPr>
        <p:spPr bwMode="auto">
          <a:xfrm>
            <a:off x="2339975" y="115888"/>
            <a:ext cx="6553200" cy="65532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AU" dirty="0">
                <a:solidFill>
                  <a:schemeClr val="bg1"/>
                </a:solidFill>
                <a:cs typeface="Arial" charset="0"/>
              </a:rPr>
              <a:t> </a:t>
            </a: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341563" y="115888"/>
            <a:ext cx="6553200" cy="12096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4581" name="Text Box 8"/>
          <p:cNvSpPr txBox="1">
            <a:spLocks noChangeArrowheads="1"/>
          </p:cNvSpPr>
          <p:nvPr/>
        </p:nvSpPr>
        <p:spPr bwMode="auto">
          <a:xfrm>
            <a:off x="2341563" y="115888"/>
            <a:ext cx="6551612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sz="4400" b="1" dirty="0">
                <a:cs typeface="Arial" charset="0"/>
              </a:rPr>
              <a:t>Moreland City Council</a:t>
            </a:r>
          </a:p>
        </p:txBody>
      </p:sp>
      <p:pic>
        <p:nvPicPr>
          <p:cNvPr id="24582" name="Picture 10" descr="MCC Logo 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413" y="4508500"/>
            <a:ext cx="192405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Text Box 13"/>
          <p:cNvSpPr txBox="1">
            <a:spLocks noChangeArrowheads="1"/>
          </p:cNvSpPr>
          <p:nvPr/>
        </p:nvSpPr>
        <p:spPr bwMode="auto">
          <a:xfrm>
            <a:off x="2339975" y="1341438"/>
            <a:ext cx="6553200" cy="3948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endParaRPr lang="en-AU" sz="200" dirty="0"/>
          </a:p>
          <a:p>
            <a:pPr>
              <a:lnSpc>
                <a:spcPct val="150000"/>
              </a:lnSpc>
            </a:pPr>
            <a:r>
              <a:rPr lang="en-AU" sz="2400" b="1" dirty="0"/>
              <a:t>White Ribbon Action Team established in </a:t>
            </a:r>
            <a:r>
              <a:rPr lang="en-AU" sz="2400" b="1" dirty="0" smtClean="0"/>
              <a:t>2011</a:t>
            </a:r>
          </a:p>
          <a:p>
            <a:pPr>
              <a:lnSpc>
                <a:spcPct val="150000"/>
              </a:lnSpc>
            </a:pPr>
            <a:endParaRPr lang="en-AU" sz="2400" b="1" dirty="0"/>
          </a:p>
          <a:p>
            <a:pPr>
              <a:lnSpc>
                <a:spcPct val="150000"/>
              </a:lnSpc>
            </a:pPr>
            <a:r>
              <a:rPr lang="en-AU" sz="2400" b="1" dirty="0" smtClean="0"/>
              <a:t>Events </a:t>
            </a:r>
            <a:r>
              <a:rPr lang="en-AU" sz="2400" b="1" dirty="0"/>
              <a:t>for White Ribbon Day </a:t>
            </a:r>
            <a:r>
              <a:rPr lang="en-AU" sz="2400" b="1" dirty="0" smtClean="0"/>
              <a:t>included </a:t>
            </a:r>
            <a:r>
              <a:rPr lang="en-AU" sz="2400" b="1" dirty="0"/>
              <a:t>Morning Tea for staff, Coburg Night Market Stall, White Ribbon Bookmarks in all library loans in November </a:t>
            </a:r>
          </a:p>
        </p:txBody>
      </p:sp>
      <p:sp>
        <p:nvSpPr>
          <p:cNvPr id="24584" name="TextBox 10"/>
          <p:cNvSpPr txBox="1">
            <a:spLocks noChangeArrowheads="1"/>
          </p:cNvSpPr>
          <p:nvPr/>
        </p:nvSpPr>
        <p:spPr bwMode="auto">
          <a:xfrm>
            <a:off x="2339975" y="908050"/>
            <a:ext cx="6553200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AU" sz="1900" b="1" dirty="0">
                <a:cs typeface="Arial" charset="0"/>
              </a:rPr>
              <a:t>12 Month Achievements</a:t>
            </a:r>
            <a:endParaRPr lang="en-AU" sz="1500" b="1" dirty="0">
              <a:cs typeface="Arial" charset="0"/>
            </a:endParaRPr>
          </a:p>
        </p:txBody>
      </p:sp>
      <p:pic>
        <p:nvPicPr>
          <p:cNvPr id="2458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253548">
            <a:off x="242888" y="250825"/>
            <a:ext cx="1846262" cy="37623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2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GLSSubjectTaxHTField1 xmlns="b2999bd9-dba0-46e4-8521-1f182c80fbb9" xsi:nil="true"/>
    <AGLSSubjectHTField0 xmlns="c9f238dd-bb73-4aef-a7a5-d644ad823e52">
      <Terms xmlns="http://schemas.microsoft.com/office/infopath/2007/PartnerControls">
        <TermInfo xmlns="http://schemas.microsoft.com/office/infopath/2007/PartnerControls">
          <TermName xmlns="http://schemas.microsoft.com/office/infopath/2007/PartnerControls">Women</TermName>
          <TermId xmlns="http://schemas.microsoft.com/office/infopath/2007/PartnerControls">adb5f361-0da7-4d3b-b8f4-4dd6a619034a</TermId>
        </TermInfo>
      </Terms>
    </AGLSSubjectHTField0>
    <TaxCatchAll xmlns="b2999bd9-dba0-46e4-8521-1f182c80fbb9">
      <Value>106</Value>
    </TaxCatchAl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C72B406EC4FF44A494E2EC2B5D0974" ma:contentTypeVersion="3" ma:contentTypeDescription="Create a new document." ma:contentTypeScope="" ma:versionID="f55130897ef6ffcf67a78f26ba36383b">
  <xsd:schema xmlns:xsd="http://www.w3.org/2001/XMLSchema" xmlns:xs="http://www.w3.org/2001/XMLSchema" xmlns:p="http://schemas.microsoft.com/office/2006/metadata/properties" xmlns:ns2="b2999bd9-dba0-46e4-8521-1f182c80fbb9" xmlns:ns4="c9f238dd-bb73-4aef-a7a5-d644ad823e52" targetNamespace="http://schemas.microsoft.com/office/2006/metadata/properties" ma:root="true" ma:fieldsID="afdec5cad4fa6870f71747e3fae521e1" ns2:_="" ns4:_="">
    <xsd:import namespace="b2999bd9-dba0-46e4-8521-1f182c80fbb9"/>
    <xsd:import namespace="c9f238dd-bb73-4aef-a7a5-d644ad823e52"/>
    <xsd:element name="properties">
      <xsd:complexType>
        <xsd:sequence>
          <xsd:element name="documentManagement">
            <xsd:complexType>
              <xsd:all>
                <xsd:element ref="ns2:AGLSSubjectTaxHTField1" minOccurs="0"/>
                <xsd:element ref="ns4:AGLSSubjectHTField0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999bd9-dba0-46e4-8521-1f182c80fbb9" elementFormDefault="qualified">
    <xsd:import namespace="http://schemas.microsoft.com/office/2006/documentManagement/types"/>
    <xsd:import namespace="http://schemas.microsoft.com/office/infopath/2007/PartnerControls"/>
    <xsd:element name="AGLSSubjectTaxHTField1" ma:index="8" nillable="true" ma:displayName="DC.Subject_1" ma:hidden="true" ma:internalName="AGLSSubjectTaxHTField1">
      <xsd:simpleType>
        <xsd:restriction base="dms:Note"/>
      </xsd:simpleType>
    </xsd:element>
    <xsd:element name="TaxCatchAll" ma:index="11" nillable="true" ma:displayName="Taxonomy Catch All Column" ma:description="" ma:hidden="true" ma:list="{ff9c2cd2-d0e6-477d-a921-5f7152752030}" ma:internalName="TaxCatchAll" ma:showField="CatchAllData" ma:web="b2999bd9-dba0-46e4-8521-1f182c80fb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f238dd-bb73-4aef-a7a5-d644ad823e52" elementFormDefault="qualified">
    <xsd:import namespace="http://schemas.microsoft.com/office/2006/documentManagement/types"/>
    <xsd:import namespace="http://schemas.microsoft.com/office/infopath/2007/PartnerControls"/>
    <xsd:element name="AGLSSubjectHTField0" ma:index="10" ma:taxonomy="true" ma:internalName="AGLSSubjectHTField0" ma:taxonomyFieldName="AGLSSubject" ma:displayName="DC.Subject" ma:default="" ma:fieldId="{d8fece8f-c1b1-4f04-a86c-25e52362e650}" ma:sspId="2283e515-f1ad-4c86-85fd-a7bc38926309" ma:termSetId="bd09e9e4-4fd3-4785-8f8f-05e1704e9b31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134501-C88F-457A-A814-36B21F18CD62}">
  <ds:schemaRefs>
    <ds:schemaRef ds:uri="http://purl.org/dc/terms/"/>
    <ds:schemaRef ds:uri="http://schemas.openxmlformats.org/package/2006/metadata/core-properties"/>
    <ds:schemaRef ds:uri="c9f238dd-bb73-4aef-a7a5-d644ad823e52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b2999bd9-dba0-46e4-8521-1f182c80fbb9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16A394F-3F83-4724-A3A7-CF4AEA55FF7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C93C537-AA5D-4F41-9B3E-D724C8D520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999bd9-dba0-46e4-8521-1f182c80fbb9"/>
    <ds:schemaRef ds:uri="c9f238dd-bb73-4aef-a7a5-d644ad823e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896</TotalTime>
  <Words>180</Words>
  <Application>Microsoft Office PowerPoint</Application>
  <PresentationFormat>On-screen Show (4:3)</PresentationFormat>
  <Paragraphs>41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Arial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Hume City Council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Preventing Violence Against Women - Moreland City Council - Dec 2011</dc:title>
  <dc:creator>HCC</dc:creator>
  <cp:lastModifiedBy>Zachary Tangey</cp:lastModifiedBy>
  <cp:revision>35</cp:revision>
  <dcterms:created xsi:type="dcterms:W3CDTF">2010-11-03T21:41:23Z</dcterms:created>
  <dcterms:modified xsi:type="dcterms:W3CDTF">2018-03-22T04:30:25Z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0x01010079C72B406EC4FF44A494E2EC2B5D0974</vt:lpwstr>
  </property>
  <property fmtid="{D5CDD505-2E9C-101B-9397-08002B2CF9AE}" pid="3" name="AGLSSubject">
    <vt:lpwstr>106;#Women|adb5f361-0da7-4d3b-b8f4-4dd6a619034a</vt:lpwstr>
  </property>
  <property fmtid="{D5CDD505-2E9C-101B-9397-08002B2CF9AE}" pid="4" name="TemplateUrl">
    <vt:lpwstr/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Order">
    <vt:r8>700</vt:r8>
  </property>
</Properties>
</file>