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316" r:id="rId6"/>
    <p:sldId id="330" r:id="rId7"/>
    <p:sldId id="331" r:id="rId8"/>
    <p:sldId id="333" r:id="rId9"/>
    <p:sldId id="285" r:id="rId10"/>
    <p:sldId id="277" r:id="rId11"/>
    <p:sldId id="318" r:id="rId12"/>
    <p:sldId id="334" r:id="rId13"/>
    <p:sldId id="291" r:id="rId14"/>
    <p:sldId id="290" r:id="rId15"/>
    <p:sldId id="281" r:id="rId16"/>
    <p:sldId id="267" r:id="rId17"/>
    <p:sldId id="309" r:id="rId18"/>
    <p:sldId id="317" r:id="rId19"/>
    <p:sldId id="322" r:id="rId20"/>
    <p:sldId id="325" r:id="rId21"/>
    <p:sldId id="324" r:id="rId22"/>
    <p:sldId id="326" r:id="rId23"/>
    <p:sldId id="327" r:id="rId24"/>
    <p:sldId id="293" r:id="rId25"/>
    <p:sldId id="332" r:id="rId26"/>
  </p:sldIdLst>
  <p:sldSz cx="9144000" cy="6858000" type="screen4x3"/>
  <p:notesSz cx="6789738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7C9D"/>
    <a:srgbClr val="17203F"/>
    <a:srgbClr val="18223E"/>
    <a:srgbClr val="161F40"/>
    <a:srgbClr val="0B143B"/>
    <a:srgbClr val="0A1338"/>
    <a:srgbClr val="0C174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88306" autoAdjust="0"/>
  </p:normalViewPr>
  <p:slideViewPr>
    <p:cSldViewPr>
      <p:cViewPr varScale="1">
        <p:scale>
          <a:sx n="66" d="100"/>
          <a:sy n="66" d="100"/>
        </p:scale>
        <p:origin x="12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0" y="-78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F4202-2763-4325-8F9A-5F8F86BC33D4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</dgm:pt>
    <dgm:pt modelId="{88DC4322-0284-422B-B456-FBFF2927C15C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r>
            <a:rPr lang="en-AU" sz="1700" b="1" dirty="0">
              <a:latin typeface="Arial" pitchFamily="34" charset="0"/>
              <a:cs typeface="Arial" pitchFamily="34" charset="0"/>
            </a:rPr>
            <a:t>Women's Health Victoria </a:t>
          </a:r>
        </a:p>
        <a:p>
          <a:pPr algn="l">
            <a:lnSpc>
              <a:spcPct val="100000"/>
            </a:lnSpc>
          </a:pPr>
          <a:r>
            <a:rPr lang="en-AU" sz="1700" dirty="0">
              <a:latin typeface="Arial" pitchFamily="34" charset="0"/>
              <a:cs typeface="Arial" pitchFamily="34" charset="0"/>
            </a:rPr>
            <a:t>A health promotion, </a:t>
          </a:r>
          <a:endParaRPr lang="en-AU" sz="1700" dirty="0" smtClean="0">
            <a:latin typeface="Arial" pitchFamily="34" charset="0"/>
            <a:cs typeface="Arial" pitchFamily="34" charset="0"/>
          </a:endParaRPr>
        </a:p>
        <a:p>
          <a:pPr algn="l">
            <a:lnSpc>
              <a:spcPct val="100000"/>
            </a:lnSpc>
          </a:pPr>
          <a:r>
            <a:rPr lang="en-AU" sz="1700" dirty="0" smtClean="0">
              <a:latin typeface="Arial" pitchFamily="34" charset="0"/>
              <a:cs typeface="Arial" pitchFamily="34" charset="0"/>
            </a:rPr>
            <a:t>information </a:t>
          </a:r>
          <a:r>
            <a:rPr lang="en-AU" sz="1700" dirty="0">
              <a:latin typeface="Arial" pitchFamily="34" charset="0"/>
              <a:cs typeface="Arial" pitchFamily="34" charset="0"/>
            </a:rPr>
            <a:t>and advocacy </a:t>
          </a:r>
          <a:endParaRPr lang="en-AU" sz="1700" dirty="0" smtClean="0">
            <a:latin typeface="Arial" pitchFamily="34" charset="0"/>
            <a:cs typeface="Arial" pitchFamily="34" charset="0"/>
          </a:endParaRPr>
        </a:p>
        <a:p>
          <a:pPr algn="l">
            <a:lnSpc>
              <a:spcPct val="100000"/>
            </a:lnSpc>
          </a:pPr>
          <a:r>
            <a:rPr lang="en-AU" sz="1700" dirty="0" smtClean="0">
              <a:latin typeface="Arial" pitchFamily="34" charset="0"/>
              <a:cs typeface="Arial" pitchFamily="34" charset="0"/>
            </a:rPr>
            <a:t>organisation</a:t>
          </a:r>
          <a:endParaRPr lang="en-AU" sz="1700" dirty="0">
            <a:latin typeface="Arial" pitchFamily="34" charset="0"/>
            <a:cs typeface="Arial" pitchFamily="34" charset="0"/>
          </a:endParaRPr>
        </a:p>
      </dgm:t>
    </dgm:pt>
    <dgm:pt modelId="{2E1C9F1A-62D8-4246-8FF0-C860A698198E}" type="parTrans" cxnId="{1E4C74CA-C861-4A19-9872-F8968C4698CC}">
      <dgm:prSet/>
      <dgm:spPr/>
      <dgm:t>
        <a:bodyPr/>
        <a:lstStyle/>
        <a:p>
          <a:endParaRPr lang="en-AU"/>
        </a:p>
      </dgm:t>
    </dgm:pt>
    <dgm:pt modelId="{F24EBBAA-485E-4BFA-B89B-27657E24D810}" type="sibTrans" cxnId="{1E4C74CA-C861-4A19-9872-F8968C4698CC}">
      <dgm:prSet/>
      <dgm:spPr/>
      <dgm:t>
        <a:bodyPr/>
        <a:lstStyle/>
        <a:p>
          <a:endParaRPr lang="en-AU"/>
        </a:p>
      </dgm:t>
    </dgm:pt>
    <dgm:pt modelId="{81513E49-B192-495F-AA94-92585223ABC6}">
      <dgm:prSet phldrT="[Text]" custT="1"/>
      <dgm:spPr/>
      <dgm:t>
        <a:bodyPr/>
        <a:lstStyle/>
        <a:p>
          <a:pPr algn="r"/>
          <a:r>
            <a:rPr lang="en-AU" sz="1700" b="1" dirty="0">
              <a:latin typeface="Arial" pitchFamily="34" charset="0"/>
              <a:cs typeface="Arial" pitchFamily="34" charset="0"/>
            </a:rPr>
            <a:t>Linfox</a:t>
          </a:r>
          <a:r>
            <a:rPr lang="en-AU" sz="1700" dirty="0">
              <a:latin typeface="Arial" pitchFamily="34" charset="0"/>
              <a:cs typeface="Arial" pitchFamily="34" charset="0"/>
            </a:rPr>
            <a:t> </a:t>
          </a:r>
        </a:p>
        <a:p>
          <a:pPr algn="r"/>
          <a:r>
            <a:rPr lang="en-AU" sz="1700" dirty="0">
              <a:latin typeface="Arial" pitchFamily="34" charset="0"/>
              <a:cs typeface="Arial" pitchFamily="34" charset="0"/>
            </a:rPr>
            <a:t>A transport and logistics </a:t>
          </a:r>
          <a:endParaRPr lang="en-AU" sz="1700" dirty="0" smtClean="0">
            <a:latin typeface="Arial" pitchFamily="34" charset="0"/>
            <a:cs typeface="Arial" pitchFamily="34" charset="0"/>
          </a:endParaRPr>
        </a:p>
        <a:p>
          <a:pPr algn="r"/>
          <a:r>
            <a:rPr lang="en-AU" sz="1700" dirty="0" smtClean="0">
              <a:latin typeface="Arial" pitchFamily="34" charset="0"/>
              <a:cs typeface="Arial" pitchFamily="34" charset="0"/>
            </a:rPr>
            <a:t>company </a:t>
          </a:r>
          <a:r>
            <a:rPr lang="en-AU" sz="1700" dirty="0">
              <a:latin typeface="Arial" pitchFamily="34" charset="0"/>
              <a:cs typeface="Arial" pitchFamily="34" charset="0"/>
            </a:rPr>
            <a:t>with more than </a:t>
          </a:r>
          <a:endParaRPr lang="en-AU" sz="1700" dirty="0" smtClean="0">
            <a:latin typeface="Arial" pitchFamily="34" charset="0"/>
            <a:cs typeface="Arial" pitchFamily="34" charset="0"/>
          </a:endParaRPr>
        </a:p>
        <a:p>
          <a:pPr algn="r"/>
          <a:r>
            <a:rPr lang="en-AU" sz="1700" dirty="0" smtClean="0">
              <a:latin typeface="Arial" pitchFamily="34" charset="0"/>
              <a:cs typeface="Arial" pitchFamily="34" charset="0"/>
            </a:rPr>
            <a:t>18,000 </a:t>
          </a:r>
          <a:r>
            <a:rPr lang="en-AU" sz="1700" dirty="0">
              <a:latin typeface="Arial" pitchFamily="34" charset="0"/>
              <a:cs typeface="Arial" pitchFamily="34" charset="0"/>
            </a:rPr>
            <a:t>employees</a:t>
          </a:r>
        </a:p>
      </dgm:t>
    </dgm:pt>
    <dgm:pt modelId="{39279F18-3BCC-45FA-BF95-A07DA2146D4B}" type="parTrans" cxnId="{DAD3D7EF-F49B-430A-B5AD-F1782C36A387}">
      <dgm:prSet/>
      <dgm:spPr/>
      <dgm:t>
        <a:bodyPr/>
        <a:lstStyle/>
        <a:p>
          <a:endParaRPr lang="en-AU"/>
        </a:p>
      </dgm:t>
    </dgm:pt>
    <dgm:pt modelId="{25671BB9-31E9-457E-9661-DCC542D6C2B1}" type="sibTrans" cxnId="{DAD3D7EF-F49B-430A-B5AD-F1782C36A387}">
      <dgm:prSet/>
      <dgm:spPr/>
      <dgm:t>
        <a:bodyPr/>
        <a:lstStyle/>
        <a:p>
          <a:endParaRPr lang="en-AU"/>
        </a:p>
      </dgm:t>
    </dgm:pt>
    <dgm:pt modelId="{79D80E40-0FEB-4360-B68E-C3C0CF0E3FED}" type="pres">
      <dgm:prSet presAssocID="{6D7F4202-2763-4325-8F9A-5F8F86BC33D4}" presName="compositeShape" presStyleCnt="0">
        <dgm:presLayoutVars>
          <dgm:chMax val="7"/>
          <dgm:dir/>
          <dgm:resizeHandles val="exact"/>
        </dgm:presLayoutVars>
      </dgm:prSet>
      <dgm:spPr/>
    </dgm:pt>
    <dgm:pt modelId="{CD66CE57-EE79-4117-9BB7-BA89C1B6B5CD}" type="pres">
      <dgm:prSet presAssocID="{88DC4322-0284-422B-B456-FBFF2927C15C}" presName="circ1" presStyleLbl="vennNode1" presStyleIdx="0" presStyleCnt="2" custScaleX="102480" custLinFactNeighborX="3390" custLinFactNeighborY="-1350"/>
      <dgm:spPr/>
      <dgm:t>
        <a:bodyPr/>
        <a:lstStyle/>
        <a:p>
          <a:endParaRPr lang="en-AU"/>
        </a:p>
      </dgm:t>
    </dgm:pt>
    <dgm:pt modelId="{917B11F7-7C83-4F13-93FB-E3A72B8CD552}" type="pres">
      <dgm:prSet presAssocID="{88DC4322-0284-422B-B456-FBFF2927C15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AAFD539-6900-407A-9586-367537CA49C6}" type="pres">
      <dgm:prSet presAssocID="{81513E49-B192-495F-AA94-92585223ABC6}" presName="circ2" presStyleLbl="vennNode1" presStyleIdx="1" presStyleCnt="2" custScaleX="101797" custLinFactNeighborX="-3754" custLinFactNeighborY="-1350"/>
      <dgm:spPr/>
      <dgm:t>
        <a:bodyPr/>
        <a:lstStyle/>
        <a:p>
          <a:endParaRPr lang="en-AU"/>
        </a:p>
      </dgm:t>
    </dgm:pt>
    <dgm:pt modelId="{F1BBCD93-865A-4321-B96A-B7FE98A4577B}" type="pres">
      <dgm:prSet presAssocID="{81513E49-B192-495F-AA94-92585223AB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B4C99C9-E0B8-49DF-B247-4CD5A205792E}" type="presOf" srcId="{88DC4322-0284-422B-B456-FBFF2927C15C}" destId="{917B11F7-7C83-4F13-93FB-E3A72B8CD552}" srcOrd="1" destOrd="0" presId="urn:microsoft.com/office/officeart/2005/8/layout/venn1"/>
    <dgm:cxn modelId="{5AEDDA41-63F7-40F9-848C-6DB3A52C0C33}" type="presOf" srcId="{81513E49-B192-495F-AA94-92585223ABC6}" destId="{CAAFD539-6900-407A-9586-367537CA49C6}" srcOrd="0" destOrd="0" presId="urn:microsoft.com/office/officeart/2005/8/layout/venn1"/>
    <dgm:cxn modelId="{1515E127-ACAB-463B-8A1D-5FE4137FED2E}" type="presOf" srcId="{81513E49-B192-495F-AA94-92585223ABC6}" destId="{F1BBCD93-865A-4321-B96A-B7FE98A4577B}" srcOrd="1" destOrd="0" presId="urn:microsoft.com/office/officeart/2005/8/layout/venn1"/>
    <dgm:cxn modelId="{1E4C74CA-C861-4A19-9872-F8968C4698CC}" srcId="{6D7F4202-2763-4325-8F9A-5F8F86BC33D4}" destId="{88DC4322-0284-422B-B456-FBFF2927C15C}" srcOrd="0" destOrd="0" parTransId="{2E1C9F1A-62D8-4246-8FF0-C860A698198E}" sibTransId="{F24EBBAA-485E-4BFA-B89B-27657E24D810}"/>
    <dgm:cxn modelId="{65189ABD-5A2B-459B-87D3-BFBC7EFD877C}" type="presOf" srcId="{6D7F4202-2763-4325-8F9A-5F8F86BC33D4}" destId="{79D80E40-0FEB-4360-B68E-C3C0CF0E3FED}" srcOrd="0" destOrd="0" presId="urn:microsoft.com/office/officeart/2005/8/layout/venn1"/>
    <dgm:cxn modelId="{DAD3D7EF-F49B-430A-B5AD-F1782C36A387}" srcId="{6D7F4202-2763-4325-8F9A-5F8F86BC33D4}" destId="{81513E49-B192-495F-AA94-92585223ABC6}" srcOrd="1" destOrd="0" parTransId="{39279F18-3BCC-45FA-BF95-A07DA2146D4B}" sibTransId="{25671BB9-31E9-457E-9661-DCC542D6C2B1}"/>
    <dgm:cxn modelId="{7323E79A-CE9C-4B1D-9BA8-EAE58EFD16C8}" type="presOf" srcId="{88DC4322-0284-422B-B456-FBFF2927C15C}" destId="{CD66CE57-EE79-4117-9BB7-BA89C1B6B5CD}" srcOrd="0" destOrd="0" presId="urn:microsoft.com/office/officeart/2005/8/layout/venn1"/>
    <dgm:cxn modelId="{5E10F00E-6EB8-423D-B859-C3BB6E8C02AD}" type="presParOf" srcId="{79D80E40-0FEB-4360-B68E-C3C0CF0E3FED}" destId="{CD66CE57-EE79-4117-9BB7-BA89C1B6B5CD}" srcOrd="0" destOrd="0" presId="urn:microsoft.com/office/officeart/2005/8/layout/venn1"/>
    <dgm:cxn modelId="{51BFC9D4-512F-47AE-B31F-DEA8BAE3FFAB}" type="presParOf" srcId="{79D80E40-0FEB-4360-B68E-C3C0CF0E3FED}" destId="{917B11F7-7C83-4F13-93FB-E3A72B8CD552}" srcOrd="1" destOrd="0" presId="urn:microsoft.com/office/officeart/2005/8/layout/venn1"/>
    <dgm:cxn modelId="{169DB2BF-190A-4A81-A656-4FFA2F59D93C}" type="presParOf" srcId="{79D80E40-0FEB-4360-B68E-C3C0CF0E3FED}" destId="{CAAFD539-6900-407A-9586-367537CA49C6}" srcOrd="2" destOrd="0" presId="urn:microsoft.com/office/officeart/2005/8/layout/venn1"/>
    <dgm:cxn modelId="{FB2AF004-DBB7-4124-B02B-270579F77F4D}" type="presParOf" srcId="{79D80E40-0FEB-4360-B68E-C3C0CF0E3FED}" destId="{F1BBCD93-865A-4321-B96A-B7FE98A4577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6CE57-EE79-4117-9BB7-BA89C1B6B5CD}">
      <dsp:nvSpPr>
        <dsp:cNvPr id="0" name=""/>
        <dsp:cNvSpPr/>
      </dsp:nvSpPr>
      <dsp:spPr>
        <a:xfrm>
          <a:off x="323516" y="476680"/>
          <a:ext cx="5200778" cy="507491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>
              <a:latin typeface="Arial" pitchFamily="34" charset="0"/>
              <a:cs typeface="Arial" pitchFamily="34" charset="0"/>
            </a:rPr>
            <a:t>Women's Health Victoria 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>
              <a:latin typeface="Arial" pitchFamily="34" charset="0"/>
              <a:cs typeface="Arial" pitchFamily="34" charset="0"/>
            </a:rPr>
            <a:t>A health promotion, </a:t>
          </a:r>
          <a:endParaRPr lang="en-AU" sz="1700" kern="1200" dirty="0" smtClean="0">
            <a:latin typeface="Arial" pitchFamily="34" charset="0"/>
            <a:cs typeface="Arial" pitchFamily="34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>
              <a:latin typeface="Arial" pitchFamily="34" charset="0"/>
              <a:cs typeface="Arial" pitchFamily="34" charset="0"/>
            </a:rPr>
            <a:t>information </a:t>
          </a:r>
          <a:r>
            <a:rPr lang="en-AU" sz="1700" kern="1200" dirty="0">
              <a:latin typeface="Arial" pitchFamily="34" charset="0"/>
              <a:cs typeface="Arial" pitchFamily="34" charset="0"/>
            </a:rPr>
            <a:t>and advocacy </a:t>
          </a:r>
          <a:endParaRPr lang="en-AU" sz="1700" kern="1200" dirty="0" smtClean="0">
            <a:latin typeface="Arial" pitchFamily="34" charset="0"/>
            <a:cs typeface="Arial" pitchFamily="34" charset="0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>
              <a:latin typeface="Arial" pitchFamily="34" charset="0"/>
              <a:cs typeface="Arial" pitchFamily="34" charset="0"/>
            </a:rPr>
            <a:t>organisation</a:t>
          </a:r>
          <a:endParaRPr lang="en-AU" sz="1700" kern="1200" dirty="0">
            <a:latin typeface="Arial" pitchFamily="34" charset="0"/>
            <a:cs typeface="Arial" pitchFamily="34" charset="0"/>
          </a:endParaRPr>
        </a:p>
      </dsp:txBody>
      <dsp:txXfrm>
        <a:off x="1049750" y="1075122"/>
        <a:ext cx="2998646" cy="3878035"/>
      </dsp:txXfrm>
    </dsp:sp>
    <dsp:sp modelId="{CAAFD539-6900-407A-9586-367537CA49C6}">
      <dsp:nvSpPr>
        <dsp:cNvPr id="0" name=""/>
        <dsp:cNvSpPr/>
      </dsp:nvSpPr>
      <dsp:spPr>
        <a:xfrm>
          <a:off x="3635894" y="476680"/>
          <a:ext cx="5166116" cy="507491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>
              <a:latin typeface="Arial" pitchFamily="34" charset="0"/>
              <a:cs typeface="Arial" pitchFamily="34" charset="0"/>
            </a:rPr>
            <a:t>Linfox</a:t>
          </a:r>
          <a:r>
            <a:rPr lang="en-AU" sz="1700" kern="1200" dirty="0">
              <a:latin typeface="Arial" pitchFamily="34" charset="0"/>
              <a:cs typeface="Arial" pitchFamily="34" charset="0"/>
            </a:rPr>
            <a:t> 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>
              <a:latin typeface="Arial" pitchFamily="34" charset="0"/>
              <a:cs typeface="Arial" pitchFamily="34" charset="0"/>
            </a:rPr>
            <a:t>A transport and logistics </a:t>
          </a:r>
          <a:endParaRPr lang="en-AU" sz="1700" kern="1200" dirty="0" smtClean="0">
            <a:latin typeface="Arial" pitchFamily="34" charset="0"/>
            <a:cs typeface="Arial" pitchFamily="34" charset="0"/>
          </a:endParaRP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>
              <a:latin typeface="Arial" pitchFamily="34" charset="0"/>
              <a:cs typeface="Arial" pitchFamily="34" charset="0"/>
            </a:rPr>
            <a:t>company </a:t>
          </a:r>
          <a:r>
            <a:rPr lang="en-AU" sz="1700" kern="1200" dirty="0">
              <a:latin typeface="Arial" pitchFamily="34" charset="0"/>
              <a:cs typeface="Arial" pitchFamily="34" charset="0"/>
            </a:rPr>
            <a:t>with more than </a:t>
          </a:r>
          <a:endParaRPr lang="en-AU" sz="1700" kern="1200" dirty="0" smtClean="0">
            <a:latin typeface="Arial" pitchFamily="34" charset="0"/>
            <a:cs typeface="Arial" pitchFamily="34" charset="0"/>
          </a:endParaRP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>
              <a:latin typeface="Arial" pitchFamily="34" charset="0"/>
              <a:cs typeface="Arial" pitchFamily="34" charset="0"/>
            </a:rPr>
            <a:t>18,000 </a:t>
          </a:r>
          <a:r>
            <a:rPr lang="en-AU" sz="1700" kern="1200" dirty="0">
              <a:latin typeface="Arial" pitchFamily="34" charset="0"/>
              <a:cs typeface="Arial" pitchFamily="34" charset="0"/>
            </a:rPr>
            <a:t>employees</a:t>
          </a:r>
        </a:p>
      </dsp:txBody>
      <dsp:txXfrm>
        <a:off x="5101954" y="1075122"/>
        <a:ext cx="2978661" cy="3878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0919EB3-8FBF-4330-8BA9-44F1D7B15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645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24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EF40A89-03CA-4573-87E4-9C1242DED0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9057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15D66C-AC96-420D-A0AA-C9C76B33B89E}" type="slidenum">
              <a:rPr lang="en-GB" altLang="en-US" b="0"/>
              <a:pPr eaLnBrk="1" hangingPunct="1"/>
              <a:t>1</a:t>
            </a:fld>
            <a:endParaRPr lang="en-GB" altLang="en-US" b="0"/>
          </a:p>
        </p:txBody>
      </p:sp>
    </p:spTree>
    <p:extLst>
      <p:ext uri="{BB962C8B-B14F-4D97-AF65-F5344CB8AC3E}">
        <p14:creationId xmlns:p14="http://schemas.microsoft.com/office/powerpoint/2010/main" val="2315253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CAED6A-FB9C-4234-9CA6-286CEA0B5C33}" type="slidenum">
              <a:rPr lang="en-GB" altLang="en-US" b="0"/>
              <a:pPr eaLnBrk="1" hangingPunct="1"/>
              <a:t>12</a:t>
            </a:fld>
            <a:endParaRPr lang="en-GB" altLang="en-US" b="0"/>
          </a:p>
        </p:txBody>
      </p:sp>
    </p:spTree>
    <p:extLst>
      <p:ext uri="{BB962C8B-B14F-4D97-AF65-F5344CB8AC3E}">
        <p14:creationId xmlns:p14="http://schemas.microsoft.com/office/powerpoint/2010/main" val="353275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8838" y="474663"/>
            <a:ext cx="4965700" cy="3724275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xfrm>
            <a:off x="374650" y="4386263"/>
            <a:ext cx="6040438" cy="5140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AA2112-92B3-4D3A-BF71-52B30304FBDF}" type="slidenum">
              <a:rPr lang="en-GB" altLang="en-US" b="0"/>
              <a:pPr eaLnBrk="1" hangingPunct="1"/>
              <a:t>13</a:t>
            </a:fld>
            <a:endParaRPr lang="en-GB" altLang="en-US" b="0"/>
          </a:p>
        </p:txBody>
      </p:sp>
    </p:spTree>
    <p:extLst>
      <p:ext uri="{BB962C8B-B14F-4D97-AF65-F5344CB8AC3E}">
        <p14:creationId xmlns:p14="http://schemas.microsoft.com/office/powerpoint/2010/main" val="2867117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547688"/>
            <a:ext cx="4271962" cy="3205162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374650" y="3951288"/>
            <a:ext cx="6040438" cy="535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9D7CFC-2D2A-4243-8561-48DE51CF4D22}" type="slidenum">
              <a:rPr lang="en-GB" altLang="en-US" b="0"/>
              <a:pPr eaLnBrk="1" hangingPunct="1"/>
              <a:t>14</a:t>
            </a:fld>
            <a:endParaRPr lang="en-GB" altLang="en-US" b="0"/>
          </a:p>
        </p:txBody>
      </p:sp>
    </p:spTree>
    <p:extLst>
      <p:ext uri="{BB962C8B-B14F-4D97-AF65-F5344CB8AC3E}">
        <p14:creationId xmlns:p14="http://schemas.microsoft.com/office/powerpoint/2010/main" val="1136994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8838" y="474663"/>
            <a:ext cx="4965700" cy="3724275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xfrm>
            <a:off x="446088" y="4386263"/>
            <a:ext cx="6042025" cy="535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4C3EB0-1F37-40D0-8E53-5EB8A08B1DFB}" type="slidenum">
              <a:rPr lang="en-GB" altLang="en-US" b="0"/>
              <a:pPr eaLnBrk="1" hangingPunct="1"/>
              <a:t>20</a:t>
            </a:fld>
            <a:endParaRPr lang="en-GB" altLang="en-US" b="0"/>
          </a:p>
        </p:txBody>
      </p:sp>
    </p:spTree>
    <p:extLst>
      <p:ext uri="{BB962C8B-B14F-4D97-AF65-F5344CB8AC3E}">
        <p14:creationId xmlns:p14="http://schemas.microsoft.com/office/powerpoint/2010/main" val="2591500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9AF7E7-6245-4112-A9E0-94087F1E2394}" type="slidenum">
              <a:rPr lang="en-AU" altLang="en-US" b="0"/>
              <a:pPr eaLnBrk="1" hangingPunct="1"/>
              <a:t>21</a:t>
            </a:fld>
            <a:endParaRPr lang="en-AU" altLang="en-US" b="0"/>
          </a:p>
        </p:txBody>
      </p:sp>
      <p:sp>
        <p:nvSpPr>
          <p:cNvPr id="3994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624994-5C6E-4D14-A7BE-AAA9ED17F058}" type="datetime1">
              <a:rPr lang="en-AU" altLang="en-US" b="0" smtClean="0"/>
              <a:pPr eaLnBrk="1" hangingPunct="1"/>
              <a:t>22/03/2018</a:t>
            </a:fld>
            <a:endParaRPr lang="en-AU" altLang="en-US" b="0" smtClean="0"/>
          </a:p>
        </p:txBody>
      </p:sp>
      <p:sp>
        <p:nvSpPr>
          <p:cNvPr id="39942" name="Header Placeholder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b="0" smtClean="0"/>
              <a:t>WHV Everyone's Business workshop</a:t>
            </a:r>
          </a:p>
        </p:txBody>
      </p:sp>
    </p:spTree>
    <p:extLst>
      <p:ext uri="{BB962C8B-B14F-4D97-AF65-F5344CB8AC3E}">
        <p14:creationId xmlns:p14="http://schemas.microsoft.com/office/powerpoint/2010/main" val="415223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5FCB04-50CC-4823-9E83-2EE12D6A4FB9}" type="slidenum">
              <a:rPr lang="en-GB" altLang="en-US" b="0"/>
              <a:pPr eaLnBrk="1" hangingPunct="1"/>
              <a:t>4</a:t>
            </a:fld>
            <a:endParaRPr lang="en-GB" altLang="en-US" b="0"/>
          </a:p>
        </p:txBody>
      </p:sp>
    </p:spTree>
    <p:extLst>
      <p:ext uri="{BB962C8B-B14F-4D97-AF65-F5344CB8AC3E}">
        <p14:creationId xmlns:p14="http://schemas.microsoft.com/office/powerpoint/2010/main" val="185616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68425" y="403225"/>
            <a:ext cx="3763963" cy="2824163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230188" y="3371850"/>
            <a:ext cx="6343650" cy="637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1200"/>
              </a:spcBef>
            </a:pPr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6AE10E-54DA-4C46-BC24-3130A81BFFB4}" type="slidenum">
              <a:rPr lang="en-GB" altLang="en-US" b="0"/>
              <a:pPr eaLnBrk="1" hangingPunct="1"/>
              <a:t>5</a:t>
            </a:fld>
            <a:endParaRPr lang="en-GB" altLang="en-US" b="0"/>
          </a:p>
        </p:txBody>
      </p:sp>
    </p:spTree>
    <p:extLst>
      <p:ext uri="{BB962C8B-B14F-4D97-AF65-F5344CB8AC3E}">
        <p14:creationId xmlns:p14="http://schemas.microsoft.com/office/powerpoint/2010/main" val="43870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123BBC-9BBB-4CC4-A7E8-7D6D72810C1B}" type="slidenum">
              <a:rPr lang="en-GB" altLang="en-US" b="0"/>
              <a:pPr eaLnBrk="1" hangingPunct="1"/>
              <a:t>6</a:t>
            </a:fld>
            <a:endParaRPr lang="en-GB" altLang="en-US" b="0"/>
          </a:p>
        </p:txBody>
      </p:sp>
    </p:spTree>
    <p:extLst>
      <p:ext uri="{BB962C8B-B14F-4D97-AF65-F5344CB8AC3E}">
        <p14:creationId xmlns:p14="http://schemas.microsoft.com/office/powerpoint/2010/main" val="215257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CDC02A-722E-4622-8D8D-E439EC63B695}" type="slidenum">
              <a:rPr lang="en-GB" altLang="en-US" b="0"/>
              <a:pPr eaLnBrk="1" hangingPunct="1"/>
              <a:t>7</a:t>
            </a:fld>
            <a:endParaRPr lang="en-GB" altLang="en-US" b="0"/>
          </a:p>
        </p:txBody>
      </p:sp>
    </p:spTree>
    <p:extLst>
      <p:ext uri="{BB962C8B-B14F-4D97-AF65-F5344CB8AC3E}">
        <p14:creationId xmlns:p14="http://schemas.microsoft.com/office/powerpoint/2010/main" val="104735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6C7322-8D57-4173-B146-07155A636713}" type="slidenum">
              <a:rPr lang="en-GB" altLang="en-US" b="0"/>
              <a:pPr eaLnBrk="1" hangingPunct="1"/>
              <a:t>8</a:t>
            </a:fld>
            <a:endParaRPr lang="en-GB" altLang="en-US" b="0"/>
          </a:p>
        </p:txBody>
      </p:sp>
    </p:spTree>
    <p:extLst>
      <p:ext uri="{BB962C8B-B14F-4D97-AF65-F5344CB8AC3E}">
        <p14:creationId xmlns:p14="http://schemas.microsoft.com/office/powerpoint/2010/main" val="214230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E0DE03-B66D-43C0-B622-B335D8337123}" type="slidenum">
              <a:rPr lang="en-GB" altLang="en-US" b="0"/>
              <a:pPr eaLnBrk="1" hangingPunct="1"/>
              <a:t>9</a:t>
            </a:fld>
            <a:endParaRPr lang="en-GB" altLang="en-US" b="0"/>
          </a:p>
        </p:txBody>
      </p:sp>
    </p:spTree>
    <p:extLst>
      <p:ext uri="{BB962C8B-B14F-4D97-AF65-F5344CB8AC3E}">
        <p14:creationId xmlns:p14="http://schemas.microsoft.com/office/powerpoint/2010/main" val="2959966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517525" y="4718050"/>
            <a:ext cx="5826125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315639-04A5-46E7-9E08-A29DA0ECE81E}" type="slidenum">
              <a:rPr lang="en-GB" altLang="en-US" b="0"/>
              <a:pPr eaLnBrk="1" hangingPunct="1"/>
              <a:t>10</a:t>
            </a:fld>
            <a:endParaRPr lang="en-GB" altLang="en-US" b="0"/>
          </a:p>
        </p:txBody>
      </p:sp>
    </p:spTree>
    <p:extLst>
      <p:ext uri="{BB962C8B-B14F-4D97-AF65-F5344CB8AC3E}">
        <p14:creationId xmlns:p14="http://schemas.microsoft.com/office/powerpoint/2010/main" val="1304906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5A6D71-A2BD-4A72-BA4C-5005C5BBBFB6}" type="slidenum">
              <a:rPr lang="en-GB" altLang="en-US" b="0"/>
              <a:pPr eaLnBrk="1" hangingPunct="1"/>
              <a:t>11</a:t>
            </a:fld>
            <a:endParaRPr lang="en-GB" altLang="en-US" b="0"/>
          </a:p>
        </p:txBody>
      </p:sp>
    </p:spTree>
    <p:extLst>
      <p:ext uri="{BB962C8B-B14F-4D97-AF65-F5344CB8AC3E}">
        <p14:creationId xmlns:p14="http://schemas.microsoft.com/office/powerpoint/2010/main" val="317441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1" descr="footer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91440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83" descr="PP_titl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4800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2091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99425" cy="792163"/>
          </a:xfrm>
          <a:prstGeom prst="roundRect">
            <a:avLst>
              <a:gd name="adj" fmla="val 36074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4313"/>
            <a:ext cx="8291513" cy="4357687"/>
          </a:xfrm>
          <a:prstGeom prst="roundRect">
            <a:avLst>
              <a:gd name="adj" fmla="val 16667"/>
            </a:avLst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44450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581650"/>
          </a:xfrm>
          <a:prstGeom prst="roundRect">
            <a:avLst>
              <a:gd name="adj" fmla="val 36074"/>
            </a:avLst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581650"/>
          </a:xfrm>
          <a:prstGeom prst="roundRect">
            <a:avLst>
              <a:gd name="adj" fmla="val 16667"/>
            </a:avLst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823807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3956E-015E-4E0F-9CC9-E1119582D690}" type="datetimeFigureOut">
              <a:rPr lang="en-AU"/>
              <a:pPr>
                <a:defRPr/>
              </a:pPr>
              <a:t>22/03/2018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EC49D4-E401-4682-ACF4-1F8DCE8A854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1961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99425" cy="792163"/>
          </a:xfrm>
          <a:prstGeom prst="roundRect">
            <a:avLst>
              <a:gd name="adj" fmla="val 36074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983872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oundRect">
            <a:avLst>
              <a:gd name="adj" fmla="val 36074"/>
            </a:avLst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oundRect">
            <a:avLst>
              <a:gd name="adj" fmla="val 16667"/>
            </a:avLst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76776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99425" cy="792163"/>
          </a:xfrm>
          <a:prstGeom prst="roundRect">
            <a:avLst>
              <a:gd name="adj" fmla="val 36074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357687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357687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46400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36074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oundRect">
            <a:avLst>
              <a:gd name="adj" fmla="val 16667"/>
            </a:avLst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oundRect">
            <a:avLst>
              <a:gd name="adj" fmla="val 16667"/>
            </a:avLst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22647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99425" cy="792163"/>
          </a:xfrm>
          <a:prstGeom prst="roundRect">
            <a:avLst>
              <a:gd name="adj" fmla="val 36074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801826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21276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oundRect">
            <a:avLst>
              <a:gd name="adj" fmla="val 36074"/>
            </a:avLst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01713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oundRect">
            <a:avLst>
              <a:gd name="adj" fmla="val 36074"/>
            </a:avLst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oundRect">
            <a:avLst>
              <a:gd name="adj" fmla="val 16667"/>
            </a:avLst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25517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1" descr="footer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8213"/>
            <a:ext cx="91440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4" name="Freeform 170"/>
          <p:cNvSpPr>
            <a:spLocks/>
          </p:cNvSpPr>
          <p:nvPr/>
        </p:nvSpPr>
        <p:spPr bwMode="auto">
          <a:xfrm>
            <a:off x="5337175" y="1774825"/>
            <a:ext cx="1130300" cy="3260725"/>
          </a:xfrm>
          <a:custGeom>
            <a:avLst/>
            <a:gdLst/>
            <a:ahLst/>
            <a:cxnLst>
              <a:cxn ang="0">
                <a:pos x="230" y="34"/>
              </a:cxn>
              <a:cxn ang="0">
                <a:pos x="342" y="2"/>
              </a:cxn>
              <a:cxn ang="0">
                <a:pos x="432" y="80"/>
              </a:cxn>
              <a:cxn ang="0">
                <a:pos x="450" y="210"/>
              </a:cxn>
              <a:cxn ang="0">
                <a:pos x="502" y="304"/>
              </a:cxn>
              <a:cxn ang="0">
                <a:pos x="558" y="310"/>
              </a:cxn>
              <a:cxn ang="0">
                <a:pos x="576" y="302"/>
              </a:cxn>
              <a:cxn ang="0">
                <a:pos x="570" y="318"/>
              </a:cxn>
              <a:cxn ang="0">
                <a:pos x="574" y="332"/>
              </a:cxn>
              <a:cxn ang="0">
                <a:pos x="612" y="382"/>
              </a:cxn>
              <a:cxn ang="0">
                <a:pos x="686" y="558"/>
              </a:cxn>
              <a:cxn ang="0">
                <a:pos x="710" y="740"/>
              </a:cxn>
              <a:cxn ang="0">
                <a:pos x="702" y="938"/>
              </a:cxn>
              <a:cxn ang="0">
                <a:pos x="654" y="1056"/>
              </a:cxn>
              <a:cxn ang="0">
                <a:pos x="634" y="1092"/>
              </a:cxn>
              <a:cxn ang="0">
                <a:pos x="616" y="1296"/>
              </a:cxn>
              <a:cxn ang="0">
                <a:pos x="584" y="1400"/>
              </a:cxn>
              <a:cxn ang="0">
                <a:pos x="502" y="1410"/>
              </a:cxn>
              <a:cxn ang="0">
                <a:pos x="500" y="1578"/>
              </a:cxn>
              <a:cxn ang="0">
                <a:pos x="478" y="1822"/>
              </a:cxn>
              <a:cxn ang="0">
                <a:pos x="442" y="2030"/>
              </a:cxn>
              <a:cxn ang="0">
                <a:pos x="398" y="2052"/>
              </a:cxn>
              <a:cxn ang="0">
                <a:pos x="340" y="2024"/>
              </a:cxn>
              <a:cxn ang="0">
                <a:pos x="334" y="1980"/>
              </a:cxn>
              <a:cxn ang="0">
                <a:pos x="336" y="1806"/>
              </a:cxn>
              <a:cxn ang="0">
                <a:pos x="336" y="1706"/>
              </a:cxn>
              <a:cxn ang="0">
                <a:pos x="346" y="1568"/>
              </a:cxn>
              <a:cxn ang="0">
                <a:pos x="324" y="1468"/>
              </a:cxn>
              <a:cxn ang="0">
                <a:pos x="328" y="1780"/>
              </a:cxn>
              <a:cxn ang="0">
                <a:pos x="326" y="1926"/>
              </a:cxn>
              <a:cxn ang="0">
                <a:pos x="326" y="1998"/>
              </a:cxn>
              <a:cxn ang="0">
                <a:pos x="326" y="2036"/>
              </a:cxn>
              <a:cxn ang="0">
                <a:pos x="242" y="2044"/>
              </a:cxn>
              <a:cxn ang="0">
                <a:pos x="158" y="1962"/>
              </a:cxn>
              <a:cxn ang="0">
                <a:pos x="164" y="1900"/>
              </a:cxn>
              <a:cxn ang="0">
                <a:pos x="170" y="1740"/>
              </a:cxn>
              <a:cxn ang="0">
                <a:pos x="180" y="1534"/>
              </a:cxn>
              <a:cxn ang="0">
                <a:pos x="166" y="1426"/>
              </a:cxn>
              <a:cxn ang="0">
                <a:pos x="64" y="1382"/>
              </a:cxn>
              <a:cxn ang="0">
                <a:pos x="52" y="1338"/>
              </a:cxn>
              <a:cxn ang="0">
                <a:pos x="76" y="1036"/>
              </a:cxn>
              <a:cxn ang="0">
                <a:pos x="84" y="900"/>
              </a:cxn>
              <a:cxn ang="0">
                <a:pos x="36" y="834"/>
              </a:cxn>
              <a:cxn ang="0">
                <a:pos x="16" y="788"/>
              </a:cxn>
              <a:cxn ang="0">
                <a:pos x="10" y="746"/>
              </a:cxn>
              <a:cxn ang="0">
                <a:pos x="6" y="706"/>
              </a:cxn>
              <a:cxn ang="0">
                <a:pos x="4" y="664"/>
              </a:cxn>
              <a:cxn ang="0">
                <a:pos x="20" y="590"/>
              </a:cxn>
              <a:cxn ang="0">
                <a:pos x="40" y="502"/>
              </a:cxn>
              <a:cxn ang="0">
                <a:pos x="66" y="444"/>
              </a:cxn>
              <a:cxn ang="0">
                <a:pos x="82" y="400"/>
              </a:cxn>
              <a:cxn ang="0">
                <a:pos x="114" y="334"/>
              </a:cxn>
              <a:cxn ang="0">
                <a:pos x="130" y="310"/>
              </a:cxn>
              <a:cxn ang="0">
                <a:pos x="226" y="294"/>
              </a:cxn>
              <a:cxn ang="0">
                <a:pos x="230" y="252"/>
              </a:cxn>
              <a:cxn ang="0">
                <a:pos x="190" y="236"/>
              </a:cxn>
              <a:cxn ang="0">
                <a:pos x="196" y="214"/>
              </a:cxn>
              <a:cxn ang="0">
                <a:pos x="192" y="194"/>
              </a:cxn>
              <a:cxn ang="0">
                <a:pos x="184" y="172"/>
              </a:cxn>
              <a:cxn ang="0">
                <a:pos x="206" y="120"/>
              </a:cxn>
              <a:cxn ang="0">
                <a:pos x="212" y="72"/>
              </a:cxn>
            </a:cxnLst>
            <a:rect l="0" t="0" r="r" b="b"/>
            <a:pathLst>
              <a:path w="712" h="2054">
                <a:moveTo>
                  <a:pt x="224" y="58"/>
                </a:moveTo>
                <a:lnTo>
                  <a:pt x="224" y="58"/>
                </a:lnTo>
                <a:lnTo>
                  <a:pt x="224" y="56"/>
                </a:lnTo>
                <a:lnTo>
                  <a:pt x="220" y="52"/>
                </a:lnTo>
                <a:lnTo>
                  <a:pt x="220" y="52"/>
                </a:lnTo>
                <a:lnTo>
                  <a:pt x="218" y="48"/>
                </a:lnTo>
                <a:lnTo>
                  <a:pt x="220" y="44"/>
                </a:lnTo>
                <a:lnTo>
                  <a:pt x="230" y="34"/>
                </a:lnTo>
                <a:lnTo>
                  <a:pt x="250" y="20"/>
                </a:lnTo>
                <a:lnTo>
                  <a:pt x="250" y="20"/>
                </a:lnTo>
                <a:lnTo>
                  <a:pt x="266" y="10"/>
                </a:lnTo>
                <a:lnTo>
                  <a:pt x="282" y="4"/>
                </a:lnTo>
                <a:lnTo>
                  <a:pt x="300" y="0"/>
                </a:lnTo>
                <a:lnTo>
                  <a:pt x="318" y="0"/>
                </a:lnTo>
                <a:lnTo>
                  <a:pt x="318" y="0"/>
                </a:lnTo>
                <a:lnTo>
                  <a:pt x="342" y="2"/>
                </a:lnTo>
                <a:lnTo>
                  <a:pt x="366" y="10"/>
                </a:lnTo>
                <a:lnTo>
                  <a:pt x="388" y="22"/>
                </a:lnTo>
                <a:lnTo>
                  <a:pt x="398" y="28"/>
                </a:lnTo>
                <a:lnTo>
                  <a:pt x="408" y="36"/>
                </a:lnTo>
                <a:lnTo>
                  <a:pt x="408" y="36"/>
                </a:lnTo>
                <a:lnTo>
                  <a:pt x="416" y="46"/>
                </a:lnTo>
                <a:lnTo>
                  <a:pt x="422" y="56"/>
                </a:lnTo>
                <a:lnTo>
                  <a:pt x="432" y="80"/>
                </a:lnTo>
                <a:lnTo>
                  <a:pt x="446" y="130"/>
                </a:lnTo>
                <a:lnTo>
                  <a:pt x="446" y="130"/>
                </a:lnTo>
                <a:lnTo>
                  <a:pt x="450" y="148"/>
                </a:lnTo>
                <a:lnTo>
                  <a:pt x="452" y="162"/>
                </a:lnTo>
                <a:lnTo>
                  <a:pt x="452" y="172"/>
                </a:lnTo>
                <a:lnTo>
                  <a:pt x="452" y="182"/>
                </a:lnTo>
                <a:lnTo>
                  <a:pt x="448" y="200"/>
                </a:lnTo>
                <a:lnTo>
                  <a:pt x="450" y="210"/>
                </a:lnTo>
                <a:lnTo>
                  <a:pt x="452" y="222"/>
                </a:lnTo>
                <a:lnTo>
                  <a:pt x="452" y="222"/>
                </a:lnTo>
                <a:lnTo>
                  <a:pt x="458" y="240"/>
                </a:lnTo>
                <a:lnTo>
                  <a:pt x="468" y="260"/>
                </a:lnTo>
                <a:lnTo>
                  <a:pt x="480" y="280"/>
                </a:lnTo>
                <a:lnTo>
                  <a:pt x="492" y="296"/>
                </a:lnTo>
                <a:lnTo>
                  <a:pt x="492" y="296"/>
                </a:lnTo>
                <a:lnTo>
                  <a:pt x="502" y="304"/>
                </a:lnTo>
                <a:lnTo>
                  <a:pt x="512" y="308"/>
                </a:lnTo>
                <a:lnTo>
                  <a:pt x="522" y="312"/>
                </a:lnTo>
                <a:lnTo>
                  <a:pt x="530" y="312"/>
                </a:lnTo>
                <a:lnTo>
                  <a:pt x="540" y="308"/>
                </a:lnTo>
                <a:lnTo>
                  <a:pt x="546" y="306"/>
                </a:lnTo>
                <a:lnTo>
                  <a:pt x="546" y="306"/>
                </a:lnTo>
                <a:lnTo>
                  <a:pt x="554" y="308"/>
                </a:lnTo>
                <a:lnTo>
                  <a:pt x="558" y="310"/>
                </a:lnTo>
                <a:lnTo>
                  <a:pt x="558" y="314"/>
                </a:lnTo>
                <a:lnTo>
                  <a:pt x="558" y="314"/>
                </a:lnTo>
                <a:lnTo>
                  <a:pt x="558" y="314"/>
                </a:lnTo>
                <a:lnTo>
                  <a:pt x="564" y="316"/>
                </a:lnTo>
                <a:lnTo>
                  <a:pt x="568" y="316"/>
                </a:lnTo>
                <a:lnTo>
                  <a:pt x="572" y="312"/>
                </a:lnTo>
                <a:lnTo>
                  <a:pt x="574" y="310"/>
                </a:lnTo>
                <a:lnTo>
                  <a:pt x="576" y="302"/>
                </a:lnTo>
                <a:lnTo>
                  <a:pt x="578" y="298"/>
                </a:lnTo>
                <a:lnTo>
                  <a:pt x="578" y="298"/>
                </a:lnTo>
                <a:lnTo>
                  <a:pt x="576" y="296"/>
                </a:lnTo>
                <a:lnTo>
                  <a:pt x="578" y="304"/>
                </a:lnTo>
                <a:lnTo>
                  <a:pt x="578" y="304"/>
                </a:lnTo>
                <a:lnTo>
                  <a:pt x="578" y="310"/>
                </a:lnTo>
                <a:lnTo>
                  <a:pt x="574" y="314"/>
                </a:lnTo>
                <a:lnTo>
                  <a:pt x="570" y="318"/>
                </a:lnTo>
                <a:lnTo>
                  <a:pt x="566" y="322"/>
                </a:lnTo>
                <a:lnTo>
                  <a:pt x="556" y="326"/>
                </a:lnTo>
                <a:lnTo>
                  <a:pt x="550" y="326"/>
                </a:lnTo>
                <a:lnTo>
                  <a:pt x="550" y="326"/>
                </a:lnTo>
                <a:lnTo>
                  <a:pt x="556" y="328"/>
                </a:lnTo>
                <a:lnTo>
                  <a:pt x="568" y="330"/>
                </a:lnTo>
                <a:lnTo>
                  <a:pt x="568" y="330"/>
                </a:lnTo>
                <a:lnTo>
                  <a:pt x="574" y="332"/>
                </a:lnTo>
                <a:lnTo>
                  <a:pt x="578" y="332"/>
                </a:lnTo>
                <a:lnTo>
                  <a:pt x="586" y="332"/>
                </a:lnTo>
                <a:lnTo>
                  <a:pt x="586" y="332"/>
                </a:lnTo>
                <a:lnTo>
                  <a:pt x="590" y="334"/>
                </a:lnTo>
                <a:lnTo>
                  <a:pt x="592" y="338"/>
                </a:lnTo>
                <a:lnTo>
                  <a:pt x="598" y="350"/>
                </a:lnTo>
                <a:lnTo>
                  <a:pt x="604" y="368"/>
                </a:lnTo>
                <a:lnTo>
                  <a:pt x="612" y="382"/>
                </a:lnTo>
                <a:lnTo>
                  <a:pt x="612" y="382"/>
                </a:lnTo>
                <a:lnTo>
                  <a:pt x="622" y="402"/>
                </a:lnTo>
                <a:lnTo>
                  <a:pt x="634" y="430"/>
                </a:lnTo>
                <a:lnTo>
                  <a:pt x="658" y="484"/>
                </a:lnTo>
                <a:lnTo>
                  <a:pt x="658" y="484"/>
                </a:lnTo>
                <a:lnTo>
                  <a:pt x="666" y="504"/>
                </a:lnTo>
                <a:lnTo>
                  <a:pt x="674" y="524"/>
                </a:lnTo>
                <a:lnTo>
                  <a:pt x="686" y="558"/>
                </a:lnTo>
                <a:lnTo>
                  <a:pt x="686" y="558"/>
                </a:lnTo>
                <a:lnTo>
                  <a:pt x="692" y="580"/>
                </a:lnTo>
                <a:lnTo>
                  <a:pt x="698" y="614"/>
                </a:lnTo>
                <a:lnTo>
                  <a:pt x="706" y="658"/>
                </a:lnTo>
                <a:lnTo>
                  <a:pt x="706" y="658"/>
                </a:lnTo>
                <a:lnTo>
                  <a:pt x="706" y="692"/>
                </a:lnTo>
                <a:lnTo>
                  <a:pt x="710" y="740"/>
                </a:lnTo>
                <a:lnTo>
                  <a:pt x="710" y="740"/>
                </a:lnTo>
                <a:lnTo>
                  <a:pt x="712" y="756"/>
                </a:lnTo>
                <a:lnTo>
                  <a:pt x="712" y="768"/>
                </a:lnTo>
                <a:lnTo>
                  <a:pt x="712" y="790"/>
                </a:lnTo>
                <a:lnTo>
                  <a:pt x="712" y="790"/>
                </a:lnTo>
                <a:lnTo>
                  <a:pt x="710" y="822"/>
                </a:lnTo>
                <a:lnTo>
                  <a:pt x="708" y="872"/>
                </a:lnTo>
                <a:lnTo>
                  <a:pt x="702" y="938"/>
                </a:lnTo>
                <a:lnTo>
                  <a:pt x="702" y="938"/>
                </a:lnTo>
                <a:lnTo>
                  <a:pt x="696" y="992"/>
                </a:lnTo>
                <a:lnTo>
                  <a:pt x="690" y="1030"/>
                </a:lnTo>
                <a:lnTo>
                  <a:pt x="686" y="1050"/>
                </a:lnTo>
                <a:lnTo>
                  <a:pt x="686" y="1050"/>
                </a:lnTo>
                <a:lnTo>
                  <a:pt x="684" y="1052"/>
                </a:lnTo>
                <a:lnTo>
                  <a:pt x="680" y="1054"/>
                </a:lnTo>
                <a:lnTo>
                  <a:pt x="668" y="1056"/>
                </a:lnTo>
                <a:lnTo>
                  <a:pt x="654" y="1056"/>
                </a:lnTo>
                <a:lnTo>
                  <a:pt x="654" y="1056"/>
                </a:lnTo>
                <a:lnTo>
                  <a:pt x="652" y="1064"/>
                </a:lnTo>
                <a:lnTo>
                  <a:pt x="650" y="1072"/>
                </a:lnTo>
                <a:lnTo>
                  <a:pt x="644" y="1078"/>
                </a:lnTo>
                <a:lnTo>
                  <a:pt x="644" y="1078"/>
                </a:lnTo>
                <a:lnTo>
                  <a:pt x="638" y="1084"/>
                </a:lnTo>
                <a:lnTo>
                  <a:pt x="636" y="1086"/>
                </a:lnTo>
                <a:lnTo>
                  <a:pt x="634" y="1092"/>
                </a:lnTo>
                <a:lnTo>
                  <a:pt x="634" y="1092"/>
                </a:lnTo>
                <a:lnTo>
                  <a:pt x="630" y="1096"/>
                </a:lnTo>
                <a:lnTo>
                  <a:pt x="624" y="1098"/>
                </a:lnTo>
                <a:lnTo>
                  <a:pt x="616" y="1102"/>
                </a:lnTo>
                <a:lnTo>
                  <a:pt x="616" y="1102"/>
                </a:lnTo>
                <a:lnTo>
                  <a:pt x="616" y="1196"/>
                </a:lnTo>
                <a:lnTo>
                  <a:pt x="616" y="1296"/>
                </a:lnTo>
                <a:lnTo>
                  <a:pt x="616" y="1296"/>
                </a:lnTo>
                <a:lnTo>
                  <a:pt x="614" y="1316"/>
                </a:lnTo>
                <a:lnTo>
                  <a:pt x="608" y="1350"/>
                </a:lnTo>
                <a:lnTo>
                  <a:pt x="602" y="1382"/>
                </a:lnTo>
                <a:lnTo>
                  <a:pt x="598" y="1400"/>
                </a:lnTo>
                <a:lnTo>
                  <a:pt x="598" y="1400"/>
                </a:lnTo>
                <a:lnTo>
                  <a:pt x="596" y="1402"/>
                </a:lnTo>
                <a:lnTo>
                  <a:pt x="592" y="1402"/>
                </a:lnTo>
                <a:lnTo>
                  <a:pt x="584" y="1400"/>
                </a:lnTo>
                <a:lnTo>
                  <a:pt x="578" y="1398"/>
                </a:lnTo>
                <a:lnTo>
                  <a:pt x="572" y="1398"/>
                </a:lnTo>
                <a:lnTo>
                  <a:pt x="572" y="1398"/>
                </a:lnTo>
                <a:lnTo>
                  <a:pt x="560" y="1400"/>
                </a:lnTo>
                <a:lnTo>
                  <a:pt x="538" y="1400"/>
                </a:lnTo>
                <a:lnTo>
                  <a:pt x="506" y="1398"/>
                </a:lnTo>
                <a:lnTo>
                  <a:pt x="506" y="1398"/>
                </a:lnTo>
                <a:lnTo>
                  <a:pt x="502" y="1410"/>
                </a:lnTo>
                <a:lnTo>
                  <a:pt x="502" y="1420"/>
                </a:lnTo>
                <a:lnTo>
                  <a:pt x="502" y="1432"/>
                </a:lnTo>
                <a:lnTo>
                  <a:pt x="502" y="1432"/>
                </a:lnTo>
                <a:lnTo>
                  <a:pt x="504" y="1456"/>
                </a:lnTo>
                <a:lnTo>
                  <a:pt x="504" y="1498"/>
                </a:lnTo>
                <a:lnTo>
                  <a:pt x="502" y="1542"/>
                </a:lnTo>
                <a:lnTo>
                  <a:pt x="500" y="1578"/>
                </a:lnTo>
                <a:lnTo>
                  <a:pt x="500" y="1578"/>
                </a:lnTo>
                <a:lnTo>
                  <a:pt x="488" y="1630"/>
                </a:lnTo>
                <a:lnTo>
                  <a:pt x="482" y="1658"/>
                </a:lnTo>
                <a:lnTo>
                  <a:pt x="482" y="1658"/>
                </a:lnTo>
                <a:lnTo>
                  <a:pt x="486" y="1686"/>
                </a:lnTo>
                <a:lnTo>
                  <a:pt x="490" y="1702"/>
                </a:lnTo>
                <a:lnTo>
                  <a:pt x="490" y="1712"/>
                </a:lnTo>
                <a:lnTo>
                  <a:pt x="490" y="1712"/>
                </a:lnTo>
                <a:lnTo>
                  <a:pt x="478" y="1822"/>
                </a:lnTo>
                <a:lnTo>
                  <a:pt x="478" y="1822"/>
                </a:lnTo>
                <a:lnTo>
                  <a:pt x="474" y="1958"/>
                </a:lnTo>
                <a:lnTo>
                  <a:pt x="474" y="1958"/>
                </a:lnTo>
                <a:lnTo>
                  <a:pt x="470" y="1994"/>
                </a:lnTo>
                <a:lnTo>
                  <a:pt x="434" y="2000"/>
                </a:lnTo>
                <a:lnTo>
                  <a:pt x="434" y="2000"/>
                </a:lnTo>
                <a:lnTo>
                  <a:pt x="440" y="2016"/>
                </a:lnTo>
                <a:lnTo>
                  <a:pt x="442" y="2030"/>
                </a:lnTo>
                <a:lnTo>
                  <a:pt x="442" y="2034"/>
                </a:lnTo>
                <a:lnTo>
                  <a:pt x="440" y="2038"/>
                </a:lnTo>
                <a:lnTo>
                  <a:pt x="440" y="2038"/>
                </a:lnTo>
                <a:lnTo>
                  <a:pt x="434" y="2044"/>
                </a:lnTo>
                <a:lnTo>
                  <a:pt x="426" y="2048"/>
                </a:lnTo>
                <a:lnTo>
                  <a:pt x="414" y="2050"/>
                </a:lnTo>
                <a:lnTo>
                  <a:pt x="398" y="2052"/>
                </a:lnTo>
                <a:lnTo>
                  <a:pt x="398" y="2052"/>
                </a:lnTo>
                <a:lnTo>
                  <a:pt x="388" y="2052"/>
                </a:lnTo>
                <a:lnTo>
                  <a:pt x="378" y="2050"/>
                </a:lnTo>
                <a:lnTo>
                  <a:pt x="362" y="2046"/>
                </a:lnTo>
                <a:lnTo>
                  <a:pt x="350" y="2040"/>
                </a:lnTo>
                <a:lnTo>
                  <a:pt x="342" y="2036"/>
                </a:lnTo>
                <a:lnTo>
                  <a:pt x="342" y="2036"/>
                </a:lnTo>
                <a:lnTo>
                  <a:pt x="340" y="2030"/>
                </a:lnTo>
                <a:lnTo>
                  <a:pt x="340" y="2024"/>
                </a:lnTo>
                <a:lnTo>
                  <a:pt x="344" y="2010"/>
                </a:lnTo>
                <a:lnTo>
                  <a:pt x="344" y="2010"/>
                </a:lnTo>
                <a:lnTo>
                  <a:pt x="344" y="2004"/>
                </a:lnTo>
                <a:lnTo>
                  <a:pt x="344" y="1998"/>
                </a:lnTo>
                <a:lnTo>
                  <a:pt x="344" y="1992"/>
                </a:lnTo>
                <a:lnTo>
                  <a:pt x="334" y="1996"/>
                </a:lnTo>
                <a:lnTo>
                  <a:pt x="334" y="1980"/>
                </a:lnTo>
                <a:lnTo>
                  <a:pt x="334" y="1980"/>
                </a:lnTo>
                <a:lnTo>
                  <a:pt x="334" y="1968"/>
                </a:lnTo>
                <a:lnTo>
                  <a:pt x="334" y="1952"/>
                </a:lnTo>
                <a:lnTo>
                  <a:pt x="334" y="1952"/>
                </a:lnTo>
                <a:lnTo>
                  <a:pt x="332" y="1890"/>
                </a:lnTo>
                <a:lnTo>
                  <a:pt x="332" y="1844"/>
                </a:lnTo>
                <a:lnTo>
                  <a:pt x="334" y="1820"/>
                </a:lnTo>
                <a:lnTo>
                  <a:pt x="334" y="1820"/>
                </a:lnTo>
                <a:lnTo>
                  <a:pt x="336" y="1806"/>
                </a:lnTo>
                <a:lnTo>
                  <a:pt x="336" y="1788"/>
                </a:lnTo>
                <a:lnTo>
                  <a:pt x="338" y="1758"/>
                </a:lnTo>
                <a:lnTo>
                  <a:pt x="338" y="1758"/>
                </a:lnTo>
                <a:lnTo>
                  <a:pt x="338" y="1736"/>
                </a:lnTo>
                <a:lnTo>
                  <a:pt x="338" y="1722"/>
                </a:lnTo>
                <a:lnTo>
                  <a:pt x="336" y="1712"/>
                </a:lnTo>
                <a:lnTo>
                  <a:pt x="336" y="1712"/>
                </a:lnTo>
                <a:lnTo>
                  <a:pt x="336" y="1706"/>
                </a:lnTo>
                <a:lnTo>
                  <a:pt x="336" y="1696"/>
                </a:lnTo>
                <a:lnTo>
                  <a:pt x="340" y="1674"/>
                </a:lnTo>
                <a:lnTo>
                  <a:pt x="346" y="1634"/>
                </a:lnTo>
                <a:lnTo>
                  <a:pt x="346" y="1634"/>
                </a:lnTo>
                <a:lnTo>
                  <a:pt x="348" y="1620"/>
                </a:lnTo>
                <a:lnTo>
                  <a:pt x="346" y="1602"/>
                </a:lnTo>
                <a:lnTo>
                  <a:pt x="346" y="1568"/>
                </a:lnTo>
                <a:lnTo>
                  <a:pt x="346" y="1568"/>
                </a:lnTo>
                <a:lnTo>
                  <a:pt x="346" y="1498"/>
                </a:lnTo>
                <a:lnTo>
                  <a:pt x="346" y="1498"/>
                </a:lnTo>
                <a:lnTo>
                  <a:pt x="348" y="1402"/>
                </a:lnTo>
                <a:lnTo>
                  <a:pt x="330" y="1406"/>
                </a:lnTo>
                <a:lnTo>
                  <a:pt x="330" y="1406"/>
                </a:lnTo>
                <a:lnTo>
                  <a:pt x="326" y="1430"/>
                </a:lnTo>
                <a:lnTo>
                  <a:pt x="324" y="1452"/>
                </a:lnTo>
                <a:lnTo>
                  <a:pt x="324" y="1468"/>
                </a:lnTo>
                <a:lnTo>
                  <a:pt x="324" y="1468"/>
                </a:lnTo>
                <a:lnTo>
                  <a:pt x="330" y="1588"/>
                </a:lnTo>
                <a:lnTo>
                  <a:pt x="334" y="1668"/>
                </a:lnTo>
                <a:lnTo>
                  <a:pt x="334" y="1696"/>
                </a:lnTo>
                <a:lnTo>
                  <a:pt x="334" y="1712"/>
                </a:lnTo>
                <a:lnTo>
                  <a:pt x="334" y="1712"/>
                </a:lnTo>
                <a:lnTo>
                  <a:pt x="330" y="1740"/>
                </a:lnTo>
                <a:lnTo>
                  <a:pt x="328" y="1780"/>
                </a:lnTo>
                <a:lnTo>
                  <a:pt x="330" y="1824"/>
                </a:lnTo>
                <a:lnTo>
                  <a:pt x="332" y="1854"/>
                </a:lnTo>
                <a:lnTo>
                  <a:pt x="332" y="1854"/>
                </a:lnTo>
                <a:lnTo>
                  <a:pt x="334" y="1866"/>
                </a:lnTo>
                <a:lnTo>
                  <a:pt x="334" y="1878"/>
                </a:lnTo>
                <a:lnTo>
                  <a:pt x="332" y="1898"/>
                </a:lnTo>
                <a:lnTo>
                  <a:pt x="326" y="1926"/>
                </a:lnTo>
                <a:lnTo>
                  <a:pt x="326" y="1926"/>
                </a:lnTo>
                <a:lnTo>
                  <a:pt x="324" y="1952"/>
                </a:lnTo>
                <a:lnTo>
                  <a:pt x="324" y="1968"/>
                </a:lnTo>
                <a:lnTo>
                  <a:pt x="326" y="1980"/>
                </a:lnTo>
                <a:lnTo>
                  <a:pt x="326" y="1980"/>
                </a:lnTo>
                <a:lnTo>
                  <a:pt x="328" y="1986"/>
                </a:lnTo>
                <a:lnTo>
                  <a:pt x="330" y="1992"/>
                </a:lnTo>
                <a:lnTo>
                  <a:pt x="330" y="1992"/>
                </a:lnTo>
                <a:lnTo>
                  <a:pt x="326" y="1998"/>
                </a:lnTo>
                <a:lnTo>
                  <a:pt x="326" y="1998"/>
                </a:lnTo>
                <a:lnTo>
                  <a:pt x="326" y="2002"/>
                </a:lnTo>
                <a:lnTo>
                  <a:pt x="326" y="2006"/>
                </a:lnTo>
                <a:lnTo>
                  <a:pt x="330" y="2018"/>
                </a:lnTo>
                <a:lnTo>
                  <a:pt x="330" y="2018"/>
                </a:lnTo>
                <a:lnTo>
                  <a:pt x="332" y="2022"/>
                </a:lnTo>
                <a:lnTo>
                  <a:pt x="330" y="2026"/>
                </a:lnTo>
                <a:lnTo>
                  <a:pt x="326" y="2036"/>
                </a:lnTo>
                <a:lnTo>
                  <a:pt x="326" y="2036"/>
                </a:lnTo>
                <a:lnTo>
                  <a:pt x="322" y="2040"/>
                </a:lnTo>
                <a:lnTo>
                  <a:pt x="316" y="2044"/>
                </a:lnTo>
                <a:lnTo>
                  <a:pt x="302" y="2048"/>
                </a:lnTo>
                <a:lnTo>
                  <a:pt x="282" y="2054"/>
                </a:lnTo>
                <a:lnTo>
                  <a:pt x="282" y="2054"/>
                </a:lnTo>
                <a:lnTo>
                  <a:pt x="242" y="2044"/>
                </a:lnTo>
                <a:lnTo>
                  <a:pt x="242" y="2044"/>
                </a:lnTo>
                <a:lnTo>
                  <a:pt x="234" y="2040"/>
                </a:lnTo>
                <a:lnTo>
                  <a:pt x="226" y="2034"/>
                </a:lnTo>
                <a:lnTo>
                  <a:pt x="222" y="2026"/>
                </a:lnTo>
                <a:lnTo>
                  <a:pt x="226" y="1988"/>
                </a:lnTo>
                <a:lnTo>
                  <a:pt x="154" y="1982"/>
                </a:lnTo>
                <a:lnTo>
                  <a:pt x="154" y="1982"/>
                </a:lnTo>
                <a:lnTo>
                  <a:pt x="154" y="1974"/>
                </a:lnTo>
                <a:lnTo>
                  <a:pt x="158" y="1962"/>
                </a:lnTo>
                <a:lnTo>
                  <a:pt x="158" y="1962"/>
                </a:lnTo>
                <a:lnTo>
                  <a:pt x="160" y="1956"/>
                </a:lnTo>
                <a:lnTo>
                  <a:pt x="164" y="1946"/>
                </a:lnTo>
                <a:lnTo>
                  <a:pt x="166" y="1938"/>
                </a:lnTo>
                <a:lnTo>
                  <a:pt x="166" y="1928"/>
                </a:lnTo>
                <a:lnTo>
                  <a:pt x="166" y="1916"/>
                </a:lnTo>
                <a:lnTo>
                  <a:pt x="164" y="1900"/>
                </a:lnTo>
                <a:lnTo>
                  <a:pt x="164" y="1900"/>
                </a:lnTo>
                <a:lnTo>
                  <a:pt x="162" y="1884"/>
                </a:lnTo>
                <a:lnTo>
                  <a:pt x="160" y="1870"/>
                </a:lnTo>
                <a:lnTo>
                  <a:pt x="162" y="1846"/>
                </a:lnTo>
                <a:lnTo>
                  <a:pt x="164" y="1824"/>
                </a:lnTo>
                <a:lnTo>
                  <a:pt x="166" y="1800"/>
                </a:lnTo>
                <a:lnTo>
                  <a:pt x="166" y="1800"/>
                </a:lnTo>
                <a:lnTo>
                  <a:pt x="166" y="1770"/>
                </a:lnTo>
                <a:lnTo>
                  <a:pt x="170" y="1740"/>
                </a:lnTo>
                <a:lnTo>
                  <a:pt x="176" y="1700"/>
                </a:lnTo>
                <a:lnTo>
                  <a:pt x="176" y="1700"/>
                </a:lnTo>
                <a:lnTo>
                  <a:pt x="180" y="1640"/>
                </a:lnTo>
                <a:lnTo>
                  <a:pt x="184" y="1598"/>
                </a:lnTo>
                <a:lnTo>
                  <a:pt x="184" y="1570"/>
                </a:lnTo>
                <a:lnTo>
                  <a:pt x="184" y="1570"/>
                </a:lnTo>
                <a:lnTo>
                  <a:pt x="180" y="1534"/>
                </a:lnTo>
                <a:lnTo>
                  <a:pt x="180" y="1534"/>
                </a:lnTo>
                <a:lnTo>
                  <a:pt x="180" y="1514"/>
                </a:lnTo>
                <a:lnTo>
                  <a:pt x="176" y="1498"/>
                </a:lnTo>
                <a:lnTo>
                  <a:pt x="172" y="1484"/>
                </a:lnTo>
                <a:lnTo>
                  <a:pt x="170" y="1470"/>
                </a:lnTo>
                <a:lnTo>
                  <a:pt x="170" y="1470"/>
                </a:lnTo>
                <a:lnTo>
                  <a:pt x="168" y="1448"/>
                </a:lnTo>
                <a:lnTo>
                  <a:pt x="166" y="1426"/>
                </a:lnTo>
                <a:lnTo>
                  <a:pt x="166" y="1426"/>
                </a:lnTo>
                <a:lnTo>
                  <a:pt x="160" y="1408"/>
                </a:lnTo>
                <a:lnTo>
                  <a:pt x="158" y="1396"/>
                </a:lnTo>
                <a:lnTo>
                  <a:pt x="158" y="1396"/>
                </a:lnTo>
                <a:lnTo>
                  <a:pt x="136" y="1394"/>
                </a:lnTo>
                <a:lnTo>
                  <a:pt x="136" y="1394"/>
                </a:lnTo>
                <a:lnTo>
                  <a:pt x="118" y="1392"/>
                </a:lnTo>
                <a:lnTo>
                  <a:pt x="90" y="1388"/>
                </a:lnTo>
                <a:lnTo>
                  <a:pt x="64" y="1382"/>
                </a:lnTo>
                <a:lnTo>
                  <a:pt x="54" y="1380"/>
                </a:lnTo>
                <a:lnTo>
                  <a:pt x="48" y="1374"/>
                </a:lnTo>
                <a:lnTo>
                  <a:pt x="48" y="1374"/>
                </a:lnTo>
                <a:lnTo>
                  <a:pt x="46" y="1370"/>
                </a:lnTo>
                <a:lnTo>
                  <a:pt x="46" y="1364"/>
                </a:lnTo>
                <a:lnTo>
                  <a:pt x="48" y="1352"/>
                </a:lnTo>
                <a:lnTo>
                  <a:pt x="52" y="1338"/>
                </a:lnTo>
                <a:lnTo>
                  <a:pt x="52" y="1338"/>
                </a:lnTo>
                <a:lnTo>
                  <a:pt x="54" y="1280"/>
                </a:lnTo>
                <a:lnTo>
                  <a:pt x="58" y="1204"/>
                </a:lnTo>
                <a:lnTo>
                  <a:pt x="58" y="1204"/>
                </a:lnTo>
                <a:lnTo>
                  <a:pt x="60" y="1154"/>
                </a:lnTo>
                <a:lnTo>
                  <a:pt x="64" y="1122"/>
                </a:lnTo>
                <a:lnTo>
                  <a:pt x="68" y="1082"/>
                </a:lnTo>
                <a:lnTo>
                  <a:pt x="68" y="1082"/>
                </a:lnTo>
                <a:lnTo>
                  <a:pt x="76" y="1036"/>
                </a:lnTo>
                <a:lnTo>
                  <a:pt x="80" y="986"/>
                </a:lnTo>
                <a:lnTo>
                  <a:pt x="86" y="926"/>
                </a:lnTo>
                <a:lnTo>
                  <a:pt x="86" y="926"/>
                </a:lnTo>
                <a:lnTo>
                  <a:pt x="88" y="910"/>
                </a:lnTo>
                <a:lnTo>
                  <a:pt x="86" y="902"/>
                </a:lnTo>
                <a:lnTo>
                  <a:pt x="86" y="900"/>
                </a:lnTo>
                <a:lnTo>
                  <a:pt x="84" y="900"/>
                </a:lnTo>
                <a:lnTo>
                  <a:pt x="84" y="900"/>
                </a:lnTo>
                <a:lnTo>
                  <a:pt x="80" y="898"/>
                </a:lnTo>
                <a:lnTo>
                  <a:pt x="76" y="896"/>
                </a:lnTo>
                <a:lnTo>
                  <a:pt x="68" y="884"/>
                </a:lnTo>
                <a:lnTo>
                  <a:pt x="58" y="870"/>
                </a:lnTo>
                <a:lnTo>
                  <a:pt x="58" y="870"/>
                </a:lnTo>
                <a:lnTo>
                  <a:pt x="52" y="852"/>
                </a:lnTo>
                <a:lnTo>
                  <a:pt x="46" y="844"/>
                </a:lnTo>
                <a:lnTo>
                  <a:pt x="36" y="834"/>
                </a:lnTo>
                <a:lnTo>
                  <a:pt x="36" y="834"/>
                </a:lnTo>
                <a:lnTo>
                  <a:pt x="26" y="828"/>
                </a:lnTo>
                <a:lnTo>
                  <a:pt x="24" y="822"/>
                </a:lnTo>
                <a:lnTo>
                  <a:pt x="24" y="816"/>
                </a:lnTo>
                <a:lnTo>
                  <a:pt x="24" y="810"/>
                </a:lnTo>
                <a:lnTo>
                  <a:pt x="24" y="810"/>
                </a:lnTo>
                <a:lnTo>
                  <a:pt x="22" y="800"/>
                </a:lnTo>
                <a:lnTo>
                  <a:pt x="16" y="788"/>
                </a:lnTo>
                <a:lnTo>
                  <a:pt x="2" y="770"/>
                </a:lnTo>
                <a:lnTo>
                  <a:pt x="2" y="770"/>
                </a:lnTo>
                <a:lnTo>
                  <a:pt x="0" y="768"/>
                </a:lnTo>
                <a:lnTo>
                  <a:pt x="0" y="764"/>
                </a:lnTo>
                <a:lnTo>
                  <a:pt x="4" y="760"/>
                </a:lnTo>
                <a:lnTo>
                  <a:pt x="10" y="750"/>
                </a:lnTo>
                <a:lnTo>
                  <a:pt x="10" y="750"/>
                </a:lnTo>
                <a:lnTo>
                  <a:pt x="10" y="746"/>
                </a:lnTo>
                <a:lnTo>
                  <a:pt x="10" y="742"/>
                </a:lnTo>
                <a:lnTo>
                  <a:pt x="6" y="734"/>
                </a:lnTo>
                <a:lnTo>
                  <a:pt x="6" y="734"/>
                </a:lnTo>
                <a:lnTo>
                  <a:pt x="4" y="726"/>
                </a:lnTo>
                <a:lnTo>
                  <a:pt x="6" y="722"/>
                </a:lnTo>
                <a:lnTo>
                  <a:pt x="10" y="716"/>
                </a:lnTo>
                <a:lnTo>
                  <a:pt x="10" y="716"/>
                </a:lnTo>
                <a:lnTo>
                  <a:pt x="6" y="706"/>
                </a:lnTo>
                <a:lnTo>
                  <a:pt x="2" y="696"/>
                </a:lnTo>
                <a:lnTo>
                  <a:pt x="2" y="696"/>
                </a:lnTo>
                <a:lnTo>
                  <a:pt x="0" y="692"/>
                </a:lnTo>
                <a:lnTo>
                  <a:pt x="0" y="686"/>
                </a:lnTo>
                <a:lnTo>
                  <a:pt x="2" y="680"/>
                </a:lnTo>
                <a:lnTo>
                  <a:pt x="2" y="680"/>
                </a:lnTo>
                <a:lnTo>
                  <a:pt x="4" y="670"/>
                </a:lnTo>
                <a:lnTo>
                  <a:pt x="4" y="664"/>
                </a:lnTo>
                <a:lnTo>
                  <a:pt x="0" y="658"/>
                </a:lnTo>
                <a:lnTo>
                  <a:pt x="0" y="658"/>
                </a:lnTo>
                <a:lnTo>
                  <a:pt x="0" y="652"/>
                </a:lnTo>
                <a:lnTo>
                  <a:pt x="0" y="644"/>
                </a:lnTo>
                <a:lnTo>
                  <a:pt x="6" y="624"/>
                </a:lnTo>
                <a:lnTo>
                  <a:pt x="12" y="604"/>
                </a:lnTo>
                <a:lnTo>
                  <a:pt x="20" y="590"/>
                </a:lnTo>
                <a:lnTo>
                  <a:pt x="20" y="590"/>
                </a:lnTo>
                <a:lnTo>
                  <a:pt x="26" y="580"/>
                </a:lnTo>
                <a:lnTo>
                  <a:pt x="30" y="568"/>
                </a:lnTo>
                <a:lnTo>
                  <a:pt x="34" y="544"/>
                </a:lnTo>
                <a:lnTo>
                  <a:pt x="34" y="544"/>
                </a:lnTo>
                <a:lnTo>
                  <a:pt x="36" y="526"/>
                </a:lnTo>
                <a:lnTo>
                  <a:pt x="38" y="512"/>
                </a:lnTo>
                <a:lnTo>
                  <a:pt x="38" y="512"/>
                </a:lnTo>
                <a:lnTo>
                  <a:pt x="40" y="502"/>
                </a:lnTo>
                <a:lnTo>
                  <a:pt x="44" y="492"/>
                </a:lnTo>
                <a:lnTo>
                  <a:pt x="48" y="482"/>
                </a:lnTo>
                <a:lnTo>
                  <a:pt x="52" y="476"/>
                </a:lnTo>
                <a:lnTo>
                  <a:pt x="52" y="476"/>
                </a:lnTo>
                <a:lnTo>
                  <a:pt x="56" y="470"/>
                </a:lnTo>
                <a:lnTo>
                  <a:pt x="60" y="462"/>
                </a:lnTo>
                <a:lnTo>
                  <a:pt x="66" y="444"/>
                </a:lnTo>
                <a:lnTo>
                  <a:pt x="66" y="444"/>
                </a:lnTo>
                <a:lnTo>
                  <a:pt x="70" y="428"/>
                </a:lnTo>
                <a:lnTo>
                  <a:pt x="74" y="422"/>
                </a:lnTo>
                <a:lnTo>
                  <a:pt x="78" y="418"/>
                </a:lnTo>
                <a:lnTo>
                  <a:pt x="78" y="418"/>
                </a:lnTo>
                <a:lnTo>
                  <a:pt x="80" y="414"/>
                </a:lnTo>
                <a:lnTo>
                  <a:pt x="82" y="410"/>
                </a:lnTo>
                <a:lnTo>
                  <a:pt x="82" y="400"/>
                </a:lnTo>
                <a:lnTo>
                  <a:pt x="82" y="400"/>
                </a:lnTo>
                <a:lnTo>
                  <a:pt x="88" y="378"/>
                </a:lnTo>
                <a:lnTo>
                  <a:pt x="92" y="356"/>
                </a:lnTo>
                <a:lnTo>
                  <a:pt x="92" y="356"/>
                </a:lnTo>
                <a:lnTo>
                  <a:pt x="96" y="350"/>
                </a:lnTo>
                <a:lnTo>
                  <a:pt x="100" y="342"/>
                </a:lnTo>
                <a:lnTo>
                  <a:pt x="108" y="336"/>
                </a:lnTo>
                <a:lnTo>
                  <a:pt x="114" y="334"/>
                </a:lnTo>
                <a:lnTo>
                  <a:pt x="114" y="334"/>
                </a:lnTo>
                <a:lnTo>
                  <a:pt x="134" y="328"/>
                </a:lnTo>
                <a:lnTo>
                  <a:pt x="134" y="328"/>
                </a:lnTo>
                <a:lnTo>
                  <a:pt x="150" y="322"/>
                </a:lnTo>
                <a:lnTo>
                  <a:pt x="150" y="322"/>
                </a:lnTo>
                <a:lnTo>
                  <a:pt x="136" y="318"/>
                </a:lnTo>
                <a:lnTo>
                  <a:pt x="130" y="314"/>
                </a:lnTo>
                <a:lnTo>
                  <a:pt x="128" y="312"/>
                </a:lnTo>
                <a:lnTo>
                  <a:pt x="130" y="310"/>
                </a:lnTo>
                <a:lnTo>
                  <a:pt x="134" y="306"/>
                </a:lnTo>
                <a:lnTo>
                  <a:pt x="146" y="304"/>
                </a:lnTo>
                <a:lnTo>
                  <a:pt x="160" y="302"/>
                </a:lnTo>
                <a:lnTo>
                  <a:pt x="196" y="300"/>
                </a:lnTo>
                <a:lnTo>
                  <a:pt x="196" y="300"/>
                </a:lnTo>
                <a:lnTo>
                  <a:pt x="206" y="300"/>
                </a:lnTo>
                <a:lnTo>
                  <a:pt x="216" y="298"/>
                </a:lnTo>
                <a:lnTo>
                  <a:pt x="226" y="294"/>
                </a:lnTo>
                <a:lnTo>
                  <a:pt x="232" y="288"/>
                </a:lnTo>
                <a:lnTo>
                  <a:pt x="232" y="288"/>
                </a:lnTo>
                <a:lnTo>
                  <a:pt x="238" y="278"/>
                </a:lnTo>
                <a:lnTo>
                  <a:pt x="240" y="266"/>
                </a:lnTo>
                <a:lnTo>
                  <a:pt x="240" y="262"/>
                </a:lnTo>
                <a:lnTo>
                  <a:pt x="238" y="258"/>
                </a:lnTo>
                <a:lnTo>
                  <a:pt x="234" y="254"/>
                </a:lnTo>
                <a:lnTo>
                  <a:pt x="230" y="252"/>
                </a:lnTo>
                <a:lnTo>
                  <a:pt x="230" y="252"/>
                </a:lnTo>
                <a:lnTo>
                  <a:pt x="222" y="250"/>
                </a:lnTo>
                <a:lnTo>
                  <a:pt x="214" y="250"/>
                </a:lnTo>
                <a:lnTo>
                  <a:pt x="204" y="250"/>
                </a:lnTo>
                <a:lnTo>
                  <a:pt x="198" y="248"/>
                </a:lnTo>
                <a:lnTo>
                  <a:pt x="198" y="248"/>
                </a:lnTo>
                <a:lnTo>
                  <a:pt x="194" y="244"/>
                </a:lnTo>
                <a:lnTo>
                  <a:pt x="190" y="236"/>
                </a:lnTo>
                <a:lnTo>
                  <a:pt x="190" y="230"/>
                </a:lnTo>
                <a:lnTo>
                  <a:pt x="192" y="228"/>
                </a:lnTo>
                <a:lnTo>
                  <a:pt x="194" y="226"/>
                </a:lnTo>
                <a:lnTo>
                  <a:pt x="194" y="226"/>
                </a:lnTo>
                <a:lnTo>
                  <a:pt x="198" y="222"/>
                </a:lnTo>
                <a:lnTo>
                  <a:pt x="198" y="220"/>
                </a:lnTo>
                <a:lnTo>
                  <a:pt x="196" y="214"/>
                </a:lnTo>
                <a:lnTo>
                  <a:pt x="196" y="214"/>
                </a:lnTo>
                <a:lnTo>
                  <a:pt x="194" y="212"/>
                </a:lnTo>
                <a:lnTo>
                  <a:pt x="194" y="212"/>
                </a:lnTo>
                <a:lnTo>
                  <a:pt x="194" y="208"/>
                </a:lnTo>
                <a:lnTo>
                  <a:pt x="194" y="204"/>
                </a:lnTo>
                <a:lnTo>
                  <a:pt x="196" y="198"/>
                </a:lnTo>
                <a:lnTo>
                  <a:pt x="196" y="198"/>
                </a:lnTo>
                <a:lnTo>
                  <a:pt x="194" y="196"/>
                </a:lnTo>
                <a:lnTo>
                  <a:pt x="192" y="194"/>
                </a:lnTo>
                <a:lnTo>
                  <a:pt x="190" y="190"/>
                </a:lnTo>
                <a:lnTo>
                  <a:pt x="190" y="190"/>
                </a:lnTo>
                <a:lnTo>
                  <a:pt x="192" y="186"/>
                </a:lnTo>
                <a:lnTo>
                  <a:pt x="192" y="182"/>
                </a:lnTo>
                <a:lnTo>
                  <a:pt x="194" y="178"/>
                </a:lnTo>
                <a:lnTo>
                  <a:pt x="194" y="178"/>
                </a:lnTo>
                <a:lnTo>
                  <a:pt x="188" y="174"/>
                </a:lnTo>
                <a:lnTo>
                  <a:pt x="184" y="172"/>
                </a:lnTo>
                <a:lnTo>
                  <a:pt x="178" y="166"/>
                </a:lnTo>
                <a:lnTo>
                  <a:pt x="178" y="166"/>
                </a:lnTo>
                <a:lnTo>
                  <a:pt x="176" y="158"/>
                </a:lnTo>
                <a:lnTo>
                  <a:pt x="178" y="152"/>
                </a:lnTo>
                <a:lnTo>
                  <a:pt x="196" y="134"/>
                </a:lnTo>
                <a:lnTo>
                  <a:pt x="196" y="134"/>
                </a:lnTo>
                <a:lnTo>
                  <a:pt x="204" y="124"/>
                </a:lnTo>
                <a:lnTo>
                  <a:pt x="206" y="120"/>
                </a:lnTo>
                <a:lnTo>
                  <a:pt x="206" y="118"/>
                </a:lnTo>
                <a:lnTo>
                  <a:pt x="206" y="114"/>
                </a:lnTo>
                <a:lnTo>
                  <a:pt x="206" y="114"/>
                </a:lnTo>
                <a:lnTo>
                  <a:pt x="204" y="106"/>
                </a:lnTo>
                <a:lnTo>
                  <a:pt x="200" y="96"/>
                </a:lnTo>
                <a:lnTo>
                  <a:pt x="200" y="96"/>
                </a:lnTo>
                <a:lnTo>
                  <a:pt x="204" y="88"/>
                </a:lnTo>
                <a:lnTo>
                  <a:pt x="212" y="72"/>
                </a:lnTo>
                <a:lnTo>
                  <a:pt x="222" y="5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latin typeface="Arial" charset="0"/>
              <a:cs typeface="Arial" charset="0"/>
            </a:endParaRPr>
          </a:p>
        </p:txBody>
      </p:sp>
      <p:pic>
        <p:nvPicPr>
          <p:cNvPr id="1028" name="Picture 6" descr="Take a stand full logo colour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6311900"/>
            <a:ext cx="1085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5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adeGothic BoldTwo" pitchFamily="9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adeGothic BoldTwo" pitchFamily="9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adeGothic BoldTwo" pitchFamily="9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adeGothic BoldTwo" pitchFamily="9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adeGothic BoldTwo" pitchFamily="9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adeGothic BoldTwo" pitchFamily="9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adeGothic BoldTwo" pitchFamily="9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radeGothic BoldTwo" pitchFamily="9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C174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200">
          <a:solidFill>
            <a:srgbClr val="0C1744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C1744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C1744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C1744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C1744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C1744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C1744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C174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keastand.org.a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468313" y="692150"/>
            <a:ext cx="8675687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z="3800" i="1" smtClean="0"/>
              <a:t>Working Together Against Violence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27013" y="3716338"/>
            <a:ext cx="8353425" cy="2376487"/>
          </a:xfrm>
          <a:prstGeom prst="roundRect">
            <a:avLst>
              <a:gd name="adj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AU" altLang="en-US" sz="3200" b="1" smtClean="0"/>
              <a:t>Women’s Health Victoria</a:t>
            </a:r>
          </a:p>
          <a:p>
            <a:pPr algn="ctr">
              <a:buFontTx/>
              <a:buNone/>
            </a:pPr>
            <a:r>
              <a:rPr lang="en-US" altLang="en-US" sz="3200" b="1" smtClean="0"/>
              <a:t>December 2011</a:t>
            </a:r>
            <a:endParaRPr lang="en-AU" altLang="en-US" sz="3200" b="1" smtClean="0"/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2339975" y="6505575"/>
            <a:ext cx="2663825" cy="307975"/>
          </a:xfrm>
          <a:prstGeom prst="rect">
            <a:avLst/>
          </a:prstGeom>
          <a:solidFill>
            <a:srgbClr val="172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Developed by Women’s Health Victoria with funding from VicHealth.</a:t>
            </a:r>
            <a:b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</a:b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© Women's Health Victoria 2011. 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765175"/>
            <a:ext cx="9144000" cy="5076825"/>
          </a:xfrm>
          <a:prstGeom prst="roundRect">
            <a:avLst>
              <a:gd name="adj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AU" altLang="en-US" smtClean="0"/>
              <a:t>	</a:t>
            </a:r>
            <a:r>
              <a:rPr lang="en-AU" altLang="en-US" sz="3200" b="1" smtClean="0"/>
              <a:t>The training adds a personal perspective and </a:t>
            </a:r>
            <a:r>
              <a:rPr lang="en-AU" altLang="en-US" sz="4000" b="1" smtClean="0"/>
              <a:t>brings the home into the workplace</a:t>
            </a:r>
            <a:r>
              <a:rPr lang="en-AU" altLang="en-US" sz="3200" b="1" smtClean="0"/>
              <a:t>. This is really important. It’s about supporting the guys however we can and building a good rapport between management and staff. </a:t>
            </a:r>
          </a:p>
          <a:p>
            <a:pPr>
              <a:buFontTx/>
              <a:buNone/>
            </a:pPr>
            <a:endParaRPr lang="en-AU" altLang="en-US" smtClean="0"/>
          </a:p>
          <a:p>
            <a:pPr algn="r">
              <a:buFontTx/>
              <a:buNone/>
            </a:pPr>
            <a:r>
              <a:rPr lang="en-AU" altLang="en-US" smtClean="0"/>
              <a:t>Worksite manager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2339975" y="6505575"/>
            <a:ext cx="2663825" cy="307975"/>
          </a:xfrm>
          <a:prstGeom prst="rect">
            <a:avLst/>
          </a:prstGeom>
          <a:solidFill>
            <a:srgbClr val="172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Developed by Women’s Health Victoria with funding from VicHealth.</a:t>
            </a:r>
            <a:b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</a:b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© Women's Health Victoria 2011. 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765175"/>
            <a:ext cx="9144000" cy="5076825"/>
          </a:xfrm>
          <a:prstGeom prst="roundRect">
            <a:avLst>
              <a:gd name="adj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AU" altLang="en-US" sz="3200" b="1" smtClean="0"/>
              <a:t>	(Benefits were) indirect, intangible things, like a </a:t>
            </a:r>
            <a:r>
              <a:rPr lang="en-AU" altLang="en-US" sz="4000" b="1" smtClean="0"/>
              <a:t>happier workforce, better productivity and less leave because of disenchantment</a:t>
            </a:r>
            <a:r>
              <a:rPr lang="en-AU" altLang="en-US" sz="3200" b="1" smtClean="0"/>
              <a:t>. The training has a flow on effect. Workers are more conscientious and the efforts you put in come back to you. </a:t>
            </a:r>
          </a:p>
          <a:p>
            <a:pPr>
              <a:buFontTx/>
              <a:buNone/>
            </a:pPr>
            <a:r>
              <a:rPr lang="en-AU" altLang="en-US" smtClean="0"/>
              <a:t> </a:t>
            </a:r>
          </a:p>
          <a:p>
            <a:pPr algn="r">
              <a:buFontTx/>
              <a:buNone/>
            </a:pPr>
            <a:r>
              <a:rPr lang="en-AU" altLang="en-US" smtClean="0"/>
              <a:t>	</a:t>
            </a:r>
            <a:r>
              <a:rPr lang="en-AU" altLang="en-US" i="1" smtClean="0"/>
              <a:t>Worksite manager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2339975" y="6505575"/>
            <a:ext cx="2663825" cy="307975"/>
          </a:xfrm>
          <a:prstGeom prst="rect">
            <a:avLst/>
          </a:prstGeom>
          <a:solidFill>
            <a:srgbClr val="172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Developed by Women’s Health Victoria with funding from VicHealth.</a:t>
            </a:r>
            <a:b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</a:b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© Women's Health Victoria 2011. 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 </a:t>
            </a: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2339975" y="6505575"/>
            <a:ext cx="2663825" cy="307975"/>
          </a:xfrm>
          <a:prstGeom prst="rect">
            <a:avLst/>
          </a:prstGeom>
          <a:solidFill>
            <a:srgbClr val="172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Developed by Women’s Health Victoria with funding from VicHealth.</a:t>
            </a:r>
            <a:b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</a:b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© Women's Health Victoria 2011.  All rights reserved.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4294967295"/>
          </p:nvPr>
        </p:nvSpPr>
        <p:spPr bwMode="auto">
          <a:xfrm>
            <a:off x="0" y="5661025"/>
            <a:ext cx="9144000" cy="504825"/>
          </a:xfrm>
          <a:prstGeom prst="roundRect">
            <a:avLst>
              <a:gd name="adj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AU" altLang="en-US" sz="1900" b="1" smtClean="0"/>
              <a:t>Certificate of Merit, 2009 Australian Crime and Violence Prevention Awards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9" r="13776"/>
          <a:stretch>
            <a:fillRect/>
          </a:stretch>
        </p:blipFill>
        <p:spPr bwMode="auto">
          <a:xfrm>
            <a:off x="0" y="-6350"/>
            <a:ext cx="91440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 Sustainable outcomes</a:t>
            </a: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2339975" y="6505575"/>
            <a:ext cx="2663825" cy="307975"/>
          </a:xfrm>
          <a:prstGeom prst="rect">
            <a:avLst/>
          </a:prstGeom>
          <a:solidFill>
            <a:srgbClr val="172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Developed by Women’s Health Victoria with funding from VicHealth.</a:t>
            </a:r>
            <a:b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</a:b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© Women's Health Victoria 2011.  All rights reserved.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971550" y="1196975"/>
            <a:ext cx="73453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/>
              <a:t>Take a Stand against violence. It’s everyone’s business </a:t>
            </a:r>
          </a:p>
          <a:p>
            <a:pPr eaLnBrk="1" hangingPunct="1"/>
            <a:r>
              <a:rPr lang="en-US" altLang="en-US" sz="2000"/>
              <a:t>workplace program</a:t>
            </a:r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endParaRPr lang="en-AU" altLang="en-US" sz="2000"/>
          </a:p>
        </p:txBody>
      </p:sp>
      <p:pic>
        <p:nvPicPr>
          <p:cNvPr id="16389" name="Picture 3" descr="Take a stand full logo b&amp;w&amp;gr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76475"/>
            <a:ext cx="37322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3563938" y="4221163"/>
            <a:ext cx="5111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/>
              <a:t>Everyone’s business </a:t>
            </a:r>
          </a:p>
          <a:p>
            <a:pPr eaLnBrk="1" hangingPunct="1"/>
            <a:r>
              <a:rPr lang="en-US" altLang="en-US" sz="2000"/>
              <a:t>professional development package</a:t>
            </a:r>
            <a:endParaRPr lang="en-AU" altLang="en-US" sz="2000"/>
          </a:p>
        </p:txBody>
      </p:sp>
      <p:pic>
        <p:nvPicPr>
          <p:cNvPr id="16391" name="Picture 5" descr="WHV001 EBG Title 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1163"/>
            <a:ext cx="22320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5" descr="WHV001 EBG BackCoverImage 3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013325"/>
            <a:ext cx="230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 </a:t>
            </a:r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2339975" y="6505575"/>
            <a:ext cx="2663825" cy="307975"/>
          </a:xfrm>
          <a:prstGeom prst="rect">
            <a:avLst/>
          </a:prstGeom>
          <a:solidFill>
            <a:srgbClr val="172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Developed by Women’s Health Victoria with funding from VicHealth.</a:t>
            </a:r>
            <a:b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</a:b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© Women's Health Victoria 2011.  All rights reserved.</a:t>
            </a:r>
          </a:p>
        </p:txBody>
      </p:sp>
      <p:pic>
        <p:nvPicPr>
          <p:cNvPr id="17412" name="Picture 5" descr="Take a stand full logo colo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125538"/>
            <a:ext cx="9047163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323850" y="5373688"/>
            <a:ext cx="8424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hlinkClick r:id="rId4"/>
              </a:rPr>
              <a:t>www.takeastand.org.au</a:t>
            </a:r>
            <a:r>
              <a:rPr lang="en-US" altLang="en-US" sz="3200"/>
              <a:t>		ph 9664-9300</a:t>
            </a:r>
            <a:endParaRPr lang="en-AU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en-US" smtClean="0"/>
              <a:t>Silence = complicity, a form of consent</a:t>
            </a:r>
          </a:p>
          <a:p>
            <a:pPr eaLnBrk="1" hangingPunct="1">
              <a:buFontTx/>
              <a:buNone/>
            </a:pPr>
            <a:endParaRPr lang="en-AU" altLang="en-US" b="1" smtClean="0"/>
          </a:p>
          <a:p>
            <a:pPr eaLnBrk="1" hangingPunct="1">
              <a:buFontTx/>
              <a:buNone/>
            </a:pPr>
            <a:r>
              <a:rPr lang="en-AU" altLang="en-US" b="1" smtClean="0"/>
              <a:t>All that is necessary for the triumph of evil is that good men do nothing. </a:t>
            </a:r>
          </a:p>
          <a:p>
            <a:pPr algn="r" eaLnBrk="1" hangingPunct="1">
              <a:buFontTx/>
              <a:buNone/>
            </a:pPr>
            <a:r>
              <a:rPr lang="en-AU" altLang="en-US" smtClean="0"/>
              <a:t>Edmund Burke (1729 - 1797)</a:t>
            </a:r>
          </a:p>
          <a:p>
            <a:pPr eaLnBrk="1" hangingPunct="1">
              <a:buFontTx/>
              <a:buNone/>
            </a:pPr>
            <a:endParaRPr lang="en-AU" altLang="en-US" smtClean="0"/>
          </a:p>
        </p:txBody>
      </p:sp>
      <p:pic>
        <p:nvPicPr>
          <p:cNvPr id="18435" name="Picture 3" descr="Take a stand full logo b&amp;w&amp;gr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5625"/>
            <a:ext cx="373221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Take a stand full logo b&amp;w&amp;gr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81525"/>
            <a:ext cx="30591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9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Bystander theory</a:t>
            </a:r>
            <a:endParaRPr lang="en-AU" altLang="en-US" smtClean="0"/>
          </a:p>
        </p:txBody>
      </p:sp>
      <p:sp>
        <p:nvSpPr>
          <p:cNvPr id="1946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8313" y="1628775"/>
            <a:ext cx="82296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mtClean="0"/>
              <a:t>Men are perpetrators co-workers, team members, allies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mtClean="0"/>
              <a:t>Women are victims co-workers, team members, allies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mtClean="0"/>
              <a:t>Focus on the bystander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mtClean="0"/>
              <a:t>Silence is a form of consent</a:t>
            </a:r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95513" y="1844675"/>
            <a:ext cx="1944687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771775" y="2924175"/>
            <a:ext cx="1079500" cy="287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95513" y="1773238"/>
            <a:ext cx="1944687" cy="3603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16238" y="2924175"/>
            <a:ext cx="1008062" cy="287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620713"/>
            <a:ext cx="8229600" cy="536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altLang="en-US" sz="4400" b="1" smtClean="0"/>
              <a:t>Issues for businesses</a:t>
            </a:r>
            <a:endParaRPr lang="en-AU" altLang="en-US" sz="4400" b="1" smtClean="0"/>
          </a:p>
          <a:p>
            <a:pPr lvl="1" eaLnBrk="1" hangingPunct="1">
              <a:lnSpc>
                <a:spcPct val="150000"/>
              </a:lnSpc>
            </a:pPr>
            <a:r>
              <a:rPr lang="en-AU" altLang="en-US" sz="3600" smtClean="0"/>
              <a:t> 2002/03  = $175.2 million</a:t>
            </a:r>
          </a:p>
          <a:p>
            <a:pPr lvl="1" eaLnBrk="1" hangingPunct="1">
              <a:lnSpc>
                <a:spcPct val="150000"/>
              </a:lnSpc>
            </a:pPr>
            <a:r>
              <a:rPr lang="en-AU" altLang="en-US" sz="3600" smtClean="0"/>
              <a:t> absenteeism</a:t>
            </a:r>
          </a:p>
          <a:p>
            <a:pPr lvl="1" eaLnBrk="1" hangingPunct="1">
              <a:lnSpc>
                <a:spcPct val="150000"/>
              </a:lnSpc>
            </a:pPr>
            <a:r>
              <a:rPr lang="en-AU" altLang="en-US" sz="3600" smtClean="0"/>
              <a:t> productivity</a:t>
            </a:r>
          </a:p>
          <a:p>
            <a:pPr lvl="1" eaLnBrk="1" hangingPunct="1">
              <a:lnSpc>
                <a:spcPct val="150000"/>
              </a:lnSpc>
            </a:pPr>
            <a:r>
              <a:rPr lang="en-AU" altLang="en-US" sz="3600" smtClean="0"/>
              <a:t> turnover</a:t>
            </a:r>
          </a:p>
        </p:txBody>
      </p:sp>
      <p:pic>
        <p:nvPicPr>
          <p:cNvPr id="20483" name="Picture 3" descr="Take a stand full logo b&amp;w&amp;gr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4221163"/>
            <a:ext cx="36718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725738" y="1268413"/>
            <a:ext cx="6418262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4400" smtClean="0"/>
              <a:t>Lead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400" smtClean="0"/>
              <a:t>Train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400" smtClean="0"/>
              <a:t>Promote</a:t>
            </a:r>
          </a:p>
          <a:p>
            <a:pPr eaLnBrk="1" hangingPunct="1"/>
            <a:endParaRPr lang="en-AU" altLang="en-US" smtClean="0"/>
          </a:p>
        </p:txBody>
      </p:sp>
      <p:pic>
        <p:nvPicPr>
          <p:cNvPr id="21508" name="Picture 3" descr="Take a stand full logo b&amp;w&amp;gr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97425"/>
            <a:ext cx="30607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Take a Stand resour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Background</a:t>
            </a:r>
            <a:endParaRPr lang="en-AU" altLang="en-US" smtClean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827088" y="2060575"/>
            <a:ext cx="7705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124" name="TextBox 11"/>
          <p:cNvSpPr txBox="1">
            <a:spLocks noChangeArrowheads="1"/>
          </p:cNvSpPr>
          <p:nvPr/>
        </p:nvSpPr>
        <p:spPr bwMode="auto">
          <a:xfrm>
            <a:off x="827088" y="1628775"/>
            <a:ext cx="76327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000"/>
              <a:t>Women’s Health Victoria is committed to the prevention of violence against women. </a:t>
            </a:r>
          </a:p>
          <a:p>
            <a:pPr eaLnBrk="1" hangingPunct="1"/>
            <a:endParaRPr lang="en-AU" altLang="en-US" sz="2000"/>
          </a:p>
          <a:p>
            <a:pPr eaLnBrk="1" hangingPunct="1"/>
            <a:r>
              <a:rPr lang="en-AU" altLang="en-US" sz="2000"/>
              <a:t>Women’s Health Victoria works in the primary prevention of violence, that is, we aim to prevent violence before it occurs, by influencing or eliminating the underlying determinants of violence against women. </a:t>
            </a:r>
          </a:p>
          <a:p>
            <a:pPr eaLnBrk="1" hangingPunct="1"/>
            <a:endParaRPr lang="en-AU" altLang="en-US" sz="2000"/>
          </a:p>
          <a:p>
            <a:pPr eaLnBrk="1" hangingPunct="1"/>
            <a:r>
              <a:rPr lang="en-AU" altLang="en-US" sz="2000"/>
              <a:t>Our work in the primary prevention of violence against women includes advocacy, innovative health promotion projects, capacity building, information and resource development.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2339975" y="6505575"/>
            <a:ext cx="2663825" cy="307975"/>
          </a:xfrm>
          <a:prstGeom prst="rect">
            <a:avLst/>
          </a:prstGeom>
          <a:solidFill>
            <a:srgbClr val="172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Developed by Women’s Health Victoria with funding from VicHealth.</a:t>
            </a:r>
            <a:b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</a:b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© Women's Health Victoria 2011.  All rights reserved.</a:t>
            </a:r>
          </a:p>
        </p:txBody>
      </p:sp>
      <p:sp>
        <p:nvSpPr>
          <p:cNvPr id="23555" name="Title 5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i="1" smtClean="0"/>
              <a:t>Everyone’s Business </a:t>
            </a:r>
            <a:br>
              <a:rPr lang="en-US" altLang="en-US" sz="3200" i="1" smtClean="0"/>
            </a:br>
            <a:r>
              <a:rPr lang="en-US" altLang="en-US" sz="3200" smtClean="0"/>
              <a:t>professional development package</a:t>
            </a:r>
            <a:endParaRPr lang="en-AU" altLang="en-US" sz="3200" smtClean="0"/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900113" y="1557338"/>
            <a:ext cx="755967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Recommended for local government, community and women’s health organisations interested in designing and delivering their own primary prevention workplace program.</a:t>
            </a:r>
          </a:p>
          <a:p>
            <a:pPr eaLnBrk="1" hangingPunct="1"/>
            <a:endParaRPr lang="en-AU" altLang="en-US"/>
          </a:p>
          <a:p>
            <a:pPr eaLnBrk="1" hangingPunct="1"/>
            <a:r>
              <a:rPr lang="en-AU" altLang="en-US"/>
              <a:t>Comprises full-day workshop, copy of the Everyone’s Business guide and membership of a supportive practice network.</a:t>
            </a:r>
          </a:p>
          <a:p>
            <a:pPr eaLnBrk="1" hangingPunct="1"/>
            <a:endParaRPr lang="en-AU" altLang="en-US"/>
          </a:p>
          <a:p>
            <a:pPr eaLnBrk="1" hangingPunct="1"/>
            <a:r>
              <a:rPr lang="en-AU" altLang="en-US"/>
              <a:t>Provides practitioners with the necessary theoretical base and practical skills to start planning, developing and implementing a new workplace program aimed at the primary prevention of violence against women.</a:t>
            </a:r>
          </a:p>
          <a:p>
            <a:pPr eaLnBrk="1" hangingPunct="1"/>
            <a:r>
              <a:rPr lang="en-AU" altLang="en-US"/>
              <a:t> </a:t>
            </a:r>
          </a:p>
          <a:p>
            <a:pPr eaLnBrk="1" hangingPunct="1"/>
            <a:r>
              <a:rPr lang="en-AU" altLang="en-US"/>
              <a:t>Workshop is run as part of the Women’s Health Victoria annual training calendar and can be delivered in regional Victoria.</a:t>
            </a:r>
          </a:p>
          <a:p>
            <a:pPr eaLnBrk="1" hangingPunct="1"/>
            <a:r>
              <a:rPr lang="en-AU" altLang="en-US"/>
              <a:t> </a:t>
            </a:r>
          </a:p>
        </p:txBody>
      </p:sp>
      <p:pic>
        <p:nvPicPr>
          <p:cNvPr id="23557" name="Picture 5" descr="WHV001 EBG BackCoverImage 3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0350"/>
            <a:ext cx="2933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388" y="5589588"/>
            <a:ext cx="87852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Further information at http://whv.org.au/what-we-do/violence-against-women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914400" y="1196975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AU" altLang="en-US" smtClean="0"/>
              <a:t> </a:t>
            </a:r>
          </a:p>
        </p:txBody>
      </p:sp>
      <p:pic>
        <p:nvPicPr>
          <p:cNvPr id="24579" name="Content Placeholder 4" descr="WHV001 EBG WheelDiagram 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60350"/>
            <a:ext cx="6149975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i="1" smtClean="0"/>
              <a:t>Working Together Against Violence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827088" y="1484313"/>
            <a:ext cx="45370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000"/>
              <a:t>Working Together Against Violence Project ran from 2007-2011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VicHealth </a:t>
            </a:r>
            <a:r>
              <a:rPr lang="en-AU" altLang="en-US" sz="2000" i="1"/>
              <a:t>Respect, Responsibility and Equality: preventing violence against women </a:t>
            </a:r>
            <a:r>
              <a:rPr lang="en-AU" altLang="en-US" sz="2000"/>
              <a:t>program grant funding</a:t>
            </a:r>
          </a:p>
          <a:p>
            <a:pPr eaLnBrk="1" hangingPunct="1"/>
            <a:endParaRPr lang="en-AU" altLang="en-US" sz="2000"/>
          </a:p>
          <a:p>
            <a:pPr eaLnBrk="1" hangingPunct="1"/>
            <a:r>
              <a:rPr lang="en-AU" altLang="en-US" sz="2000"/>
              <a:t>Aimed to strengthen the organisational capacity of a male-dominated workplace (Linfox) to promote gender equality and non-violent norms.</a:t>
            </a:r>
          </a:p>
          <a:p>
            <a:pPr eaLnBrk="1" hangingPunct="1"/>
            <a:endParaRPr lang="en-AU" altLang="en-US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12875"/>
            <a:ext cx="2763838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1" name="Title 1"/>
          <p:cNvSpPr>
            <a:spLocks noGrp="1"/>
          </p:cNvSpPr>
          <p:nvPr>
            <p:ph type="title"/>
          </p:nvPr>
        </p:nvSpPr>
        <p:spPr bwMode="auto">
          <a:xfrm>
            <a:off x="1044575" y="0"/>
            <a:ext cx="8099425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 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779838" y="2133600"/>
            <a:ext cx="17287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en-US" sz="2400" i="1"/>
              <a:t>Working Together Against Violence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339975" y="6505575"/>
            <a:ext cx="2663825" cy="307975"/>
          </a:xfrm>
          <a:prstGeom prst="rect">
            <a:avLst/>
          </a:prstGeom>
          <a:solidFill>
            <a:srgbClr val="172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Developed by Women’s Health Victoria with funding from VicHealth.</a:t>
            </a:r>
            <a:b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</a:b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© Women's Health Victoria 2011.  All rights reserved.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 Ecological approach</a:t>
            </a:r>
          </a:p>
        </p:txBody>
      </p:sp>
      <p:pic>
        <p:nvPicPr>
          <p:cNvPr id="8195" name="Content Placeholder 4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2339975" y="6505575"/>
            <a:ext cx="2663825" cy="307975"/>
          </a:xfrm>
          <a:prstGeom prst="rect">
            <a:avLst/>
          </a:prstGeom>
          <a:solidFill>
            <a:srgbClr val="172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Developed by Women’s Health Victoria with funding from VicHealth.</a:t>
            </a:r>
            <a:b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</a:b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© Women's Health Victoria 2011. 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260350"/>
            <a:ext cx="9144000" cy="5581650"/>
          </a:xfrm>
          <a:prstGeom prst="roundRect">
            <a:avLst>
              <a:gd name="adj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AU" altLang="en-US" b="1" smtClean="0"/>
              <a:t>	How are we going to bring more men – many more men – into a conversation about sexism and violence against women?</a:t>
            </a:r>
          </a:p>
          <a:p>
            <a:pPr>
              <a:buFontTx/>
              <a:buNone/>
            </a:pPr>
            <a:endParaRPr lang="en-AU" altLang="en-US" b="1" smtClean="0"/>
          </a:p>
          <a:p>
            <a:pPr>
              <a:buFontTx/>
              <a:buNone/>
            </a:pPr>
            <a:r>
              <a:rPr lang="en-AU" altLang="en-US" b="1" smtClean="0"/>
              <a:t>	And how are we going to do this </a:t>
            </a:r>
            <a:r>
              <a:rPr lang="en-AU" altLang="en-US" sz="3900" b="1" smtClean="0"/>
              <a:t>without turning them off, without berating them, without blaming them </a:t>
            </a:r>
            <a:r>
              <a:rPr lang="en-AU" altLang="en-US" b="1" smtClean="0"/>
              <a:t>for centuries of sexist oppression?</a:t>
            </a:r>
          </a:p>
          <a:p>
            <a:pPr>
              <a:buFontTx/>
              <a:buNone/>
            </a:pPr>
            <a:endParaRPr lang="en-AU" altLang="en-US" smtClean="0"/>
          </a:p>
          <a:p>
            <a:pPr algn="r">
              <a:buFontTx/>
              <a:buNone/>
            </a:pPr>
            <a:r>
              <a:rPr lang="en-AU" altLang="en-US" smtClean="0"/>
              <a:t>	Jackson Katz, The Macho Paradox (2006)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2339975" y="6505575"/>
            <a:ext cx="2663825" cy="307975"/>
          </a:xfrm>
          <a:prstGeom prst="rect">
            <a:avLst/>
          </a:prstGeom>
          <a:solidFill>
            <a:srgbClr val="172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Developed by Women’s Health Victoria with funding from VicHealth.</a:t>
            </a:r>
            <a:b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</a:b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© Women's Health Victoria 2011. 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424862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 </a:t>
            </a:r>
            <a:r>
              <a:rPr lang="en-AU" altLang="en-US" i="1" smtClean="0"/>
              <a:t>Working Together Against Violence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755650" y="765175"/>
            <a:ext cx="82089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Linked in to organisational health and safety program; ongoing policy development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Promotional and educational materials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Information for managers about supporting staff exposed to DV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/>
              <a:t> Presentations to senior managers to educate and recruit worksites to deliver program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/>
              <a:t> Delivery of training across 11 worksites in Victoria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/>
              <a:t> Total of 515 Linfox employees participated in the training, including warehouse workers, managerial and admin staff, and truck drivers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/>
              <a:t> 89% of participants were men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AU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/>
              <a:t> Male and female facilitator working together modelled respectful relationships</a:t>
            </a:r>
          </a:p>
          <a:p>
            <a:pPr eaLnBrk="1" hangingPunct="1"/>
            <a:endParaRPr lang="en-AU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altLang="en-US" smtClean="0"/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2339975" y="6505575"/>
            <a:ext cx="2663825" cy="307975"/>
          </a:xfrm>
          <a:prstGeom prst="rect">
            <a:avLst/>
          </a:prstGeom>
          <a:solidFill>
            <a:srgbClr val="172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Developed by Women’s Health Victoria with funding from VicHealth.</a:t>
            </a:r>
            <a:b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</a:b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© Women's Health Victoria 2011.  All rights reserved.</a:t>
            </a:r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mtClean="0"/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0"/>
            <a:ext cx="8291513" cy="5842000"/>
          </a:xfrm>
          <a:prstGeom prst="roundRect">
            <a:avLst>
              <a:gd name="adj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AU" altLang="en-US" smtClean="0"/>
              <a:t> 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92150"/>
            <a:ext cx="45910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339975" y="6505575"/>
            <a:ext cx="2663825" cy="307975"/>
          </a:xfrm>
          <a:prstGeom prst="rect">
            <a:avLst/>
          </a:prstGeom>
          <a:solidFill>
            <a:srgbClr val="172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Developed by Women’s Health Victoria with funding from VicHealth.</a:t>
            </a:r>
            <a:b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</a:br>
            <a:r>
              <a:rPr lang="en-AU" altLang="en-US" sz="700">
                <a:solidFill>
                  <a:srgbClr val="F4FFEF"/>
                </a:solidFill>
                <a:latin typeface="Arial Narrow" panose="020B0606020202030204" pitchFamily="34" charset="0"/>
              </a:rPr>
              <a:t>© Women's Health Victoria 2011.  All rights reserved.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|3.2"/>
</p:tagLst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DBA6"/>
      </a:lt1>
      <a:dk2>
        <a:srgbClr val="000000"/>
      </a:dk2>
      <a:lt2>
        <a:srgbClr val="FFAC31"/>
      </a:lt2>
      <a:accent1>
        <a:srgbClr val="FF9900"/>
      </a:accent1>
      <a:accent2>
        <a:srgbClr val="FFCC80"/>
      </a:accent2>
      <a:accent3>
        <a:srgbClr val="FFEAD0"/>
      </a:accent3>
      <a:accent4>
        <a:srgbClr val="000000"/>
      </a:accent4>
      <a:accent5>
        <a:srgbClr val="FFCAAA"/>
      </a:accent5>
      <a:accent6>
        <a:srgbClr val="E7B973"/>
      </a:accent6>
      <a:hlink>
        <a:srgbClr val="E68A00"/>
      </a:hlink>
      <a:folHlink>
        <a:srgbClr val="FF6600"/>
      </a:folHlink>
    </a:clrScheme>
    <a:fontScheme name="Default Design">
      <a:majorFont>
        <a:latin typeface="TradeGothic BoldTwo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8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72B406EC4FF44A494E2EC2B5D0974" ma:contentTypeVersion="3" ma:contentTypeDescription="Create a new document." ma:contentTypeScope="" ma:versionID="f55130897ef6ffcf67a78f26ba36383b">
  <xsd:schema xmlns:xsd="http://www.w3.org/2001/XMLSchema" xmlns:xs="http://www.w3.org/2001/XMLSchema" xmlns:p="http://schemas.microsoft.com/office/2006/metadata/properties" xmlns:ns2="b2999bd9-dba0-46e4-8521-1f182c80fbb9" xmlns:ns4="c9f238dd-bb73-4aef-a7a5-d644ad823e52" targetNamespace="http://schemas.microsoft.com/office/2006/metadata/properties" ma:root="true" ma:fieldsID="afdec5cad4fa6870f71747e3fae521e1" ns2:_="" ns4:_="">
    <xsd:import namespace="b2999bd9-dba0-46e4-8521-1f182c80fbb9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AGLSSubjectTaxHTField1" minOccurs="0"/>
                <xsd:element ref="ns4:AGLSSubjectHTField0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99bd9-dba0-46e4-8521-1f182c80fbb9" elementFormDefault="qualified">
    <xsd:import namespace="http://schemas.microsoft.com/office/2006/documentManagement/types"/>
    <xsd:import namespace="http://schemas.microsoft.com/office/infopath/2007/PartnerControls"/>
    <xsd:element name="AGLSSubjectTaxHTField1" ma:index="8" nillable="true" ma:displayName="DC.Subject_1" ma:hidden="true" ma:internalName="AGLSSubjectTaxHTField1">
      <xsd:simpleType>
        <xsd:restriction base="dms:Note"/>
      </xsd:simpleType>
    </xsd:element>
    <xsd:element name="TaxCatchAll" ma:index="11" nillable="true" ma:displayName="Taxonomy Catch All Column" ma:description="" ma:hidden="true" ma:list="{ff9c2cd2-d0e6-477d-a921-5f7152752030}" ma:internalName="TaxCatchAll" ma:showField="CatchAllData" ma:web="b2999bd9-dba0-46e4-8521-1f182c80fb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AGLSSubjectHTField0" ma:index="10" ma:taxonomy="true" ma:internalName="AGLSSubjectHTField0" ma:taxonomyFieldName="AGLSSubject" ma:displayName="DC.Subject" ma:default="" ma:fieldId="{d8fece8f-c1b1-4f04-a86c-25e52362e650}" ma:sspId="2283e515-f1ad-4c86-85fd-a7bc38926309" ma:termSetId="bd09e9e4-4fd3-4785-8f8f-05e1704e9b3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LSSubjectTaxHTField1 xmlns="b2999bd9-dba0-46e4-8521-1f182c80fbb9" xsi:nil="true"/>
    <AGLSSubject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Women</TermName>
          <TermId xmlns="http://schemas.microsoft.com/office/infopath/2007/PartnerControls">adb5f361-0da7-4d3b-b8f4-4dd6a619034a</TermId>
        </TermInfo>
      </Terms>
    </AGLSSubjectHTField0>
    <TaxCatchAll xmlns="b2999bd9-dba0-46e4-8521-1f182c80fbb9">
      <Value>106</Value>
    </TaxCatchAll>
  </documentManagement>
</p:properties>
</file>

<file path=customXml/itemProps1.xml><?xml version="1.0" encoding="utf-8"?>
<ds:datastoreItem xmlns:ds="http://schemas.openxmlformats.org/officeDocument/2006/customXml" ds:itemID="{329F4DD2-B9F2-4C5D-BF5B-7D9CFB42C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A8B9DF-B063-4956-BD3E-54990523ADFF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22BA3F3-A2FC-4C57-B125-7184992EE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99bd9-dba0-46e4-8521-1f182c80fbb9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27E4474-8F75-4A7A-B25F-2AD9F812158C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c9f238dd-bb73-4aef-a7a5-d644ad823e52"/>
    <ds:schemaRef ds:uri="http://purl.org/dc/elements/1.1/"/>
    <ds:schemaRef ds:uri="http://schemas.microsoft.com/office/infopath/2007/PartnerControls"/>
    <ds:schemaRef ds:uri="b2999bd9-dba0-46e4-8521-1f182c80fbb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3786</TotalTime>
  <Words>616</Words>
  <Application>Microsoft Office PowerPoint</Application>
  <PresentationFormat>On-screen Show (4:3)</PresentationFormat>
  <Paragraphs>126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TradeGothic BoldTwo</vt:lpstr>
      <vt:lpstr>Arial Narrow</vt:lpstr>
      <vt:lpstr>Default Design</vt:lpstr>
      <vt:lpstr>Working Together Against Violence</vt:lpstr>
      <vt:lpstr>Background</vt:lpstr>
      <vt:lpstr>Working Together Against Violence</vt:lpstr>
      <vt:lpstr> </vt:lpstr>
      <vt:lpstr> Ecological approach</vt:lpstr>
      <vt:lpstr> </vt:lpstr>
      <vt:lpstr> Working Together Against Violence</vt:lpstr>
      <vt:lpstr>PowerPoint Presentation</vt:lpstr>
      <vt:lpstr> </vt:lpstr>
      <vt:lpstr> </vt:lpstr>
      <vt:lpstr> </vt:lpstr>
      <vt:lpstr> </vt:lpstr>
      <vt:lpstr> Sustainable outcomes</vt:lpstr>
      <vt:lpstr> </vt:lpstr>
      <vt:lpstr>PowerPoint Presentation</vt:lpstr>
      <vt:lpstr>Bystander theory</vt:lpstr>
      <vt:lpstr>PowerPoint Presentation</vt:lpstr>
      <vt:lpstr> </vt:lpstr>
      <vt:lpstr>PowerPoint Presentation</vt:lpstr>
      <vt:lpstr>Everyone’s Business  professional development package</vt:lpstr>
      <vt:lpstr> 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 against violence - Women's Health Victoria - Dec 2011</dc:title>
  <dc:creator>Presentation Magazine</dc:creator>
  <cp:lastModifiedBy>Zachary Tangey</cp:lastModifiedBy>
  <cp:revision>226</cp:revision>
  <dcterms:created xsi:type="dcterms:W3CDTF">2005-03-15T10:04:38Z</dcterms:created>
  <dcterms:modified xsi:type="dcterms:W3CDTF">2018-03-22T04:29:53Z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GLSSubject">
    <vt:lpwstr>106;#Women|adb5f361-0da7-4d3b-b8f4-4dd6a619034a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  <property fmtid="{D5CDD505-2E9C-101B-9397-08002B2CF9AE}" pid="5" name="xd_Signature">
    <vt:lpwstr/>
  </property>
  <property fmtid="{D5CDD505-2E9C-101B-9397-08002B2CF9AE}" pid="6" name="Order">
    <vt:lpwstr>900.000000000000</vt:lpwstr>
  </property>
  <property fmtid="{D5CDD505-2E9C-101B-9397-08002B2CF9AE}" pid="7" name="TemplateUrl">
    <vt:lpwstr/>
  </property>
  <property fmtid="{D5CDD505-2E9C-101B-9397-08002B2CF9AE}" pid="8" name="xd_ProgID">
    <vt:lpwstr/>
  </property>
  <property fmtid="{D5CDD505-2E9C-101B-9397-08002B2CF9AE}" pid="9" name="ContentTypeId">
    <vt:lpwstr>0x010100E7A608D187FF8444903DE9316A917EFA</vt:lpwstr>
  </property>
  <property fmtid="{D5CDD505-2E9C-101B-9397-08002B2CF9AE}" pid="10" name="_SourceUrl">
    <vt:lpwstr/>
  </property>
  <property fmtid="{D5CDD505-2E9C-101B-9397-08002B2CF9AE}" pid="11" name="_SharedFileIndex">
    <vt:lpwstr/>
  </property>
</Properties>
</file>