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6"/>
  </p:sldMasterIdLst>
  <p:notesMasterIdLst>
    <p:notesMasterId r:id="rId18"/>
  </p:notesMasterIdLst>
  <p:sldIdLst>
    <p:sldId id="256" r:id="rId7"/>
    <p:sldId id="260" r:id="rId8"/>
    <p:sldId id="275" r:id="rId9"/>
    <p:sldId id="262" r:id="rId10"/>
    <p:sldId id="265" r:id="rId11"/>
    <p:sldId id="266" r:id="rId12"/>
    <p:sldId id="268" r:id="rId13"/>
    <p:sldId id="258" r:id="rId14"/>
    <p:sldId id="269" r:id="rId15"/>
    <p:sldId id="25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213" autoAdjust="0"/>
  </p:normalViewPr>
  <p:slideViewPr>
    <p:cSldViewPr snapToGrid="0">
      <p:cViewPr varScale="1">
        <p:scale>
          <a:sx n="105" d="100"/>
          <a:sy n="105"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1E04E-09CF-4A5C-BED4-2ED5876FF7EF}" type="datetimeFigureOut">
              <a:rPr lang="en-AU" smtClean="0"/>
              <a:t>11/05/2018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A0F06-21DF-4CCC-909F-58799E957266}" type="slidenum">
              <a:rPr lang="en-AU" smtClean="0"/>
              <a:t>‹#›</a:t>
            </a:fld>
            <a:endParaRPr lang="en-AU"/>
          </a:p>
        </p:txBody>
      </p:sp>
    </p:spTree>
    <p:extLst>
      <p:ext uri="{BB962C8B-B14F-4D97-AF65-F5344CB8AC3E}">
        <p14:creationId xmlns:p14="http://schemas.microsoft.com/office/powerpoint/2010/main" val="288951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15A0F06-21DF-4CCC-909F-58799E957266}" type="slidenum">
              <a:rPr lang="en-AU" smtClean="0"/>
              <a:t>2</a:t>
            </a:fld>
            <a:endParaRPr lang="en-AU"/>
          </a:p>
        </p:txBody>
      </p:sp>
    </p:spTree>
    <p:extLst>
      <p:ext uri="{BB962C8B-B14F-4D97-AF65-F5344CB8AC3E}">
        <p14:creationId xmlns:p14="http://schemas.microsoft.com/office/powerpoint/2010/main" val="375563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 needed to get the AFC champions on board as they had very diverse reasons for being on the steering committee.  Needed Andrea to present to the group to get them on the same page to plan the day.  </a:t>
            </a:r>
          </a:p>
          <a:p>
            <a:endParaRPr lang="en-AU" dirty="0"/>
          </a:p>
        </p:txBody>
      </p:sp>
      <p:sp>
        <p:nvSpPr>
          <p:cNvPr id="4" name="Slide Number Placeholder 3"/>
          <p:cNvSpPr>
            <a:spLocks noGrp="1"/>
          </p:cNvSpPr>
          <p:nvPr>
            <p:ph type="sldNum" sz="quarter" idx="10"/>
          </p:nvPr>
        </p:nvSpPr>
        <p:spPr/>
        <p:txBody>
          <a:bodyPr/>
          <a:lstStyle/>
          <a:p>
            <a:fld id="{215A0F06-21DF-4CCC-909F-58799E957266}" type="slidenum">
              <a:rPr lang="en-AU" smtClean="0"/>
              <a:t>3</a:t>
            </a:fld>
            <a:endParaRPr lang="en-AU"/>
          </a:p>
        </p:txBody>
      </p:sp>
    </p:spTree>
    <p:extLst>
      <p:ext uri="{BB962C8B-B14F-4D97-AF65-F5344CB8AC3E}">
        <p14:creationId xmlns:p14="http://schemas.microsoft.com/office/powerpoint/2010/main" val="32362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215A0F06-21DF-4CCC-909F-58799E957266}" type="slidenum">
              <a:rPr lang="en-AU" smtClean="0"/>
              <a:t>4</a:t>
            </a:fld>
            <a:endParaRPr lang="en-AU"/>
          </a:p>
        </p:txBody>
      </p:sp>
    </p:spTree>
    <p:extLst>
      <p:ext uri="{BB962C8B-B14F-4D97-AF65-F5344CB8AC3E}">
        <p14:creationId xmlns:p14="http://schemas.microsoft.com/office/powerpoint/2010/main" val="10328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 ran the event</a:t>
            </a:r>
            <a:r>
              <a:rPr lang="en-AU" sz="1200" kern="1200" baseline="0" dirty="0" smtClean="0">
                <a:solidFill>
                  <a:schemeClr val="tx1"/>
                </a:solidFill>
                <a:effectLst/>
                <a:latin typeface="+mn-lt"/>
                <a:ea typeface="+mn-ea"/>
                <a:cs typeface="+mn-cs"/>
              </a:rPr>
              <a:t> as part of the Banyule Seniors Festival so we had 4000 copies of the program available throughout the community</a:t>
            </a:r>
          </a:p>
          <a:p>
            <a:r>
              <a:rPr lang="en-AU" sz="1200" kern="1200" baseline="0" dirty="0" smtClean="0">
                <a:solidFill>
                  <a:schemeClr val="tx1"/>
                </a:solidFill>
                <a:effectLst/>
                <a:latin typeface="+mn-lt"/>
                <a:ea typeface="+mn-ea"/>
                <a:cs typeface="+mn-cs"/>
              </a:rPr>
              <a:t>On the flyer we tried to get people interested to come – ‘What’s in it for me’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Lunch was</a:t>
            </a:r>
            <a:r>
              <a:rPr lang="en-AU" sz="1200" kern="1200" baseline="0" dirty="0" smtClean="0">
                <a:solidFill>
                  <a:schemeClr val="tx1"/>
                </a:solidFill>
                <a:effectLst/>
                <a:latin typeface="+mn-lt"/>
                <a:ea typeface="+mn-ea"/>
                <a:cs typeface="+mn-cs"/>
              </a:rPr>
              <a:t> included as an incentive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We organised for counsellors to be present in case any content triggered some unexpected emotional responses.  (not needed)</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5A0F06-21DF-4CCC-909F-58799E957266}" type="slidenum">
              <a:rPr lang="en-AU" smtClean="0"/>
              <a:t>5</a:t>
            </a:fld>
            <a:endParaRPr lang="en-AU"/>
          </a:p>
        </p:txBody>
      </p:sp>
    </p:spTree>
    <p:extLst>
      <p:ext uri="{BB962C8B-B14F-4D97-AF65-F5344CB8AC3E}">
        <p14:creationId xmlns:p14="http://schemas.microsoft.com/office/powerpoint/2010/main" val="370367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3"/>
              </a:buClr>
              <a:buSzPct val="127000"/>
              <a:buFont typeface="Arial" panose="020B0604020202020204" pitchFamily="34" charset="0"/>
              <a:buChar char="•"/>
            </a:pPr>
            <a:r>
              <a:rPr lang="en-AU" b="1" dirty="0" smtClean="0">
                <a:latin typeface="Gadugi" panose="020B0502040204020203" pitchFamily="34" charset="0"/>
              </a:rPr>
              <a:t>Information</a:t>
            </a:r>
            <a:r>
              <a:rPr lang="en-AU" dirty="0" smtClean="0">
                <a:latin typeface="Gadugi" panose="020B0502040204020203" pitchFamily="34" charset="0"/>
              </a:rPr>
              <a:t> – Advanced  care plans and legalities</a:t>
            </a:r>
          </a:p>
          <a:p>
            <a:pPr marL="285750" indent="-285750">
              <a:buClr>
                <a:schemeClr val="accent3"/>
              </a:buClr>
              <a:buSzPct val="127000"/>
              <a:buFont typeface="Arial" panose="020B0604020202020204" pitchFamily="34" charset="0"/>
              <a:buChar char="•"/>
            </a:pPr>
            <a:r>
              <a:rPr lang="en-AU" b="1" dirty="0" smtClean="0">
                <a:latin typeface="Gadugi" panose="020B0502040204020203" pitchFamily="34" charset="0"/>
              </a:rPr>
              <a:t>Identify ‘needs</a:t>
            </a:r>
            <a:r>
              <a:rPr lang="en-AU" dirty="0" smtClean="0">
                <a:latin typeface="Gadugi" panose="020B0502040204020203" pitchFamily="34" charset="0"/>
              </a:rPr>
              <a:t>’ - how to meet them</a:t>
            </a:r>
          </a:p>
          <a:p>
            <a:pPr marL="285750" indent="-285750">
              <a:buClr>
                <a:schemeClr val="accent3"/>
              </a:buClr>
              <a:buSzPct val="127000"/>
              <a:buFont typeface="Arial" panose="020B0604020202020204" pitchFamily="34" charset="0"/>
              <a:buChar char="•"/>
            </a:pPr>
            <a:r>
              <a:rPr lang="en-AU" b="1" dirty="0" smtClean="0">
                <a:latin typeface="Gadugi" panose="020B0502040204020203" pitchFamily="34" charset="0"/>
              </a:rPr>
              <a:t>Education</a:t>
            </a:r>
            <a:r>
              <a:rPr lang="en-AU" dirty="0" smtClean="0">
                <a:latin typeface="Gadugi" panose="020B0502040204020203" pitchFamily="34" charset="0"/>
              </a:rPr>
              <a:t> – make people/families comfortable to talk, ask, accept help and remove fear</a:t>
            </a:r>
          </a:p>
          <a:p>
            <a:pPr marL="285750" indent="-285750">
              <a:buClr>
                <a:schemeClr val="accent3"/>
              </a:buClr>
              <a:buSzPct val="127000"/>
              <a:buFont typeface="Arial" panose="020B0604020202020204" pitchFamily="34" charset="0"/>
              <a:buChar char="•"/>
            </a:pPr>
            <a:r>
              <a:rPr lang="en-AU" b="1" dirty="0" smtClean="0">
                <a:latin typeface="Gadugi" panose="020B0502040204020203" pitchFamily="34" charset="0"/>
              </a:rPr>
              <a:t>Resources –</a:t>
            </a:r>
            <a:r>
              <a:rPr lang="en-AU" dirty="0" smtClean="0">
                <a:latin typeface="Gadugi" panose="020B0502040204020203" pitchFamily="34" charset="0"/>
              </a:rPr>
              <a:t> educate, support, services, people</a:t>
            </a:r>
            <a:endParaRPr lang="en-AU" b="1" dirty="0" smtClean="0">
              <a:latin typeface="Gadugi" panose="020B0502040204020203" pitchFamily="34" charset="0"/>
            </a:endParaRPr>
          </a:p>
          <a:p>
            <a:pPr marL="285750" indent="-285750">
              <a:buClr>
                <a:schemeClr val="accent3"/>
              </a:buClr>
              <a:buSzPct val="127000"/>
              <a:buFont typeface="Arial" panose="020B0604020202020204" pitchFamily="34" charset="0"/>
              <a:buChar char="•"/>
            </a:pPr>
            <a:r>
              <a:rPr lang="en-AU" b="1" dirty="0" smtClean="0">
                <a:latin typeface="Gadugi" panose="020B0502040204020203" pitchFamily="34" charset="0"/>
              </a:rPr>
              <a:t>Partnerships – </a:t>
            </a:r>
            <a:r>
              <a:rPr lang="en-AU" dirty="0" smtClean="0">
                <a:latin typeface="Gadugi" panose="020B0502040204020203" pitchFamily="34" charset="0"/>
              </a:rPr>
              <a:t>U3A, men’s sheds, libraries, legal profession, Council, Living and learning centres.  (Encourage community groups to establish networks</a:t>
            </a:r>
            <a:endParaRPr lang="en-AU" b="1" dirty="0" smtClean="0">
              <a:latin typeface="Gadugi" panose="020B0502040204020203" pitchFamily="34" charset="0"/>
            </a:endParaRPr>
          </a:p>
          <a:p>
            <a:pPr marL="285750" indent="-285750">
              <a:buClr>
                <a:schemeClr val="accent3"/>
              </a:buClr>
              <a:buSzPct val="127000"/>
              <a:buFont typeface="Arial" panose="020B0604020202020204" pitchFamily="34" charset="0"/>
              <a:buChar char="•"/>
            </a:pPr>
            <a:r>
              <a:rPr lang="en-AU" b="1" dirty="0" smtClean="0">
                <a:latin typeface="Gadugi" panose="020B0502040204020203" pitchFamily="34" charset="0"/>
              </a:rPr>
              <a:t>Carers concerns</a:t>
            </a:r>
          </a:p>
          <a:p>
            <a:pPr marL="742950" lvl="1" indent="-285750">
              <a:buClr>
                <a:schemeClr val="accent3"/>
              </a:buClr>
              <a:buSzPct val="127000"/>
              <a:buFont typeface="Arial" panose="020B0604020202020204" pitchFamily="34" charset="0"/>
              <a:buChar char="•"/>
            </a:pPr>
            <a:r>
              <a:rPr lang="en-AU" dirty="0" smtClean="0">
                <a:latin typeface="Gadugi" panose="020B0502040204020203" pitchFamily="34" charset="0"/>
              </a:rPr>
              <a:t>Who are they, personal thoughts around caring such as guilt, anger and carer burnout</a:t>
            </a:r>
          </a:p>
          <a:p>
            <a:pPr marL="285750" indent="-285750">
              <a:buClr>
                <a:schemeClr val="accent3"/>
              </a:buClr>
              <a:buSzPct val="127000"/>
              <a:buFont typeface="Arial" panose="020B0604020202020204" pitchFamily="34" charset="0"/>
              <a:buChar char="•"/>
            </a:pPr>
            <a:r>
              <a:rPr lang="en-AU" b="1" dirty="0" smtClean="0">
                <a:latin typeface="Gadugi" panose="020B0502040204020203" pitchFamily="34" charset="0"/>
              </a:rPr>
              <a:t>Role of Council</a:t>
            </a:r>
          </a:p>
          <a:p>
            <a:pPr marL="742950" lvl="1" indent="-285750">
              <a:buClr>
                <a:schemeClr val="accent3"/>
              </a:buClr>
              <a:buSzPct val="127000"/>
              <a:buFont typeface="Arial" panose="020B0604020202020204" pitchFamily="34" charset="0"/>
              <a:buChar char="•"/>
            </a:pPr>
            <a:r>
              <a:rPr lang="en-AU" dirty="0" smtClean="0">
                <a:latin typeface="Gadugi" panose="020B0502040204020203" pitchFamily="34" charset="0"/>
              </a:rPr>
              <a:t>Information dissemination</a:t>
            </a:r>
          </a:p>
          <a:p>
            <a:pPr marL="742950" lvl="1" indent="-285750">
              <a:buClr>
                <a:schemeClr val="accent3"/>
              </a:buClr>
              <a:buSzPct val="127000"/>
              <a:buFont typeface="Arial" panose="020B0604020202020204" pitchFamily="34" charset="0"/>
              <a:buChar char="•"/>
            </a:pPr>
            <a:r>
              <a:rPr lang="en-AU" dirty="0" smtClean="0">
                <a:latin typeface="Gadugi" panose="020B0502040204020203" pitchFamily="34" charset="0"/>
              </a:rPr>
              <a:t>List of reliable contacts</a:t>
            </a:r>
          </a:p>
          <a:p>
            <a:pPr marL="742950" lvl="1" indent="-285750">
              <a:buClr>
                <a:schemeClr val="accent3"/>
              </a:buClr>
              <a:buSzPct val="127000"/>
              <a:buFont typeface="Arial" panose="020B0604020202020204" pitchFamily="34" charset="0"/>
              <a:buChar char="•"/>
            </a:pPr>
            <a:r>
              <a:rPr lang="en-AU" dirty="0" smtClean="0">
                <a:latin typeface="Gadugi" panose="020B0502040204020203" pitchFamily="34" charset="0"/>
              </a:rPr>
              <a:t>Role in creation of services – advocate/provider?</a:t>
            </a:r>
          </a:p>
          <a:p>
            <a:pPr marL="742950" lvl="1" indent="-285750">
              <a:buClr>
                <a:schemeClr val="accent3"/>
              </a:buClr>
              <a:buSzPct val="127000"/>
              <a:buFont typeface="Arial" panose="020B0604020202020204" pitchFamily="34" charset="0"/>
              <a:buChar char="•"/>
            </a:pPr>
            <a:r>
              <a:rPr lang="en-AU" dirty="0" smtClean="0">
                <a:latin typeface="Gadugi" panose="020B0502040204020203" pitchFamily="34" charset="0"/>
              </a:rPr>
              <a:t>Monitor quality of service</a:t>
            </a:r>
          </a:p>
          <a:p>
            <a:pPr marL="742950" lvl="1" indent="-285750">
              <a:buClr>
                <a:schemeClr val="accent3"/>
              </a:buClr>
              <a:buSzPct val="127000"/>
              <a:buFont typeface="Arial" panose="020B0604020202020204" pitchFamily="34" charset="0"/>
              <a:buChar char="•"/>
            </a:pPr>
            <a:r>
              <a:rPr lang="en-AU" dirty="0" smtClean="0">
                <a:latin typeface="Gadugi" panose="020B0502040204020203" pitchFamily="34" charset="0"/>
              </a:rPr>
              <a:t>Advertise – Banyule Banner, web page</a:t>
            </a:r>
          </a:p>
          <a:p>
            <a:endParaRPr lang="en-AU" dirty="0"/>
          </a:p>
        </p:txBody>
      </p:sp>
      <p:sp>
        <p:nvSpPr>
          <p:cNvPr id="4" name="Slide Number Placeholder 3"/>
          <p:cNvSpPr>
            <a:spLocks noGrp="1"/>
          </p:cNvSpPr>
          <p:nvPr>
            <p:ph type="sldNum" sz="quarter" idx="10"/>
          </p:nvPr>
        </p:nvSpPr>
        <p:spPr/>
        <p:txBody>
          <a:bodyPr/>
          <a:lstStyle/>
          <a:p>
            <a:fld id="{215A0F06-21DF-4CCC-909F-58799E957266}" type="slidenum">
              <a:rPr lang="en-AU" smtClean="0"/>
              <a:t>6</a:t>
            </a:fld>
            <a:endParaRPr lang="en-AU"/>
          </a:p>
        </p:txBody>
      </p:sp>
    </p:spTree>
    <p:extLst>
      <p:ext uri="{BB962C8B-B14F-4D97-AF65-F5344CB8AC3E}">
        <p14:creationId xmlns:p14="http://schemas.microsoft.com/office/powerpoint/2010/main" val="149916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a:t>
            </a:r>
            <a:r>
              <a:rPr lang="en-AU" baseline="0" dirty="0" smtClean="0"/>
              <a:t> is a long way to go!!</a:t>
            </a:r>
            <a:endParaRPr lang="en-AU" dirty="0"/>
          </a:p>
        </p:txBody>
      </p:sp>
      <p:sp>
        <p:nvSpPr>
          <p:cNvPr id="4" name="Slide Number Placeholder 3"/>
          <p:cNvSpPr>
            <a:spLocks noGrp="1"/>
          </p:cNvSpPr>
          <p:nvPr>
            <p:ph type="sldNum" sz="quarter" idx="10"/>
          </p:nvPr>
        </p:nvSpPr>
        <p:spPr/>
        <p:txBody>
          <a:bodyPr/>
          <a:lstStyle/>
          <a:p>
            <a:fld id="{215A0F06-21DF-4CCC-909F-58799E957266}" type="slidenum">
              <a:rPr lang="en-AU" smtClean="0"/>
              <a:t>7</a:t>
            </a:fld>
            <a:endParaRPr lang="en-AU"/>
          </a:p>
        </p:txBody>
      </p:sp>
    </p:spTree>
    <p:extLst>
      <p:ext uri="{BB962C8B-B14F-4D97-AF65-F5344CB8AC3E}">
        <p14:creationId xmlns:p14="http://schemas.microsoft.com/office/powerpoint/2010/main" val="237350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215A0F06-21DF-4CCC-909F-58799E957266}" type="slidenum">
              <a:rPr lang="en-AU" smtClean="0"/>
              <a:t>8</a:t>
            </a:fld>
            <a:endParaRPr lang="en-AU"/>
          </a:p>
        </p:txBody>
      </p:sp>
    </p:spTree>
    <p:extLst>
      <p:ext uri="{BB962C8B-B14F-4D97-AF65-F5344CB8AC3E}">
        <p14:creationId xmlns:p14="http://schemas.microsoft.com/office/powerpoint/2010/main" val="100904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15A0F06-21DF-4CCC-909F-58799E957266}" type="slidenum">
              <a:rPr lang="en-AU" smtClean="0"/>
              <a:t>9</a:t>
            </a:fld>
            <a:endParaRPr lang="en-AU"/>
          </a:p>
        </p:txBody>
      </p:sp>
    </p:spTree>
    <p:extLst>
      <p:ext uri="{BB962C8B-B14F-4D97-AF65-F5344CB8AC3E}">
        <p14:creationId xmlns:p14="http://schemas.microsoft.com/office/powerpoint/2010/main" val="4012702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level of guilt expressed</a:t>
            </a:r>
            <a:r>
              <a:rPr lang="en-AU" baseline="0" dirty="0" smtClean="0"/>
              <a:t> around not wanting to care for their loved one at home – feeling pressured to keep people at home</a:t>
            </a:r>
            <a:endParaRPr lang="en-AU" dirty="0"/>
          </a:p>
        </p:txBody>
      </p:sp>
      <p:sp>
        <p:nvSpPr>
          <p:cNvPr id="4" name="Slide Number Placeholder 3"/>
          <p:cNvSpPr>
            <a:spLocks noGrp="1"/>
          </p:cNvSpPr>
          <p:nvPr>
            <p:ph type="sldNum" sz="quarter" idx="10"/>
          </p:nvPr>
        </p:nvSpPr>
        <p:spPr/>
        <p:txBody>
          <a:bodyPr/>
          <a:lstStyle/>
          <a:p>
            <a:fld id="{215A0F06-21DF-4CCC-909F-58799E957266}" type="slidenum">
              <a:rPr lang="en-AU" smtClean="0"/>
              <a:t>10</a:t>
            </a:fld>
            <a:endParaRPr lang="en-AU"/>
          </a:p>
        </p:txBody>
      </p:sp>
    </p:spTree>
    <p:extLst>
      <p:ext uri="{BB962C8B-B14F-4D97-AF65-F5344CB8AC3E}">
        <p14:creationId xmlns:p14="http://schemas.microsoft.com/office/powerpoint/2010/main" val="4285451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C682CB-5AD6-47AB-AAAB-841134DE224B}" type="datetimeFigureOut">
              <a:rPr lang="en-AU" smtClean="0"/>
              <a:t>11/05/2018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8C8E6-F8BF-45C0-8C38-4F139BA3FD3D}"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045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682CB-5AD6-47AB-AAAB-841134DE224B}" type="datetimeFigureOut">
              <a:rPr lang="en-AU" smtClean="0"/>
              <a:t>11/05/2018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8C8E6-F8BF-45C0-8C38-4F139BA3FD3D}" type="slidenum">
              <a:rPr lang="en-AU" smtClean="0"/>
              <a:t>‹#›</a:t>
            </a:fld>
            <a:endParaRPr lang="en-AU"/>
          </a:p>
        </p:txBody>
      </p:sp>
    </p:spTree>
    <p:extLst>
      <p:ext uri="{BB962C8B-B14F-4D97-AF65-F5344CB8AC3E}">
        <p14:creationId xmlns:p14="http://schemas.microsoft.com/office/powerpoint/2010/main" val="45896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682CB-5AD6-47AB-AAAB-841134DE224B}" type="datetimeFigureOut">
              <a:rPr lang="en-AU" smtClean="0"/>
              <a:t>11/05/2018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8C8E6-F8BF-45C0-8C38-4F139BA3FD3D}" type="slidenum">
              <a:rPr lang="en-AU" smtClean="0"/>
              <a:t>‹#›</a:t>
            </a:fld>
            <a:endParaRPr lang="en-AU"/>
          </a:p>
        </p:txBody>
      </p:sp>
    </p:spTree>
    <p:extLst>
      <p:ext uri="{BB962C8B-B14F-4D97-AF65-F5344CB8AC3E}">
        <p14:creationId xmlns:p14="http://schemas.microsoft.com/office/powerpoint/2010/main" val="319541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C682CB-5AD6-47AB-AAAB-841134DE224B}" type="datetimeFigureOut">
              <a:rPr lang="en-AU" smtClean="0"/>
              <a:t>11/05/2018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8C8E6-F8BF-45C0-8C38-4F139BA3FD3D}" type="slidenum">
              <a:rPr lang="en-AU" smtClean="0"/>
              <a:t>‹#›</a:t>
            </a:fld>
            <a:endParaRPr lang="en-AU"/>
          </a:p>
        </p:txBody>
      </p:sp>
    </p:spTree>
    <p:extLst>
      <p:ext uri="{BB962C8B-B14F-4D97-AF65-F5344CB8AC3E}">
        <p14:creationId xmlns:p14="http://schemas.microsoft.com/office/powerpoint/2010/main" val="398439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682CB-5AD6-47AB-AAAB-841134DE224B}" type="datetimeFigureOut">
              <a:rPr lang="en-AU" smtClean="0"/>
              <a:t>11/05/2018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A58C8E6-F8BF-45C0-8C38-4F139BA3FD3D}" type="slidenum">
              <a:rPr lang="en-AU" smtClean="0"/>
              <a:t>‹#›</a:t>
            </a:fld>
            <a:endParaRPr lang="en-A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61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C682CB-5AD6-47AB-AAAB-841134DE224B}" type="datetimeFigureOut">
              <a:rPr lang="en-AU" smtClean="0"/>
              <a:t>11/05/2018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58C8E6-F8BF-45C0-8C38-4F139BA3FD3D}" type="slidenum">
              <a:rPr lang="en-AU" smtClean="0"/>
              <a:t>‹#›</a:t>
            </a:fld>
            <a:endParaRPr lang="en-AU"/>
          </a:p>
        </p:txBody>
      </p:sp>
    </p:spTree>
    <p:extLst>
      <p:ext uri="{BB962C8B-B14F-4D97-AF65-F5344CB8AC3E}">
        <p14:creationId xmlns:p14="http://schemas.microsoft.com/office/powerpoint/2010/main" val="535606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C682CB-5AD6-47AB-AAAB-841134DE224B}" type="datetimeFigureOut">
              <a:rPr lang="en-AU" smtClean="0"/>
              <a:t>11/05/2018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A58C8E6-F8BF-45C0-8C38-4F139BA3FD3D}" type="slidenum">
              <a:rPr lang="en-AU" smtClean="0"/>
              <a:t>‹#›</a:t>
            </a:fld>
            <a:endParaRPr lang="en-AU"/>
          </a:p>
        </p:txBody>
      </p:sp>
    </p:spTree>
    <p:extLst>
      <p:ext uri="{BB962C8B-B14F-4D97-AF65-F5344CB8AC3E}">
        <p14:creationId xmlns:p14="http://schemas.microsoft.com/office/powerpoint/2010/main" val="7310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C682CB-5AD6-47AB-AAAB-841134DE224B}" type="datetimeFigureOut">
              <a:rPr lang="en-AU" smtClean="0"/>
              <a:t>11/05/2018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A58C8E6-F8BF-45C0-8C38-4F139BA3FD3D}" type="slidenum">
              <a:rPr lang="en-AU" smtClean="0"/>
              <a:t>‹#›</a:t>
            </a:fld>
            <a:endParaRPr lang="en-AU"/>
          </a:p>
        </p:txBody>
      </p:sp>
    </p:spTree>
    <p:extLst>
      <p:ext uri="{BB962C8B-B14F-4D97-AF65-F5344CB8AC3E}">
        <p14:creationId xmlns:p14="http://schemas.microsoft.com/office/powerpoint/2010/main" val="17812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6C682CB-5AD6-47AB-AAAB-841134DE224B}" type="datetimeFigureOut">
              <a:rPr lang="en-AU" smtClean="0"/>
              <a:t>11/05/2018</a:t>
            </a:fld>
            <a:endParaRPr lang="en-A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AU"/>
          </a:p>
        </p:txBody>
      </p:sp>
      <p:sp>
        <p:nvSpPr>
          <p:cNvPr id="9" name="Slide Number Placeholder 8"/>
          <p:cNvSpPr>
            <a:spLocks noGrp="1"/>
          </p:cNvSpPr>
          <p:nvPr>
            <p:ph type="sldNum" sz="quarter" idx="12"/>
          </p:nvPr>
        </p:nvSpPr>
        <p:spPr/>
        <p:txBody>
          <a:bodyPr/>
          <a:lstStyle/>
          <a:p>
            <a:fld id="{DA58C8E6-F8BF-45C0-8C38-4F139BA3FD3D}" type="slidenum">
              <a:rPr lang="en-AU" smtClean="0"/>
              <a:t>‹#›</a:t>
            </a:fld>
            <a:endParaRPr lang="en-AU"/>
          </a:p>
        </p:txBody>
      </p:sp>
    </p:spTree>
    <p:extLst>
      <p:ext uri="{BB962C8B-B14F-4D97-AF65-F5344CB8AC3E}">
        <p14:creationId xmlns:p14="http://schemas.microsoft.com/office/powerpoint/2010/main" val="1668990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6C682CB-5AD6-47AB-AAAB-841134DE224B}" type="datetimeFigureOut">
              <a:rPr lang="en-AU" smtClean="0"/>
              <a:t>11/05/2018</a:t>
            </a:fld>
            <a:endParaRPr lang="en-A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A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58C8E6-F8BF-45C0-8C38-4F139BA3FD3D}" type="slidenum">
              <a:rPr lang="en-AU" smtClean="0"/>
              <a:t>‹#›</a:t>
            </a:fld>
            <a:endParaRPr lang="en-AU"/>
          </a:p>
        </p:txBody>
      </p:sp>
    </p:spTree>
    <p:extLst>
      <p:ext uri="{BB962C8B-B14F-4D97-AF65-F5344CB8AC3E}">
        <p14:creationId xmlns:p14="http://schemas.microsoft.com/office/powerpoint/2010/main" val="151006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C682CB-5AD6-47AB-AAAB-841134DE224B}" type="datetimeFigureOut">
              <a:rPr lang="en-AU" smtClean="0"/>
              <a:t>11/05/2018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A58C8E6-F8BF-45C0-8C38-4F139BA3FD3D}" type="slidenum">
              <a:rPr lang="en-AU" smtClean="0"/>
              <a:t>‹#›</a:t>
            </a:fld>
            <a:endParaRPr lang="en-AU"/>
          </a:p>
        </p:txBody>
      </p:sp>
    </p:spTree>
    <p:extLst>
      <p:ext uri="{BB962C8B-B14F-4D97-AF65-F5344CB8AC3E}">
        <p14:creationId xmlns:p14="http://schemas.microsoft.com/office/powerpoint/2010/main" val="410709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C682CB-5AD6-47AB-AAAB-841134DE224B}" type="datetimeFigureOut">
              <a:rPr lang="en-AU" smtClean="0"/>
              <a:t>11/05/2018</a:t>
            </a:fld>
            <a:endParaRPr lang="en-A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A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58C8E6-F8BF-45C0-8C38-4F139BA3FD3D}" type="slidenum">
              <a:rPr lang="en-AU" smtClean="0"/>
              <a:t>‹#›</a:t>
            </a:fld>
            <a:endParaRPr lang="en-A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0395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22515" y="2056721"/>
            <a:ext cx="11332028" cy="1182687"/>
          </a:xfrm>
        </p:spPr>
        <p:txBody>
          <a:bodyPr>
            <a:noAutofit/>
          </a:bodyPr>
          <a:lstStyle/>
          <a:p>
            <a:pPr algn="ctr"/>
            <a:r>
              <a:rPr lang="en-AU" sz="7200" b="1" dirty="0" smtClean="0">
                <a:solidFill>
                  <a:schemeClr val="accent3"/>
                </a:solidFill>
                <a:latin typeface="Gadugi" panose="020B0502040204020203" pitchFamily="34" charset="0"/>
                <a:ea typeface="Dotum" panose="020B0600000101010101" pitchFamily="34" charset="-127"/>
              </a:rPr>
              <a:t>End of Life – think tank</a:t>
            </a:r>
            <a:endParaRPr lang="en-AU" sz="7200" b="1" dirty="0">
              <a:solidFill>
                <a:schemeClr val="accent3"/>
              </a:solidFill>
              <a:latin typeface="Gadugi" panose="020B0502040204020203" pitchFamily="34" charset="0"/>
              <a:ea typeface="Dotum" panose="020B0600000101010101" pitchFamily="34" charset="-127"/>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sp>
        <p:nvSpPr>
          <p:cNvPr id="6" name="Title 1"/>
          <p:cNvSpPr txBox="1">
            <a:spLocks/>
          </p:cNvSpPr>
          <p:nvPr/>
        </p:nvSpPr>
        <p:spPr>
          <a:xfrm>
            <a:off x="522515" y="3722235"/>
            <a:ext cx="11332028" cy="118268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AU" sz="2800" dirty="0" smtClean="0">
                <a:solidFill>
                  <a:schemeClr val="accent3"/>
                </a:solidFill>
                <a:latin typeface="Gadugi" panose="020B0502040204020203" pitchFamily="34" charset="0"/>
                <a:ea typeface="Dotum" panose="020B0600000101010101" pitchFamily="34" charset="-127"/>
              </a:rPr>
              <a:t>Jill Taylor- Banyule City Council</a:t>
            </a:r>
          </a:p>
          <a:p>
            <a:pPr algn="ctr"/>
            <a:endParaRPr lang="en-AU" sz="2800" dirty="0" smtClean="0">
              <a:solidFill>
                <a:schemeClr val="accent3"/>
              </a:solidFill>
              <a:latin typeface="Gadugi" panose="020B0502040204020203" pitchFamily="34" charset="0"/>
              <a:ea typeface="Dotum" panose="020B0600000101010101" pitchFamily="34" charset="-127"/>
            </a:endParaRPr>
          </a:p>
          <a:p>
            <a:pPr algn="ctr"/>
            <a:r>
              <a:rPr lang="en-AU" sz="2800" dirty="0" smtClean="0">
                <a:solidFill>
                  <a:schemeClr val="accent3"/>
                </a:solidFill>
                <a:latin typeface="Gadugi" panose="020B0502040204020203" pitchFamily="34" charset="0"/>
                <a:ea typeface="Dotum" panose="020B0600000101010101" pitchFamily="34" charset="-127"/>
              </a:rPr>
              <a:t>Older Persons’ Liaison Officer</a:t>
            </a:r>
            <a:endParaRPr lang="en-AU" sz="2800" dirty="0">
              <a:solidFill>
                <a:schemeClr val="accent3"/>
              </a:solidFill>
              <a:latin typeface="Gadugi" panose="020B0502040204020203" pitchFamily="34" charset="0"/>
              <a:ea typeface="Dotum" panose="020B0600000101010101" pitchFamily="34" charset="-127"/>
            </a:endParaRPr>
          </a:p>
        </p:txBody>
      </p:sp>
    </p:spTree>
    <p:extLst>
      <p:ext uri="{BB962C8B-B14F-4D97-AF65-F5344CB8AC3E}">
        <p14:creationId xmlns:p14="http://schemas.microsoft.com/office/powerpoint/2010/main" val="3385152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041" y="0"/>
            <a:ext cx="4249959" cy="21770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sp>
        <p:nvSpPr>
          <p:cNvPr id="8" name="Rectangle 7"/>
          <p:cNvSpPr/>
          <p:nvPr/>
        </p:nvSpPr>
        <p:spPr>
          <a:xfrm>
            <a:off x="536426" y="452658"/>
            <a:ext cx="6735229" cy="1200329"/>
          </a:xfrm>
          <a:prstGeom prst="rect">
            <a:avLst/>
          </a:prstGeom>
        </p:spPr>
        <p:txBody>
          <a:bodyPr wrap="square">
            <a:spAutoFit/>
          </a:bodyPr>
          <a:lstStyle/>
          <a:p>
            <a:r>
              <a:rPr lang="en-AU" sz="7200" b="1" dirty="0" smtClean="0">
                <a:solidFill>
                  <a:schemeClr val="accent3"/>
                </a:solidFill>
                <a:latin typeface="Gadugi" panose="020B0502040204020203" pitchFamily="34" charset="0"/>
              </a:rPr>
              <a:t>Possibilities:</a:t>
            </a:r>
            <a:endParaRPr lang="en-AU" sz="7200" dirty="0"/>
          </a:p>
        </p:txBody>
      </p:sp>
      <p:sp>
        <p:nvSpPr>
          <p:cNvPr id="9" name="Rectangle 8"/>
          <p:cNvSpPr/>
          <p:nvPr/>
        </p:nvSpPr>
        <p:spPr>
          <a:xfrm>
            <a:off x="438453" y="1872311"/>
            <a:ext cx="6931173" cy="4401205"/>
          </a:xfrm>
          <a:prstGeom prst="rect">
            <a:avLst/>
          </a:prstGeom>
        </p:spPr>
        <p:txBody>
          <a:bodyPr wrap="square">
            <a:spAutoFit/>
          </a:bodyPr>
          <a:lstStyle/>
          <a:p>
            <a:pPr marL="457200" indent="-457200">
              <a:buFont typeface="Arial" panose="020B0604020202020204" pitchFamily="34" charset="0"/>
              <a:buChar char="•"/>
            </a:pPr>
            <a:r>
              <a:rPr lang="en-AU" sz="2800" dirty="0">
                <a:solidFill>
                  <a:schemeClr val="accent3">
                    <a:lumMod val="50000"/>
                  </a:schemeClr>
                </a:solidFill>
                <a:latin typeface="Gadugi" panose="020B0502040204020203" pitchFamily="34" charset="0"/>
              </a:rPr>
              <a:t>Further exploration of the support needs of Carers.  </a:t>
            </a:r>
            <a:endParaRPr lang="en-AU" sz="2800" dirty="0" smtClean="0">
              <a:solidFill>
                <a:schemeClr val="accent3">
                  <a:lumMod val="50000"/>
                </a:schemeClr>
              </a:solidFill>
              <a:latin typeface="Gadugi" panose="020B0502040204020203" pitchFamily="34" charset="0"/>
            </a:endParaRPr>
          </a:p>
          <a:p>
            <a:pPr marL="457200" indent="-457200">
              <a:buFont typeface="Arial" panose="020B0604020202020204" pitchFamily="34" charset="0"/>
              <a:buChar char="•"/>
            </a:pPr>
            <a:r>
              <a:rPr lang="en-AU" sz="2800" dirty="0" smtClean="0">
                <a:solidFill>
                  <a:schemeClr val="accent3">
                    <a:lumMod val="50000"/>
                  </a:schemeClr>
                </a:solidFill>
                <a:latin typeface="Gadugi" panose="020B0502040204020203" pitchFamily="34" charset="0"/>
              </a:rPr>
              <a:t>Provide </a:t>
            </a:r>
            <a:r>
              <a:rPr lang="en-AU" sz="2800" dirty="0">
                <a:solidFill>
                  <a:schemeClr val="accent3">
                    <a:lumMod val="50000"/>
                  </a:schemeClr>
                </a:solidFill>
                <a:latin typeface="Gadugi" panose="020B0502040204020203" pitchFamily="34" charset="0"/>
              </a:rPr>
              <a:t>the findings from the think tank to </a:t>
            </a:r>
            <a:r>
              <a:rPr lang="en-AU" sz="2800" dirty="0" smtClean="0">
                <a:solidFill>
                  <a:schemeClr val="accent3">
                    <a:lumMod val="50000"/>
                  </a:schemeClr>
                </a:solidFill>
                <a:latin typeface="Gadugi" panose="020B0502040204020203" pitchFamily="34" charset="0"/>
              </a:rPr>
              <a:t>local agencies/groups including libraries </a:t>
            </a:r>
            <a:r>
              <a:rPr lang="en-AU" sz="2800" dirty="0">
                <a:solidFill>
                  <a:schemeClr val="accent3">
                    <a:lumMod val="50000"/>
                  </a:schemeClr>
                </a:solidFill>
                <a:latin typeface="Gadugi" panose="020B0502040204020203" pitchFamily="34" charset="0"/>
              </a:rPr>
              <a:t>and neighbourhood houses to see if they would have the opportunity to support </a:t>
            </a:r>
            <a:r>
              <a:rPr lang="en-AU" sz="2800" dirty="0" smtClean="0">
                <a:solidFill>
                  <a:schemeClr val="accent3">
                    <a:lumMod val="50000"/>
                  </a:schemeClr>
                </a:solidFill>
                <a:latin typeface="Gadugi" panose="020B0502040204020203" pitchFamily="34" charset="0"/>
              </a:rPr>
              <a:t>awareness raising discussions/events </a:t>
            </a:r>
            <a:r>
              <a:rPr lang="en-AU" sz="2800" dirty="0">
                <a:solidFill>
                  <a:schemeClr val="accent3">
                    <a:lumMod val="50000"/>
                  </a:schemeClr>
                </a:solidFill>
                <a:latin typeface="Gadugi" panose="020B0502040204020203" pitchFamily="34" charset="0"/>
              </a:rPr>
              <a:t>on end of life care issues</a:t>
            </a:r>
            <a:r>
              <a:rPr lang="en-AU" sz="2800" dirty="0" smtClean="0">
                <a:solidFill>
                  <a:schemeClr val="accent3">
                    <a:lumMod val="50000"/>
                  </a:schemeClr>
                </a:solidFill>
                <a:latin typeface="Gadugi" panose="020B0502040204020203" pitchFamily="34" charset="0"/>
              </a:rPr>
              <a:t>.</a:t>
            </a:r>
          </a:p>
          <a:p>
            <a:pPr marL="457200" indent="-457200">
              <a:buFont typeface="Arial" panose="020B0604020202020204" pitchFamily="34" charset="0"/>
              <a:buChar char="•"/>
            </a:pPr>
            <a:endParaRPr lang="en-AU" sz="2800" dirty="0">
              <a:solidFill>
                <a:schemeClr val="accent3">
                  <a:lumMod val="50000"/>
                </a:schemeClr>
              </a:solidFill>
              <a:latin typeface="Gadugi" panose="020B0502040204020203"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0010" y="2464903"/>
            <a:ext cx="4246719" cy="2802835"/>
          </a:xfrm>
          <a:prstGeom prst="rect">
            <a:avLst/>
          </a:prstGeom>
        </p:spPr>
      </p:pic>
    </p:spTree>
    <p:extLst>
      <p:ext uri="{BB962C8B-B14F-4D97-AF65-F5344CB8AC3E}">
        <p14:creationId xmlns:p14="http://schemas.microsoft.com/office/powerpoint/2010/main" val="247776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26" y="234000"/>
            <a:ext cx="6735229" cy="1569660"/>
          </a:xfrm>
          <a:prstGeom prst="rect">
            <a:avLst/>
          </a:prstGeom>
        </p:spPr>
        <p:txBody>
          <a:bodyPr wrap="square">
            <a:spAutoFit/>
          </a:bodyPr>
          <a:lstStyle/>
          <a:p>
            <a:r>
              <a:rPr lang="en-AU" sz="9600" b="1" dirty="0" smtClean="0">
                <a:solidFill>
                  <a:schemeClr val="accent3"/>
                </a:solidFill>
                <a:latin typeface="Gadugi" panose="020B0502040204020203" pitchFamily="34" charset="0"/>
              </a:rPr>
              <a:t>Questions?</a:t>
            </a:r>
            <a:endParaRPr lang="en-AU" sz="9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spTree>
    <p:extLst>
      <p:ext uri="{BB962C8B-B14F-4D97-AF65-F5344CB8AC3E}">
        <p14:creationId xmlns:p14="http://schemas.microsoft.com/office/powerpoint/2010/main" val="2728599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43295" y="2181561"/>
            <a:ext cx="6466114" cy="3378200"/>
          </a:xfrm>
        </p:spPr>
        <p:txBody>
          <a:bodyPr>
            <a:normAutofit fontScale="92500" lnSpcReduction="20000"/>
          </a:bodyPr>
          <a:lstStyle/>
          <a:p>
            <a:pPr>
              <a:buFont typeface="Arial" panose="020B0604020202020204" pitchFamily="34" charset="0"/>
              <a:buChar char="•"/>
            </a:pPr>
            <a:r>
              <a:rPr lang="en-AU" sz="3800" dirty="0" smtClean="0">
                <a:solidFill>
                  <a:schemeClr val="accent5">
                    <a:lumMod val="50000"/>
                  </a:schemeClr>
                </a:solidFill>
                <a:latin typeface="Gadugi" panose="020B0502040204020203" pitchFamily="34" charset="0"/>
              </a:rPr>
              <a:t>Context</a:t>
            </a:r>
          </a:p>
          <a:p>
            <a:pPr>
              <a:buFont typeface="Arial" panose="020B0604020202020204" pitchFamily="34" charset="0"/>
              <a:buChar char="•"/>
            </a:pPr>
            <a:r>
              <a:rPr lang="en-AU" sz="3800" dirty="0" smtClean="0">
                <a:solidFill>
                  <a:schemeClr val="accent5">
                    <a:lumMod val="50000"/>
                  </a:schemeClr>
                </a:solidFill>
                <a:latin typeface="Gadugi" panose="020B0502040204020203" pitchFamily="34" charset="0"/>
              </a:rPr>
              <a:t>Purpose</a:t>
            </a:r>
          </a:p>
          <a:p>
            <a:pPr>
              <a:buFont typeface="Arial" panose="020B0604020202020204" pitchFamily="34" charset="0"/>
              <a:buChar char="•"/>
            </a:pPr>
            <a:r>
              <a:rPr lang="en-AU" sz="3800" dirty="0" smtClean="0">
                <a:solidFill>
                  <a:schemeClr val="accent5">
                    <a:lumMod val="50000"/>
                  </a:schemeClr>
                </a:solidFill>
                <a:latin typeface="Gadugi" panose="020B0502040204020203" pitchFamily="34" charset="0"/>
              </a:rPr>
              <a:t>Who attended</a:t>
            </a:r>
          </a:p>
          <a:p>
            <a:pPr>
              <a:buFont typeface="Arial" panose="020B0604020202020204" pitchFamily="34" charset="0"/>
              <a:buChar char="•"/>
            </a:pPr>
            <a:r>
              <a:rPr lang="en-AU" sz="3800" dirty="0" smtClean="0">
                <a:solidFill>
                  <a:schemeClr val="accent5">
                    <a:lumMod val="50000"/>
                  </a:schemeClr>
                </a:solidFill>
                <a:latin typeface="Gadugi" panose="020B0502040204020203" pitchFamily="34" charset="0"/>
              </a:rPr>
              <a:t>Themes identified</a:t>
            </a:r>
          </a:p>
          <a:p>
            <a:pPr>
              <a:buFont typeface="Arial" panose="020B0604020202020204" pitchFamily="34" charset="0"/>
              <a:buChar char="•"/>
            </a:pPr>
            <a:r>
              <a:rPr lang="en-AU" sz="3800" dirty="0" smtClean="0">
                <a:solidFill>
                  <a:schemeClr val="accent5">
                    <a:lumMod val="50000"/>
                  </a:schemeClr>
                </a:solidFill>
                <a:latin typeface="Gadugi" panose="020B0502040204020203" pitchFamily="34" charset="0"/>
              </a:rPr>
              <a:t>What we found</a:t>
            </a:r>
          </a:p>
          <a:p>
            <a:pPr>
              <a:buFont typeface="Arial" panose="020B0604020202020204" pitchFamily="34" charset="0"/>
              <a:buChar char="•"/>
            </a:pPr>
            <a:r>
              <a:rPr lang="en-AU" sz="3800" dirty="0" smtClean="0">
                <a:solidFill>
                  <a:schemeClr val="accent5">
                    <a:lumMod val="50000"/>
                  </a:schemeClr>
                </a:solidFill>
                <a:latin typeface="Gadugi" panose="020B0502040204020203" pitchFamily="34" charset="0"/>
              </a:rPr>
              <a:t>Possibilities</a:t>
            </a:r>
          </a:p>
          <a:p>
            <a:endParaRPr lang="en-AU" sz="3200" dirty="0">
              <a:latin typeface="Gadugi" panose="020B0502040204020203"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sp>
        <p:nvSpPr>
          <p:cNvPr id="8" name="Title 1"/>
          <p:cNvSpPr txBox="1">
            <a:spLocks/>
          </p:cNvSpPr>
          <p:nvPr/>
        </p:nvSpPr>
        <p:spPr>
          <a:xfrm>
            <a:off x="504829" y="197245"/>
            <a:ext cx="7848600" cy="14509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AU" sz="7200" b="1" dirty="0" smtClean="0">
                <a:solidFill>
                  <a:schemeClr val="accent3"/>
                </a:solidFill>
                <a:latin typeface="Gadugi" panose="020B0502040204020203" pitchFamily="34" charset="0"/>
              </a:rPr>
              <a:t>Outline</a:t>
            </a:r>
            <a:endParaRPr lang="en-AU" sz="7200" b="1" dirty="0">
              <a:solidFill>
                <a:schemeClr val="accent3"/>
              </a:solidFill>
              <a:latin typeface="Gadugi" panose="020B0502040204020203"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9283" y="1914890"/>
            <a:ext cx="6068291" cy="3911541"/>
          </a:xfrm>
          <a:prstGeom prst="rect">
            <a:avLst/>
          </a:prstGeom>
        </p:spPr>
      </p:pic>
    </p:spTree>
    <p:extLst>
      <p:ext uri="{BB962C8B-B14F-4D97-AF65-F5344CB8AC3E}">
        <p14:creationId xmlns:p14="http://schemas.microsoft.com/office/powerpoint/2010/main" val="2016988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87338"/>
            <a:ext cx="10058400" cy="1449387"/>
          </a:xfrm>
        </p:spPr>
        <p:txBody>
          <a:bodyPr>
            <a:normAutofit/>
          </a:bodyPr>
          <a:lstStyle/>
          <a:p>
            <a:r>
              <a:rPr lang="en-AU" dirty="0" smtClean="0"/>
              <a:t/>
            </a:r>
            <a:br>
              <a:rPr lang="en-AU" dirty="0" smtClean="0"/>
            </a:br>
            <a:endParaRPr lang="en-AU" dirty="0"/>
          </a:p>
        </p:txBody>
      </p:sp>
      <p:sp>
        <p:nvSpPr>
          <p:cNvPr id="6" name="Rectangle 5"/>
          <p:cNvSpPr/>
          <p:nvPr/>
        </p:nvSpPr>
        <p:spPr>
          <a:xfrm>
            <a:off x="573137" y="642699"/>
            <a:ext cx="3610284" cy="1200329"/>
          </a:xfrm>
          <a:prstGeom prst="rect">
            <a:avLst/>
          </a:prstGeom>
        </p:spPr>
        <p:txBody>
          <a:bodyPr wrap="none">
            <a:spAutoFit/>
          </a:bodyPr>
          <a:lstStyle/>
          <a:p>
            <a:r>
              <a:rPr lang="en-AU" sz="7200" b="1" dirty="0" smtClean="0">
                <a:solidFill>
                  <a:schemeClr val="accent3"/>
                </a:solidFill>
                <a:latin typeface="Gadugi" panose="020B0502040204020203" pitchFamily="34" charset="0"/>
              </a:rPr>
              <a:t>Context</a:t>
            </a:r>
            <a:endParaRPr lang="en-AU" sz="7200" dirty="0"/>
          </a:p>
        </p:txBody>
      </p:sp>
      <p:sp>
        <p:nvSpPr>
          <p:cNvPr id="7" name="Rectangle 6"/>
          <p:cNvSpPr/>
          <p:nvPr/>
        </p:nvSpPr>
        <p:spPr>
          <a:xfrm>
            <a:off x="573138" y="1882700"/>
            <a:ext cx="6085346" cy="4739759"/>
          </a:xfrm>
          <a:prstGeom prst="rect">
            <a:avLst/>
          </a:prstGeom>
        </p:spPr>
        <p:txBody>
          <a:bodyPr wrap="square">
            <a:spAutoFit/>
          </a:bodyPr>
          <a:lstStyle/>
          <a:p>
            <a:pPr>
              <a:buClr>
                <a:schemeClr val="accent1"/>
              </a:buClr>
              <a:buSzPct val="127000"/>
            </a:pPr>
            <a:r>
              <a:rPr lang="en-US" sz="2800" dirty="0" smtClean="0">
                <a:solidFill>
                  <a:schemeClr val="accent5">
                    <a:lumMod val="50000"/>
                  </a:schemeClr>
                </a:solidFill>
                <a:latin typeface="Gadugi" panose="020B0502040204020203" pitchFamily="34" charset="0"/>
              </a:rPr>
              <a:t>Came out of the Age Friendly Advisory Group discussion.</a:t>
            </a:r>
          </a:p>
          <a:p>
            <a:pPr>
              <a:buClr>
                <a:schemeClr val="accent1"/>
              </a:buClr>
              <a:buSzPct val="127000"/>
            </a:pPr>
            <a:endParaRPr lang="en-US" sz="900" dirty="0" smtClean="0">
              <a:solidFill>
                <a:schemeClr val="accent5">
                  <a:lumMod val="50000"/>
                </a:schemeClr>
              </a:solidFill>
              <a:latin typeface="Gadugi" panose="020B0502040204020203" pitchFamily="34" charset="0"/>
            </a:endParaRPr>
          </a:p>
          <a:p>
            <a:pPr>
              <a:buClr>
                <a:schemeClr val="accent1"/>
              </a:buClr>
              <a:buSzPct val="127000"/>
            </a:pPr>
            <a:r>
              <a:rPr lang="en-US" sz="2800" dirty="0" smtClean="0">
                <a:solidFill>
                  <a:schemeClr val="accent5">
                    <a:lumMod val="50000"/>
                  </a:schemeClr>
                </a:solidFill>
                <a:latin typeface="Gadugi" panose="020B0502040204020203" pitchFamily="34" charset="0"/>
              </a:rPr>
              <a:t>Banyule has regular ‘think tanks’.</a:t>
            </a:r>
          </a:p>
          <a:p>
            <a:pPr>
              <a:buClr>
                <a:schemeClr val="accent1"/>
              </a:buClr>
              <a:buSzPct val="127000"/>
            </a:pPr>
            <a:endParaRPr lang="en-US" sz="900" dirty="0">
              <a:solidFill>
                <a:schemeClr val="accent5">
                  <a:lumMod val="50000"/>
                </a:schemeClr>
              </a:solidFill>
              <a:latin typeface="Gadugi" panose="020B0502040204020203" pitchFamily="34" charset="0"/>
            </a:endParaRPr>
          </a:p>
          <a:p>
            <a:pPr>
              <a:buClr>
                <a:schemeClr val="accent1"/>
              </a:buClr>
              <a:buSzPct val="127000"/>
            </a:pPr>
            <a:r>
              <a:rPr lang="en-US" sz="2800" dirty="0" smtClean="0">
                <a:solidFill>
                  <a:schemeClr val="accent5">
                    <a:lumMod val="50000"/>
                  </a:schemeClr>
                </a:solidFill>
                <a:latin typeface="Gadugi" panose="020B0502040204020203" pitchFamily="34" charset="0"/>
              </a:rPr>
              <a:t>Steering committee:</a:t>
            </a:r>
          </a:p>
          <a:p>
            <a:pPr marL="342900" indent="-342900">
              <a:buClr>
                <a:schemeClr val="accent1"/>
              </a:buClr>
              <a:buSzPct val="127000"/>
              <a:buFont typeface="Arial" panose="020B0604020202020204" pitchFamily="34" charset="0"/>
              <a:buChar char="•"/>
            </a:pPr>
            <a:r>
              <a:rPr lang="en-US" sz="2800" dirty="0" smtClean="0">
                <a:solidFill>
                  <a:schemeClr val="accent5">
                    <a:lumMod val="50000"/>
                  </a:schemeClr>
                </a:solidFill>
                <a:latin typeface="Gadugi" panose="020B0502040204020203" pitchFamily="34" charset="0"/>
              </a:rPr>
              <a:t>5 Age friendly champions</a:t>
            </a:r>
          </a:p>
          <a:p>
            <a:pPr marL="342900" indent="-342900">
              <a:buClr>
                <a:schemeClr val="accent1"/>
              </a:buClr>
              <a:buSzPct val="127000"/>
              <a:buFont typeface="Arial" panose="020B0604020202020204" pitchFamily="34" charset="0"/>
              <a:buChar char="•"/>
            </a:pPr>
            <a:r>
              <a:rPr lang="en-US" sz="2800" dirty="0" smtClean="0">
                <a:solidFill>
                  <a:schemeClr val="accent5">
                    <a:lumMod val="50000"/>
                  </a:schemeClr>
                </a:solidFill>
                <a:latin typeface="Gadugi" panose="020B0502040204020203" pitchFamily="34" charset="0"/>
              </a:rPr>
              <a:t>2 Council staff – Jill and Glenda</a:t>
            </a:r>
          </a:p>
          <a:p>
            <a:pPr marL="342900" indent="-342900">
              <a:buClr>
                <a:schemeClr val="accent1"/>
              </a:buClr>
              <a:buSzPct val="127000"/>
              <a:buFont typeface="Arial" panose="020B0604020202020204" pitchFamily="34" charset="0"/>
              <a:buChar char="•"/>
            </a:pPr>
            <a:r>
              <a:rPr lang="en-US" sz="2800" dirty="0" smtClean="0">
                <a:solidFill>
                  <a:schemeClr val="accent5">
                    <a:lumMod val="50000"/>
                  </a:schemeClr>
                </a:solidFill>
                <a:latin typeface="Gadugi" panose="020B0502040204020203" pitchFamily="34" charset="0"/>
              </a:rPr>
              <a:t>Consultant - Andrea </a:t>
            </a:r>
            <a:r>
              <a:rPr lang="en-US" sz="2800" dirty="0" err="1" smtClean="0">
                <a:solidFill>
                  <a:schemeClr val="accent5">
                    <a:lumMod val="50000"/>
                  </a:schemeClr>
                </a:solidFill>
                <a:latin typeface="Gadugi" panose="020B0502040204020203" pitchFamily="34" charset="0"/>
              </a:rPr>
              <a:t>Grindrod</a:t>
            </a:r>
            <a:r>
              <a:rPr lang="en-US" sz="2800" dirty="0" smtClean="0">
                <a:solidFill>
                  <a:schemeClr val="accent5">
                    <a:lumMod val="50000"/>
                  </a:schemeClr>
                </a:solidFill>
                <a:latin typeface="Gadugi" panose="020B0502040204020203" pitchFamily="34" charset="0"/>
              </a:rPr>
              <a:t> - </a:t>
            </a:r>
            <a:r>
              <a:rPr lang="en-AU" sz="2800" dirty="0" smtClean="0">
                <a:solidFill>
                  <a:schemeClr val="accent5">
                    <a:lumMod val="50000"/>
                  </a:schemeClr>
                </a:solidFill>
                <a:latin typeface="Gadugi" panose="020B0502040204020203" pitchFamily="34" charset="0"/>
              </a:rPr>
              <a:t>La </a:t>
            </a:r>
            <a:r>
              <a:rPr lang="en-AU" sz="2800" dirty="0">
                <a:solidFill>
                  <a:schemeClr val="accent5">
                    <a:lumMod val="50000"/>
                  </a:schemeClr>
                </a:solidFill>
                <a:latin typeface="Gadugi" panose="020B0502040204020203" pitchFamily="34" charset="0"/>
              </a:rPr>
              <a:t>Trobe University’s Palliative Care Unit</a:t>
            </a:r>
            <a:endParaRPr lang="en-US" sz="2800" dirty="0" smtClean="0">
              <a:solidFill>
                <a:schemeClr val="accent5">
                  <a:lumMod val="50000"/>
                </a:schemeClr>
              </a:solidFill>
              <a:latin typeface="Gadugi" panose="020B0502040204020203" pitchFamily="34" charset="0"/>
            </a:endParaRPr>
          </a:p>
          <a:p>
            <a:pPr>
              <a:buClr>
                <a:schemeClr val="accent1"/>
              </a:buClr>
              <a:buSzPct val="127000"/>
            </a:pPr>
            <a:endParaRPr lang="en-US" sz="3200" dirty="0">
              <a:latin typeface="Gadugi" panose="020B050204020402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474" y="2256183"/>
            <a:ext cx="5019260" cy="3346173"/>
          </a:xfrm>
          <a:prstGeom prst="rect">
            <a:avLst/>
          </a:prstGeom>
        </p:spPr>
      </p:pic>
    </p:spTree>
    <p:extLst>
      <p:ext uri="{BB962C8B-B14F-4D97-AF65-F5344CB8AC3E}">
        <p14:creationId xmlns:p14="http://schemas.microsoft.com/office/powerpoint/2010/main" val="2285743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18622"/>
            <a:ext cx="7848600" cy="1450975"/>
          </a:xfrm>
        </p:spPr>
        <p:txBody>
          <a:bodyPr>
            <a:normAutofit/>
          </a:bodyPr>
          <a:lstStyle/>
          <a:p>
            <a:r>
              <a:rPr lang="en-AU" sz="7200" b="1" dirty="0" smtClean="0">
                <a:solidFill>
                  <a:schemeClr val="accent3"/>
                </a:solidFill>
                <a:latin typeface="Gadugi" panose="020B0502040204020203" pitchFamily="34" charset="0"/>
              </a:rPr>
              <a:t>Purpose</a:t>
            </a:r>
            <a:endParaRPr lang="en-AU" sz="7200" b="1" dirty="0">
              <a:solidFill>
                <a:schemeClr val="accent3"/>
              </a:solidFill>
              <a:latin typeface="Gadugi" panose="020B0502040204020203" pitchFamily="34" charset="0"/>
            </a:endParaRPr>
          </a:p>
        </p:txBody>
      </p:sp>
      <p:sp>
        <p:nvSpPr>
          <p:cNvPr id="6" name="Rectangle 5"/>
          <p:cNvSpPr/>
          <p:nvPr/>
        </p:nvSpPr>
        <p:spPr>
          <a:xfrm>
            <a:off x="593283" y="2088445"/>
            <a:ext cx="6854948" cy="3785652"/>
          </a:xfrm>
          <a:prstGeom prst="rect">
            <a:avLst/>
          </a:prstGeom>
        </p:spPr>
        <p:txBody>
          <a:bodyPr wrap="square">
            <a:spAutoFit/>
          </a:bodyPr>
          <a:lstStyle/>
          <a:p>
            <a:r>
              <a:rPr lang="en-AU" sz="2400" b="1" dirty="0" smtClean="0">
                <a:solidFill>
                  <a:srgbClr val="002060"/>
                </a:solidFill>
                <a:latin typeface="Gadugi" panose="020B0502040204020203" pitchFamily="34" charset="0"/>
              </a:rPr>
              <a:t>To explore the level of community interest in End of Life planning. </a:t>
            </a:r>
          </a:p>
          <a:p>
            <a:pPr marL="342900" indent="-342900">
              <a:buFont typeface="Arial" panose="020B0604020202020204" pitchFamily="34" charset="0"/>
              <a:buChar char="•"/>
            </a:pPr>
            <a:endParaRPr lang="en-AU" sz="2400" b="1" dirty="0" smtClean="0">
              <a:solidFill>
                <a:srgbClr val="002060"/>
              </a:solidFill>
              <a:latin typeface="Gadugi" panose="020B0502040204020203" pitchFamily="34" charset="0"/>
            </a:endParaRPr>
          </a:p>
          <a:p>
            <a:r>
              <a:rPr lang="en-AU" sz="2400" b="1" dirty="0" smtClean="0">
                <a:solidFill>
                  <a:srgbClr val="002060"/>
                </a:solidFill>
                <a:latin typeface="Gadugi" panose="020B0502040204020203" pitchFamily="34" charset="0"/>
              </a:rPr>
              <a:t>To provide information to the community around building capacity around this topic.</a:t>
            </a:r>
          </a:p>
          <a:p>
            <a:pPr marL="342900" indent="-342900">
              <a:buFont typeface="Arial" panose="020B0604020202020204" pitchFamily="34" charset="0"/>
              <a:buChar char="•"/>
            </a:pPr>
            <a:endParaRPr lang="en-AU" sz="2400" dirty="0" smtClean="0">
              <a:solidFill>
                <a:srgbClr val="002060"/>
              </a:solidFill>
              <a:latin typeface="Gadugi" panose="020B0502040204020203" pitchFamily="34" charset="0"/>
            </a:endParaRPr>
          </a:p>
          <a:p>
            <a:r>
              <a:rPr lang="en-AU" sz="2400" dirty="0" smtClean="0">
                <a:solidFill>
                  <a:srgbClr val="002060"/>
                </a:solidFill>
                <a:latin typeface="Gadugi" panose="020B0502040204020203" pitchFamily="34" charset="0"/>
              </a:rPr>
              <a:t>How can we as a community: </a:t>
            </a:r>
          </a:p>
          <a:p>
            <a:pPr lvl="0"/>
            <a:r>
              <a:rPr lang="en-AU" sz="2400" dirty="0" smtClean="0">
                <a:solidFill>
                  <a:srgbClr val="002060"/>
                </a:solidFill>
                <a:latin typeface="Gadugi" panose="020B0502040204020203" pitchFamily="34" charset="0"/>
              </a:rPr>
              <a:t>a) raise local awareness and improve knowledge?</a:t>
            </a:r>
          </a:p>
          <a:p>
            <a:pPr lvl="0"/>
            <a:r>
              <a:rPr lang="en-AU" sz="2400" dirty="0" smtClean="0">
                <a:solidFill>
                  <a:srgbClr val="002060"/>
                </a:solidFill>
                <a:latin typeface="Gadugi" panose="020B0502040204020203" pitchFamily="34" charset="0"/>
              </a:rPr>
              <a:t>b) increase community support for local people at the end of life?</a:t>
            </a:r>
            <a:endParaRPr lang="en-AU" sz="2400" dirty="0">
              <a:solidFill>
                <a:srgbClr val="002060"/>
              </a:solidFill>
              <a:latin typeface="Gadugi" panose="020B0502040204020203"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5124" y="2088445"/>
            <a:ext cx="3810227" cy="3810227"/>
          </a:xfrm>
          <a:prstGeom prst="rect">
            <a:avLst/>
          </a:prstGeom>
        </p:spPr>
      </p:pic>
    </p:spTree>
    <p:extLst>
      <p:ext uri="{BB962C8B-B14F-4D97-AF65-F5344CB8AC3E}">
        <p14:creationId xmlns:p14="http://schemas.microsoft.com/office/powerpoint/2010/main" val="1652373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599" y="1962623"/>
            <a:ext cx="6096000" cy="5509200"/>
          </a:xfrm>
          <a:prstGeom prst="rect">
            <a:avLst/>
          </a:prstGeom>
        </p:spPr>
        <p:txBody>
          <a:bodyPr>
            <a:spAutoFit/>
          </a:bodyPr>
          <a:lstStyle/>
          <a:p>
            <a:pPr>
              <a:buClr>
                <a:schemeClr val="accent3"/>
              </a:buClr>
              <a:buSzPct val="127000"/>
            </a:pPr>
            <a:endParaRPr lang="en-AU" sz="1600" b="1" dirty="0" smtClean="0">
              <a:solidFill>
                <a:schemeClr val="accent3">
                  <a:lumMod val="50000"/>
                </a:schemeClr>
              </a:solidFill>
              <a:latin typeface="Gadugi" panose="020B0502040204020203" pitchFamily="34" charset="0"/>
            </a:endParaRPr>
          </a:p>
          <a:p>
            <a:pPr>
              <a:buClr>
                <a:schemeClr val="accent3"/>
              </a:buClr>
              <a:buSzPct val="127000"/>
            </a:pPr>
            <a:r>
              <a:rPr lang="en-AU" sz="2800" b="1" dirty="0" smtClean="0">
                <a:solidFill>
                  <a:schemeClr val="accent3">
                    <a:lumMod val="50000"/>
                  </a:schemeClr>
                </a:solidFill>
                <a:latin typeface="Gadugi" panose="020B0502040204020203" pitchFamily="34" charset="0"/>
              </a:rPr>
              <a:t>30 attendees</a:t>
            </a:r>
          </a:p>
          <a:p>
            <a:pPr marL="285750" indent="-285750">
              <a:buClr>
                <a:schemeClr val="accent3"/>
              </a:buClr>
              <a:buSzPct val="127000"/>
              <a:buFont typeface="Arial" panose="020B0604020202020204" pitchFamily="34" charset="0"/>
              <a:buChar char="•"/>
            </a:pPr>
            <a:r>
              <a:rPr lang="en-AU" sz="2800" dirty="0" smtClean="0">
                <a:solidFill>
                  <a:schemeClr val="accent3">
                    <a:lumMod val="50000"/>
                  </a:schemeClr>
                </a:solidFill>
                <a:latin typeface="Gadugi" panose="020B0502040204020203" pitchFamily="34" charset="0"/>
              </a:rPr>
              <a:t>1 AF advisory </a:t>
            </a:r>
            <a:r>
              <a:rPr lang="en-AU" sz="2800" dirty="0">
                <a:solidFill>
                  <a:schemeClr val="accent3">
                    <a:lumMod val="50000"/>
                  </a:schemeClr>
                </a:solidFill>
                <a:latin typeface="Gadugi" panose="020B0502040204020203" pitchFamily="34" charset="0"/>
              </a:rPr>
              <a:t>committee </a:t>
            </a:r>
            <a:r>
              <a:rPr lang="en-AU" sz="2800" dirty="0" smtClean="0">
                <a:solidFill>
                  <a:schemeClr val="accent3">
                    <a:lumMod val="50000"/>
                  </a:schemeClr>
                </a:solidFill>
                <a:latin typeface="Gadugi" panose="020B0502040204020203" pitchFamily="34" charset="0"/>
              </a:rPr>
              <a:t>member</a:t>
            </a:r>
          </a:p>
          <a:p>
            <a:pPr marL="285750" indent="-285750">
              <a:buClr>
                <a:schemeClr val="accent3"/>
              </a:buClr>
              <a:buSzPct val="127000"/>
              <a:buFont typeface="Arial" panose="020B0604020202020204" pitchFamily="34" charset="0"/>
              <a:buChar char="•"/>
            </a:pPr>
            <a:r>
              <a:rPr lang="en-AU" sz="2800" dirty="0" smtClean="0">
                <a:solidFill>
                  <a:schemeClr val="accent3">
                    <a:lumMod val="50000"/>
                  </a:schemeClr>
                </a:solidFill>
                <a:latin typeface="Gadugi" panose="020B0502040204020203" pitchFamily="34" charset="0"/>
              </a:rPr>
              <a:t>1 AF Champion </a:t>
            </a:r>
          </a:p>
          <a:p>
            <a:pPr marL="285750" indent="-285750">
              <a:buClr>
                <a:schemeClr val="accent3"/>
              </a:buClr>
              <a:buSzPct val="127000"/>
              <a:buFont typeface="Arial" panose="020B0604020202020204" pitchFamily="34" charset="0"/>
              <a:buChar char="•"/>
            </a:pPr>
            <a:r>
              <a:rPr lang="en-AU" sz="2800" dirty="0" smtClean="0">
                <a:solidFill>
                  <a:schemeClr val="accent3">
                    <a:lumMod val="50000"/>
                  </a:schemeClr>
                </a:solidFill>
                <a:latin typeface="Gadugi" panose="020B0502040204020203" pitchFamily="34" charset="0"/>
              </a:rPr>
              <a:t>26 </a:t>
            </a:r>
            <a:r>
              <a:rPr lang="en-AU" sz="2800" dirty="0">
                <a:solidFill>
                  <a:schemeClr val="accent3">
                    <a:lumMod val="50000"/>
                  </a:schemeClr>
                </a:solidFill>
                <a:latin typeface="Gadugi" panose="020B0502040204020203" pitchFamily="34" charset="0"/>
              </a:rPr>
              <a:t>residents from the community and/or local </a:t>
            </a:r>
            <a:r>
              <a:rPr lang="en-AU" sz="2800" dirty="0" smtClean="0">
                <a:solidFill>
                  <a:schemeClr val="accent3">
                    <a:lumMod val="50000"/>
                  </a:schemeClr>
                </a:solidFill>
                <a:latin typeface="Gadugi" panose="020B0502040204020203" pitchFamily="34" charset="0"/>
              </a:rPr>
              <a:t>clubs</a:t>
            </a:r>
          </a:p>
          <a:p>
            <a:pPr marL="285750" indent="-285750">
              <a:buClr>
                <a:schemeClr val="accent3"/>
              </a:buClr>
              <a:buSzPct val="127000"/>
              <a:buFont typeface="Arial" panose="020B0604020202020204" pitchFamily="34" charset="0"/>
              <a:buChar char="•"/>
            </a:pPr>
            <a:r>
              <a:rPr lang="en-AU" sz="2800" dirty="0" smtClean="0">
                <a:solidFill>
                  <a:schemeClr val="accent3">
                    <a:lumMod val="50000"/>
                  </a:schemeClr>
                </a:solidFill>
                <a:latin typeface="Gadugi" panose="020B0502040204020203" pitchFamily="34" charset="0"/>
              </a:rPr>
              <a:t>1 representative from Relationships </a:t>
            </a:r>
            <a:r>
              <a:rPr lang="en-AU" sz="2800" dirty="0">
                <a:solidFill>
                  <a:schemeClr val="accent3">
                    <a:lumMod val="50000"/>
                  </a:schemeClr>
                </a:solidFill>
                <a:latin typeface="Gadugi" panose="020B0502040204020203" pitchFamily="34" charset="0"/>
              </a:rPr>
              <a:t>Australia, </a:t>
            </a:r>
            <a:r>
              <a:rPr lang="en-AU" sz="2800" dirty="0" smtClean="0">
                <a:solidFill>
                  <a:schemeClr val="accent3">
                    <a:lumMod val="50000"/>
                  </a:schemeClr>
                </a:solidFill>
                <a:latin typeface="Gadugi" panose="020B0502040204020203" pitchFamily="34" charset="0"/>
              </a:rPr>
              <a:t>and</a:t>
            </a:r>
          </a:p>
          <a:p>
            <a:pPr marL="285750" indent="-285750">
              <a:buClr>
                <a:schemeClr val="accent3"/>
              </a:buClr>
              <a:buSzPct val="127000"/>
              <a:buFont typeface="Arial" panose="020B0604020202020204" pitchFamily="34" charset="0"/>
              <a:buChar char="•"/>
            </a:pPr>
            <a:r>
              <a:rPr lang="en-AU" sz="2800" dirty="0" smtClean="0">
                <a:solidFill>
                  <a:schemeClr val="accent3">
                    <a:lumMod val="50000"/>
                  </a:schemeClr>
                </a:solidFill>
                <a:latin typeface="Gadugi" panose="020B0502040204020203" pitchFamily="34" charset="0"/>
              </a:rPr>
              <a:t>Katherine -MAV </a:t>
            </a:r>
            <a:r>
              <a:rPr lang="en-AU" sz="2800" dirty="0">
                <a:solidFill>
                  <a:schemeClr val="accent3">
                    <a:lumMod val="50000"/>
                  </a:schemeClr>
                </a:solidFill>
                <a:latin typeface="Gadugi" panose="020B0502040204020203" pitchFamily="34" charset="0"/>
              </a:rPr>
              <a:t>committee on End of Life Project.</a:t>
            </a:r>
          </a:p>
          <a:p>
            <a:pPr marL="285750" indent="-285750">
              <a:buClr>
                <a:schemeClr val="accent3"/>
              </a:buClr>
              <a:buSzPct val="127000"/>
              <a:buFont typeface="Arial" panose="020B0604020202020204" pitchFamily="34" charset="0"/>
              <a:buChar char="•"/>
            </a:pPr>
            <a:endParaRPr lang="en-AU" dirty="0">
              <a:latin typeface="Gadugi" panose="020B0502040204020203" pitchFamily="34" charset="0"/>
            </a:endParaRPr>
          </a:p>
          <a:p>
            <a:pPr marL="285750" indent="-285750">
              <a:buFont typeface="Arial" panose="020B0604020202020204" pitchFamily="34" charset="0"/>
              <a:buChar char="•"/>
            </a:pPr>
            <a:endParaRPr lang="en-AU" dirty="0" smtClean="0">
              <a:latin typeface="Gadugi" panose="020B0502040204020203" pitchFamily="34" charset="0"/>
            </a:endParaRPr>
          </a:p>
          <a:p>
            <a:pPr marL="285750" indent="-285750">
              <a:buFont typeface="Arial" panose="020B0604020202020204" pitchFamily="34" charset="0"/>
              <a:buChar char="•"/>
            </a:pPr>
            <a:endParaRPr lang="en-AU" dirty="0" smtClean="0"/>
          </a:p>
          <a:p>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sp>
        <p:nvSpPr>
          <p:cNvPr id="5" name="TextBox 4"/>
          <p:cNvSpPr txBox="1"/>
          <p:nvPr/>
        </p:nvSpPr>
        <p:spPr>
          <a:xfrm>
            <a:off x="609599" y="762294"/>
            <a:ext cx="7428089" cy="1200329"/>
          </a:xfrm>
          <a:prstGeom prst="rect">
            <a:avLst/>
          </a:prstGeom>
          <a:noFill/>
        </p:spPr>
        <p:txBody>
          <a:bodyPr wrap="square" rtlCol="0">
            <a:spAutoFit/>
          </a:bodyPr>
          <a:lstStyle/>
          <a:p>
            <a:r>
              <a:rPr lang="en-AU" sz="7200" b="1" dirty="0" smtClean="0">
                <a:solidFill>
                  <a:schemeClr val="accent3"/>
                </a:solidFill>
                <a:latin typeface="Gadugi" panose="020B0502040204020203" pitchFamily="34" charset="0"/>
              </a:rPr>
              <a:t>Who attended</a:t>
            </a:r>
            <a:endParaRPr lang="en-AU" sz="7200" b="1" dirty="0">
              <a:solidFill>
                <a:schemeClr val="accent3"/>
              </a:solidFill>
              <a:latin typeface="Gadugi" panose="020B050204020402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7757" y="2409855"/>
            <a:ext cx="4615070" cy="3461303"/>
          </a:xfrm>
          <a:prstGeom prst="rect">
            <a:avLst/>
          </a:prstGeom>
        </p:spPr>
      </p:pic>
    </p:spTree>
    <p:extLst>
      <p:ext uri="{BB962C8B-B14F-4D97-AF65-F5344CB8AC3E}">
        <p14:creationId xmlns:p14="http://schemas.microsoft.com/office/powerpoint/2010/main" val="177142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5542" y="472963"/>
            <a:ext cx="7994496" cy="1200329"/>
          </a:xfrm>
          <a:prstGeom prst="rect">
            <a:avLst/>
          </a:prstGeom>
        </p:spPr>
        <p:txBody>
          <a:bodyPr wrap="none">
            <a:spAutoFit/>
          </a:bodyPr>
          <a:lstStyle/>
          <a:p>
            <a:r>
              <a:rPr lang="en-AU" sz="7200" b="1" dirty="0" smtClean="0">
                <a:solidFill>
                  <a:schemeClr val="accent3"/>
                </a:solidFill>
                <a:latin typeface="Gadugi" panose="020B0502040204020203" pitchFamily="34" charset="0"/>
              </a:rPr>
              <a:t>Themes identified</a:t>
            </a:r>
            <a:endParaRPr lang="en-AU" sz="7200" dirty="0"/>
          </a:p>
        </p:txBody>
      </p:sp>
      <p:sp>
        <p:nvSpPr>
          <p:cNvPr id="4" name="Rectangle 3"/>
          <p:cNvSpPr/>
          <p:nvPr/>
        </p:nvSpPr>
        <p:spPr>
          <a:xfrm>
            <a:off x="525542" y="2014424"/>
            <a:ext cx="6096000" cy="7017306"/>
          </a:xfrm>
          <a:prstGeom prst="rect">
            <a:avLst/>
          </a:prstGeom>
        </p:spPr>
        <p:txBody>
          <a:bodyPr>
            <a:spAutoFit/>
          </a:bodyPr>
          <a:lstStyle/>
          <a:p>
            <a:pPr marL="285750" indent="-285750">
              <a:buClr>
                <a:schemeClr val="accent3"/>
              </a:buClr>
              <a:buSzPct val="127000"/>
              <a:buFont typeface="Arial" panose="020B0604020202020204" pitchFamily="34" charset="0"/>
              <a:buChar char="•"/>
            </a:pPr>
            <a:r>
              <a:rPr lang="en-AU" sz="3600" dirty="0" smtClean="0">
                <a:solidFill>
                  <a:schemeClr val="accent3">
                    <a:lumMod val="50000"/>
                  </a:schemeClr>
                </a:solidFill>
                <a:latin typeface="Gadugi" panose="020B0502040204020203" pitchFamily="34" charset="0"/>
              </a:rPr>
              <a:t>Information</a:t>
            </a:r>
          </a:p>
          <a:p>
            <a:pPr marL="285750" indent="-285750">
              <a:buClr>
                <a:schemeClr val="accent3"/>
              </a:buClr>
              <a:buSzPct val="127000"/>
              <a:buFont typeface="Arial" panose="020B0604020202020204" pitchFamily="34" charset="0"/>
              <a:buChar char="•"/>
            </a:pPr>
            <a:r>
              <a:rPr lang="en-AU" sz="3600" dirty="0" smtClean="0">
                <a:solidFill>
                  <a:schemeClr val="accent3">
                    <a:lumMod val="50000"/>
                  </a:schemeClr>
                </a:solidFill>
                <a:latin typeface="Gadugi" panose="020B0502040204020203" pitchFamily="34" charset="0"/>
              </a:rPr>
              <a:t>Identify ‘needs’</a:t>
            </a:r>
          </a:p>
          <a:p>
            <a:pPr marL="285750" indent="-285750">
              <a:buClr>
                <a:schemeClr val="accent3"/>
              </a:buClr>
              <a:buSzPct val="127000"/>
              <a:buFont typeface="Arial" panose="020B0604020202020204" pitchFamily="34" charset="0"/>
              <a:buChar char="•"/>
            </a:pPr>
            <a:r>
              <a:rPr lang="en-AU" sz="3600" dirty="0" smtClean="0">
                <a:solidFill>
                  <a:schemeClr val="accent3">
                    <a:lumMod val="50000"/>
                  </a:schemeClr>
                </a:solidFill>
                <a:latin typeface="Gadugi" panose="020B0502040204020203" pitchFamily="34" charset="0"/>
              </a:rPr>
              <a:t>Education</a:t>
            </a:r>
          </a:p>
          <a:p>
            <a:pPr marL="285750" indent="-285750">
              <a:buClr>
                <a:schemeClr val="accent3"/>
              </a:buClr>
              <a:buSzPct val="127000"/>
              <a:buFont typeface="Arial" panose="020B0604020202020204" pitchFamily="34" charset="0"/>
              <a:buChar char="•"/>
            </a:pPr>
            <a:r>
              <a:rPr lang="en-AU" sz="3600" dirty="0" smtClean="0">
                <a:solidFill>
                  <a:schemeClr val="accent3">
                    <a:lumMod val="50000"/>
                  </a:schemeClr>
                </a:solidFill>
                <a:latin typeface="Gadugi" panose="020B0502040204020203" pitchFamily="34" charset="0"/>
              </a:rPr>
              <a:t>Resources</a:t>
            </a:r>
          </a:p>
          <a:p>
            <a:pPr marL="285750" indent="-285750">
              <a:buClr>
                <a:schemeClr val="accent3"/>
              </a:buClr>
              <a:buSzPct val="127000"/>
              <a:buFont typeface="Arial" panose="020B0604020202020204" pitchFamily="34" charset="0"/>
              <a:buChar char="•"/>
            </a:pPr>
            <a:r>
              <a:rPr lang="en-AU" sz="3600" dirty="0" smtClean="0">
                <a:solidFill>
                  <a:schemeClr val="accent3">
                    <a:lumMod val="50000"/>
                  </a:schemeClr>
                </a:solidFill>
                <a:latin typeface="Gadugi" panose="020B0502040204020203" pitchFamily="34" charset="0"/>
              </a:rPr>
              <a:t>Partnerships</a:t>
            </a:r>
          </a:p>
          <a:p>
            <a:pPr marL="285750" indent="-285750">
              <a:buClr>
                <a:schemeClr val="accent3"/>
              </a:buClr>
              <a:buSzPct val="127000"/>
              <a:buFont typeface="Arial" panose="020B0604020202020204" pitchFamily="34" charset="0"/>
              <a:buChar char="•"/>
            </a:pPr>
            <a:r>
              <a:rPr lang="en-AU" sz="3600" dirty="0" smtClean="0">
                <a:solidFill>
                  <a:schemeClr val="accent3">
                    <a:lumMod val="50000"/>
                  </a:schemeClr>
                </a:solidFill>
                <a:latin typeface="Gadugi" panose="020B0502040204020203" pitchFamily="34" charset="0"/>
              </a:rPr>
              <a:t>Carers concerns</a:t>
            </a:r>
          </a:p>
          <a:p>
            <a:pPr marL="285750" indent="-285750">
              <a:buClr>
                <a:schemeClr val="accent3"/>
              </a:buClr>
              <a:buSzPct val="127000"/>
              <a:buFont typeface="Arial" panose="020B0604020202020204" pitchFamily="34" charset="0"/>
              <a:buChar char="•"/>
            </a:pPr>
            <a:r>
              <a:rPr lang="en-AU" sz="3600" dirty="0" smtClean="0">
                <a:solidFill>
                  <a:schemeClr val="accent3">
                    <a:lumMod val="50000"/>
                  </a:schemeClr>
                </a:solidFill>
                <a:latin typeface="Gadugi" panose="020B0502040204020203" pitchFamily="34" charset="0"/>
              </a:rPr>
              <a:t>Role of Council</a:t>
            </a:r>
          </a:p>
          <a:p>
            <a:pPr marL="742950" lvl="1" indent="-285750">
              <a:buClr>
                <a:schemeClr val="accent3"/>
              </a:buClr>
              <a:buSzPct val="127000"/>
              <a:buFont typeface="Arial" panose="020B0604020202020204" pitchFamily="34" charset="0"/>
              <a:buChar char="•"/>
            </a:pPr>
            <a:endParaRPr lang="en-AU" dirty="0" smtClean="0">
              <a:latin typeface="Gadugi" panose="020B0502040204020203" pitchFamily="34" charset="0"/>
            </a:endParaRPr>
          </a:p>
          <a:p>
            <a:pPr marL="742950" lvl="1" indent="-285750">
              <a:buClr>
                <a:schemeClr val="accent3"/>
              </a:buClr>
              <a:buSzPct val="127000"/>
              <a:buFont typeface="Arial" panose="020B0604020202020204" pitchFamily="34" charset="0"/>
              <a:buChar char="•"/>
            </a:pPr>
            <a:endParaRPr lang="en-AU" dirty="0" smtClean="0">
              <a:latin typeface="Gadugi" panose="020B0502040204020203" pitchFamily="34" charset="0"/>
            </a:endParaRPr>
          </a:p>
          <a:p>
            <a:pPr marL="285750" indent="-285750">
              <a:buClr>
                <a:schemeClr val="accent3"/>
              </a:buClr>
              <a:buSzPct val="127000"/>
              <a:buFont typeface="Arial" panose="020B0604020202020204" pitchFamily="34" charset="0"/>
              <a:buChar char="•"/>
            </a:pPr>
            <a:endParaRPr lang="en-AU" dirty="0"/>
          </a:p>
          <a:p>
            <a:pPr marL="285750" indent="-285750">
              <a:buClr>
                <a:schemeClr val="accent3"/>
              </a:buClr>
              <a:buSzPct val="127000"/>
              <a:buFont typeface="Arial" panose="020B0604020202020204" pitchFamily="34" charset="0"/>
              <a:buChar char="•"/>
            </a:pPr>
            <a:endParaRPr lang="en-AU" dirty="0" smtClean="0"/>
          </a:p>
          <a:p>
            <a:pPr marL="285750" indent="-285750">
              <a:buClr>
                <a:schemeClr val="accent3"/>
              </a:buClr>
              <a:buSzPct val="127000"/>
              <a:buFont typeface="Arial" panose="020B0604020202020204" pitchFamily="34" charset="0"/>
              <a:buChar char="•"/>
            </a:pPr>
            <a:endParaRPr lang="en-AU" dirty="0" smtClean="0"/>
          </a:p>
          <a:p>
            <a:pPr marL="285750" indent="-285750">
              <a:buClr>
                <a:schemeClr val="accent3"/>
              </a:buClr>
              <a:buSzPct val="127000"/>
              <a:buFont typeface="Arial" panose="020B0604020202020204" pitchFamily="34" charset="0"/>
              <a:buChar char="•"/>
            </a:pPr>
            <a:endParaRPr lang="en-AU" dirty="0"/>
          </a:p>
          <a:p>
            <a:pPr marL="285750" indent="-285750">
              <a:buClr>
                <a:schemeClr val="accent3"/>
              </a:buClr>
              <a:buSzPct val="127000"/>
              <a:buFont typeface="Arial" panose="020B0604020202020204" pitchFamily="34" charset="0"/>
              <a:buChar char="•"/>
            </a:pPr>
            <a:endParaRPr lang="en-AU" dirty="0" smtClean="0"/>
          </a:p>
          <a:p>
            <a:pPr marL="285750" indent="-285750">
              <a:buClr>
                <a:schemeClr val="accent3"/>
              </a:buClr>
              <a:buSzPct val="127000"/>
              <a:buFont typeface="Arial" panose="020B0604020202020204" pitchFamily="34" charset="0"/>
              <a:buChar char="•"/>
            </a:pPr>
            <a:endParaRPr lang="en-AU" dirty="0"/>
          </a:p>
          <a:p>
            <a:pPr marL="285750" indent="-285750">
              <a:buClr>
                <a:schemeClr val="accent3"/>
              </a:buClr>
              <a:buSzPct val="127000"/>
              <a:buFont typeface="Arial" panose="020B0604020202020204" pitchFamily="34" charset="0"/>
              <a:buChar char="•"/>
            </a:pPr>
            <a:endParaRPr lang="en-AU" dirty="0" smtClean="0"/>
          </a:p>
          <a:p>
            <a:endParaRPr lang="en-AU" dirty="0"/>
          </a:p>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427" y="2146255"/>
            <a:ext cx="5618004" cy="3749909"/>
          </a:xfrm>
          <a:prstGeom prst="rect">
            <a:avLst/>
          </a:prstGeom>
        </p:spPr>
      </p:pic>
    </p:spTree>
    <p:extLst>
      <p:ext uri="{BB962C8B-B14F-4D97-AF65-F5344CB8AC3E}">
        <p14:creationId xmlns:p14="http://schemas.microsoft.com/office/powerpoint/2010/main" val="3302766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27" y="567707"/>
            <a:ext cx="6735229" cy="1107996"/>
          </a:xfrm>
          <a:prstGeom prst="rect">
            <a:avLst/>
          </a:prstGeom>
        </p:spPr>
        <p:txBody>
          <a:bodyPr wrap="square">
            <a:spAutoFit/>
          </a:bodyPr>
          <a:lstStyle/>
          <a:p>
            <a:r>
              <a:rPr lang="en-AU" sz="6600" b="1" dirty="0" smtClean="0">
                <a:solidFill>
                  <a:schemeClr val="accent3"/>
                </a:solidFill>
                <a:latin typeface="Gadugi" panose="020B0502040204020203" pitchFamily="34" charset="0"/>
              </a:rPr>
              <a:t>What we found:</a:t>
            </a:r>
            <a:endParaRPr lang="en-AU" sz="6600" dirty="0"/>
          </a:p>
        </p:txBody>
      </p:sp>
      <p:sp>
        <p:nvSpPr>
          <p:cNvPr id="3" name="Rectangle 2"/>
          <p:cNvSpPr/>
          <p:nvPr/>
        </p:nvSpPr>
        <p:spPr>
          <a:xfrm>
            <a:off x="536427" y="1615897"/>
            <a:ext cx="6096000" cy="4185761"/>
          </a:xfrm>
          <a:prstGeom prst="rect">
            <a:avLst/>
          </a:prstGeom>
        </p:spPr>
        <p:txBody>
          <a:bodyPr>
            <a:spAutoFit/>
          </a:bodyPr>
          <a:lstStyle/>
          <a:p>
            <a:pPr lvl="0"/>
            <a:endParaRPr lang="en-AU" sz="2400" b="1" dirty="0" smtClean="0">
              <a:solidFill>
                <a:schemeClr val="accent3">
                  <a:lumMod val="50000"/>
                </a:schemeClr>
              </a:solidFill>
              <a:latin typeface="Gadugi" panose="020B0502040204020203" pitchFamily="34" charset="0"/>
            </a:endParaRPr>
          </a:p>
          <a:p>
            <a:pPr lvl="0"/>
            <a:r>
              <a:rPr lang="en-AU" sz="2400" b="1" dirty="0" smtClean="0">
                <a:solidFill>
                  <a:schemeClr val="accent3">
                    <a:lumMod val="50000"/>
                  </a:schemeClr>
                </a:solidFill>
                <a:latin typeface="Gadugi" panose="020B0502040204020203" pitchFamily="34" charset="0"/>
              </a:rPr>
              <a:t>Level of Community interest</a:t>
            </a:r>
            <a:r>
              <a:rPr lang="en-AU" sz="2400" dirty="0" smtClean="0">
                <a:solidFill>
                  <a:schemeClr val="accent3">
                    <a:lumMod val="50000"/>
                  </a:schemeClr>
                </a:solidFill>
                <a:latin typeface="Gadugi" panose="020B0502040204020203" pitchFamily="34" charset="0"/>
              </a:rPr>
              <a:t> </a:t>
            </a:r>
            <a:r>
              <a:rPr lang="en-AU" sz="2400" dirty="0">
                <a:solidFill>
                  <a:schemeClr val="accent3">
                    <a:lumMod val="50000"/>
                  </a:schemeClr>
                </a:solidFill>
                <a:latin typeface="Gadugi" panose="020B0502040204020203" pitchFamily="34" charset="0"/>
              </a:rPr>
              <a:t>- </a:t>
            </a:r>
            <a:r>
              <a:rPr lang="en-AU" sz="2400" dirty="0" smtClean="0">
                <a:solidFill>
                  <a:schemeClr val="accent3">
                    <a:lumMod val="50000"/>
                  </a:schemeClr>
                </a:solidFill>
                <a:latin typeface="Gadugi" panose="020B0502040204020203" pitchFamily="34" charset="0"/>
              </a:rPr>
              <a:t>some interest, </a:t>
            </a:r>
            <a:r>
              <a:rPr lang="en-AU" sz="2400" dirty="0">
                <a:solidFill>
                  <a:schemeClr val="accent3">
                    <a:lumMod val="50000"/>
                  </a:schemeClr>
                </a:solidFill>
                <a:latin typeface="Gadugi" panose="020B0502040204020203" pitchFamily="34" charset="0"/>
              </a:rPr>
              <a:t>if </a:t>
            </a:r>
            <a:r>
              <a:rPr lang="en-AU" sz="2400" dirty="0" smtClean="0">
                <a:solidFill>
                  <a:schemeClr val="accent3">
                    <a:lumMod val="50000"/>
                  </a:schemeClr>
                </a:solidFill>
                <a:latin typeface="Gadugi" panose="020B0502040204020203" pitchFamily="34" charset="0"/>
              </a:rPr>
              <a:t>limited, </a:t>
            </a:r>
            <a:r>
              <a:rPr lang="en-AU" sz="2400" dirty="0">
                <a:solidFill>
                  <a:schemeClr val="accent3">
                    <a:lumMod val="50000"/>
                  </a:schemeClr>
                </a:solidFill>
                <a:latin typeface="Gadugi" panose="020B0502040204020203" pitchFamily="34" charset="0"/>
              </a:rPr>
              <a:t>in the concept of End of Life and the need for </a:t>
            </a:r>
            <a:r>
              <a:rPr lang="en-AU" sz="2400" dirty="0" smtClean="0">
                <a:solidFill>
                  <a:schemeClr val="accent3">
                    <a:lumMod val="50000"/>
                  </a:schemeClr>
                </a:solidFill>
                <a:latin typeface="Gadugi" panose="020B0502040204020203" pitchFamily="34" charset="0"/>
              </a:rPr>
              <a:t>a </a:t>
            </a:r>
            <a:r>
              <a:rPr lang="en-AU" sz="2600" dirty="0" smtClean="0">
                <a:solidFill>
                  <a:schemeClr val="accent3">
                    <a:lumMod val="50000"/>
                  </a:schemeClr>
                </a:solidFill>
                <a:latin typeface="Gadugi" panose="020B0502040204020203" pitchFamily="34" charset="0"/>
              </a:rPr>
              <a:t>personal</a:t>
            </a:r>
            <a:r>
              <a:rPr lang="en-AU" sz="2400" dirty="0" smtClean="0">
                <a:solidFill>
                  <a:schemeClr val="accent3">
                    <a:lumMod val="50000"/>
                  </a:schemeClr>
                </a:solidFill>
                <a:latin typeface="Gadugi" panose="020B0502040204020203" pitchFamily="34" charset="0"/>
              </a:rPr>
              <a:t> </a:t>
            </a:r>
            <a:r>
              <a:rPr lang="en-AU" sz="2400" dirty="0">
                <a:solidFill>
                  <a:schemeClr val="accent3">
                    <a:lumMod val="50000"/>
                  </a:schemeClr>
                </a:solidFill>
                <a:latin typeface="Gadugi" panose="020B0502040204020203" pitchFamily="34" charset="0"/>
              </a:rPr>
              <a:t>and a community response</a:t>
            </a:r>
            <a:r>
              <a:rPr lang="en-AU" sz="2400" dirty="0" smtClean="0">
                <a:solidFill>
                  <a:schemeClr val="accent3">
                    <a:lumMod val="50000"/>
                  </a:schemeClr>
                </a:solidFill>
                <a:latin typeface="Gadugi" panose="020B0502040204020203" pitchFamily="34" charset="0"/>
              </a:rPr>
              <a:t>.</a:t>
            </a:r>
          </a:p>
          <a:p>
            <a:pPr lvl="0"/>
            <a:endParaRPr lang="en-AU" sz="2400" dirty="0">
              <a:solidFill>
                <a:schemeClr val="accent3">
                  <a:lumMod val="50000"/>
                </a:schemeClr>
              </a:solidFill>
              <a:latin typeface="Gadugi" panose="020B0502040204020203" pitchFamily="34" charset="0"/>
            </a:endParaRPr>
          </a:p>
          <a:p>
            <a:pPr lvl="0"/>
            <a:r>
              <a:rPr lang="en-AU" sz="2400" b="1" dirty="0" smtClean="0">
                <a:solidFill>
                  <a:schemeClr val="accent3">
                    <a:lumMod val="50000"/>
                  </a:schemeClr>
                </a:solidFill>
                <a:latin typeface="Gadugi" panose="020B0502040204020203" pitchFamily="34" charset="0"/>
              </a:rPr>
              <a:t>‘Community support and caring at the End of Life’ -</a:t>
            </a:r>
            <a:r>
              <a:rPr lang="en-AU" sz="2400" dirty="0" smtClean="0">
                <a:solidFill>
                  <a:schemeClr val="accent3">
                    <a:lumMod val="50000"/>
                  </a:schemeClr>
                </a:solidFill>
                <a:latin typeface="Gadugi" panose="020B0502040204020203" pitchFamily="34" charset="0"/>
              </a:rPr>
              <a:t>There </a:t>
            </a:r>
            <a:r>
              <a:rPr lang="en-AU" sz="2400" dirty="0">
                <a:solidFill>
                  <a:schemeClr val="accent3">
                    <a:lumMod val="50000"/>
                  </a:schemeClr>
                </a:solidFill>
                <a:latin typeface="Gadugi" panose="020B0502040204020203" pitchFamily="34" charset="0"/>
              </a:rPr>
              <a:t>was some trepidation around the subject and questions around ‘trust’ in its many forms when putting the concept into action.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7513" y="2381955"/>
            <a:ext cx="5012575" cy="3340411"/>
          </a:xfrm>
          <a:prstGeom prst="rect">
            <a:avLst/>
          </a:prstGeom>
        </p:spPr>
      </p:pic>
    </p:spTree>
    <p:extLst>
      <p:ext uri="{BB962C8B-B14F-4D97-AF65-F5344CB8AC3E}">
        <p14:creationId xmlns:p14="http://schemas.microsoft.com/office/powerpoint/2010/main" val="3812620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041" y="0"/>
            <a:ext cx="4249959" cy="217703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sp>
        <p:nvSpPr>
          <p:cNvPr id="9" name="Rectangle 8"/>
          <p:cNvSpPr/>
          <p:nvPr/>
        </p:nvSpPr>
        <p:spPr>
          <a:xfrm>
            <a:off x="536427" y="533840"/>
            <a:ext cx="6735229" cy="1107996"/>
          </a:xfrm>
          <a:prstGeom prst="rect">
            <a:avLst/>
          </a:prstGeom>
        </p:spPr>
        <p:txBody>
          <a:bodyPr wrap="square">
            <a:spAutoFit/>
          </a:bodyPr>
          <a:lstStyle/>
          <a:p>
            <a:r>
              <a:rPr lang="en-AU" sz="6600" b="1" dirty="0" smtClean="0">
                <a:solidFill>
                  <a:schemeClr val="accent3"/>
                </a:solidFill>
                <a:latin typeface="Gadugi" panose="020B0502040204020203" pitchFamily="34" charset="0"/>
              </a:rPr>
              <a:t>What we found:</a:t>
            </a:r>
            <a:endParaRPr lang="en-AU" sz="6600" dirty="0"/>
          </a:p>
        </p:txBody>
      </p:sp>
      <p:sp>
        <p:nvSpPr>
          <p:cNvPr id="2" name="TextBox 1"/>
          <p:cNvSpPr txBox="1"/>
          <p:nvPr/>
        </p:nvSpPr>
        <p:spPr>
          <a:xfrm>
            <a:off x="536427" y="2167467"/>
            <a:ext cx="5017705" cy="3539430"/>
          </a:xfrm>
          <a:prstGeom prst="rect">
            <a:avLst/>
          </a:prstGeom>
          <a:noFill/>
        </p:spPr>
        <p:txBody>
          <a:bodyPr wrap="square" rtlCol="0">
            <a:spAutoFit/>
          </a:bodyPr>
          <a:lstStyle/>
          <a:p>
            <a:pPr lvl="0"/>
            <a:r>
              <a:rPr lang="en-AU" sz="2800" b="1" dirty="0" smtClean="0">
                <a:solidFill>
                  <a:schemeClr val="accent3">
                    <a:lumMod val="50000"/>
                  </a:schemeClr>
                </a:solidFill>
                <a:latin typeface="Gadugi" panose="020B0502040204020203" pitchFamily="34" charset="0"/>
              </a:rPr>
              <a:t>Council Role </a:t>
            </a:r>
            <a:r>
              <a:rPr lang="en-AU" sz="2800" dirty="0" smtClean="0">
                <a:solidFill>
                  <a:schemeClr val="accent3">
                    <a:lumMod val="50000"/>
                  </a:schemeClr>
                </a:solidFill>
                <a:latin typeface="Gadugi" panose="020B0502040204020203" pitchFamily="34" charset="0"/>
              </a:rPr>
              <a:t>- Residents </a:t>
            </a:r>
            <a:r>
              <a:rPr lang="en-AU" sz="2800" dirty="0">
                <a:solidFill>
                  <a:schemeClr val="accent3">
                    <a:lumMod val="50000"/>
                  </a:schemeClr>
                </a:solidFill>
                <a:latin typeface="Gadugi" panose="020B0502040204020203" pitchFamily="34" charset="0"/>
              </a:rPr>
              <a:t>want Council to have the information (or provide guidance) on finding out about the topic.  Accessing information and appropriate </a:t>
            </a:r>
            <a:r>
              <a:rPr lang="en-AU" sz="2800">
                <a:solidFill>
                  <a:schemeClr val="accent3">
                    <a:lumMod val="50000"/>
                  </a:schemeClr>
                </a:solidFill>
                <a:latin typeface="Gadugi" panose="020B0502040204020203" pitchFamily="34" charset="0"/>
              </a:rPr>
              <a:t>communication i</a:t>
            </a:r>
            <a:r>
              <a:rPr lang="en-AU" sz="2800" smtClean="0">
                <a:solidFill>
                  <a:schemeClr val="accent3">
                    <a:lumMod val="50000"/>
                  </a:schemeClr>
                </a:solidFill>
                <a:latin typeface="Gadugi" panose="020B0502040204020203" pitchFamily="34" charset="0"/>
              </a:rPr>
              <a:t>dentified </a:t>
            </a:r>
            <a:r>
              <a:rPr lang="en-AU" sz="2800" dirty="0">
                <a:solidFill>
                  <a:schemeClr val="accent3">
                    <a:lumMod val="50000"/>
                  </a:schemeClr>
                </a:solidFill>
                <a:latin typeface="Gadugi" panose="020B0502040204020203" pitchFamily="34" charset="0"/>
              </a:rPr>
              <a:t>as a gap.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0222" y="2481889"/>
            <a:ext cx="5668986" cy="3195752"/>
          </a:xfrm>
          <a:prstGeom prst="rect">
            <a:avLst/>
          </a:prstGeom>
        </p:spPr>
      </p:pic>
    </p:spTree>
    <p:extLst>
      <p:ext uri="{BB962C8B-B14F-4D97-AF65-F5344CB8AC3E}">
        <p14:creationId xmlns:p14="http://schemas.microsoft.com/office/powerpoint/2010/main" val="355359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426" y="708136"/>
            <a:ext cx="6735229" cy="1200329"/>
          </a:xfrm>
          <a:prstGeom prst="rect">
            <a:avLst/>
          </a:prstGeom>
        </p:spPr>
        <p:txBody>
          <a:bodyPr wrap="square">
            <a:spAutoFit/>
          </a:bodyPr>
          <a:lstStyle/>
          <a:p>
            <a:r>
              <a:rPr lang="en-AU" sz="7200" b="1" dirty="0" smtClean="0">
                <a:solidFill>
                  <a:schemeClr val="accent3"/>
                </a:solidFill>
                <a:latin typeface="Gadugi" panose="020B0502040204020203" pitchFamily="34" charset="0"/>
              </a:rPr>
              <a:t>Possibilities:</a:t>
            </a:r>
            <a:endParaRPr lang="en-AU" sz="7200" dirty="0"/>
          </a:p>
        </p:txBody>
      </p:sp>
      <p:sp>
        <p:nvSpPr>
          <p:cNvPr id="5" name="Rectangle 4"/>
          <p:cNvSpPr/>
          <p:nvPr/>
        </p:nvSpPr>
        <p:spPr>
          <a:xfrm>
            <a:off x="536426" y="1894090"/>
            <a:ext cx="6931173" cy="4401205"/>
          </a:xfrm>
          <a:prstGeom prst="rect">
            <a:avLst/>
          </a:prstGeom>
        </p:spPr>
        <p:txBody>
          <a:bodyPr wrap="square">
            <a:spAutoFit/>
          </a:bodyPr>
          <a:lstStyle/>
          <a:p>
            <a:pPr marL="457200" lvl="0" indent="-457200">
              <a:buFont typeface="Arial" panose="020B0604020202020204" pitchFamily="34" charset="0"/>
              <a:buChar char="•"/>
            </a:pPr>
            <a:r>
              <a:rPr lang="en-AU" sz="2800" dirty="0">
                <a:solidFill>
                  <a:schemeClr val="accent3">
                    <a:lumMod val="50000"/>
                  </a:schemeClr>
                </a:solidFill>
                <a:latin typeface="Gadugi" panose="020B0502040204020203" pitchFamily="34" charset="0"/>
              </a:rPr>
              <a:t>Identification of agencies/groups, funded on not, who already support residents and carers on end of life issues.  </a:t>
            </a:r>
          </a:p>
          <a:p>
            <a:pPr marL="457200" indent="-457200">
              <a:buFont typeface="Arial" panose="020B0604020202020204" pitchFamily="34" charset="0"/>
              <a:buChar char="•"/>
            </a:pPr>
            <a:r>
              <a:rPr lang="en-AU" sz="2800" dirty="0">
                <a:solidFill>
                  <a:schemeClr val="accent3">
                    <a:lumMod val="50000"/>
                  </a:schemeClr>
                </a:solidFill>
                <a:latin typeface="Gadugi" panose="020B0502040204020203" pitchFamily="34" charset="0"/>
              </a:rPr>
              <a:t>C</a:t>
            </a:r>
            <a:r>
              <a:rPr lang="en-AU" sz="2800" dirty="0" smtClean="0">
                <a:solidFill>
                  <a:schemeClr val="accent3">
                    <a:lumMod val="50000"/>
                  </a:schemeClr>
                </a:solidFill>
                <a:latin typeface="Gadugi" panose="020B0502040204020203" pitchFamily="34" charset="0"/>
              </a:rPr>
              <a:t>ouncil </a:t>
            </a:r>
            <a:r>
              <a:rPr lang="en-AU" sz="2800" dirty="0">
                <a:solidFill>
                  <a:schemeClr val="accent3">
                    <a:lumMod val="50000"/>
                  </a:schemeClr>
                </a:solidFill>
                <a:latin typeface="Gadugi" panose="020B0502040204020203" pitchFamily="34" charset="0"/>
              </a:rPr>
              <a:t>website </a:t>
            </a:r>
            <a:r>
              <a:rPr lang="en-AU" sz="2800" dirty="0" smtClean="0">
                <a:solidFill>
                  <a:schemeClr val="accent3">
                    <a:lumMod val="50000"/>
                  </a:schemeClr>
                </a:solidFill>
                <a:latin typeface="Gadugi" panose="020B0502040204020203" pitchFamily="34" charset="0"/>
              </a:rPr>
              <a:t>could </a:t>
            </a:r>
            <a:r>
              <a:rPr lang="en-AU" sz="2800" dirty="0">
                <a:solidFill>
                  <a:schemeClr val="accent3">
                    <a:lumMod val="50000"/>
                  </a:schemeClr>
                </a:solidFill>
                <a:latin typeface="Gadugi" panose="020B0502040204020203" pitchFamily="34" charset="0"/>
              </a:rPr>
              <a:t>direct and provide residents with information.</a:t>
            </a:r>
          </a:p>
          <a:p>
            <a:pPr marL="457200" indent="-457200">
              <a:buFont typeface="Arial" panose="020B0604020202020204" pitchFamily="34" charset="0"/>
              <a:buChar char="•"/>
            </a:pPr>
            <a:r>
              <a:rPr lang="en-AU" sz="2800" dirty="0" smtClean="0">
                <a:solidFill>
                  <a:schemeClr val="accent3">
                    <a:lumMod val="50000"/>
                  </a:schemeClr>
                </a:solidFill>
                <a:latin typeface="Gadugi" panose="020B0502040204020203" pitchFamily="34" charset="0"/>
              </a:rPr>
              <a:t>Use Council publications to disseminate information. E.g. </a:t>
            </a:r>
            <a:r>
              <a:rPr lang="en-AU" sz="2800" dirty="0">
                <a:solidFill>
                  <a:schemeClr val="accent3">
                    <a:lumMod val="50000"/>
                  </a:schemeClr>
                </a:solidFill>
                <a:latin typeface="Gadugi" panose="020B0502040204020203" pitchFamily="34" charset="0"/>
              </a:rPr>
              <a:t>“How to help the carer”.  Could be linked to the Neighbour Day </a:t>
            </a:r>
            <a:r>
              <a:rPr lang="en-AU" sz="2800" dirty="0" smtClean="0">
                <a:solidFill>
                  <a:schemeClr val="accent3">
                    <a:lumMod val="50000"/>
                  </a:schemeClr>
                </a:solidFill>
                <a:latin typeface="Gadugi" panose="020B0502040204020203" pitchFamily="34" charset="0"/>
              </a:rPr>
              <a:t>celebrations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429" y="0"/>
            <a:ext cx="3802742" cy="18827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871" y="2186606"/>
            <a:ext cx="2755287" cy="2117515"/>
          </a:xfrm>
          <a:prstGeom prst="rect">
            <a:avLst/>
          </a:prstGeom>
        </p:spPr>
      </p:pic>
      <p:pic>
        <p:nvPicPr>
          <p:cNvPr id="13" name="Picture 12"/>
          <p:cNvPicPr>
            <a:picLocks noChangeAspect="1"/>
          </p:cNvPicPr>
          <p:nvPr/>
        </p:nvPicPr>
        <p:blipFill>
          <a:blip r:embed="rId5"/>
          <a:stretch>
            <a:fillRect/>
          </a:stretch>
        </p:blipFill>
        <p:spPr>
          <a:xfrm>
            <a:off x="8174819" y="4449003"/>
            <a:ext cx="2747339" cy="1353167"/>
          </a:xfrm>
          <a:prstGeom prst="rect">
            <a:avLst/>
          </a:prstGeom>
        </p:spPr>
      </p:pic>
    </p:spTree>
    <p:extLst>
      <p:ext uri="{BB962C8B-B14F-4D97-AF65-F5344CB8AC3E}">
        <p14:creationId xmlns:p14="http://schemas.microsoft.com/office/powerpoint/2010/main" val="1898218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5">
      <a:dk1>
        <a:sysClr val="windowText" lastClr="000000"/>
      </a:dk1>
      <a:lt1>
        <a:sysClr val="window" lastClr="FFFFFF"/>
      </a:lt1>
      <a:dk2>
        <a:srgbClr val="242852"/>
      </a:dk2>
      <a:lt2>
        <a:srgbClr val="0A4193"/>
      </a:lt2>
      <a:accent1>
        <a:srgbClr val="5C9FE0"/>
      </a:accent1>
      <a:accent2>
        <a:srgbClr val="164777"/>
      </a:accent2>
      <a:accent3>
        <a:srgbClr val="1E5F9F"/>
      </a:accent3>
      <a:accent4>
        <a:srgbClr val="92BFEA"/>
      </a:accent4>
      <a:accent5>
        <a:srgbClr val="0E57C4"/>
      </a:accent5>
      <a:accent6>
        <a:srgbClr val="3882F1"/>
      </a:accent6>
      <a:hlink>
        <a:srgbClr val="1098D2"/>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Description xmlns="d4673de7-8564-4743-abbb-fa1c429e374b" xsi:nil="true"/>
    <gbea9d19ff514a33a3a8686e111cdc8c xmlns="d4673de7-8564-4743-abbb-fa1c429e374b">
      <Terms xmlns="http://schemas.microsoft.com/office/infopath/2007/PartnerControls"/>
    </gbea9d19ff514a33a3a8686e111cdc8c>
    <e609049330724967b341d41577a53a7e xmlns="d4673de7-8564-4743-abbb-fa1c429e374b">
      <Terms xmlns="http://schemas.microsoft.com/office/infopath/2007/PartnerControls"/>
    </e609049330724967b341d41577a53a7e>
    <TaxCatchAll xmlns="2e5f1f90-02d7-4497-86a3-e089375bf22e">
      <Value>51</Value>
      <Value>29</Value>
      <Value>882</Value>
    </TaxCatchAll>
    <b633688526ff4343972d05b6b63e0765 xmlns="2e5f1f90-02d7-4497-86a3-e089375bf22e">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f2cd3cc0-af78-460c-b246-898f1d181861</TermId>
        </TermInfo>
      </Terms>
    </b633688526ff4343972d05b6b63e0765>
    <ee64d7fb010e4a05a924de355a8c7215 xmlns="2e5f1f90-02d7-4497-86a3-e089375bf22e">
      <Terms xmlns="http://schemas.microsoft.com/office/infopath/2007/PartnerControls">
        <TermInfo xmlns="http://schemas.microsoft.com/office/infopath/2007/PartnerControls">
          <TermName xmlns="http://schemas.microsoft.com/office/infopath/2007/PartnerControls">March</TermName>
          <TermId xmlns="http://schemas.microsoft.com/office/infopath/2007/PartnerControls">accdaef4-ba65-4d80-94f4-7f301d08453e</TermId>
        </TermInfo>
      </Terms>
    </ee64d7fb010e4a05a924de355a8c7215>
    <a5701f4c3d364836bbe78d9cf21e7ae1 xmlns="2e5f1f90-02d7-4497-86a3-e089375bf22e">
      <Terms xmlns="http://schemas.microsoft.com/office/infopath/2007/PartnerControls">
        <TermInfo xmlns="http://schemas.microsoft.com/office/infopath/2007/PartnerControls">
          <TermName xmlns="http://schemas.microsoft.com/office/infopath/2007/PartnerControls">2018</TermName>
          <TermId xmlns="http://schemas.microsoft.com/office/infopath/2007/PartnerControls">290e32a4-3e65-429b-86c1-ef52d42cd518</TermId>
        </TermInfo>
      </Terms>
    </a5701f4c3d364836bbe78d9cf21e7ae1>
    <b1635637b48e4b198aadc2296a591e9c xmlns="2e5f1f90-02d7-4497-86a3-e089375bf22e">
      <Terms xmlns="http://schemas.microsoft.com/office/infopath/2007/PartnerControls"/>
    </b1635637b48e4b198aadc2296a591e9c>
    <k625a43461834d1cbc324c14bafb4891 xmlns="2e5f1f90-02d7-4497-86a3-e089375bf22e">
      <Terms xmlns="http://schemas.microsoft.com/office/infopath/2007/PartnerControls"/>
    </k625a43461834d1cbc324c14bafb489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DocAve xmlns="http://www.AvePoint.com/sharepoint2007/v5/contenttype/list" CTID="0x010100801A03BAF923BB4A9A6902AB019B677B00734A6B6FBF76D14C969CB06739E22DE6"/>
</file>

<file path=customXml/item4.xml><?xml version="1.0" encoding="utf-8"?>
<?mso-contentType ?>
<customXsn xmlns="http://schemas.microsoft.com/office/2006/metadata/customXsn">
  <xsnLocation/>
  <cached>True</cached>
  <openByDefault>True</openByDefault>
  <xsnScope>http://mavis/sites/HumanServices/Positiveaging</xsnScope>
</customXsn>
</file>

<file path=customXml/item5.xml><?xml version="1.0" encoding="utf-8"?>
<ct:contentTypeSchema xmlns:ct="http://schemas.microsoft.com/office/2006/metadata/contentType" xmlns:ma="http://schemas.microsoft.com/office/2006/metadata/properties/metaAttributes" ct:_="" ma:_="" ma:contentTypeName="MAVIS Document" ma:contentTypeID="0x010100940DA8A6A3B9CC4AA59DF5C0B719899C0018C65C613164CE4D823F0D253340AFBD" ma:contentTypeVersion="2" ma:contentTypeDescription="" ma:contentTypeScope="" ma:versionID="75ef40ac9e189c55da57f38b5b2aaa2e">
  <xsd:schema xmlns:xsd="http://www.w3.org/2001/XMLSchema" xmlns:xs="http://www.w3.org/2001/XMLSchema" xmlns:p="http://schemas.microsoft.com/office/2006/metadata/properties" xmlns:ns2="d4673de7-8564-4743-abbb-fa1c429e374b" xmlns:ns3="2e5f1f90-02d7-4497-86a3-e089375bf22e" targetNamespace="http://schemas.microsoft.com/office/2006/metadata/properties" ma:root="true" ma:fieldsID="c44b43dd66f3e897d2771e860a78cc3d" ns2:_="" ns3:_="">
    <xsd:import namespace="d4673de7-8564-4743-abbb-fa1c429e374b"/>
    <xsd:import namespace="2e5f1f90-02d7-4497-86a3-e089375bf22e"/>
    <xsd:element name="properties">
      <xsd:complexType>
        <xsd:sequence>
          <xsd:element name="documentManagement">
            <xsd:complexType>
              <xsd:all>
                <xsd:element ref="ns2:Document_x0020_Description" minOccurs="0"/>
                <xsd:element ref="ns3:b633688526ff4343972d05b6b63e0765" minOccurs="0"/>
                <xsd:element ref="ns3:TaxCatchAll" minOccurs="0"/>
                <xsd:element ref="ns3:ee64d7fb010e4a05a924de355a8c7215" minOccurs="0"/>
                <xsd:element ref="ns3:a5701f4c3d364836bbe78d9cf21e7ae1" minOccurs="0"/>
                <xsd:element ref="ns3:b1635637b48e4b198aadc2296a591e9c" minOccurs="0"/>
                <xsd:element ref="ns3:k625a43461834d1cbc324c14bafb4891" minOccurs="0"/>
                <xsd:element ref="ns2:gbea9d19ff514a33a3a8686e111cdc8c" minOccurs="0"/>
                <xsd:element ref="ns2:e609049330724967b341d41577a53a7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673de7-8564-4743-abbb-fa1c429e374b" elementFormDefault="qualified">
    <xsd:import namespace="http://schemas.microsoft.com/office/2006/documentManagement/types"/>
    <xsd:import namespace="http://schemas.microsoft.com/office/infopath/2007/PartnerControls"/>
    <xsd:element name="Document_x0020_Description" ma:index="2" nillable="true" ma:displayName="Document Description" ma:default="" ma:description="A textual description of the content and/or purpose of the resource." ma:internalName="Document_x0020_Description" ma:readOnly="false">
      <xsd:simpleType>
        <xsd:restriction base="dms:Note">
          <xsd:maxLength value="255"/>
        </xsd:restriction>
      </xsd:simpleType>
    </xsd:element>
    <xsd:element name="gbea9d19ff514a33a3a8686e111cdc8c" ma:index="22" nillable="true" ma:taxonomy="true" ma:internalName="gbea9d19ff514a33a3a8686e111cdc8c" ma:taxonomyFieldName="Project" ma:displayName="Project" ma:readOnly="false" ma:default="" ma:fieldId="{0bea9d19-ff51-4a33-a3a8-686e111cdc8c}" ma:sspId="707edd6b-bcd8-4d82-9e36-5e836165b7db" ma:termSetId="e33b7ee5-09b0-4506-a489-9ca19a4d2a88" ma:anchorId="00000000-0000-0000-0000-000000000000" ma:open="false" ma:isKeyword="false">
      <xsd:complexType>
        <xsd:sequence>
          <xsd:element ref="pc:Terms" minOccurs="0" maxOccurs="1"/>
        </xsd:sequence>
      </xsd:complexType>
    </xsd:element>
    <xsd:element name="e609049330724967b341d41577a53a7e" ma:index="23" nillable="true" ma:taxonomy="true" ma:internalName="e609049330724967b341d41577a53a7e" ma:taxonomyFieldName="Function" ma:displayName="Function" ma:readOnly="false" ma:default="" ma:fieldId="{e6090493-3072-4967-b341-d41577a53a7e}" ma:sspId="707edd6b-bcd8-4d82-9e36-5e836165b7db" ma:termSetId="1be38e8c-3054-4a1e-9eea-ab3bad4fff9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e5f1f90-02d7-4497-86a3-e089375bf22e" elementFormDefault="qualified">
    <xsd:import namespace="http://schemas.microsoft.com/office/2006/documentManagement/types"/>
    <xsd:import namespace="http://schemas.microsoft.com/office/infopath/2007/PartnerControls"/>
    <xsd:element name="b633688526ff4343972d05b6b63e0765" ma:index="16" ma:taxonomy="true" ma:internalName="b633688526ff4343972d05b6b63e0765" ma:taxonomyFieldName="Doc_x0020_Type" ma:displayName="Doc Type" ma:readOnly="false" ma:default="" ma:fieldId="{b6336885-26ff-4343-972d-05b6b63e0765}" ma:sspId="707edd6b-bcd8-4d82-9e36-5e836165b7db" ma:termSetId="34f10eaa-5417-4633-8775-0616c2ee193a" ma:anchorId="00000000-0000-0000-0000-000000000000" ma:open="false" ma:isKeyword="false">
      <xsd:complexType>
        <xsd:sequence>
          <xsd:element ref="pc:Terms" minOccurs="0" maxOccurs="1"/>
        </xsd:sequence>
      </xsd:complexType>
    </xsd:element>
    <xsd:element name="TaxCatchAll" ma:index="17" nillable="true" ma:displayName="Taxonomy Catch All Column" ma:hidden="true" ma:list="{d92c3612-ec99-4e64-a0b5-b962210b55ea}" ma:internalName="TaxCatchAll" ma:showField="CatchAllData" ma:web="2e5f1f90-02d7-4497-86a3-e089375bf22e">
      <xsd:complexType>
        <xsd:complexContent>
          <xsd:extension base="dms:MultiChoiceLookup">
            <xsd:sequence>
              <xsd:element name="Value" type="dms:Lookup" maxOccurs="unbounded" minOccurs="0" nillable="true"/>
            </xsd:sequence>
          </xsd:extension>
        </xsd:complexContent>
      </xsd:complexType>
    </xsd:element>
    <xsd:element name="ee64d7fb010e4a05a924de355a8c7215" ma:index="18" nillable="true" ma:taxonomy="true" ma:internalName="ee64d7fb010e4a05a924de355a8c7215" ma:taxonomyFieldName="Month" ma:displayName="Month" ma:readOnly="false" ma:default="" ma:fieldId="{ee64d7fb-010e-4a05-a924-de355a8c7215}" ma:sspId="707edd6b-bcd8-4d82-9e36-5e836165b7db" ma:termSetId="93d674fd-138a-4c5d-b264-c0eb5d48ff27" ma:anchorId="00000000-0000-0000-0000-000000000000" ma:open="false" ma:isKeyword="false">
      <xsd:complexType>
        <xsd:sequence>
          <xsd:element ref="pc:Terms" minOccurs="0" maxOccurs="1"/>
        </xsd:sequence>
      </xsd:complexType>
    </xsd:element>
    <xsd:element name="a5701f4c3d364836bbe78d9cf21e7ae1" ma:index="19" nillable="true" ma:taxonomy="true" ma:internalName="a5701f4c3d364836bbe78d9cf21e7ae1" ma:taxonomyFieldName="Year" ma:displayName="Year" ma:readOnly="false" ma:default="" ma:fieldId="{a5701f4c-3d36-4836-bbe7-8d9cf21e7ae1}" ma:sspId="707edd6b-bcd8-4d82-9e36-5e836165b7db" ma:termSetId="aaffa071-a142-4ca5-b031-c794790264a6" ma:anchorId="00000000-0000-0000-0000-000000000000" ma:open="false" ma:isKeyword="false">
      <xsd:complexType>
        <xsd:sequence>
          <xsd:element ref="pc:Terms" minOccurs="0" maxOccurs="1"/>
        </xsd:sequence>
      </xsd:complexType>
    </xsd:element>
    <xsd:element name="b1635637b48e4b198aadc2296a591e9c" ma:index="20" nillable="true" ma:taxonomy="true" ma:internalName="b1635637b48e4b198aadc2296a591e9c" ma:taxonomyFieldName="Stakeholders" ma:displayName="Stakeholders" ma:readOnly="false" ma:default="" ma:fieldId="{b1635637-b48e-4b19-8aad-c2296a591e9c}" ma:sspId="707edd6b-bcd8-4d82-9e36-5e836165b7db" ma:termSetId="876bfadc-2860-426d-8e51-012174624128" ma:anchorId="00000000-0000-0000-0000-000000000000" ma:open="false" ma:isKeyword="false">
      <xsd:complexType>
        <xsd:sequence>
          <xsd:element ref="pc:Terms" minOccurs="0" maxOccurs="1"/>
        </xsd:sequence>
      </xsd:complexType>
    </xsd:element>
    <xsd:element name="k625a43461834d1cbc324c14bafb4891" ma:index="21" nillable="true" ma:taxonomy="true" ma:internalName="k625a43461834d1cbc324c14bafb4891" ma:taxonomyFieldName="Topic" ma:displayName="Topic" ma:readOnly="false" ma:default="" ma:fieldId="{4625a434-6183-4d1c-bc32-4c14bafb4891}" ma:sspId="707edd6b-bcd8-4d82-9e36-5e836165b7db" ma:termSetId="41c7ede2-9c1a-429f-a2e9-76c737bbbea2"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4D47D6-267B-4CA6-988D-206AFAFA9533}">
  <ds:schemaRefs>
    <ds:schemaRef ds:uri="2e5f1f90-02d7-4497-86a3-e089375bf22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d4673de7-8564-4743-abbb-fa1c429e374b"/>
    <ds:schemaRef ds:uri="http://www.w3.org/XML/1998/namespace"/>
  </ds:schemaRefs>
</ds:datastoreItem>
</file>

<file path=customXml/itemProps2.xml><?xml version="1.0" encoding="utf-8"?>
<ds:datastoreItem xmlns:ds="http://schemas.openxmlformats.org/officeDocument/2006/customXml" ds:itemID="{28C36275-9C5A-41EC-9498-F118A5536B18}">
  <ds:schemaRefs>
    <ds:schemaRef ds:uri="http://schemas.microsoft.com/sharepoint/v3/contenttype/forms"/>
  </ds:schemaRefs>
</ds:datastoreItem>
</file>

<file path=customXml/itemProps3.xml><?xml version="1.0" encoding="utf-8"?>
<ds:datastoreItem xmlns:ds="http://schemas.openxmlformats.org/officeDocument/2006/customXml" ds:itemID="{116284C9-EABA-422B-88D6-20B8529353F3}">
  <ds:schemaRefs>
    <ds:schemaRef ds:uri="http://www.AvePoint.com/sharepoint2007/v5/contenttype/list"/>
  </ds:schemaRefs>
</ds:datastoreItem>
</file>

<file path=customXml/itemProps4.xml><?xml version="1.0" encoding="utf-8"?>
<ds:datastoreItem xmlns:ds="http://schemas.openxmlformats.org/officeDocument/2006/customXml" ds:itemID="{83E789A9-9F03-4476-A5DD-88217695BDF8}">
  <ds:schemaRefs>
    <ds:schemaRef ds:uri="http://schemas.microsoft.com/office/2006/metadata/customXsn"/>
  </ds:schemaRefs>
</ds:datastoreItem>
</file>

<file path=customXml/itemProps5.xml><?xml version="1.0" encoding="utf-8"?>
<ds:datastoreItem xmlns:ds="http://schemas.openxmlformats.org/officeDocument/2006/customXml" ds:itemID="{E94ED163-EEC5-4012-A423-94655EB36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673de7-8564-4743-abbb-fa1c429e374b"/>
    <ds:schemaRef ds:uri="2e5f1f90-02d7-4497-86a3-e089375bf2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423</TotalTime>
  <Words>651</Words>
  <Application>Microsoft Office PowerPoint</Application>
  <PresentationFormat>Widescreen</PresentationFormat>
  <Paragraphs>100</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Dotum</vt:lpstr>
      <vt:lpstr>Gadugi</vt:lpstr>
      <vt:lpstr>Retrospect</vt:lpstr>
      <vt:lpstr>End of Life – think tank</vt:lpstr>
      <vt:lpstr>PowerPoint Presentation</vt:lpstr>
      <vt:lpstr> </vt:lpstr>
      <vt:lpstr>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Banyule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Simcox</dc:creator>
  <cp:lastModifiedBy>Zachary Tangey</cp:lastModifiedBy>
  <cp:revision>88</cp:revision>
  <dcterms:created xsi:type="dcterms:W3CDTF">2017-09-25T05:11:13Z</dcterms:created>
  <dcterms:modified xsi:type="dcterms:W3CDTF">2018-05-11T01:43:15Z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Description">
    <vt:lpwstr/>
  </property>
  <property fmtid="{D5CDD505-2E9C-101B-9397-08002B2CF9AE}" pid="3" name="b633688526ff4343972d05b6b63e0765">
    <vt:lpwstr>Presentation|f2cd3cc0-af78-460c-b246-898f1d181861</vt:lpwstr>
  </property>
  <property fmtid="{D5CDD505-2E9C-101B-9397-08002B2CF9AE}" pid="4" name="Doc Type">
    <vt:lpwstr>29;#Presentation|f2cd3cc0-af78-460c-b246-898f1d181861</vt:lpwstr>
  </property>
  <property fmtid="{D5CDD505-2E9C-101B-9397-08002B2CF9AE}" pid="5" name="ee64d7fb010e4a05a924de355a8c7215">
    <vt:lpwstr>March|accdaef4-ba65-4d80-94f4-7f301d08453e</vt:lpwstr>
  </property>
  <property fmtid="{D5CDD505-2E9C-101B-9397-08002B2CF9AE}" pid="6" name="Month">
    <vt:lpwstr>51;#March|accdaef4-ba65-4d80-94f4-7f301d08453e</vt:lpwstr>
  </property>
  <property fmtid="{D5CDD505-2E9C-101B-9397-08002B2CF9AE}" pid="7" name="a5701f4c3d364836bbe78d9cf21e7ae1">
    <vt:lpwstr>2018|290e32a4-3e65-429b-86c1-ef52d42cd518</vt:lpwstr>
  </property>
  <property fmtid="{D5CDD505-2E9C-101B-9397-08002B2CF9AE}" pid="8" name="Year">
    <vt:lpwstr>882;#2018|290e32a4-3e65-429b-86c1-ef52d42cd518</vt:lpwstr>
  </property>
  <property fmtid="{D5CDD505-2E9C-101B-9397-08002B2CF9AE}" pid="9" name="b1635637b48e4b198aadc2296a591e9c">
    <vt:lpwstr/>
  </property>
  <property fmtid="{D5CDD505-2E9C-101B-9397-08002B2CF9AE}" pid="10" name="Stakeholders">
    <vt:lpwstr/>
  </property>
  <property fmtid="{D5CDD505-2E9C-101B-9397-08002B2CF9AE}" pid="11" name="k625a43461834d1cbc324c14bafb4891">
    <vt:lpwstr/>
  </property>
  <property fmtid="{D5CDD505-2E9C-101B-9397-08002B2CF9AE}" pid="12" name="Topic">
    <vt:lpwstr/>
  </property>
  <property fmtid="{D5CDD505-2E9C-101B-9397-08002B2CF9AE}" pid="13" name="gbea9d19ff514a33a3a8686e111cdc8c">
    <vt:lpwstr/>
  </property>
  <property fmtid="{D5CDD505-2E9C-101B-9397-08002B2CF9AE}" pid="14" name="Project">
    <vt:lpwstr/>
  </property>
  <property fmtid="{D5CDD505-2E9C-101B-9397-08002B2CF9AE}" pid="15" name="e609049330724967b341d41577a53a7e">
    <vt:lpwstr/>
  </property>
  <property fmtid="{D5CDD505-2E9C-101B-9397-08002B2CF9AE}" pid="16" name="Function">
    <vt:lpwstr/>
  </property>
  <property fmtid="{D5CDD505-2E9C-101B-9397-08002B2CF9AE}" pid="17" name="TaxCatchAll">
    <vt:lpwstr/>
  </property>
  <property fmtid="{D5CDD505-2E9C-101B-9397-08002B2CF9AE}" pid="18" name="ContentTypeId">
    <vt:lpwstr>0x010100940DA8A6A3B9CC4AA59DF5C0B719899C0018C65C613164CE4D823F0D253340AFBD</vt:lpwstr>
  </property>
</Properties>
</file>