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5" r:id="rId2"/>
    <p:sldMasterId id="2147484154" r:id="rId3"/>
  </p:sldMasterIdLst>
  <p:notesMasterIdLst>
    <p:notesMasterId r:id="rId36"/>
  </p:notesMasterIdLst>
  <p:handoutMasterIdLst>
    <p:handoutMasterId r:id="rId37"/>
  </p:handoutMasterIdLst>
  <p:sldIdLst>
    <p:sldId id="322" r:id="rId4"/>
    <p:sldId id="323" r:id="rId5"/>
    <p:sldId id="325" r:id="rId6"/>
    <p:sldId id="326" r:id="rId7"/>
    <p:sldId id="324" r:id="rId8"/>
    <p:sldId id="296" r:id="rId9"/>
    <p:sldId id="331" r:id="rId10"/>
    <p:sldId id="332" r:id="rId11"/>
    <p:sldId id="333" r:id="rId12"/>
    <p:sldId id="330" r:id="rId13"/>
    <p:sldId id="300" r:id="rId14"/>
    <p:sldId id="303" r:id="rId15"/>
    <p:sldId id="301" r:id="rId16"/>
    <p:sldId id="307" r:id="rId17"/>
    <p:sldId id="336" r:id="rId18"/>
    <p:sldId id="318" r:id="rId19"/>
    <p:sldId id="337" r:id="rId20"/>
    <p:sldId id="345" r:id="rId21"/>
    <p:sldId id="338" r:id="rId22"/>
    <p:sldId id="339" r:id="rId23"/>
    <p:sldId id="340" r:id="rId24"/>
    <p:sldId id="342" r:id="rId25"/>
    <p:sldId id="346" r:id="rId26"/>
    <p:sldId id="348" r:id="rId27"/>
    <p:sldId id="344" r:id="rId28"/>
    <p:sldId id="284" r:id="rId29"/>
    <p:sldId id="349" r:id="rId30"/>
    <p:sldId id="350" r:id="rId31"/>
    <p:sldId id="327" r:id="rId32"/>
    <p:sldId id="351" r:id="rId33"/>
    <p:sldId id="352" r:id="rId34"/>
    <p:sldId id="285" r:id="rId3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A2"/>
    <a:srgbClr val="2669FE"/>
    <a:srgbClr val="FFFFFF"/>
    <a:srgbClr val="013CBF"/>
    <a:srgbClr val="0000FF"/>
    <a:srgbClr val="990000"/>
    <a:srgbClr val="4627FD"/>
    <a:srgbClr val="2704BC"/>
    <a:srgbClr val="0066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3623" autoAdjust="0"/>
  </p:normalViewPr>
  <p:slideViewPr>
    <p:cSldViewPr>
      <p:cViewPr varScale="1">
        <p:scale>
          <a:sx n="61" d="100"/>
          <a:sy n="61" d="100"/>
        </p:scale>
        <p:origin x="1374" y="66"/>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an%20St%20James-Roberts\Documents\Publications%20&amp;%20Reports\St%20James-Roberts%20et%20al.%202016b%20Figure%201%20simplified%20for%20conference%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000" dirty="0"/>
              <a:t>Percentages of infants in the Bed-Sharing group and each General-Community sub-group who remained asleep for ≥5 hr periods at night at 3 months of age: video &amp; diary measures</a:t>
            </a:r>
            <a:r>
              <a:rPr lang="en-GB" sz="2000" baseline="30000" dirty="0"/>
              <a:t>1</a:t>
            </a:r>
            <a:r>
              <a:rPr lang="en-GB" sz="2000" dirty="0"/>
              <a:t>  </a:t>
            </a:r>
          </a:p>
        </c:rich>
      </c:tx>
      <c:layout>
        <c:manualLayout>
          <c:xMode val="edge"/>
          <c:yMode val="edge"/>
          <c:x val="7.4833479404534442E-2"/>
          <c:y val="3.6697257506601154E-2"/>
        </c:manualLayout>
      </c:layout>
      <c:overlay val="0"/>
    </c:title>
    <c:autoTitleDeleted val="0"/>
    <c:plotArea>
      <c:layout/>
      <c:barChart>
        <c:barDir val="col"/>
        <c:grouping val="clustered"/>
        <c:varyColors val="0"/>
        <c:ser>
          <c:idx val="0"/>
          <c:order val="0"/>
          <c:tx>
            <c:strRef>
              <c:f>Sheet1!$A$2</c:f>
              <c:strCache>
                <c:ptCount val="1"/>
                <c:pt idx="0">
                  <c:v>Video measures</c:v>
                </c:pt>
              </c:strCache>
            </c:strRef>
          </c:tx>
          <c:invertIfNegative val="0"/>
          <c:cat>
            <c:strRef>
              <c:f>Sheet1!$B$1:$F$1</c:f>
              <c:strCache>
                <c:ptCount val="5"/>
                <c:pt idx="0">
                  <c:v>Bed-Sharing Group</c:v>
                </c:pt>
                <c:pt idx="1">
                  <c:v>Gen-Com. Subgroup 1: feed interval consistently ≤1 min.</c:v>
                </c:pt>
                <c:pt idx="2">
                  <c:v>Gen-Com. Subgroup 2: interval changed from &gt;1 min. to ≤1 min.</c:v>
                </c:pt>
                <c:pt idx="3">
                  <c:v>Gen-Com. Subgroup 3: interval changed from ≤1 min. to &gt;1 min.</c:v>
                </c:pt>
                <c:pt idx="4">
                  <c:v>Gen-Com. Subgroup 4: feed interval consistently &gt;1 min.</c:v>
                </c:pt>
              </c:strCache>
            </c:strRef>
          </c:cat>
          <c:val>
            <c:numRef>
              <c:f>Sheet1!$B$2:$F$2</c:f>
              <c:numCache>
                <c:formatCode>General</c:formatCode>
                <c:ptCount val="5"/>
                <c:pt idx="0">
                  <c:v>21.1</c:v>
                </c:pt>
                <c:pt idx="1">
                  <c:v>26.3</c:v>
                </c:pt>
                <c:pt idx="2">
                  <c:v>25</c:v>
                </c:pt>
                <c:pt idx="3">
                  <c:v>54.3</c:v>
                </c:pt>
                <c:pt idx="4">
                  <c:v>64.3</c:v>
                </c:pt>
              </c:numCache>
            </c:numRef>
          </c:val>
          <c:extLst>
            <c:ext xmlns:c16="http://schemas.microsoft.com/office/drawing/2014/chart" uri="{C3380CC4-5D6E-409C-BE32-E72D297353CC}">
              <c16:uniqueId val="{00000000-B4C1-4CAD-8449-2DA3D98CB477}"/>
            </c:ext>
          </c:extLst>
        </c:ser>
        <c:ser>
          <c:idx val="1"/>
          <c:order val="1"/>
          <c:tx>
            <c:strRef>
              <c:f>Sheet1!$A$3</c:f>
              <c:strCache>
                <c:ptCount val="1"/>
                <c:pt idx="0">
                  <c:v>Diary measures</c:v>
                </c:pt>
              </c:strCache>
            </c:strRef>
          </c:tx>
          <c:invertIfNegative val="0"/>
          <c:cat>
            <c:strRef>
              <c:f>Sheet1!$B$1:$F$1</c:f>
              <c:strCache>
                <c:ptCount val="5"/>
                <c:pt idx="0">
                  <c:v>Bed-Sharing Group</c:v>
                </c:pt>
                <c:pt idx="1">
                  <c:v>Gen-Com. Subgroup 1: feed interval consistently ≤1 min.</c:v>
                </c:pt>
                <c:pt idx="2">
                  <c:v>Gen-Com. Subgroup 2: interval changed from &gt;1 min. to ≤1 min.</c:v>
                </c:pt>
                <c:pt idx="3">
                  <c:v>Gen-Com. Subgroup 3: interval changed from ≤1 min. to &gt;1 min.</c:v>
                </c:pt>
                <c:pt idx="4">
                  <c:v>Gen-Com. Subgroup 4: feed interval consistently &gt;1 min.</c:v>
                </c:pt>
              </c:strCache>
            </c:strRef>
          </c:cat>
          <c:val>
            <c:numRef>
              <c:f>Sheet1!$B$3:$F$3</c:f>
              <c:numCache>
                <c:formatCode>General</c:formatCode>
                <c:ptCount val="5"/>
                <c:pt idx="0">
                  <c:v>26.3</c:v>
                </c:pt>
                <c:pt idx="1">
                  <c:v>36.800000000000004</c:v>
                </c:pt>
                <c:pt idx="2">
                  <c:v>33.300000000000004</c:v>
                </c:pt>
                <c:pt idx="3">
                  <c:v>65.7</c:v>
                </c:pt>
                <c:pt idx="4">
                  <c:v>82.1</c:v>
                </c:pt>
              </c:numCache>
            </c:numRef>
          </c:val>
          <c:extLst>
            <c:ext xmlns:c16="http://schemas.microsoft.com/office/drawing/2014/chart" uri="{C3380CC4-5D6E-409C-BE32-E72D297353CC}">
              <c16:uniqueId val="{00000001-B4C1-4CAD-8449-2DA3D98CB477}"/>
            </c:ext>
          </c:extLst>
        </c:ser>
        <c:ser>
          <c:idx val="2"/>
          <c:order val="2"/>
          <c:tx>
            <c:strRef>
              <c:f>Sheet1!$A$4</c:f>
              <c:strCache>
                <c:ptCount val="1"/>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Bed-Sharing Group</c:v>
                </c:pt>
                <c:pt idx="1">
                  <c:v>Gen-Com. Subgroup 1: feed interval consistently ≤1 min.</c:v>
                </c:pt>
                <c:pt idx="2">
                  <c:v>Gen-Com. Subgroup 2: interval changed from &gt;1 min. to ≤1 min.</c:v>
                </c:pt>
                <c:pt idx="3">
                  <c:v>Gen-Com. Subgroup 3: interval changed from ≤1 min. to &gt;1 min.</c:v>
                </c:pt>
                <c:pt idx="4">
                  <c:v>Gen-Com. Subgroup 4: feed interval consistently &gt;1 min.</c:v>
                </c:pt>
              </c:strCache>
            </c:strRef>
          </c:cat>
          <c:val>
            <c:numRef>
              <c:f>Sheet1!$B$4:$F$4</c:f>
              <c:numCache>
                <c:formatCode>General</c:formatCode>
                <c:ptCount val="5"/>
              </c:numCache>
            </c:numRef>
          </c:val>
          <c:extLst>
            <c:ext xmlns:c16="http://schemas.microsoft.com/office/drawing/2014/chart" uri="{C3380CC4-5D6E-409C-BE32-E72D297353CC}">
              <c16:uniqueId val="{00000002-B4C1-4CAD-8449-2DA3D98CB477}"/>
            </c:ext>
          </c:extLst>
        </c:ser>
        <c:dLbls>
          <c:showLegendKey val="0"/>
          <c:showVal val="0"/>
          <c:showCatName val="0"/>
          <c:showSerName val="0"/>
          <c:showPercent val="0"/>
          <c:showBubbleSize val="0"/>
        </c:dLbls>
        <c:gapWidth val="75"/>
        <c:overlap val="40"/>
        <c:axId val="115129344"/>
        <c:axId val="117755264"/>
      </c:barChart>
      <c:catAx>
        <c:axId val="115129344"/>
        <c:scaling>
          <c:orientation val="minMax"/>
        </c:scaling>
        <c:delete val="0"/>
        <c:axPos val="b"/>
        <c:numFmt formatCode="General" sourceLinked="0"/>
        <c:majorTickMark val="none"/>
        <c:minorTickMark val="none"/>
        <c:tickLblPos val="nextTo"/>
        <c:crossAx val="117755264"/>
        <c:crosses val="autoZero"/>
        <c:auto val="1"/>
        <c:lblAlgn val="ctr"/>
        <c:lblOffset val="100"/>
        <c:noMultiLvlLbl val="0"/>
      </c:catAx>
      <c:valAx>
        <c:axId val="117755264"/>
        <c:scaling>
          <c:orientation val="minMax"/>
        </c:scaling>
        <c:delete val="0"/>
        <c:axPos val="l"/>
        <c:majorGridlines/>
        <c:numFmt formatCode="General" sourceLinked="1"/>
        <c:majorTickMark val="none"/>
        <c:minorTickMark val="none"/>
        <c:tickLblPos val="nextTo"/>
        <c:crossAx val="115129344"/>
        <c:crosses val="autoZero"/>
        <c:crossBetween val="between"/>
      </c:valAx>
    </c:plotArea>
    <c:legend>
      <c:legendPos val="r"/>
      <c:legendEntry>
        <c:idx val="2"/>
        <c:delete val="1"/>
      </c:legendEntry>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0.85629</cdr:x>
      <cdr:y>0.68958</cdr:y>
    </cdr:from>
    <cdr:to>
      <cdr:x>1</cdr:x>
      <cdr:y>0.90244</cdr:y>
    </cdr:to>
    <cdr:sp macro="" textlink="">
      <cdr:nvSpPr>
        <cdr:cNvPr id="2" name="TextBox 1"/>
        <cdr:cNvSpPr txBox="1"/>
      </cdr:nvSpPr>
      <cdr:spPr>
        <a:xfrm xmlns:a="http://schemas.openxmlformats.org/drawingml/2006/main">
          <a:off x="5667375" y="29622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B5E41AB2-6D0C-4FD4-B1D1-5B2CBEB19021}" type="datetimeFigureOut">
              <a:rPr lang="en-GB"/>
              <a:pPr>
                <a:defRPr/>
              </a:pPr>
              <a:t>30/10/2019</a:t>
            </a:fld>
            <a:endParaRPr lang="en-GB"/>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GB"/>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0BCF30D-4D91-4CB7-8A99-4F86A36963E8}" type="slidenum">
              <a:rPr lang="en-GB" altLang="en-US"/>
              <a:pPr/>
              <a:t>‹#›</a:t>
            </a:fld>
            <a:endParaRPr lang="en-GB" altLang="en-US"/>
          </a:p>
        </p:txBody>
      </p:sp>
    </p:spTree>
    <p:extLst>
      <p:ext uri="{BB962C8B-B14F-4D97-AF65-F5344CB8AC3E}">
        <p14:creationId xmlns:p14="http://schemas.microsoft.com/office/powerpoint/2010/main" val="2460459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E5CCA353-6246-4B03-BB67-B2FDF3AC2F3F}" type="datetimeFigureOut">
              <a:rPr lang="en-GB"/>
              <a:pPr>
                <a:defRPr/>
              </a:pPr>
              <a:t>30/10/2019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8688BA7-543C-4CEE-AC4B-F59F58F122CE}" type="slidenum">
              <a:rPr lang="en-GB" altLang="en-US"/>
              <a:pPr/>
              <a:t>‹#›</a:t>
            </a:fld>
            <a:endParaRPr lang="en-GB" altLang="en-US"/>
          </a:p>
        </p:txBody>
      </p:sp>
    </p:spTree>
    <p:extLst>
      <p:ext uri="{BB962C8B-B14F-4D97-AF65-F5344CB8AC3E}">
        <p14:creationId xmlns:p14="http://schemas.microsoft.com/office/powerpoint/2010/main" val="2944055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25E2F1-BCE4-4CF8-A6AB-8E02C8B5D020}" type="slidenum">
              <a:rPr lang="en-GB" altLang="en-US"/>
              <a:pPr/>
              <a:t>1</a:t>
            </a:fld>
            <a:endParaRPr lang="en-GB" altLang="en-US"/>
          </a:p>
        </p:txBody>
      </p:sp>
    </p:spTree>
    <p:extLst>
      <p:ext uri="{BB962C8B-B14F-4D97-AF65-F5344CB8AC3E}">
        <p14:creationId xmlns:p14="http://schemas.microsoft.com/office/powerpoint/2010/main" val="298571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23</a:t>
            </a:fld>
            <a:endParaRPr lang="en-GB"/>
          </a:p>
        </p:txBody>
      </p:sp>
    </p:spTree>
    <p:extLst>
      <p:ext uri="{BB962C8B-B14F-4D97-AF65-F5344CB8AC3E}">
        <p14:creationId xmlns:p14="http://schemas.microsoft.com/office/powerpoint/2010/main" val="56576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24</a:t>
            </a:fld>
            <a:endParaRPr lang="en-GB"/>
          </a:p>
        </p:txBody>
      </p:sp>
    </p:spTree>
    <p:extLst>
      <p:ext uri="{BB962C8B-B14F-4D97-AF65-F5344CB8AC3E}">
        <p14:creationId xmlns:p14="http://schemas.microsoft.com/office/powerpoint/2010/main" val="86093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25</a:t>
            </a:fld>
            <a:endParaRPr lang="en-GB"/>
          </a:p>
        </p:txBody>
      </p:sp>
    </p:spTree>
    <p:extLst>
      <p:ext uri="{BB962C8B-B14F-4D97-AF65-F5344CB8AC3E}">
        <p14:creationId xmlns:p14="http://schemas.microsoft.com/office/powerpoint/2010/main" val="334432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12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Community </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13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17</a:t>
            </a:fld>
            <a:endParaRPr lang="en-GB"/>
          </a:p>
        </p:txBody>
      </p:sp>
    </p:spTree>
    <p:extLst>
      <p:ext uri="{BB962C8B-B14F-4D97-AF65-F5344CB8AC3E}">
        <p14:creationId xmlns:p14="http://schemas.microsoft.com/office/powerpoint/2010/main" val="422692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18</a:t>
            </a:fld>
            <a:endParaRPr lang="en-GB"/>
          </a:p>
        </p:txBody>
      </p:sp>
    </p:spTree>
    <p:extLst>
      <p:ext uri="{BB962C8B-B14F-4D97-AF65-F5344CB8AC3E}">
        <p14:creationId xmlns:p14="http://schemas.microsoft.com/office/powerpoint/2010/main" val="348682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19</a:t>
            </a:fld>
            <a:endParaRPr lang="en-GB"/>
          </a:p>
        </p:txBody>
      </p:sp>
    </p:spTree>
    <p:extLst>
      <p:ext uri="{BB962C8B-B14F-4D97-AF65-F5344CB8AC3E}">
        <p14:creationId xmlns:p14="http://schemas.microsoft.com/office/powerpoint/2010/main" val="313364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688BA7-543C-4CEE-AC4B-F59F58F122CE}" type="slidenum">
              <a:rPr lang="en-GB" altLang="en-US" smtClean="0"/>
              <a:pPr/>
              <a:t>20</a:t>
            </a:fld>
            <a:endParaRPr lang="en-GB" altLang="en-US"/>
          </a:p>
        </p:txBody>
      </p:sp>
    </p:spTree>
    <p:extLst>
      <p:ext uri="{BB962C8B-B14F-4D97-AF65-F5344CB8AC3E}">
        <p14:creationId xmlns:p14="http://schemas.microsoft.com/office/powerpoint/2010/main" val="220412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82473-45FF-4A5B-9EF7-F96BC8FB3B3B}" type="slidenum">
              <a:rPr lang="en-GB" smtClean="0"/>
              <a:pPr fontAlgn="base">
                <a:spcBef>
                  <a:spcPct val="0"/>
                </a:spcBef>
                <a:spcAft>
                  <a:spcPct val="0"/>
                </a:spcAft>
                <a:defRPr/>
              </a:pPr>
              <a:t>22</a:t>
            </a:fld>
            <a:endParaRPr lang="en-GB"/>
          </a:p>
        </p:txBody>
      </p:sp>
    </p:spTree>
    <p:extLst>
      <p:ext uri="{BB962C8B-B14F-4D97-AF65-F5344CB8AC3E}">
        <p14:creationId xmlns:p14="http://schemas.microsoft.com/office/powerpoint/2010/main" val="2702021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a:latin typeface="Arial" charset="0"/>
              </a:defRPr>
            </a:lvl1pPr>
          </a:lstStyle>
          <a:p>
            <a:pPr>
              <a:defRPr/>
            </a:pPr>
            <a:endParaRPr lang="en-US" altLang="en-US"/>
          </a:p>
        </p:txBody>
      </p:sp>
    </p:spTree>
    <p:extLst>
      <p:ext uri="{BB962C8B-B14F-4D97-AF65-F5344CB8AC3E}">
        <p14:creationId xmlns:p14="http://schemas.microsoft.com/office/powerpoint/2010/main" val="285392443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1BBF66E-6450-497D-B87E-748924843425}" type="slidenum">
              <a:rPr lang="en-US" altLang="en-US"/>
              <a:pPr/>
              <a:t>‹#›</a:t>
            </a:fld>
            <a:endParaRPr lang="en-US" altLang="en-US"/>
          </a:p>
        </p:txBody>
      </p:sp>
    </p:spTree>
    <p:extLst>
      <p:ext uri="{BB962C8B-B14F-4D97-AF65-F5344CB8AC3E}">
        <p14:creationId xmlns:p14="http://schemas.microsoft.com/office/powerpoint/2010/main" val="104625469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BA2D23A4-1ABF-48EA-8FD7-269C109E6AA8}" type="slidenum">
              <a:rPr lang="en-US" altLang="en-US"/>
              <a:pPr/>
              <a:t>‹#›</a:t>
            </a:fld>
            <a:endParaRPr lang="en-US" altLang="en-US"/>
          </a:p>
        </p:txBody>
      </p:sp>
    </p:spTree>
    <p:extLst>
      <p:ext uri="{BB962C8B-B14F-4D97-AF65-F5344CB8AC3E}">
        <p14:creationId xmlns:p14="http://schemas.microsoft.com/office/powerpoint/2010/main" val="174780743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7F394DA-7DA4-457A-A7A6-00D6FE1C9A6F}" type="datetimeFigureOut">
              <a:rPr lang="en-GB"/>
              <a:pPr>
                <a:defRPr/>
              </a:pPr>
              <a:t>30/10/2019</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F0F04E25-DEAB-4791-9BA8-30FE98A31D67}" type="slidenum">
              <a:rPr lang="en-GB" altLang="en-US"/>
              <a:pPr/>
              <a:t>‹#›</a:t>
            </a:fld>
            <a:endParaRPr lang="en-GB" altLang="en-US"/>
          </a:p>
        </p:txBody>
      </p:sp>
    </p:spTree>
    <p:extLst>
      <p:ext uri="{BB962C8B-B14F-4D97-AF65-F5344CB8AC3E}">
        <p14:creationId xmlns:p14="http://schemas.microsoft.com/office/powerpoint/2010/main" val="295152880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32363" y="6318250"/>
            <a:ext cx="4191000"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nchor="ctr"/>
          <a:lstStyle>
            <a:lvl1pPr>
              <a:defRPr>
                <a:solidFill>
                  <a:schemeClr val="accent1">
                    <a:lumMod val="50000"/>
                  </a:schemeClr>
                </a:solidFill>
              </a:defRPr>
            </a:lvl1pPr>
            <a:lvl2pPr marL="541338" indent="-285750">
              <a:buFont typeface="Courier New" pitchFamily="49" charset="0"/>
              <a:buChar char="o"/>
              <a:defRPr>
                <a:solidFill>
                  <a:schemeClr val="accent1">
                    <a:lumMod val="50000"/>
                  </a:schemeClr>
                </a:solidFill>
              </a:defRPr>
            </a:lvl2pPr>
            <a:lvl3pPr marL="804863" indent="-228600">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23A3220-950E-4175-943F-99F9093887EE}" type="datetimeFigureOut">
              <a:rPr lang="en-GB"/>
              <a:pPr>
                <a:defRPr/>
              </a:pPr>
              <a:t>30/10/2019</a:t>
            </a:fld>
            <a:endParaRPr lang="en-GB"/>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atin typeface="Arial" charset="0"/>
              </a:defRPr>
            </a:lvl1pPr>
          </a:lstStyle>
          <a:p>
            <a:fld id="{9AE4FCFD-6FFF-40C9-9259-EBC2CCB1F840}" type="slidenum">
              <a:rPr lang="en-GB" altLang="en-US"/>
              <a:pPr/>
              <a:t>‹#›</a:t>
            </a:fld>
            <a:endParaRPr lang="en-GB" altLang="en-US"/>
          </a:p>
        </p:txBody>
      </p:sp>
    </p:spTree>
    <p:extLst>
      <p:ext uri="{BB962C8B-B14F-4D97-AF65-F5344CB8AC3E}">
        <p14:creationId xmlns:p14="http://schemas.microsoft.com/office/powerpoint/2010/main" val="376157060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95FBF76-53A2-4A60-A7DD-A0313C3FE739}" type="datetimeFigureOut">
              <a:rPr lang="en-GB"/>
              <a:pPr>
                <a:defRPr/>
              </a:pPr>
              <a:t>30/10/2019</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201A0264-3D7E-4974-BEE6-16114E9AF37A}" type="slidenum">
              <a:rPr lang="en-GB" altLang="en-US"/>
              <a:pPr/>
              <a:t>‹#›</a:t>
            </a:fld>
            <a:endParaRPr lang="en-GB" altLang="en-US"/>
          </a:p>
        </p:txBody>
      </p:sp>
    </p:spTree>
    <p:extLst>
      <p:ext uri="{BB962C8B-B14F-4D97-AF65-F5344CB8AC3E}">
        <p14:creationId xmlns:p14="http://schemas.microsoft.com/office/powerpoint/2010/main" val="261861177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49D88B4-6853-4851-B58D-6C92CFCD54A3}" type="datetimeFigureOut">
              <a:rPr lang="en-GB"/>
              <a:pPr>
                <a:defRPr/>
              </a:pPr>
              <a:t>30/10/2019</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5AA9430A-D8C8-41C5-B41B-AC908A9D07C4}" type="slidenum">
              <a:rPr lang="en-GB" altLang="en-US"/>
              <a:pPr/>
              <a:t>‹#›</a:t>
            </a:fld>
            <a:endParaRPr lang="en-GB" altLang="en-US"/>
          </a:p>
        </p:txBody>
      </p:sp>
    </p:spTree>
    <p:extLst>
      <p:ext uri="{BB962C8B-B14F-4D97-AF65-F5344CB8AC3E}">
        <p14:creationId xmlns:p14="http://schemas.microsoft.com/office/powerpoint/2010/main" val="414001834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64205CC-BAAB-47F8-A4F0-8D8286A72F7A}" type="datetimeFigureOut">
              <a:rPr lang="en-GB"/>
              <a:pPr>
                <a:defRPr/>
              </a:pPr>
              <a:t>30/10/2019</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fld id="{681F9FFA-68B8-4519-8A74-A144833C774E}" type="slidenum">
              <a:rPr lang="en-GB" altLang="en-US"/>
              <a:pPr/>
              <a:t>‹#›</a:t>
            </a:fld>
            <a:endParaRPr lang="en-GB" altLang="en-US"/>
          </a:p>
        </p:txBody>
      </p:sp>
    </p:spTree>
    <p:extLst>
      <p:ext uri="{BB962C8B-B14F-4D97-AF65-F5344CB8AC3E}">
        <p14:creationId xmlns:p14="http://schemas.microsoft.com/office/powerpoint/2010/main" val="92858559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7A24DD5-3B61-4843-84B3-73CC46E2A750}" type="datetimeFigureOut">
              <a:rPr lang="en-GB"/>
              <a:pPr>
                <a:defRPr/>
              </a:pPr>
              <a:t>30/10/2019</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fld id="{1BF7A179-0A36-439D-A9E6-05494826DC24}" type="slidenum">
              <a:rPr lang="en-GB" altLang="en-US"/>
              <a:pPr/>
              <a:t>‹#›</a:t>
            </a:fld>
            <a:endParaRPr lang="en-GB" altLang="en-US"/>
          </a:p>
        </p:txBody>
      </p:sp>
    </p:spTree>
    <p:extLst>
      <p:ext uri="{BB962C8B-B14F-4D97-AF65-F5344CB8AC3E}">
        <p14:creationId xmlns:p14="http://schemas.microsoft.com/office/powerpoint/2010/main" val="54686346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DEA843F-268E-4F00-935D-1DA1FF11ACBB}" type="datetimeFigureOut">
              <a:rPr lang="en-GB"/>
              <a:pPr>
                <a:defRPr/>
              </a:pPr>
              <a:t>30/10/2019</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fld id="{1358F76E-5015-4F84-98CA-27B02DC81451}" type="slidenum">
              <a:rPr lang="en-GB" altLang="en-US"/>
              <a:pPr/>
              <a:t>‹#›</a:t>
            </a:fld>
            <a:endParaRPr lang="en-GB" altLang="en-US"/>
          </a:p>
        </p:txBody>
      </p:sp>
    </p:spTree>
    <p:extLst>
      <p:ext uri="{BB962C8B-B14F-4D97-AF65-F5344CB8AC3E}">
        <p14:creationId xmlns:p14="http://schemas.microsoft.com/office/powerpoint/2010/main" val="92593113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F76B5AA-FD7A-4787-95C0-0B338E3A2D2C}" type="datetimeFigureOut">
              <a:rPr lang="en-GB"/>
              <a:pPr>
                <a:defRPr/>
              </a:pPr>
              <a:t>30/10/2019</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956749E2-7C04-4B44-B8DB-0A6F7DC584FB}" type="slidenum">
              <a:rPr lang="en-GB" altLang="en-US"/>
              <a:pPr/>
              <a:t>‹#›</a:t>
            </a:fld>
            <a:endParaRPr lang="en-GB" altLang="en-US"/>
          </a:p>
        </p:txBody>
      </p:sp>
    </p:spTree>
    <p:extLst>
      <p:ext uri="{BB962C8B-B14F-4D97-AF65-F5344CB8AC3E}">
        <p14:creationId xmlns:p14="http://schemas.microsoft.com/office/powerpoint/2010/main" val="204468328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4E32F578-E677-4A99-9BCB-F6845D0E4D92}" type="slidenum">
              <a:rPr lang="en-US" altLang="en-US"/>
              <a:pPr/>
              <a:t>‹#›</a:t>
            </a:fld>
            <a:endParaRPr lang="en-US" altLang="en-US"/>
          </a:p>
        </p:txBody>
      </p:sp>
    </p:spTree>
    <p:extLst>
      <p:ext uri="{BB962C8B-B14F-4D97-AF65-F5344CB8AC3E}">
        <p14:creationId xmlns:p14="http://schemas.microsoft.com/office/powerpoint/2010/main" val="4687435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5B0EF10-2C27-47EE-86A6-6C500DF0797A}" type="datetimeFigureOut">
              <a:rPr lang="en-GB"/>
              <a:pPr>
                <a:defRPr/>
              </a:pPr>
              <a:t>30/10/2019</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AB540F12-9F73-42E6-8A16-7D041D20975E}" type="slidenum">
              <a:rPr lang="en-GB" altLang="en-US"/>
              <a:pPr/>
              <a:t>‹#›</a:t>
            </a:fld>
            <a:endParaRPr lang="en-GB" altLang="en-US"/>
          </a:p>
        </p:txBody>
      </p:sp>
    </p:spTree>
    <p:extLst>
      <p:ext uri="{BB962C8B-B14F-4D97-AF65-F5344CB8AC3E}">
        <p14:creationId xmlns:p14="http://schemas.microsoft.com/office/powerpoint/2010/main" val="123686283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B4F0AC6-261E-4235-A4A2-93B9898201DA}" type="datetimeFigureOut">
              <a:rPr lang="en-GB"/>
              <a:pPr>
                <a:defRPr/>
              </a:pPr>
              <a:t>30/10/2019</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4BFB939B-9767-430D-B18D-8F0D13C1B574}" type="slidenum">
              <a:rPr lang="en-GB" altLang="en-US"/>
              <a:pPr/>
              <a:t>‹#›</a:t>
            </a:fld>
            <a:endParaRPr lang="en-GB" altLang="en-US"/>
          </a:p>
        </p:txBody>
      </p:sp>
    </p:spTree>
    <p:extLst>
      <p:ext uri="{BB962C8B-B14F-4D97-AF65-F5344CB8AC3E}">
        <p14:creationId xmlns:p14="http://schemas.microsoft.com/office/powerpoint/2010/main" val="237152330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C70C1FC-FCE1-4546-B6FE-8E3316E57994}" type="datetimeFigureOut">
              <a:rPr lang="en-GB"/>
              <a:pPr>
                <a:defRPr/>
              </a:pPr>
              <a:t>30/10/2019</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A67D4330-5199-47D8-B738-5FC6BCD03DB8}" type="slidenum">
              <a:rPr lang="en-GB" altLang="en-US"/>
              <a:pPr/>
              <a:t>‹#›</a:t>
            </a:fld>
            <a:endParaRPr lang="en-GB" altLang="en-US"/>
          </a:p>
        </p:txBody>
      </p:sp>
    </p:spTree>
    <p:extLst>
      <p:ext uri="{BB962C8B-B14F-4D97-AF65-F5344CB8AC3E}">
        <p14:creationId xmlns:p14="http://schemas.microsoft.com/office/powerpoint/2010/main" val="336422037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603719F-5750-47F5-92A4-2818DF014067}" type="datetimeFigureOut">
              <a:rPr lang="en-GB"/>
              <a:pPr>
                <a:defRPr/>
              </a:pPr>
              <a:t>30/10/2019</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fld id="{FEE41CD0-24D3-44F6-BB9C-E8CE723139D0}" type="slidenum">
              <a:rPr lang="en-GB" altLang="en-US"/>
              <a:pPr/>
              <a:t>‹#›</a:t>
            </a:fld>
            <a:endParaRPr lang="en-GB" altLang="en-US"/>
          </a:p>
        </p:txBody>
      </p:sp>
    </p:spTree>
    <p:extLst>
      <p:ext uri="{BB962C8B-B14F-4D97-AF65-F5344CB8AC3E}">
        <p14:creationId xmlns:p14="http://schemas.microsoft.com/office/powerpoint/2010/main" val="221180451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996841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430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268413"/>
            <a:ext cx="8496300" cy="3303587"/>
          </a:xfrm>
        </p:spPr>
        <p:txBody>
          <a:bodyPr/>
          <a:lstStyle/>
          <a:p>
            <a:r>
              <a:rPr lang="en-US"/>
              <a:t>Click to edit Master title style</a:t>
            </a:r>
            <a:endParaRPr lang="en-GB"/>
          </a:p>
        </p:txBody>
      </p:sp>
      <p:sp>
        <p:nvSpPr>
          <p:cNvPr id="3" name="Content Placeholder 2"/>
          <p:cNvSpPr>
            <a:spLocks noGrp="1"/>
          </p:cNvSpPr>
          <p:nvPr>
            <p:ph idx="1"/>
          </p:nvPr>
        </p:nvSpPr>
        <p:spPr>
          <a:xfrm>
            <a:off x="319088" y="1992313"/>
            <a:ext cx="8491537"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6718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60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5C26274-798F-40C3-B49B-60E4D9EEAC18}" type="slidenum">
              <a:rPr lang="en-US" altLang="en-US"/>
              <a:pPr/>
              <a:t>‹#›</a:t>
            </a:fld>
            <a:endParaRPr lang="en-US" altLang="en-US"/>
          </a:p>
        </p:txBody>
      </p:sp>
    </p:spTree>
    <p:extLst>
      <p:ext uri="{BB962C8B-B14F-4D97-AF65-F5344CB8AC3E}">
        <p14:creationId xmlns:p14="http://schemas.microsoft.com/office/powerpoint/2010/main" val="171699484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622652DD-A895-4323-9179-41908B357439}" type="slidenum">
              <a:rPr lang="en-US" altLang="en-US"/>
              <a:pPr/>
              <a:t>‹#›</a:t>
            </a:fld>
            <a:endParaRPr lang="en-US" altLang="en-US"/>
          </a:p>
        </p:txBody>
      </p:sp>
    </p:spTree>
    <p:extLst>
      <p:ext uri="{BB962C8B-B14F-4D97-AF65-F5344CB8AC3E}">
        <p14:creationId xmlns:p14="http://schemas.microsoft.com/office/powerpoint/2010/main" val="21560557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5CC50D7A-4384-44B4-8AA9-B282D64187A3}" type="slidenum">
              <a:rPr lang="en-US" altLang="en-US"/>
              <a:pPr/>
              <a:t>‹#›</a:t>
            </a:fld>
            <a:endParaRPr lang="en-US" altLang="en-US"/>
          </a:p>
        </p:txBody>
      </p:sp>
    </p:spTree>
    <p:extLst>
      <p:ext uri="{BB962C8B-B14F-4D97-AF65-F5344CB8AC3E}">
        <p14:creationId xmlns:p14="http://schemas.microsoft.com/office/powerpoint/2010/main" val="9909029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Rectangle 6"/>
          <p:cNvSpPr>
            <a:spLocks noGrp="1" noChangeArrowheads="1"/>
          </p:cNvSpPr>
          <p:nvPr>
            <p:ph type="sldNum" sz="quarter" idx="10"/>
          </p:nvPr>
        </p:nvSpPr>
        <p:spPr>
          <a:ln/>
        </p:spPr>
        <p:txBody>
          <a:bodyPr/>
          <a:lstStyle>
            <a:lvl1pPr>
              <a:defRPr/>
            </a:lvl1pPr>
          </a:lstStyle>
          <a:p>
            <a:fld id="{2069AE6E-4746-4CCF-A44D-23FFDD73D54F}" type="slidenum">
              <a:rPr lang="en-US" altLang="en-US"/>
              <a:pPr/>
              <a:t>‹#›</a:t>
            </a:fld>
            <a:endParaRPr lang="en-US" altLang="en-US"/>
          </a:p>
        </p:txBody>
      </p:sp>
    </p:spTree>
    <p:extLst>
      <p:ext uri="{BB962C8B-B14F-4D97-AF65-F5344CB8AC3E}">
        <p14:creationId xmlns:p14="http://schemas.microsoft.com/office/powerpoint/2010/main" val="152028978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A7BEABA-F90D-4CFF-914E-BEC376F5BE03}" type="slidenum">
              <a:rPr lang="en-US" altLang="en-US"/>
              <a:pPr/>
              <a:t>‹#›</a:t>
            </a:fld>
            <a:endParaRPr lang="en-US" altLang="en-US"/>
          </a:p>
        </p:txBody>
      </p:sp>
    </p:spTree>
    <p:extLst>
      <p:ext uri="{BB962C8B-B14F-4D97-AF65-F5344CB8AC3E}">
        <p14:creationId xmlns:p14="http://schemas.microsoft.com/office/powerpoint/2010/main" val="27309548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4479DD5-E6B2-40F5-AF4D-664840B6F1D2}" type="slidenum">
              <a:rPr lang="en-US" altLang="en-US"/>
              <a:pPr/>
              <a:t>‹#›</a:t>
            </a:fld>
            <a:endParaRPr lang="en-US" altLang="en-US"/>
          </a:p>
        </p:txBody>
      </p:sp>
    </p:spTree>
    <p:extLst>
      <p:ext uri="{BB962C8B-B14F-4D97-AF65-F5344CB8AC3E}">
        <p14:creationId xmlns:p14="http://schemas.microsoft.com/office/powerpoint/2010/main" val="34628508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279911A-6645-4AF6-AF81-B885EF8BDB9D}" type="slidenum">
              <a:rPr lang="en-US" altLang="en-US"/>
              <a:pPr/>
              <a:t>‹#›</a:t>
            </a:fld>
            <a:endParaRPr lang="en-US" altLang="en-US"/>
          </a:p>
        </p:txBody>
      </p:sp>
    </p:spTree>
    <p:extLst>
      <p:ext uri="{BB962C8B-B14F-4D97-AF65-F5344CB8AC3E}">
        <p14:creationId xmlns:p14="http://schemas.microsoft.com/office/powerpoint/2010/main" val="178969379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50" y="0"/>
            <a:ext cx="8489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79388" y="692150"/>
            <a:ext cx="8713787"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8B62990-934E-493A-9AF2-C71743140D55}" type="slidenum">
              <a:rPr lang="en-US" altLang="en-US"/>
              <a:pPr/>
              <a:t>‹#›</a:t>
            </a:fld>
            <a:endParaRPr lang="en-US" altLang="en-US"/>
          </a:p>
        </p:txBody>
      </p:sp>
      <p:pic>
        <p:nvPicPr>
          <p:cNvPr id="1029" name="Picture 17" descr="MidBlue9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1"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spd="med">
    <p:fade/>
  </p:transition>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Light" panose="020F03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Light" panose="020F03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713" y="274638"/>
            <a:ext cx="7380287" cy="922337"/>
          </a:xfrm>
          <a:prstGeom prst="rect">
            <a:avLst/>
          </a:prstGeom>
          <a:solidFill>
            <a:schemeClr val="accent1">
              <a:lumMod val="20000"/>
              <a:lumOff val="80000"/>
            </a:schemeClr>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0" y="1600200"/>
            <a:ext cx="9123363" cy="4525963"/>
          </a:xfrm>
          <a:prstGeom prst="rect">
            <a:avLst/>
          </a:prstGeom>
          <a:solidFill>
            <a:schemeClr val="accent1">
              <a:lumMod val="20000"/>
              <a:lumOff val="80000"/>
            </a:schemeClr>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AA65218D-54EF-4BEC-B1A8-5D91532B4B93}" type="datetimeFigureOut">
              <a:rPr lang="en-GB"/>
              <a:pPr>
                <a:defRPr/>
              </a:pPr>
              <a:t>30/10/2019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63D0C798-4E84-4A84-8A25-4F402F30786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ransition spd="med">
    <p:fade/>
  </p:transition>
  <p:txStyles>
    <p:titleStyle>
      <a:lvl1pPr algn="r" rtl="0" eaLnBrk="0" fontAlgn="base" hangingPunct="0">
        <a:spcBef>
          <a:spcPct val="0"/>
        </a:spcBef>
        <a:spcAft>
          <a:spcPct val="0"/>
        </a:spcAft>
        <a:defRPr sz="4000" kern="1200">
          <a:solidFill>
            <a:srgbClr val="376092"/>
          </a:solidFill>
          <a:latin typeface="+mj-lt"/>
          <a:ea typeface="+mj-ea"/>
          <a:cs typeface="+mj-cs"/>
        </a:defRPr>
      </a:lvl1pPr>
      <a:lvl2pPr algn="r" rtl="0" eaLnBrk="0" fontAlgn="base" hangingPunct="0">
        <a:spcBef>
          <a:spcPct val="0"/>
        </a:spcBef>
        <a:spcAft>
          <a:spcPct val="0"/>
        </a:spcAft>
        <a:defRPr sz="4000">
          <a:solidFill>
            <a:srgbClr val="376092"/>
          </a:solidFill>
          <a:latin typeface="Calibri" panose="020F0502020204030204" pitchFamily="34" charset="0"/>
        </a:defRPr>
      </a:lvl2pPr>
      <a:lvl3pPr algn="r" rtl="0" eaLnBrk="0" fontAlgn="base" hangingPunct="0">
        <a:spcBef>
          <a:spcPct val="0"/>
        </a:spcBef>
        <a:spcAft>
          <a:spcPct val="0"/>
        </a:spcAft>
        <a:defRPr sz="4000">
          <a:solidFill>
            <a:srgbClr val="376092"/>
          </a:solidFill>
          <a:latin typeface="Calibri" panose="020F0502020204030204" pitchFamily="34" charset="0"/>
        </a:defRPr>
      </a:lvl3pPr>
      <a:lvl4pPr algn="r" rtl="0" eaLnBrk="0" fontAlgn="base" hangingPunct="0">
        <a:spcBef>
          <a:spcPct val="0"/>
        </a:spcBef>
        <a:spcAft>
          <a:spcPct val="0"/>
        </a:spcAft>
        <a:defRPr sz="4000">
          <a:solidFill>
            <a:srgbClr val="376092"/>
          </a:solidFill>
          <a:latin typeface="Calibri" panose="020F0502020204030204" pitchFamily="34" charset="0"/>
        </a:defRPr>
      </a:lvl4pPr>
      <a:lvl5pPr algn="r" rtl="0" eaLnBrk="0" fontAlgn="base" hangingPunct="0">
        <a:spcBef>
          <a:spcPct val="0"/>
        </a:spcBef>
        <a:spcAft>
          <a:spcPct val="0"/>
        </a:spcAft>
        <a:defRPr sz="4000">
          <a:solidFill>
            <a:srgbClr val="376092"/>
          </a:solidFill>
          <a:latin typeface="Calibri" panose="020F0502020204030204" pitchFamily="34" charset="0"/>
        </a:defRPr>
      </a:lvl5pPr>
      <a:lvl6pPr marL="457200" algn="r" rtl="0" fontAlgn="base">
        <a:spcBef>
          <a:spcPct val="0"/>
        </a:spcBef>
        <a:spcAft>
          <a:spcPct val="0"/>
        </a:spcAft>
        <a:defRPr sz="4000">
          <a:solidFill>
            <a:srgbClr val="376092"/>
          </a:solidFill>
          <a:latin typeface="Calibri" panose="020F0502020204030204" pitchFamily="34" charset="0"/>
        </a:defRPr>
      </a:lvl6pPr>
      <a:lvl7pPr marL="914400" algn="r" rtl="0" fontAlgn="base">
        <a:spcBef>
          <a:spcPct val="0"/>
        </a:spcBef>
        <a:spcAft>
          <a:spcPct val="0"/>
        </a:spcAft>
        <a:defRPr sz="4000">
          <a:solidFill>
            <a:srgbClr val="376092"/>
          </a:solidFill>
          <a:latin typeface="Calibri" panose="020F0502020204030204" pitchFamily="34" charset="0"/>
        </a:defRPr>
      </a:lvl7pPr>
      <a:lvl8pPr marL="1371600" algn="r" rtl="0" fontAlgn="base">
        <a:spcBef>
          <a:spcPct val="0"/>
        </a:spcBef>
        <a:spcAft>
          <a:spcPct val="0"/>
        </a:spcAft>
        <a:defRPr sz="4000">
          <a:solidFill>
            <a:srgbClr val="376092"/>
          </a:solidFill>
          <a:latin typeface="Calibri" panose="020F0502020204030204" pitchFamily="34" charset="0"/>
        </a:defRPr>
      </a:lvl8pPr>
      <a:lvl9pPr marL="1828800" algn="r" rtl="0" fontAlgn="base">
        <a:spcBef>
          <a:spcPct val="0"/>
        </a:spcBef>
        <a:spcAft>
          <a:spcPct val="0"/>
        </a:spcAft>
        <a:defRPr sz="4000">
          <a:solidFill>
            <a:srgbClr val="376092"/>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37609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37609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37609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37609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1268413"/>
            <a:ext cx="9144000" cy="5589587"/>
          </a:xfrm>
          <a:prstGeom prst="rect">
            <a:avLst/>
          </a:prstGeom>
          <a:solidFill>
            <a:srgbClr val="33519A">
              <a:alpha val="10196"/>
            </a:srgbClr>
          </a:solidFill>
          <a:ln w="9525">
            <a:noFill/>
            <a:miter lim="800000"/>
            <a:headEnd/>
            <a:tailEnd/>
          </a:ln>
        </p:spPr>
        <p:txBody>
          <a:bodyPr wrap="none" anchor="ctr"/>
          <a:lstStyle/>
          <a:p>
            <a:pPr>
              <a:defRPr/>
            </a:pPr>
            <a:endParaRPr lang="en-US">
              <a:latin typeface="Arial" pitchFamily="34" charset="0"/>
              <a:ea typeface="+mn-ea"/>
            </a:endParaRPr>
          </a:p>
        </p:txBody>
      </p:sp>
      <p:sp>
        <p:nvSpPr>
          <p:cNvPr id="2051" name="Rectangle 13"/>
          <p:cNvSpPr>
            <a:spLocks noGrp="1" noChangeArrowheads="1"/>
          </p:cNvSpPr>
          <p:nvPr>
            <p:ph type="title"/>
          </p:nvPr>
        </p:nvSpPr>
        <p:spPr bwMode="auto">
          <a:xfrm>
            <a:off x="323850" y="1268413"/>
            <a:ext cx="8496300" cy="3303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Mental Health and Well-Being of Students in Further Education —</a:t>
            </a:r>
            <a:br>
              <a:rPr lang="en-US"/>
            </a:br>
            <a:r>
              <a:rPr lang="en-US"/>
              <a:t>a scoping study</a:t>
            </a:r>
          </a:p>
        </p:txBody>
      </p:sp>
      <p:sp>
        <p:nvSpPr>
          <p:cNvPr id="2052" name="Rectangle 14"/>
          <p:cNvSpPr>
            <a:spLocks noGrp="1" noChangeArrowheads="1"/>
          </p:cNvSpPr>
          <p:nvPr>
            <p:ph type="body" idx="1"/>
          </p:nvPr>
        </p:nvSpPr>
        <p:spPr bwMode="auto">
          <a:xfrm>
            <a:off x="319088" y="1992313"/>
            <a:ext cx="8491537" cy="446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p:txBody>
      </p:sp>
      <p:pic>
        <p:nvPicPr>
          <p:cNvPr id="2053" name="Picture 15" descr="IOE logo"/>
          <p:cNvPicPr>
            <a:picLocks noChangeAspect="1" noChangeArrowheads="1"/>
          </p:cNvPicPr>
          <p:nvPr/>
        </p:nvPicPr>
        <p:blipFill>
          <a:blip r:embed="rId6" cstate="print"/>
          <a:srcRect/>
          <a:stretch>
            <a:fillRect/>
          </a:stretch>
        </p:blipFill>
        <p:spPr bwMode="auto">
          <a:xfrm>
            <a:off x="6588125" y="188913"/>
            <a:ext cx="2222500" cy="935037"/>
          </a:xfrm>
          <a:prstGeom prst="rect">
            <a:avLst/>
          </a:prstGeom>
          <a:noFill/>
          <a:ln w="9525">
            <a:noFill/>
            <a:miter lim="800000"/>
            <a:headEnd/>
            <a:tailEnd/>
          </a:ln>
        </p:spPr>
      </p:pic>
      <p:pic>
        <p:nvPicPr>
          <p:cNvPr id="2054" name="Picture 16" descr="TCRU logo IOE blue copy"/>
          <p:cNvPicPr>
            <a:picLocks noChangeAspect="1" noChangeArrowheads="1"/>
          </p:cNvPicPr>
          <p:nvPr/>
        </p:nvPicPr>
        <p:blipFill>
          <a:blip r:embed="rId7" cstate="print"/>
          <a:srcRect/>
          <a:stretch>
            <a:fillRect/>
          </a:stretch>
        </p:blipFill>
        <p:spPr bwMode="auto">
          <a:xfrm>
            <a:off x="322263" y="249238"/>
            <a:ext cx="1873250" cy="788987"/>
          </a:xfrm>
          <a:prstGeom prst="rect">
            <a:avLst/>
          </a:prstGeom>
          <a:noFill/>
          <a:ln w="9525">
            <a:noFill/>
            <a:miter lim="800000"/>
            <a:headEnd/>
            <a:tailEnd/>
          </a:ln>
        </p:spPr>
      </p:pic>
    </p:spTree>
    <p:extLst>
      <p:ext uri="{BB962C8B-B14F-4D97-AF65-F5344CB8AC3E}">
        <p14:creationId xmlns:p14="http://schemas.microsoft.com/office/powerpoint/2010/main" val="1644752039"/>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Lst>
  <p:hf sldNum="0" hdr="0" ftr="0" dt="0"/>
  <p:txStyles>
    <p:titleStyle>
      <a:lvl1pPr algn="ctr" rtl="0" eaLnBrk="0" fontAlgn="base" hangingPunct="0">
        <a:spcBef>
          <a:spcPct val="0"/>
        </a:spcBef>
        <a:spcAft>
          <a:spcPct val="0"/>
        </a:spcAft>
        <a:defRPr sz="3600">
          <a:solidFill>
            <a:srgbClr val="33519A"/>
          </a:solidFill>
          <a:latin typeface="+mj-lt"/>
          <a:ea typeface="ＭＳ Ｐゴシック" pitchFamily="26" charset="-128"/>
          <a:cs typeface="+mj-cs"/>
        </a:defRPr>
      </a:lvl1pPr>
      <a:lvl2pPr algn="ctr" rtl="0" eaLnBrk="0" fontAlgn="base" hangingPunct="0">
        <a:spcBef>
          <a:spcPct val="0"/>
        </a:spcBef>
        <a:spcAft>
          <a:spcPct val="0"/>
        </a:spcAft>
        <a:defRPr sz="3600">
          <a:solidFill>
            <a:srgbClr val="33519A"/>
          </a:solidFill>
          <a:latin typeface="Arial" charset="0"/>
          <a:ea typeface="ＭＳ Ｐゴシック" pitchFamily="26" charset="-128"/>
        </a:defRPr>
      </a:lvl2pPr>
      <a:lvl3pPr algn="ctr" rtl="0" eaLnBrk="0" fontAlgn="base" hangingPunct="0">
        <a:spcBef>
          <a:spcPct val="0"/>
        </a:spcBef>
        <a:spcAft>
          <a:spcPct val="0"/>
        </a:spcAft>
        <a:defRPr sz="3600">
          <a:solidFill>
            <a:srgbClr val="33519A"/>
          </a:solidFill>
          <a:latin typeface="Arial" charset="0"/>
          <a:ea typeface="ＭＳ Ｐゴシック" pitchFamily="26" charset="-128"/>
        </a:defRPr>
      </a:lvl3pPr>
      <a:lvl4pPr algn="ctr" rtl="0" eaLnBrk="0" fontAlgn="base" hangingPunct="0">
        <a:spcBef>
          <a:spcPct val="0"/>
        </a:spcBef>
        <a:spcAft>
          <a:spcPct val="0"/>
        </a:spcAft>
        <a:defRPr sz="3600">
          <a:solidFill>
            <a:srgbClr val="33519A"/>
          </a:solidFill>
          <a:latin typeface="Arial" charset="0"/>
          <a:ea typeface="ＭＳ Ｐゴシック" pitchFamily="26" charset="-128"/>
        </a:defRPr>
      </a:lvl4pPr>
      <a:lvl5pPr algn="ctr" rtl="0" eaLnBrk="0" fontAlgn="base" hangingPunct="0">
        <a:spcBef>
          <a:spcPct val="0"/>
        </a:spcBef>
        <a:spcAft>
          <a:spcPct val="0"/>
        </a:spcAft>
        <a:defRPr sz="3600">
          <a:solidFill>
            <a:srgbClr val="33519A"/>
          </a:solidFill>
          <a:latin typeface="Arial" charset="0"/>
          <a:ea typeface="ＭＳ Ｐゴシック" pitchFamily="26" charset="-128"/>
        </a:defRPr>
      </a:lvl5pPr>
      <a:lvl6pPr marL="457200" algn="l" rtl="0" eaLnBrk="1" fontAlgn="base" hangingPunct="1">
        <a:spcBef>
          <a:spcPct val="0"/>
        </a:spcBef>
        <a:spcAft>
          <a:spcPct val="0"/>
        </a:spcAft>
        <a:defRPr sz="3500">
          <a:solidFill>
            <a:srgbClr val="33519A"/>
          </a:solidFill>
          <a:latin typeface="Arial" charset="0"/>
        </a:defRPr>
      </a:lvl6pPr>
      <a:lvl7pPr marL="914400" algn="l" rtl="0" eaLnBrk="1" fontAlgn="base" hangingPunct="1">
        <a:spcBef>
          <a:spcPct val="0"/>
        </a:spcBef>
        <a:spcAft>
          <a:spcPct val="0"/>
        </a:spcAft>
        <a:defRPr sz="3500">
          <a:solidFill>
            <a:srgbClr val="33519A"/>
          </a:solidFill>
          <a:latin typeface="Arial" charset="0"/>
        </a:defRPr>
      </a:lvl7pPr>
      <a:lvl8pPr marL="1371600" algn="l" rtl="0" eaLnBrk="1" fontAlgn="base" hangingPunct="1">
        <a:spcBef>
          <a:spcPct val="0"/>
        </a:spcBef>
        <a:spcAft>
          <a:spcPct val="0"/>
        </a:spcAft>
        <a:defRPr sz="3500">
          <a:solidFill>
            <a:srgbClr val="33519A"/>
          </a:solidFill>
          <a:latin typeface="Arial" charset="0"/>
        </a:defRPr>
      </a:lvl8pPr>
      <a:lvl9pPr marL="1828800" algn="l" rtl="0" eaLnBrk="1" fontAlgn="base" hangingPunct="1">
        <a:spcBef>
          <a:spcPct val="0"/>
        </a:spcBef>
        <a:spcAft>
          <a:spcPct val="0"/>
        </a:spcAft>
        <a:defRPr sz="3500">
          <a:solidFill>
            <a:srgbClr val="33519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26"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2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2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26"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isjr4\Documents\Talks%20and%20conferences\3v2a(self%20soothe).wmv" TargetMode="External"/><Relationship Id="rId1" Type="http://schemas.microsoft.com/office/2007/relationships/media" Target="file:///C:\Users\isjr4\Documents\Talks%20and%20conferences\3v2a(self%20soothe).wmv" TargetMode="External"/><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8400" y="1412776"/>
            <a:ext cx="8496300" cy="2520280"/>
          </a:xfrm>
        </p:spPr>
        <p:txBody>
          <a:bodyPr>
            <a:normAutofit fontScale="90000"/>
          </a:bodyPr>
          <a:lstStyle/>
          <a:p>
            <a:pPr algn="ctr"/>
            <a:br>
              <a:rPr lang="en-GB" dirty="0">
                <a:solidFill>
                  <a:srgbClr val="2704BC"/>
                </a:solidFill>
              </a:rPr>
            </a:br>
            <a:r>
              <a:rPr lang="en-GB" sz="3900" dirty="0">
                <a:solidFill>
                  <a:srgbClr val="2704BC"/>
                </a:solidFill>
              </a:rPr>
              <a:t>Turning the Evidence on Preventing Infant Sleeping Problems into Guidelines for Professionals &amp; Parents</a:t>
            </a:r>
            <a:r>
              <a:rPr lang="en-GB" sz="3900" dirty="0"/>
              <a:t> </a:t>
            </a:r>
            <a:r>
              <a:rPr lang="en-GB" sz="4000" dirty="0"/>
              <a:t>parents</a:t>
            </a:r>
            <a:r>
              <a:rPr lang="en-GB" dirty="0"/>
              <a:t> </a:t>
            </a:r>
            <a:endParaRPr lang="en-GB" altLang="en-US" dirty="0"/>
          </a:p>
        </p:txBody>
      </p:sp>
      <p:sp>
        <p:nvSpPr>
          <p:cNvPr id="18435" name="Rectangle 3"/>
          <p:cNvSpPr>
            <a:spLocks noGrp="1" noChangeArrowheads="1"/>
          </p:cNvSpPr>
          <p:nvPr>
            <p:ph type="subTitle" idx="1"/>
          </p:nvPr>
        </p:nvSpPr>
        <p:spPr>
          <a:xfrm>
            <a:off x="32082" y="3717032"/>
            <a:ext cx="9079836" cy="1728192"/>
          </a:xfrm>
        </p:spPr>
        <p:txBody>
          <a:bodyPr>
            <a:normAutofit/>
          </a:bodyPr>
          <a:lstStyle/>
          <a:p>
            <a:pPr algn="ctr"/>
            <a:r>
              <a:rPr lang="en-GB" altLang="en-US" b="1" dirty="0"/>
              <a:t>Ian St James-Roberts</a:t>
            </a:r>
          </a:p>
          <a:p>
            <a:pPr algn="ctr"/>
            <a:r>
              <a:rPr lang="en-GB" altLang="en-US" b="1" dirty="0"/>
              <a:t>Thomas Coram Research Unit, UCL Institute of Education, University College London</a:t>
            </a:r>
          </a:p>
        </p:txBody>
      </p:sp>
      <p:sp>
        <p:nvSpPr>
          <p:cNvPr id="2" name="TextBox 1"/>
          <p:cNvSpPr txBox="1"/>
          <p:nvPr/>
        </p:nvSpPr>
        <p:spPr>
          <a:xfrm>
            <a:off x="-32082" y="5517232"/>
            <a:ext cx="9144000" cy="646331"/>
          </a:xfrm>
          <a:prstGeom prst="rect">
            <a:avLst/>
          </a:prstGeom>
          <a:noFill/>
        </p:spPr>
        <p:txBody>
          <a:bodyPr wrap="square">
            <a:spAutoFit/>
          </a:bodyPr>
          <a:lstStyle/>
          <a:p>
            <a:pPr algn="ctr">
              <a:defRPr/>
            </a:pPr>
            <a:r>
              <a:rPr lang="en-GB" b="1" dirty="0">
                <a:solidFill>
                  <a:schemeClr val="tx2">
                    <a:lumMod val="75000"/>
                    <a:lumOff val="25000"/>
                  </a:schemeClr>
                </a:solidFill>
                <a:latin typeface="+mj-lt"/>
              </a:rPr>
              <a:t>Invited talk to the Municipal Association of Victoria State-Wide Mother and Child Health Conference, Melbourne, 01/11/2019. </a:t>
            </a:r>
          </a:p>
        </p:txBody>
      </p:sp>
    </p:spTree>
    <p:extLst>
      <p:ext uri="{BB962C8B-B14F-4D97-AF65-F5344CB8AC3E}">
        <p14:creationId xmlns:p14="http://schemas.microsoft.com/office/powerpoint/2010/main" val="226691655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8640"/>
            <a:ext cx="7772400" cy="648072"/>
          </a:xfrm>
        </p:spPr>
        <p:txBody>
          <a:bodyPr rtlCol="0">
            <a:normAutofit/>
          </a:bodyPr>
          <a:lstStyle/>
          <a:p>
            <a:pPr algn="ctr" eaLnBrk="1" fontAlgn="auto" hangingPunct="1">
              <a:spcAft>
                <a:spcPts val="0"/>
              </a:spcAft>
              <a:defRPr/>
            </a:pPr>
            <a:r>
              <a:rPr lang="en-GB" sz="1600" dirty="0">
                <a:solidFill>
                  <a:srgbClr val="2669FE"/>
                </a:solidFill>
                <a:latin typeface="Calibri" panose="020F0502020204030204" pitchFamily="34" charset="0"/>
                <a:cs typeface="Calibri" panose="020F0502020204030204" pitchFamily="34" charset="0"/>
              </a:rPr>
              <a:t>What are ‘infant sleep problems’?  Definition, measurement, &amp; controversies (con.)</a:t>
            </a:r>
            <a:r>
              <a:rPr lang="en-GB" sz="1600" dirty="0">
                <a:solidFill>
                  <a:srgbClr val="0070C0"/>
                </a:solidFill>
                <a:latin typeface="Calibri" pitchFamily="34" charset="0"/>
              </a:rPr>
              <a:t> </a:t>
            </a:r>
          </a:p>
        </p:txBody>
      </p:sp>
      <p:sp>
        <p:nvSpPr>
          <p:cNvPr id="3" name="Subtitle 2"/>
          <p:cNvSpPr>
            <a:spLocks noGrp="1"/>
          </p:cNvSpPr>
          <p:nvPr>
            <p:ph type="subTitle" idx="1"/>
          </p:nvPr>
        </p:nvSpPr>
        <p:spPr>
          <a:xfrm>
            <a:off x="251520" y="836712"/>
            <a:ext cx="8496944" cy="5832648"/>
          </a:xfrm>
          <a:solidFill>
            <a:schemeClr val="bg1"/>
          </a:solidFill>
        </p:spPr>
        <p:txBody>
          <a:bodyPr rtlCol="0">
            <a:normAutofit lnSpcReduction="10000"/>
          </a:bodyPr>
          <a:lstStyle/>
          <a:p>
            <a:r>
              <a:rPr lang="en-GB" sz="3000" b="1" dirty="0">
                <a:solidFill>
                  <a:srgbClr val="013CBF"/>
                </a:solidFill>
                <a:latin typeface="Calibri" panose="020F0502020204030204" pitchFamily="34" charset="0"/>
                <a:cs typeface="Calibri" panose="020F0502020204030204" pitchFamily="34" charset="0"/>
              </a:rPr>
              <a:t>Pitfalls to look out for when reading the evidence:</a:t>
            </a:r>
          </a:p>
          <a:p>
            <a:pPr marL="514350" indent="-514350">
              <a:buAutoNum type="arabicPeriod"/>
            </a:pPr>
            <a:r>
              <a:rPr lang="en-GB" dirty="0">
                <a:solidFill>
                  <a:srgbClr val="FF0000"/>
                </a:solidFill>
                <a:latin typeface="Calibri" panose="020F0502020204030204" pitchFamily="34" charset="0"/>
                <a:cs typeface="Calibri" panose="020F0502020204030204" pitchFamily="34" charset="0"/>
              </a:rPr>
              <a:t>Check definition of ‘the night’:</a:t>
            </a:r>
          </a:p>
          <a:p>
            <a:r>
              <a:rPr lang="en-GB" sz="2400" dirty="0">
                <a:latin typeface="Calibri" panose="020F0502020204030204" pitchFamily="34" charset="0"/>
                <a:cs typeface="Calibri" panose="020F0502020204030204" pitchFamily="34" charset="0"/>
              </a:rPr>
              <a:t>e.g. if night defined as 7pm to 7am, authors may claim that almost all infants wake in the night for a feed. But ‘evening feed’ before settling to sleep common. If night defined as 10pm to 7am, infants can sleep continuously for ≥8 hrs.   </a:t>
            </a:r>
          </a:p>
          <a:p>
            <a:r>
              <a:rPr lang="en-GB" dirty="0">
                <a:solidFill>
                  <a:srgbClr val="FF0000"/>
                </a:solidFill>
                <a:latin typeface="Calibri" panose="020F0502020204030204" pitchFamily="34" charset="0"/>
                <a:cs typeface="Calibri" panose="020F0502020204030204" pitchFamily="34" charset="0"/>
              </a:rPr>
              <a:t>2. Check measure of infant sleeping:</a:t>
            </a:r>
          </a:p>
          <a:p>
            <a:r>
              <a:rPr lang="en-GB" sz="2400" dirty="0">
                <a:latin typeface="Calibri" panose="020F0502020204030204" pitchFamily="34" charset="0"/>
                <a:cs typeface="Calibri" panose="020F0502020204030204" pitchFamily="34" charset="0"/>
              </a:rPr>
              <a:t>Focus is on length of sleep period – especially longest sleep period. Is measure of ‘consolidated sleeping’ (or ‘sleeping through the night’) based on 5 or 8 hour sleep periods? Or a different measure? How many nights/ week counted?</a:t>
            </a:r>
          </a:p>
          <a:p>
            <a:r>
              <a:rPr lang="en-GB" dirty="0">
                <a:solidFill>
                  <a:srgbClr val="FF0000"/>
                </a:solidFill>
                <a:latin typeface="Calibri" panose="020F0502020204030204" pitchFamily="34" charset="0"/>
                <a:cs typeface="Calibri" panose="020F0502020204030204" pitchFamily="34" charset="0"/>
              </a:rPr>
              <a:t>3. Check that sleep-waking </a:t>
            </a:r>
            <a:r>
              <a:rPr lang="en-GB" i="1" dirty="0">
                <a:solidFill>
                  <a:srgbClr val="FF0000"/>
                </a:solidFill>
                <a:latin typeface="Calibri" panose="020F0502020204030204" pitchFamily="34" charset="0"/>
                <a:cs typeface="Calibri" panose="020F0502020204030204" pitchFamily="34" charset="0"/>
              </a:rPr>
              <a:t>behaviour</a:t>
            </a:r>
            <a:r>
              <a:rPr lang="en-GB" dirty="0">
                <a:solidFill>
                  <a:srgbClr val="FF0000"/>
                </a:solidFill>
                <a:latin typeface="Calibri" panose="020F0502020204030204" pitchFamily="34" charset="0"/>
                <a:cs typeface="Calibri" panose="020F0502020204030204" pitchFamily="34" charset="0"/>
              </a:rPr>
              <a:t> measured:</a:t>
            </a:r>
          </a:p>
          <a:p>
            <a:r>
              <a:rPr lang="en-GB" sz="2400" dirty="0">
                <a:latin typeface="Calibri" panose="020F0502020204030204" pitchFamily="34" charset="0"/>
                <a:cs typeface="Calibri" panose="020F0502020204030204" pitchFamily="34" charset="0"/>
              </a:rPr>
              <a:t>Objective (e.g. physiological) measures only useful if they tell us something about infant sleep behaviours (which impact parents).</a:t>
            </a:r>
          </a:p>
          <a:p>
            <a:r>
              <a:rPr lang="en-GB" sz="2400" dirty="0">
                <a:latin typeface="Calibri" panose="020F0502020204030204" pitchFamily="34" charset="0"/>
                <a:cs typeface="Calibri" panose="020F0502020204030204" pitchFamily="34" charset="0"/>
              </a:rPr>
              <a:t> </a:t>
            </a:r>
          </a:p>
          <a:p>
            <a:pPr marL="514350" indent="-514350" algn="l">
              <a:buFont typeface="Arial" pitchFamily="34" charset="0"/>
              <a:buChar char="•"/>
            </a:pPr>
            <a:endParaRPr lang="en-GB" sz="2800" b="1" dirty="0">
              <a:solidFill>
                <a:schemeClr val="bg2">
                  <a:lumMod val="50000"/>
                </a:schemeClr>
              </a:solidFill>
            </a:endParaRPr>
          </a:p>
          <a:p>
            <a:pPr marL="514350" lvl="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eaLnBrk="1" fontAlgn="auto" hangingPunct="1">
              <a:spcAft>
                <a:spcPts val="0"/>
              </a:spcAft>
              <a:defRPr/>
            </a:pPr>
            <a:endParaRPr lang="en-GB" sz="2800" b="1" dirty="0">
              <a:solidFill>
                <a:schemeClr val="bg2">
                  <a:lumMod val="50000"/>
                </a:schemeClr>
              </a:solidFill>
            </a:endParaRPr>
          </a:p>
        </p:txBody>
      </p:sp>
    </p:spTree>
    <p:extLst>
      <p:ext uri="{BB962C8B-B14F-4D97-AF65-F5344CB8AC3E}">
        <p14:creationId xmlns:p14="http://schemas.microsoft.com/office/powerpoint/2010/main" val="21880439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b="1" dirty="0">
              <a:solidFill>
                <a:srgbClr val="7030A0"/>
              </a:solidFill>
            </a:endParaRPr>
          </a:p>
          <a:p>
            <a:pPr>
              <a:buNone/>
            </a:pPr>
            <a:endParaRPr lang="en-GB" b="1" dirty="0">
              <a:solidFill>
                <a:srgbClr val="7030A0"/>
              </a:solidFill>
            </a:endParaRPr>
          </a:p>
          <a:p>
            <a:pPr>
              <a:buNone/>
            </a:pPr>
            <a:r>
              <a:rPr lang="en-GB" sz="3600" b="1" dirty="0">
                <a:solidFill>
                  <a:srgbClr val="2669FE"/>
                </a:solidFill>
                <a:latin typeface="Calibri" panose="020F0502020204030204" pitchFamily="34" charset="0"/>
                <a:cs typeface="Calibri" panose="020F0502020204030204" pitchFamily="34" charset="0"/>
              </a:rPr>
              <a:t>Part 3: Can 3-6 month-old infants settle themselves to sleep? Video evidence</a:t>
            </a:r>
            <a:r>
              <a:rPr lang="en-GB" sz="3600" b="1" dirty="0">
                <a:solidFill>
                  <a:srgbClr val="000FA2"/>
                </a:solidFill>
              </a:rPr>
              <a:t>.</a:t>
            </a:r>
          </a:p>
          <a:p>
            <a:pPr>
              <a:buNone/>
            </a:pPr>
            <a:endParaRPr lang="en-GB" sz="3200" b="1" dirty="0"/>
          </a:p>
          <a:p>
            <a:pPr>
              <a:buNone/>
            </a:pPr>
            <a:r>
              <a:rPr lang="en-GB" sz="3200" b="1" dirty="0">
                <a:latin typeface="Calibri" panose="020F0502020204030204" pitchFamily="34" charset="0"/>
                <a:cs typeface="Calibri" panose="020F0502020204030204" pitchFamily="34" charset="0"/>
              </a:rPr>
              <a:t>A Key Question: Limit-setting parenting methods assume this. If not, parental settling needed at this early age.</a:t>
            </a:r>
          </a:p>
          <a:p>
            <a:pPr>
              <a:buNone/>
            </a:pPr>
            <a:endParaRPr lang="en-GB" sz="3600" b="1" dirty="0">
              <a:solidFill>
                <a:srgbClr val="000FA2"/>
              </a:solidFill>
              <a:latin typeface="+mj-lt"/>
            </a:endParaRPr>
          </a:p>
          <a:p>
            <a:endParaRPr lang="en-GB"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eaLnBrk="1" hangingPunct="1">
              <a:lnSpc>
                <a:spcPct val="80000"/>
              </a:lnSpc>
            </a:pPr>
            <a:br>
              <a:rPr lang="en-US" sz="3200" b="1" dirty="0">
                <a:solidFill>
                  <a:srgbClr val="2505E5"/>
                </a:solidFill>
              </a:rPr>
            </a:br>
            <a:endParaRPr lang="en-US" sz="3200" b="1" dirty="0">
              <a:solidFill>
                <a:srgbClr val="002060"/>
              </a:solidFill>
            </a:endParaRPr>
          </a:p>
        </p:txBody>
      </p:sp>
      <p:sp>
        <p:nvSpPr>
          <p:cNvPr id="37891" name="Rectangle 3"/>
          <p:cNvSpPr>
            <a:spLocks noGrp="1" noChangeArrowheads="1"/>
          </p:cNvSpPr>
          <p:nvPr>
            <p:ph idx="1"/>
          </p:nvPr>
        </p:nvSpPr>
        <p:spPr>
          <a:xfrm>
            <a:off x="395536" y="836712"/>
            <a:ext cx="8229600" cy="6021288"/>
          </a:xfrm>
        </p:spPr>
        <p:txBody>
          <a:bodyPr/>
          <a:lstStyle/>
          <a:p>
            <a:pPr algn="ctr" eaLnBrk="1" hangingPunct="1">
              <a:lnSpc>
                <a:spcPct val="80000"/>
              </a:lnSpc>
              <a:buNone/>
            </a:pPr>
            <a:r>
              <a:rPr lang="en-US" b="1" dirty="0">
                <a:solidFill>
                  <a:srgbClr val="2505E5"/>
                </a:solidFill>
              </a:rPr>
              <a:t>	Baby 3 from London Infant Sleep Study</a:t>
            </a:r>
            <a:r>
              <a:rPr lang="en-US" b="1" baseline="30000" dirty="0">
                <a:solidFill>
                  <a:srgbClr val="2505E5"/>
                </a:solidFill>
              </a:rPr>
              <a:t>1</a:t>
            </a:r>
          </a:p>
          <a:p>
            <a:pPr algn="ctr" eaLnBrk="1" hangingPunct="1">
              <a:lnSpc>
                <a:spcPct val="80000"/>
              </a:lnSpc>
              <a:buNone/>
            </a:pPr>
            <a:r>
              <a:rPr lang="en-US" sz="1600" b="1" dirty="0"/>
              <a:t>(</a:t>
            </a:r>
            <a:r>
              <a:rPr lang="en-GB" sz="1600" baseline="30000" dirty="0">
                <a:latin typeface="Calibri" panose="020F0502020204030204" pitchFamily="34" charset="0"/>
                <a:cs typeface="Calibri" panose="020F0502020204030204" pitchFamily="34" charset="0"/>
              </a:rPr>
              <a:t>1.</a:t>
            </a:r>
            <a:r>
              <a:rPr lang="en-GB" sz="1600" dirty="0">
                <a:latin typeface="Calibri" panose="020F0502020204030204" pitchFamily="34" charset="0"/>
                <a:cs typeface="Calibri" panose="020F0502020204030204" pitchFamily="34" charset="0"/>
              </a:rPr>
              <a:t> St James-Roberts, Roberts, </a:t>
            </a:r>
            <a:r>
              <a:rPr lang="en-GB" sz="1600" dirty="0" err="1">
                <a:latin typeface="Calibri" panose="020F0502020204030204" pitchFamily="34" charset="0"/>
                <a:cs typeface="Calibri" panose="020F0502020204030204" pitchFamily="34" charset="0"/>
              </a:rPr>
              <a:t>Hovish</a:t>
            </a:r>
            <a:r>
              <a:rPr lang="en-GB" sz="1600" dirty="0">
                <a:latin typeface="Calibri" panose="020F0502020204030204" pitchFamily="34" charset="0"/>
                <a:cs typeface="Calibri" panose="020F0502020204030204" pitchFamily="34" charset="0"/>
              </a:rPr>
              <a:t> &amp; Owen 2015)</a:t>
            </a:r>
          </a:p>
          <a:p>
            <a:pPr algn="ctr" eaLnBrk="1" hangingPunct="1">
              <a:lnSpc>
                <a:spcPct val="80000"/>
              </a:lnSpc>
              <a:buNone/>
            </a:pPr>
            <a:endParaRPr lang="en-US" sz="1600" b="1" dirty="0">
              <a:solidFill>
                <a:srgbClr val="2505E5"/>
              </a:solidFill>
            </a:endParaRPr>
          </a:p>
          <a:p>
            <a:pPr algn="ctr" eaLnBrk="1" hangingPunct="1">
              <a:lnSpc>
                <a:spcPct val="80000"/>
              </a:lnSpc>
              <a:buNone/>
            </a:pPr>
            <a:r>
              <a:rPr lang="en-US" sz="2400" b="1" dirty="0">
                <a:solidFill>
                  <a:srgbClr val="2505E5"/>
                </a:solidFill>
              </a:rPr>
              <a:t>Night-time infra-red video-recording at 12 weeks of age</a:t>
            </a:r>
          </a:p>
          <a:p>
            <a:pPr algn="ctr" eaLnBrk="1" hangingPunct="1">
              <a:lnSpc>
                <a:spcPct val="80000"/>
              </a:lnSpc>
              <a:buNone/>
            </a:pPr>
            <a:endParaRPr lang="en-US" sz="1600" b="1" baseline="30000" dirty="0">
              <a:solidFill>
                <a:srgbClr val="2505E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CB7F2098-2D0F-4320-96C8-02F72CEB3532}" type="slidenum">
              <a:rPr lang="en-GB" smtClean="0"/>
              <a:pPr>
                <a:defRPr/>
              </a:pPr>
              <a:t>12</a:t>
            </a:fld>
            <a:endParaRPr lang="en-US"/>
          </a:p>
        </p:txBody>
      </p:sp>
      <p:pic>
        <p:nvPicPr>
          <p:cNvPr id="5" name="3v2a(self soothe).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355641" y="2258870"/>
            <a:ext cx="5880655" cy="4410490"/>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13</a:t>
            </a:fld>
            <a:endParaRPr lang="en-US"/>
          </a:p>
        </p:txBody>
      </p:sp>
      <p:sp>
        <p:nvSpPr>
          <p:cNvPr id="37891" name="Rectangle 3"/>
          <p:cNvSpPr>
            <a:spLocks noGrp="1" noChangeArrowheads="1"/>
          </p:cNvSpPr>
          <p:nvPr>
            <p:ph idx="4294967295"/>
          </p:nvPr>
        </p:nvSpPr>
        <p:spPr>
          <a:xfrm>
            <a:off x="0" y="0"/>
            <a:ext cx="8964488" cy="6597352"/>
          </a:xfrm>
        </p:spPr>
        <p:txBody>
          <a:bodyPr>
            <a:normAutofit fontScale="25000" lnSpcReduction="20000"/>
          </a:bodyPr>
          <a:lstStyle/>
          <a:p>
            <a:pPr marL="514350" indent="-514350" eaLnBrk="1" hangingPunct="1">
              <a:lnSpc>
                <a:spcPct val="90000"/>
              </a:lnSpc>
              <a:buNone/>
            </a:pPr>
            <a:endParaRPr lang="en-GB" sz="6200" b="1" dirty="0">
              <a:solidFill>
                <a:srgbClr val="00B0F0"/>
              </a:solidFill>
            </a:endParaRPr>
          </a:p>
          <a:p>
            <a:pPr marL="514350" indent="-514350" algn="ctr" eaLnBrk="1" hangingPunct="1">
              <a:lnSpc>
                <a:spcPct val="90000"/>
              </a:lnSpc>
              <a:buNone/>
            </a:pPr>
            <a:r>
              <a:rPr lang="en-GB" sz="4900" b="1" dirty="0">
                <a:solidFill>
                  <a:srgbClr val="053AE5"/>
                </a:solidFill>
              </a:rPr>
              <a:t>Can  3-6 month old infants settle themselves to sleep?</a:t>
            </a:r>
          </a:p>
          <a:p>
            <a:pPr>
              <a:lnSpc>
                <a:spcPct val="80000"/>
              </a:lnSpc>
              <a:buNone/>
            </a:pPr>
            <a:endParaRPr lang="en-GB" sz="4300" b="1" dirty="0">
              <a:solidFill>
                <a:srgbClr val="2704BC"/>
              </a:solidFill>
            </a:endParaRPr>
          </a:p>
          <a:p>
            <a:pPr algn="ctr">
              <a:lnSpc>
                <a:spcPct val="80000"/>
              </a:lnSpc>
              <a:buNone/>
            </a:pPr>
            <a:endParaRPr lang="en-GB" sz="4000" b="1" dirty="0">
              <a:solidFill>
                <a:srgbClr val="C00000"/>
              </a:solidFill>
            </a:endParaRPr>
          </a:p>
          <a:p>
            <a:pPr algn="ctr">
              <a:lnSpc>
                <a:spcPct val="80000"/>
              </a:lnSpc>
              <a:buNone/>
            </a:pPr>
            <a:r>
              <a:rPr lang="en-GB" sz="8600" b="1" dirty="0">
                <a:solidFill>
                  <a:srgbClr val="013CBF"/>
                </a:solidFill>
                <a:latin typeface="+mj-lt"/>
              </a:rPr>
              <a:t>Findings from the London Infant Sleep Study</a:t>
            </a:r>
            <a:r>
              <a:rPr lang="en-GB" sz="8600" b="1" baseline="30000" dirty="0">
                <a:latin typeface="+mj-lt"/>
              </a:rPr>
              <a:t>1</a:t>
            </a:r>
          </a:p>
          <a:p>
            <a:pPr algn="ctr">
              <a:lnSpc>
                <a:spcPct val="80000"/>
              </a:lnSpc>
              <a:buNone/>
            </a:pPr>
            <a:endParaRPr lang="en-GB" sz="8600" baseline="30000" dirty="0">
              <a:latin typeface="+mj-lt"/>
            </a:endParaRPr>
          </a:p>
          <a:p>
            <a:pPr>
              <a:lnSpc>
                <a:spcPct val="120000"/>
              </a:lnSpc>
              <a:buFont typeface="Arial" panose="020B0604020202020204" pitchFamily="34" charset="0"/>
              <a:buChar char="•"/>
            </a:pPr>
            <a:r>
              <a:rPr lang="en-GB" sz="9600" dirty="0">
                <a:latin typeface="Calibri" panose="020F0502020204030204" pitchFamily="34" charset="0"/>
                <a:cs typeface="Calibri" panose="020F0502020204030204" pitchFamily="34" charset="0"/>
              </a:rPr>
              <a:t>101 London general community infants assessed at 5 weeks and 3 months of age using night-time infrared video recordings</a:t>
            </a:r>
            <a:r>
              <a:rPr lang="en-GB" sz="9600" baseline="30000" dirty="0">
                <a:latin typeface="Calibri" panose="020F0502020204030204" pitchFamily="34" charset="0"/>
                <a:cs typeface="Calibri" panose="020F0502020204030204" pitchFamily="34" charset="0"/>
              </a:rPr>
              <a:t> </a:t>
            </a:r>
            <a:r>
              <a:rPr lang="en-GB" sz="9600" dirty="0">
                <a:latin typeface="Calibri" panose="020F0502020204030204" pitchFamily="34" charset="0"/>
                <a:cs typeface="Calibri" panose="020F0502020204030204" pitchFamily="34" charset="0"/>
              </a:rPr>
              <a:t>(</a:t>
            </a:r>
            <a:r>
              <a:rPr lang="en-GB" sz="8000" dirty="0">
                <a:latin typeface="Calibri" panose="020F0502020204030204" pitchFamily="34" charset="0"/>
                <a:cs typeface="Calibri" panose="020F0502020204030204" pitchFamily="34" charset="0"/>
              </a:rPr>
              <a:t>Night: approx. 10pm to 7am: defined by parents who switched cameras on and off</a:t>
            </a:r>
            <a:r>
              <a:rPr lang="en-GB" sz="9600" dirty="0">
                <a:latin typeface="Calibri" panose="020F0502020204030204" pitchFamily="34" charset="0"/>
                <a:cs typeface="Calibri" panose="020F0502020204030204" pitchFamily="34" charset="0"/>
              </a:rPr>
              <a:t>).</a:t>
            </a:r>
            <a:endParaRPr lang="en-GB" sz="9600" baseline="30000" dirty="0">
              <a:latin typeface="Calibri" panose="020F0502020204030204" pitchFamily="34" charset="0"/>
              <a:cs typeface="Calibri" panose="020F0502020204030204" pitchFamily="34" charset="0"/>
            </a:endParaRPr>
          </a:p>
          <a:p>
            <a:pPr>
              <a:lnSpc>
                <a:spcPct val="80000"/>
              </a:lnSpc>
              <a:buNone/>
            </a:pPr>
            <a:endParaRPr lang="en-GB" sz="11200" baseline="30000" dirty="0">
              <a:latin typeface="+mj-lt"/>
            </a:endParaRPr>
          </a:p>
          <a:p>
            <a:pPr lvl="1"/>
            <a:endParaRPr lang="en-GB" sz="8600" dirty="0">
              <a:solidFill>
                <a:srgbClr val="013CBF"/>
              </a:solidFill>
              <a:latin typeface="+mj-lt"/>
            </a:endParaRPr>
          </a:p>
          <a:p>
            <a:pPr lvl="1">
              <a:buFont typeface="Arial" panose="020B0604020202020204" pitchFamily="34" charset="0"/>
              <a:buChar char="•"/>
            </a:pPr>
            <a:endParaRPr lang="en-GB" sz="86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GB" sz="86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GB" sz="86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GB" sz="86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GB" sz="8600" dirty="0">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GB" sz="8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GB" sz="9000" dirty="0">
                <a:latin typeface="Calibri" panose="020F0502020204030204" pitchFamily="34" charset="0"/>
                <a:cs typeface="Calibri" panose="020F0502020204030204" pitchFamily="34" charset="0"/>
              </a:rPr>
              <a:t>Main developmental progression : sleep periods lengthened. </a:t>
            </a:r>
          </a:p>
          <a:p>
            <a:pPr>
              <a:buFont typeface="Arial" panose="020B0604020202020204" pitchFamily="34" charset="0"/>
              <a:buChar char="•"/>
            </a:pPr>
            <a:r>
              <a:rPr lang="en-GB" sz="9200" dirty="0">
                <a:latin typeface="Calibri" panose="020F0502020204030204" pitchFamily="34" charset="0"/>
                <a:cs typeface="Calibri" panose="020F0502020204030204" pitchFamily="34" charset="0"/>
              </a:rPr>
              <a:t>No. infants with sleep periods ≥5 hrs increased. NB: just one night recorded – may under-estimate nos. </a:t>
            </a:r>
          </a:p>
          <a:p>
            <a:pPr marL="0" indent="0">
              <a:buNone/>
            </a:pPr>
            <a:endParaRPr lang="en-GB" sz="9200" dirty="0">
              <a:latin typeface="Calibri" panose="020F0502020204030204" pitchFamily="34" charset="0"/>
              <a:cs typeface="Calibri" panose="020F0502020204030204" pitchFamily="34" charset="0"/>
            </a:endParaRPr>
          </a:p>
          <a:p>
            <a:pPr marL="0" indent="0">
              <a:buNone/>
            </a:pPr>
            <a:r>
              <a:rPr lang="en-GB" sz="6400" dirty="0">
                <a:latin typeface="Calibri" panose="020F0502020204030204" pitchFamily="34" charset="0"/>
                <a:cs typeface="Calibri" panose="020F0502020204030204" pitchFamily="34" charset="0"/>
              </a:rPr>
              <a:t>		</a:t>
            </a:r>
            <a:r>
              <a:rPr lang="en-GB" sz="6400" baseline="30000" dirty="0">
                <a:latin typeface="Calibri" panose="020F0502020204030204" pitchFamily="34" charset="0"/>
                <a:cs typeface="Calibri" panose="020F0502020204030204" pitchFamily="34" charset="0"/>
              </a:rPr>
              <a:t>1.</a:t>
            </a:r>
            <a:r>
              <a:rPr lang="en-GB" sz="6400" dirty="0">
                <a:latin typeface="Calibri" panose="020F0502020204030204" pitchFamily="34" charset="0"/>
                <a:cs typeface="Calibri" panose="020F0502020204030204" pitchFamily="34" charset="0"/>
              </a:rPr>
              <a:t> St James-Roberts, Roberts, </a:t>
            </a:r>
            <a:r>
              <a:rPr lang="en-GB" sz="6400" dirty="0" err="1">
                <a:latin typeface="Calibri" panose="020F0502020204030204" pitchFamily="34" charset="0"/>
                <a:cs typeface="Calibri" panose="020F0502020204030204" pitchFamily="34" charset="0"/>
              </a:rPr>
              <a:t>Hovish</a:t>
            </a:r>
            <a:r>
              <a:rPr lang="en-GB" sz="6400" dirty="0">
                <a:latin typeface="Calibri" panose="020F0502020204030204" pitchFamily="34" charset="0"/>
                <a:cs typeface="Calibri" panose="020F0502020204030204" pitchFamily="34" charset="0"/>
              </a:rPr>
              <a:t> &amp; Owen 2015</a:t>
            </a:r>
          </a:p>
          <a:p>
            <a:pPr>
              <a:buFont typeface="Arial" panose="020B0604020202020204" pitchFamily="34" charset="0"/>
              <a:buChar char="•"/>
            </a:pPr>
            <a:endParaRPr lang="en-GB" sz="6400" dirty="0">
              <a:latin typeface="Calibri" panose="020F0502020204030204" pitchFamily="34" charset="0"/>
              <a:cs typeface="Calibri" panose="020F0502020204030204" pitchFamily="34" charset="0"/>
            </a:endParaRPr>
          </a:p>
          <a:p>
            <a:pPr marL="914400" lvl="2" indent="0">
              <a:buNone/>
            </a:pPr>
            <a:endParaRPr lang="en-GB" sz="8200" dirty="0">
              <a:latin typeface="Calibri" panose="020F0502020204030204" pitchFamily="34" charset="0"/>
              <a:cs typeface="Calibri" panose="020F0502020204030204" pitchFamily="34" charset="0"/>
            </a:endParaRPr>
          </a:p>
          <a:p>
            <a:pPr eaLnBrk="1" hangingPunct="1">
              <a:lnSpc>
                <a:spcPct val="80000"/>
              </a:lnSpc>
              <a:buNone/>
            </a:pPr>
            <a:endParaRPr lang="en-US" sz="3700" dirty="0">
              <a:latin typeface="Arial" pitchFamily="34" charset="0"/>
            </a:endParaRPr>
          </a:p>
        </p:txBody>
      </p:sp>
      <p:graphicFrame>
        <p:nvGraphicFramePr>
          <p:cNvPr id="2" name="Table 2">
            <a:extLst>
              <a:ext uri="{FF2B5EF4-FFF2-40B4-BE49-F238E27FC236}">
                <a16:creationId xmlns:a16="http://schemas.microsoft.com/office/drawing/2014/main" id="{550B9170-688B-4B54-9B92-6713AADEE774}"/>
              </a:ext>
            </a:extLst>
          </p:cNvPr>
          <p:cNvGraphicFramePr>
            <a:graphicFrameLocks noGrp="1"/>
          </p:cNvGraphicFramePr>
          <p:nvPr>
            <p:extLst>
              <p:ext uri="{D42A27DB-BD31-4B8C-83A1-F6EECF244321}">
                <p14:modId xmlns:p14="http://schemas.microsoft.com/office/powerpoint/2010/main" val="3432230962"/>
              </p:ext>
            </p:extLst>
          </p:nvPr>
        </p:nvGraphicFramePr>
        <p:xfrm>
          <a:off x="323528" y="2420888"/>
          <a:ext cx="7632846" cy="2361647"/>
        </p:xfrm>
        <a:graphic>
          <a:graphicData uri="http://schemas.openxmlformats.org/drawingml/2006/table">
            <a:tbl>
              <a:tblPr firstRow="1" bandRow="1">
                <a:tableStyleId>{5C22544A-7EE6-4342-B048-85BDC9FD1C3A}</a:tableStyleId>
              </a:tblPr>
              <a:tblGrid>
                <a:gridCol w="2544282">
                  <a:extLst>
                    <a:ext uri="{9D8B030D-6E8A-4147-A177-3AD203B41FA5}">
                      <a16:colId xmlns:a16="http://schemas.microsoft.com/office/drawing/2014/main" val="349462413"/>
                    </a:ext>
                  </a:extLst>
                </a:gridCol>
                <a:gridCol w="2544282">
                  <a:extLst>
                    <a:ext uri="{9D8B030D-6E8A-4147-A177-3AD203B41FA5}">
                      <a16:colId xmlns:a16="http://schemas.microsoft.com/office/drawing/2014/main" val="2614859156"/>
                    </a:ext>
                  </a:extLst>
                </a:gridCol>
                <a:gridCol w="2544282">
                  <a:extLst>
                    <a:ext uri="{9D8B030D-6E8A-4147-A177-3AD203B41FA5}">
                      <a16:colId xmlns:a16="http://schemas.microsoft.com/office/drawing/2014/main" val="1474219891"/>
                    </a:ext>
                  </a:extLst>
                </a:gridCol>
              </a:tblGrid>
              <a:tr h="448686">
                <a:tc>
                  <a:txBody>
                    <a:bodyPr/>
                    <a:lstStyle/>
                    <a:p>
                      <a:pPr algn="ctr"/>
                      <a:r>
                        <a:rPr lang="en-GB" dirty="0"/>
                        <a:t>INFANT AGE</a:t>
                      </a:r>
                    </a:p>
                  </a:txBody>
                  <a:tcPr/>
                </a:tc>
                <a:tc>
                  <a:txBody>
                    <a:bodyPr/>
                    <a:lstStyle/>
                    <a:p>
                      <a:pPr algn="ctr"/>
                      <a:r>
                        <a:rPr lang="en-GB" dirty="0"/>
                        <a:t>5 weeks</a:t>
                      </a:r>
                    </a:p>
                  </a:txBody>
                  <a:tcPr/>
                </a:tc>
                <a:tc>
                  <a:txBody>
                    <a:bodyPr/>
                    <a:lstStyle/>
                    <a:p>
                      <a:pPr algn="ctr"/>
                      <a:r>
                        <a:rPr lang="en-GB" dirty="0"/>
                        <a:t>3 months</a:t>
                      </a:r>
                    </a:p>
                  </a:txBody>
                  <a:tcPr/>
                </a:tc>
                <a:extLst>
                  <a:ext uri="{0D108BD9-81ED-4DB2-BD59-A6C34878D82A}">
                    <a16:rowId xmlns:a16="http://schemas.microsoft.com/office/drawing/2014/main" val="4010083184"/>
                  </a:ext>
                </a:extLst>
              </a:tr>
              <a:tr h="785201">
                <a:tc>
                  <a:txBody>
                    <a:bodyPr/>
                    <a:lstStyle/>
                    <a:p>
                      <a:pPr algn="ctr"/>
                      <a:r>
                        <a:rPr lang="en-GB" dirty="0"/>
                        <a:t>MEAN SLEEP PERIOD LENGTH:</a:t>
                      </a:r>
                    </a:p>
                  </a:txBody>
                  <a:tcPr/>
                </a:tc>
                <a:tc>
                  <a:txBody>
                    <a:bodyPr/>
                    <a:lstStyle/>
                    <a:p>
                      <a:pPr algn="ctr"/>
                      <a:r>
                        <a:rPr lang="en-GB" dirty="0"/>
                        <a:t>2 hrs 07 mins</a:t>
                      </a:r>
                    </a:p>
                  </a:txBody>
                  <a:tcPr/>
                </a:tc>
                <a:tc>
                  <a:txBody>
                    <a:bodyPr/>
                    <a:lstStyle/>
                    <a:p>
                      <a:pPr algn="ctr"/>
                      <a:r>
                        <a:rPr lang="en-GB" dirty="0"/>
                        <a:t>3 hrs 32 mins</a:t>
                      </a:r>
                    </a:p>
                  </a:txBody>
                  <a:tcPr/>
                </a:tc>
                <a:extLst>
                  <a:ext uri="{0D108BD9-81ED-4DB2-BD59-A6C34878D82A}">
                    <a16:rowId xmlns:a16="http://schemas.microsoft.com/office/drawing/2014/main" val="352606794"/>
                  </a:ext>
                </a:extLst>
              </a:tr>
              <a:tr h="1121715">
                <a:tc>
                  <a:txBody>
                    <a:bodyPr/>
                    <a:lstStyle/>
                    <a:p>
                      <a:pPr algn="ctr"/>
                      <a:r>
                        <a:rPr lang="en-GB" dirty="0"/>
                        <a:t>NO. INFANTS WITH SLEEP PERIODS ≥5 HOURS</a:t>
                      </a:r>
                    </a:p>
                  </a:txBody>
                  <a:tcPr/>
                </a:tc>
                <a:tc>
                  <a:txBody>
                    <a:bodyPr/>
                    <a:lstStyle/>
                    <a:p>
                      <a:pPr algn="ctr"/>
                      <a:r>
                        <a:rPr lang="en-GB" dirty="0"/>
                        <a:t>10*</a:t>
                      </a:r>
                    </a:p>
                  </a:txBody>
                  <a:tcPr/>
                </a:tc>
                <a:tc>
                  <a:txBody>
                    <a:bodyPr/>
                    <a:lstStyle/>
                    <a:p>
                      <a:pPr algn="ctr"/>
                      <a:r>
                        <a:rPr lang="en-GB" dirty="0"/>
                        <a:t>45*</a:t>
                      </a:r>
                    </a:p>
                    <a:p>
                      <a:pPr algn="ctr"/>
                      <a:endParaRPr lang="en-GB" dirty="0"/>
                    </a:p>
                    <a:p>
                      <a:pPr algn="ctr"/>
                      <a:r>
                        <a:rPr lang="en-GB" sz="1600" dirty="0"/>
                        <a:t>*Fishers Exact Test 2 sided p = 0.04</a:t>
                      </a:r>
                    </a:p>
                  </a:txBody>
                  <a:tcPr/>
                </a:tc>
                <a:extLst>
                  <a:ext uri="{0D108BD9-81ED-4DB2-BD59-A6C34878D82A}">
                    <a16:rowId xmlns:a16="http://schemas.microsoft.com/office/drawing/2014/main" val="3726539426"/>
                  </a:ext>
                </a:extLst>
              </a:tr>
            </a:tbl>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14</a:t>
            </a:fld>
            <a:endParaRPr lang="en-US"/>
          </a:p>
        </p:txBody>
      </p:sp>
      <p:sp>
        <p:nvSpPr>
          <p:cNvPr id="37891" name="Rectangle 3"/>
          <p:cNvSpPr>
            <a:spLocks noGrp="1" noChangeArrowheads="1"/>
          </p:cNvSpPr>
          <p:nvPr>
            <p:ph idx="4294967295"/>
          </p:nvPr>
        </p:nvSpPr>
        <p:spPr>
          <a:xfrm>
            <a:off x="0" y="188641"/>
            <a:ext cx="8964488" cy="6480448"/>
          </a:xfrm>
        </p:spPr>
        <p:txBody>
          <a:bodyPr>
            <a:normAutofit fontScale="32500" lnSpcReduction="20000"/>
          </a:bodyPr>
          <a:lstStyle/>
          <a:p>
            <a:pPr marL="514350" indent="-514350" eaLnBrk="1" hangingPunct="1">
              <a:lnSpc>
                <a:spcPct val="90000"/>
              </a:lnSpc>
              <a:buNone/>
            </a:pPr>
            <a:r>
              <a:rPr lang="en-GB" sz="6600" b="1" dirty="0">
                <a:solidFill>
                  <a:srgbClr val="053AE5"/>
                </a:solidFill>
              </a:rPr>
              <a:t>			</a:t>
            </a:r>
            <a:r>
              <a:rPr lang="en-GB" sz="5600" b="1" dirty="0">
                <a:solidFill>
                  <a:srgbClr val="053AE5"/>
                </a:solidFill>
              </a:rPr>
              <a:t>Can  3-6 month old infants settle themselves to sleep?</a:t>
            </a:r>
          </a:p>
          <a:p>
            <a:pPr marL="514350" indent="-514350" eaLnBrk="1" hangingPunct="1">
              <a:lnSpc>
                <a:spcPct val="90000"/>
              </a:lnSpc>
              <a:buNone/>
            </a:pPr>
            <a:endParaRPr lang="en-GB" sz="7400" dirty="0">
              <a:solidFill>
                <a:srgbClr val="C00000"/>
              </a:solidFill>
              <a:latin typeface="+mn-lt"/>
            </a:endParaRPr>
          </a:p>
          <a:p>
            <a:pPr marL="514350" indent="-514350" eaLnBrk="1" hangingPunct="1">
              <a:lnSpc>
                <a:spcPct val="90000"/>
              </a:lnSpc>
              <a:buNone/>
            </a:pPr>
            <a:r>
              <a:rPr lang="en-GB" sz="7400" b="1" dirty="0">
                <a:solidFill>
                  <a:srgbClr val="000FA2"/>
                </a:solidFill>
                <a:latin typeface="+mn-lt"/>
              </a:rPr>
              <a:t>Findings from the London Infant Sleep Study (con.)</a:t>
            </a:r>
          </a:p>
          <a:p>
            <a:pPr lvl="1">
              <a:buNone/>
            </a:pPr>
            <a:endParaRPr lang="en-GB" sz="7000" dirty="0">
              <a:solidFill>
                <a:srgbClr val="2704BC"/>
              </a:solidFill>
              <a:latin typeface="+mn-lt"/>
            </a:endParaRPr>
          </a:p>
          <a:p>
            <a:pPr lvl="1"/>
            <a:r>
              <a:rPr lang="en-GB" sz="8600" dirty="0">
                <a:latin typeface="Calibri" panose="020F0502020204030204" pitchFamily="34" charset="0"/>
                <a:cs typeface="Calibri" panose="020F0502020204030204" pitchFamily="34" charset="0"/>
              </a:rPr>
              <a:t>A quarter of infants woke and resettled at each age, most without signalling. Others woke, fuss/cried briefly (mean 1m 19 </a:t>
            </a:r>
            <a:r>
              <a:rPr lang="en-GB" sz="8600" dirty="0" err="1">
                <a:latin typeface="Calibri" panose="020F0502020204030204" pitchFamily="34" charset="0"/>
                <a:cs typeface="Calibri" panose="020F0502020204030204" pitchFamily="34" charset="0"/>
              </a:rPr>
              <a:t>secs</a:t>
            </a:r>
            <a:r>
              <a:rPr lang="en-GB" sz="8600" dirty="0">
                <a:latin typeface="Calibri" panose="020F0502020204030204" pitchFamily="34" charset="0"/>
                <a:cs typeface="Calibri" panose="020F0502020204030204" pitchFamily="34" charset="0"/>
              </a:rPr>
              <a:t> @3m) then resettled themselves without a parental intervention.</a:t>
            </a:r>
          </a:p>
          <a:p>
            <a:pPr lvl="1"/>
            <a:r>
              <a:rPr lang="en-GB" sz="8600" dirty="0">
                <a:latin typeface="Calibri" panose="020F0502020204030204" pitchFamily="34" charset="0"/>
                <a:cs typeface="Calibri" panose="020F0502020204030204" pitchFamily="34" charset="0"/>
              </a:rPr>
              <a:t>Self-resettling at 5W predicted long sleeping at 3M: a developmental precursor?</a:t>
            </a:r>
          </a:p>
          <a:p>
            <a:pPr lvl="1"/>
            <a:r>
              <a:rPr lang="en-GB" sz="8600" dirty="0">
                <a:latin typeface="Calibri" panose="020F0502020204030204" pitchFamily="34" charset="0"/>
                <a:cs typeface="Calibri" panose="020F0502020204030204" pitchFamily="34" charset="0"/>
              </a:rPr>
              <a:t>Parents mostly unaware of the waking.</a:t>
            </a:r>
          </a:p>
          <a:p>
            <a:pPr lvl="1">
              <a:buNone/>
            </a:pPr>
            <a:endParaRPr lang="en-GB" sz="8600" b="1" dirty="0">
              <a:solidFill>
                <a:srgbClr val="013CBF"/>
              </a:solidFill>
              <a:latin typeface="Calibri" panose="020F0502020204030204" pitchFamily="34" charset="0"/>
              <a:cs typeface="Calibri" panose="020F0502020204030204" pitchFamily="34" charset="0"/>
            </a:endParaRPr>
          </a:p>
          <a:p>
            <a:pPr lvl="1">
              <a:buNone/>
            </a:pPr>
            <a:r>
              <a:rPr lang="en-GB" sz="8600" b="1" dirty="0">
                <a:solidFill>
                  <a:srgbClr val="013CBF"/>
                </a:solidFill>
                <a:latin typeface="Calibri" panose="020F0502020204030204" pitchFamily="34" charset="0"/>
                <a:cs typeface="Calibri" panose="020F0502020204030204" pitchFamily="34" charset="0"/>
              </a:rPr>
              <a:t>ANSWER</a:t>
            </a:r>
            <a:r>
              <a:rPr lang="en-GB" sz="8600" dirty="0">
                <a:solidFill>
                  <a:srgbClr val="013CBF"/>
                </a:solidFill>
                <a:latin typeface="Calibri" panose="020F0502020204030204" pitchFamily="34" charset="0"/>
                <a:cs typeface="Calibri" panose="020F0502020204030204" pitchFamily="34" charset="0"/>
              </a:rPr>
              <a:t>: Yes, infants can self-settle by 3 months of age, as well as have long sleeps. Phrase: ‘Sleeping through the night’ misleading. Like adults, infants arouse and resume sleep.</a:t>
            </a:r>
          </a:p>
          <a:p>
            <a:pPr eaLnBrk="1" hangingPunct="1">
              <a:lnSpc>
                <a:spcPct val="80000"/>
              </a:lnSpc>
              <a:buNone/>
            </a:pPr>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b="1" dirty="0">
              <a:solidFill>
                <a:srgbClr val="7030A0"/>
              </a:solidFill>
            </a:endParaRPr>
          </a:p>
          <a:p>
            <a:pPr>
              <a:buNone/>
            </a:pPr>
            <a:endParaRPr lang="en-GB" b="1" dirty="0">
              <a:solidFill>
                <a:srgbClr val="7030A0"/>
              </a:solidFill>
            </a:endParaRPr>
          </a:p>
          <a:p>
            <a:pPr>
              <a:buNone/>
            </a:pPr>
            <a:r>
              <a:rPr lang="en-GB" sz="3600" b="1" dirty="0">
                <a:solidFill>
                  <a:srgbClr val="2669FE"/>
                </a:solidFill>
                <a:latin typeface="Calibri" panose="020F0502020204030204" pitchFamily="34" charset="0"/>
                <a:cs typeface="Calibri" panose="020F0502020204030204" pitchFamily="34" charset="0"/>
              </a:rPr>
              <a:t>Part 4: Parenting contributions to infant sleep-waking development in the first 6 months: benefits and ‘costs’ (harms or disadvantages)</a:t>
            </a:r>
          </a:p>
          <a:p>
            <a:pPr>
              <a:buNone/>
            </a:pPr>
            <a:endParaRPr lang="en-GB" sz="3200" b="1" dirty="0"/>
          </a:p>
          <a:p>
            <a:pPr>
              <a:buNone/>
            </a:pPr>
            <a:endParaRPr lang="en-GB" sz="3600" b="1" dirty="0">
              <a:solidFill>
                <a:srgbClr val="000FA2"/>
              </a:solidFill>
              <a:latin typeface="+mj-lt"/>
            </a:endParaRPr>
          </a:p>
          <a:p>
            <a:endParaRPr lang="en-GB" dirty="0"/>
          </a:p>
        </p:txBody>
      </p:sp>
    </p:spTree>
    <p:extLst>
      <p:ext uri="{BB962C8B-B14F-4D97-AF65-F5344CB8AC3E}">
        <p14:creationId xmlns:p14="http://schemas.microsoft.com/office/powerpoint/2010/main" val="416169533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484784"/>
            <a:ext cx="8496300" cy="5184576"/>
          </a:xfrm>
        </p:spPr>
        <p:txBody>
          <a:bodyPr/>
          <a:lstStyle/>
          <a:p>
            <a:pPr marL="514350" indent="-514350"/>
            <a:r>
              <a:rPr lang="en-GB" b="1" dirty="0"/>
              <a:t>As practiced in London and other western societies, limit setting parenting does not involve leaving infants to cry for long periods. It involves:  </a:t>
            </a:r>
          </a:p>
          <a:p>
            <a:pPr marL="1257300" lvl="1" indent="-514350">
              <a:buFont typeface="+mj-lt"/>
              <a:buAutoNum type="arabicPeriod"/>
            </a:pPr>
            <a:r>
              <a:rPr lang="en-GB" b="1" dirty="0"/>
              <a:t>Learning to detect infant tired signs and putting tired infants down to settle autonomously. </a:t>
            </a:r>
          </a:p>
          <a:p>
            <a:pPr marL="1257300" lvl="1" indent="-514350">
              <a:buFont typeface="+mj-lt"/>
              <a:buAutoNum type="arabicPeriod"/>
            </a:pPr>
            <a:r>
              <a:rPr lang="en-GB" b="1" dirty="0"/>
              <a:t>Trying to avoid feeding infants to sleep.</a:t>
            </a:r>
          </a:p>
          <a:p>
            <a:pPr marL="1257300" lvl="1" indent="-514350">
              <a:buFont typeface="+mj-lt"/>
              <a:buAutoNum type="arabicPeriod"/>
            </a:pPr>
            <a:r>
              <a:rPr lang="en-GB" b="1" dirty="0"/>
              <a:t>Introducing routines, such as bathing before settling to sleep to help to develop down-regulation &amp; day: night boundaries</a:t>
            </a:r>
          </a:p>
          <a:p>
            <a:pPr marL="1257300" lvl="1" indent="-514350">
              <a:buFont typeface="+mj-lt"/>
              <a:buAutoNum type="arabicPeriod"/>
            </a:pPr>
            <a:r>
              <a:rPr lang="en-GB" b="1" dirty="0"/>
              <a:t>Minimising light and social interaction at night.</a:t>
            </a:r>
          </a:p>
          <a:p>
            <a:pPr marL="1257300" lvl="1" indent="-514350">
              <a:buFont typeface="+mj-lt"/>
              <a:buAutoNum type="arabicPeriod"/>
            </a:pPr>
            <a:r>
              <a:rPr lang="en-GB" b="1" dirty="0"/>
              <a:t> Delaying or limiting responses to encourage infants to re-settle themselves after they wake up.    </a:t>
            </a:r>
          </a:p>
        </p:txBody>
      </p:sp>
      <p:sp>
        <p:nvSpPr>
          <p:cNvPr id="4" name="TextBox 3"/>
          <p:cNvSpPr txBox="1"/>
          <p:nvPr/>
        </p:nvSpPr>
        <p:spPr>
          <a:xfrm>
            <a:off x="683568" y="561454"/>
            <a:ext cx="7776864" cy="923330"/>
          </a:xfrm>
          <a:prstGeom prst="rect">
            <a:avLst/>
          </a:prstGeom>
          <a:noFill/>
        </p:spPr>
        <p:txBody>
          <a:bodyPr wrap="square" rtlCol="0">
            <a:spAutoFit/>
          </a:bodyPr>
          <a:lstStyle/>
          <a:p>
            <a:pPr algn="ctr"/>
            <a:r>
              <a:rPr lang="en-GB" sz="3600" b="1" dirty="0">
                <a:solidFill>
                  <a:schemeClr val="bg1"/>
                </a:solidFill>
              </a:rPr>
              <a:t>T</a:t>
            </a:r>
            <a:r>
              <a:rPr lang="en-GB" sz="3600" b="1" dirty="0">
                <a:solidFill>
                  <a:srgbClr val="2669FE"/>
                </a:solidFill>
              </a:rPr>
              <a:t> </a:t>
            </a:r>
            <a:r>
              <a:rPr lang="en-GB" sz="3200" b="1" dirty="0">
                <a:solidFill>
                  <a:srgbClr val="2669FE"/>
                </a:solidFill>
              </a:rPr>
              <a:t>Limit-setting Parenting</a:t>
            </a:r>
            <a:r>
              <a:rPr lang="en-GB" sz="3600" b="1" dirty="0">
                <a:solidFill>
                  <a:schemeClr val="bg1"/>
                </a:solidFill>
              </a:rPr>
              <a:t> Up:</a:t>
            </a:r>
          </a:p>
          <a:p>
            <a:endParaRPr lang="en-GB" dirty="0"/>
          </a:p>
        </p:txBody>
      </p:sp>
      <p:sp>
        <p:nvSpPr>
          <p:cNvPr id="2" name="TextBox 1">
            <a:extLst>
              <a:ext uri="{FF2B5EF4-FFF2-40B4-BE49-F238E27FC236}">
                <a16:creationId xmlns:a16="http://schemas.microsoft.com/office/drawing/2014/main" id="{890B8280-3923-40F7-909E-BD078EE6008A}"/>
              </a:ext>
            </a:extLst>
          </p:cNvPr>
          <p:cNvSpPr txBox="1"/>
          <p:nvPr/>
        </p:nvSpPr>
        <p:spPr>
          <a:xfrm>
            <a:off x="251520" y="260648"/>
            <a:ext cx="8280920" cy="338554"/>
          </a:xfrm>
          <a:prstGeom prst="rect">
            <a:avLst/>
          </a:prstGeom>
          <a:noFill/>
        </p:spPr>
        <p:txBody>
          <a:bodyPr wrap="square" rtlCol="0">
            <a:spAutoFit/>
          </a:bodyPr>
          <a:lstStyle/>
          <a:p>
            <a:r>
              <a:rPr lang="en-GB" sz="16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a:t>
            </a:r>
            <a:endParaRPr lang="en-GB" sz="1600" dirty="0"/>
          </a:p>
        </p:txBody>
      </p:sp>
    </p:spTree>
    <p:extLst>
      <p:ext uri="{BB962C8B-B14F-4D97-AF65-F5344CB8AC3E}">
        <p14:creationId xmlns:p14="http://schemas.microsoft.com/office/powerpoint/2010/main" val="221231976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17</a:t>
            </a:fld>
            <a:endParaRPr lang="en-US"/>
          </a:p>
        </p:txBody>
      </p:sp>
      <p:sp>
        <p:nvSpPr>
          <p:cNvPr id="37891" name="Rectangle 3"/>
          <p:cNvSpPr>
            <a:spLocks noGrp="1" noChangeArrowheads="1"/>
          </p:cNvSpPr>
          <p:nvPr>
            <p:ph idx="4294967295"/>
          </p:nvPr>
        </p:nvSpPr>
        <p:spPr>
          <a:xfrm>
            <a:off x="0" y="116633"/>
            <a:ext cx="9144000" cy="6741368"/>
          </a:xfrm>
        </p:spPr>
        <p:txBody>
          <a:bodyPr>
            <a:normAutofit fontScale="92500" lnSpcReduction="10000"/>
          </a:bodyPr>
          <a:lstStyle/>
          <a:p>
            <a:pPr marL="514350" indent="-514350" eaLnBrk="1" hangingPunct="1">
              <a:lnSpc>
                <a:spcPct val="90000"/>
              </a:lnSpc>
              <a:buNone/>
            </a:pPr>
            <a:r>
              <a:rPr lang="en-GB" sz="2000" b="1" dirty="0">
                <a:solidFill>
                  <a:srgbClr val="00B0F0"/>
                </a:solidFill>
              </a:rPr>
              <a:t> </a:t>
            </a:r>
            <a:r>
              <a:rPr lang="en-GB" sz="16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 </a:t>
            </a:r>
            <a:endParaRPr lang="en-GB" sz="1600" b="1" dirty="0">
              <a:solidFill>
                <a:srgbClr val="053AE5"/>
              </a:solidFill>
            </a:endParaRPr>
          </a:p>
          <a:p>
            <a:pPr marL="0" indent="0" eaLnBrk="1" hangingPunct="1">
              <a:lnSpc>
                <a:spcPct val="90000"/>
              </a:lnSpc>
              <a:buNone/>
            </a:pPr>
            <a:r>
              <a:rPr lang="en-GB" sz="2600" b="1" dirty="0">
                <a:solidFill>
                  <a:srgbClr val="FF0000"/>
                </a:solidFill>
                <a:latin typeface="+mj-lt"/>
              </a:rPr>
              <a:t>Benefits </a:t>
            </a:r>
            <a:r>
              <a:rPr lang="en-GB" sz="2600" b="1" dirty="0">
                <a:solidFill>
                  <a:srgbClr val="2669FE"/>
                </a:solidFill>
                <a:latin typeface="+mj-lt"/>
              </a:rPr>
              <a:t>and Costs of Limit-setting Parenting</a:t>
            </a:r>
          </a:p>
          <a:p>
            <a:pPr marL="0" indent="0" eaLnBrk="1" hangingPunct="1">
              <a:lnSpc>
                <a:spcPct val="90000"/>
              </a:lnSpc>
              <a:buNone/>
            </a:pPr>
            <a:endParaRPr lang="en-GB" sz="2600" b="1" dirty="0">
              <a:solidFill>
                <a:srgbClr val="2669FE"/>
              </a:solidFill>
              <a:latin typeface="+mj-lt"/>
            </a:endParaRPr>
          </a:p>
          <a:p>
            <a:pPr eaLnBrk="1" hangingPunct="1">
              <a:lnSpc>
                <a:spcPct val="90000"/>
              </a:lnSpc>
            </a:pPr>
            <a:r>
              <a:rPr lang="en-GB" sz="3000" dirty="0">
                <a:solidFill>
                  <a:schemeClr val="tx1">
                    <a:lumMod val="95000"/>
                    <a:lumOff val="5000"/>
                  </a:schemeClr>
                </a:solidFill>
                <a:latin typeface="Calibri" panose="020F0502020204030204" pitchFamily="34" charset="0"/>
                <a:cs typeface="Calibri" panose="020F0502020204030204" pitchFamily="34" charset="0"/>
              </a:rPr>
              <a:t>Randomised Controlled Trials (RCTs) most powerful  method for determining causation.  Seven RCTs found  that limit-setting parenting in the first 6 months reduces infant night waking and signalling/ lengthens sleeps.</a:t>
            </a:r>
            <a:r>
              <a:rPr lang="en-GB" sz="3000" baseline="30000" dirty="0">
                <a:solidFill>
                  <a:schemeClr val="tx1">
                    <a:lumMod val="95000"/>
                    <a:lumOff val="5000"/>
                  </a:schemeClr>
                </a:solidFill>
                <a:latin typeface="Calibri" panose="020F0502020204030204" pitchFamily="34" charset="0"/>
                <a:cs typeface="Calibri" panose="020F0502020204030204" pitchFamily="34" charset="0"/>
              </a:rPr>
              <a:t>1-7</a:t>
            </a:r>
          </a:p>
          <a:p>
            <a:pPr eaLnBrk="1" hangingPunct="1">
              <a:lnSpc>
                <a:spcPct val="90000"/>
              </a:lnSpc>
            </a:pPr>
            <a:r>
              <a:rPr lang="en-GB" sz="3000" dirty="0">
                <a:latin typeface="Calibri" panose="020F0502020204030204" pitchFamily="34" charset="0"/>
                <a:cs typeface="Calibri" panose="020F0502020204030204" pitchFamily="34" charset="0"/>
              </a:rPr>
              <a:t>Parents in the limit setting group liked its convenience, clear structure; did not find it too prescriptive. Fewer parents in this group sought health service help for infant crying and sleeping problems between 3 and 9m of age.</a:t>
            </a:r>
            <a:r>
              <a:rPr lang="en-GB" sz="3000" baseline="30000" dirty="0">
                <a:latin typeface="Calibri" panose="020F0502020204030204" pitchFamily="34" charset="0"/>
                <a:cs typeface="Calibri" panose="020F0502020204030204" pitchFamily="34" charset="0"/>
              </a:rPr>
              <a:t>5</a:t>
            </a:r>
            <a:r>
              <a:rPr lang="en-GB" sz="3000" dirty="0">
                <a:latin typeface="Calibri" panose="020F0502020204030204" pitchFamily="34" charset="0"/>
                <a:cs typeface="Calibri" panose="020F0502020204030204" pitchFamily="34" charset="0"/>
              </a:rPr>
              <a:t> </a:t>
            </a:r>
            <a:endParaRPr lang="en-GB" sz="3000" baseline="30000" dirty="0"/>
          </a:p>
          <a:p>
            <a:pPr eaLnBrk="1" hangingPunct="1">
              <a:lnSpc>
                <a:spcPct val="90000"/>
              </a:lnSpc>
            </a:pPr>
            <a:r>
              <a:rPr lang="en-GB" sz="3000" dirty="0">
                <a:solidFill>
                  <a:schemeClr val="tx1">
                    <a:lumMod val="95000"/>
                    <a:lumOff val="5000"/>
                  </a:schemeClr>
                </a:solidFill>
                <a:latin typeface="Calibri" panose="020F0502020204030204" pitchFamily="34" charset="0"/>
                <a:cs typeface="Calibri" panose="020F0502020204030204" pitchFamily="34" charset="0"/>
              </a:rPr>
              <a:t>Benefits modest: e.g. 10% increase in no. infants sleeping for periods ≥5 hours at night.</a:t>
            </a:r>
            <a:r>
              <a:rPr lang="en-GB" sz="3000" baseline="30000" dirty="0">
                <a:solidFill>
                  <a:schemeClr val="tx1">
                    <a:lumMod val="95000"/>
                    <a:lumOff val="5000"/>
                  </a:schemeClr>
                </a:solidFill>
                <a:latin typeface="Calibri" panose="020F0502020204030204" pitchFamily="34" charset="0"/>
                <a:cs typeface="Calibri" panose="020F0502020204030204" pitchFamily="34" charset="0"/>
              </a:rPr>
              <a:t>5</a:t>
            </a:r>
            <a:r>
              <a:rPr lang="en-GB" sz="3000" dirty="0">
                <a:solidFill>
                  <a:schemeClr val="tx1">
                    <a:lumMod val="95000"/>
                    <a:lumOff val="5000"/>
                  </a:schemeClr>
                </a:solidFill>
                <a:latin typeface="Calibri" panose="020F0502020204030204" pitchFamily="34" charset="0"/>
                <a:cs typeface="Calibri" panose="020F0502020204030204" pitchFamily="34" charset="0"/>
              </a:rPr>
              <a:t>  </a:t>
            </a:r>
          </a:p>
          <a:p>
            <a:pPr eaLnBrk="1" hangingPunct="1">
              <a:lnSpc>
                <a:spcPct val="90000"/>
              </a:lnSpc>
            </a:pPr>
            <a:r>
              <a:rPr lang="en-GB" sz="3000" dirty="0">
                <a:solidFill>
                  <a:schemeClr val="tx1">
                    <a:lumMod val="95000"/>
                    <a:lumOff val="5000"/>
                  </a:schemeClr>
                </a:solidFill>
                <a:latin typeface="Calibri" panose="020F0502020204030204" pitchFamily="34" charset="0"/>
                <a:cs typeface="Calibri" panose="020F0502020204030204" pitchFamily="34" charset="0"/>
              </a:rPr>
              <a:t>Recent RCTs aiming to apply the findings in general community setting found no</a:t>
            </a:r>
            <a:r>
              <a:rPr lang="en-GB" sz="3000" baseline="30000" dirty="0">
                <a:solidFill>
                  <a:schemeClr val="tx1">
                    <a:lumMod val="95000"/>
                    <a:lumOff val="5000"/>
                  </a:schemeClr>
                </a:solidFill>
                <a:latin typeface="Calibri" panose="020F0502020204030204" pitchFamily="34" charset="0"/>
                <a:cs typeface="Calibri" panose="020F0502020204030204" pitchFamily="34" charset="0"/>
              </a:rPr>
              <a:t>8 </a:t>
            </a:r>
            <a:r>
              <a:rPr lang="en-GB" sz="3000" dirty="0">
                <a:solidFill>
                  <a:schemeClr val="tx1">
                    <a:lumMod val="95000"/>
                    <a:lumOff val="5000"/>
                  </a:schemeClr>
                </a:solidFill>
                <a:latin typeface="Calibri" panose="020F0502020204030204" pitchFamily="34" charset="0"/>
                <a:cs typeface="Calibri" panose="020F0502020204030204" pitchFamily="34" charset="0"/>
              </a:rPr>
              <a:t>or only small benefits</a:t>
            </a:r>
            <a:r>
              <a:rPr lang="en-GB" sz="3000" baseline="30000" dirty="0">
                <a:solidFill>
                  <a:schemeClr val="tx1">
                    <a:lumMod val="95000"/>
                    <a:lumOff val="5000"/>
                  </a:schemeClr>
                </a:solidFill>
                <a:latin typeface="Calibri" panose="020F0502020204030204" pitchFamily="34" charset="0"/>
                <a:cs typeface="Calibri" panose="020F0502020204030204" pitchFamily="34" charset="0"/>
              </a:rPr>
              <a:t>9;10</a:t>
            </a:r>
            <a:r>
              <a:rPr lang="en-GB" sz="3000" dirty="0">
                <a:solidFill>
                  <a:schemeClr val="tx1">
                    <a:lumMod val="95000"/>
                    <a:lumOff val="5000"/>
                  </a:schemeClr>
                </a:solidFill>
                <a:latin typeface="Calibri" panose="020F0502020204030204" pitchFamily="34" charset="0"/>
                <a:cs typeface="Calibri" panose="020F0502020204030204" pitchFamily="34" charset="0"/>
              </a:rPr>
              <a:t> </a:t>
            </a:r>
          </a:p>
          <a:p>
            <a:pPr eaLnBrk="1" hangingPunct="1">
              <a:lnSpc>
                <a:spcPct val="90000"/>
              </a:lnSpc>
              <a:buNone/>
            </a:pPr>
            <a:r>
              <a:rPr lang="en-GB" sz="3200" b="1" dirty="0">
                <a:solidFill>
                  <a:srgbClr val="2505E5"/>
                </a:solidFill>
                <a:latin typeface="Calibri" panose="020F0502020204030204" pitchFamily="34" charset="0"/>
                <a:cs typeface="Calibri" panose="020F0502020204030204" pitchFamily="34" charset="0"/>
              </a:rPr>
              <a:t>	</a:t>
            </a:r>
            <a:r>
              <a:rPr lang="en-US" sz="1500" b="1" baseline="30000" dirty="0"/>
              <a:t>1</a:t>
            </a:r>
            <a:r>
              <a:rPr lang="en-US" sz="1500" b="1" dirty="0"/>
              <a:t> Adair et al. 1992; </a:t>
            </a:r>
            <a:r>
              <a:rPr lang="en-US" sz="1500" b="1" baseline="30000" dirty="0"/>
              <a:t>2 </a:t>
            </a:r>
            <a:r>
              <a:rPr lang="en-US" sz="1500" b="1" dirty="0"/>
              <a:t>Wolfson et al. 1992;</a:t>
            </a:r>
            <a:r>
              <a:rPr lang="en-US" sz="1500" b="1" baseline="30000" dirty="0"/>
              <a:t> 3 </a:t>
            </a:r>
            <a:r>
              <a:rPr lang="en-US" sz="1500" b="1" dirty="0"/>
              <a:t>Pinilla &amp; Birch 1993;</a:t>
            </a:r>
            <a:r>
              <a:rPr lang="en-US" sz="1500" b="1" baseline="30000" dirty="0"/>
              <a:t> 4</a:t>
            </a:r>
            <a:r>
              <a:rPr lang="en-US" sz="1500" b="1" dirty="0"/>
              <a:t> Kerr et al. 1996; </a:t>
            </a:r>
            <a:r>
              <a:rPr lang="en-US" sz="1500" b="1" baseline="30000" dirty="0"/>
              <a:t>5 </a:t>
            </a:r>
            <a:r>
              <a:rPr lang="en-US" sz="1500" b="1" dirty="0"/>
              <a:t>St James-Roberts et al. 2001; </a:t>
            </a:r>
          </a:p>
          <a:p>
            <a:pPr eaLnBrk="1" hangingPunct="1">
              <a:lnSpc>
                <a:spcPct val="90000"/>
              </a:lnSpc>
              <a:buNone/>
            </a:pPr>
            <a:r>
              <a:rPr lang="en-US" sz="1500" b="1" baseline="30000" dirty="0"/>
              <a:t>	6</a:t>
            </a:r>
            <a:r>
              <a:rPr lang="en-US" sz="1500" b="1" dirty="0"/>
              <a:t> Symon et al. 2005; </a:t>
            </a:r>
            <a:r>
              <a:rPr lang="en-US" sz="1500" b="1" baseline="30000" dirty="0"/>
              <a:t>7 </a:t>
            </a:r>
            <a:r>
              <a:rPr lang="en-GB" sz="1500" b="1" dirty="0" err="1"/>
              <a:t>Stremler</a:t>
            </a:r>
            <a:r>
              <a:rPr lang="en-GB" sz="1500" b="1" dirty="0"/>
              <a:t> et al., 2006; </a:t>
            </a:r>
            <a:r>
              <a:rPr lang="en-GB" sz="1500" b="1" baseline="30000" dirty="0"/>
              <a:t>8</a:t>
            </a:r>
            <a:r>
              <a:rPr lang="en-GB" sz="1500" b="1" dirty="0"/>
              <a:t> </a:t>
            </a:r>
            <a:r>
              <a:rPr lang="en-GB" sz="1500" b="1" dirty="0" err="1"/>
              <a:t>Stremler</a:t>
            </a:r>
            <a:r>
              <a:rPr lang="en-GB" sz="1500" b="1" dirty="0"/>
              <a:t> et al. 2013; </a:t>
            </a:r>
            <a:r>
              <a:rPr lang="en-GB" sz="1500" b="1" baseline="30000" dirty="0"/>
              <a:t>9 </a:t>
            </a:r>
            <a:r>
              <a:rPr lang="en-GB" sz="1500" b="1" dirty="0"/>
              <a:t>Hiscock et al. 2014; </a:t>
            </a:r>
            <a:r>
              <a:rPr lang="en-GB" sz="1500" b="1" baseline="30000" dirty="0"/>
              <a:t>10 </a:t>
            </a:r>
            <a:r>
              <a:rPr lang="en-GB" sz="1500" b="1" dirty="0" err="1"/>
              <a:t>Galland</a:t>
            </a:r>
            <a:r>
              <a:rPr lang="en-GB" sz="1500" b="1" dirty="0"/>
              <a:t> et al. 2017. </a:t>
            </a:r>
            <a:endParaRPr lang="en-US" sz="1500" b="1" baseline="30000" dirty="0"/>
          </a:p>
          <a:p>
            <a:pPr eaLnBrk="1" hangingPunct="1">
              <a:lnSpc>
                <a:spcPct val="90000"/>
              </a:lnSpc>
              <a:buFont typeface="Arial" charset="0"/>
              <a:buNone/>
            </a:pPr>
            <a:endParaRPr lang="en-US" dirty="0"/>
          </a:p>
          <a:p>
            <a:pPr eaLnBrk="1" hangingPunct="1">
              <a:lnSpc>
                <a:spcPct val="80000"/>
              </a:lnSpc>
              <a:buNone/>
            </a:pPr>
            <a:endParaRPr lang="en-US" dirty="0"/>
          </a:p>
        </p:txBody>
      </p:sp>
    </p:spTree>
    <p:extLst>
      <p:ext uri="{BB962C8B-B14F-4D97-AF65-F5344CB8AC3E}">
        <p14:creationId xmlns:p14="http://schemas.microsoft.com/office/powerpoint/2010/main" val="56065662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18</a:t>
            </a:fld>
            <a:endParaRPr lang="en-US"/>
          </a:p>
        </p:txBody>
      </p:sp>
      <p:sp>
        <p:nvSpPr>
          <p:cNvPr id="37891" name="Rectangle 3"/>
          <p:cNvSpPr>
            <a:spLocks noGrp="1" noChangeArrowheads="1"/>
          </p:cNvSpPr>
          <p:nvPr>
            <p:ph idx="4294967295"/>
          </p:nvPr>
        </p:nvSpPr>
        <p:spPr>
          <a:xfrm>
            <a:off x="0" y="116633"/>
            <a:ext cx="9144000" cy="6741368"/>
          </a:xfrm>
        </p:spPr>
        <p:txBody>
          <a:bodyPr>
            <a:normAutofit/>
          </a:bodyPr>
          <a:lstStyle/>
          <a:p>
            <a:pPr marL="514350" indent="-514350" eaLnBrk="1" hangingPunct="1">
              <a:lnSpc>
                <a:spcPct val="90000"/>
              </a:lnSpc>
              <a:buNone/>
            </a:pPr>
            <a:r>
              <a:rPr lang="en-GB" sz="2000" b="1" dirty="0">
                <a:solidFill>
                  <a:srgbClr val="00B0F0"/>
                </a:solidFill>
              </a:rPr>
              <a:t> </a:t>
            </a:r>
            <a:r>
              <a:rPr lang="en-GB" sz="16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 </a:t>
            </a:r>
            <a:endParaRPr lang="en-GB" sz="1600" b="1" dirty="0">
              <a:solidFill>
                <a:srgbClr val="053AE5"/>
              </a:solidFill>
            </a:endParaRPr>
          </a:p>
          <a:p>
            <a:pPr marL="0" indent="0" eaLnBrk="1" hangingPunct="1">
              <a:lnSpc>
                <a:spcPct val="90000"/>
              </a:lnSpc>
              <a:buNone/>
            </a:pPr>
            <a:r>
              <a:rPr lang="en-GB" sz="2600" b="1" dirty="0">
                <a:solidFill>
                  <a:srgbClr val="FF0000"/>
                </a:solidFill>
                <a:latin typeface="+mj-lt"/>
              </a:rPr>
              <a:t>Benefits</a:t>
            </a:r>
            <a:r>
              <a:rPr lang="en-GB" sz="2600" b="1" dirty="0">
                <a:solidFill>
                  <a:srgbClr val="2669FE"/>
                </a:solidFill>
                <a:latin typeface="+mj-lt"/>
              </a:rPr>
              <a:t> and Costs of Limit-setting Parenting</a:t>
            </a:r>
          </a:p>
          <a:p>
            <a:pPr marL="0" indent="0" eaLnBrk="1" hangingPunct="1">
              <a:lnSpc>
                <a:spcPct val="90000"/>
              </a:lnSpc>
              <a:buNone/>
            </a:pPr>
            <a:endParaRPr lang="en-GB" sz="2600" b="1" dirty="0">
              <a:solidFill>
                <a:srgbClr val="2669FE"/>
              </a:solidFill>
              <a:latin typeface="+mj-lt"/>
            </a:endParaRPr>
          </a:p>
          <a:p>
            <a:pPr eaLnBrk="1" hangingPunct="1">
              <a:lnSpc>
                <a:spcPct val="90000"/>
              </a:lnSpc>
              <a:buFont typeface="Arial" panose="020B0604020202020204" pitchFamily="34" charset="0"/>
              <a:buChar char="•"/>
            </a:pPr>
            <a:r>
              <a:rPr lang="en-GB" sz="3000" dirty="0">
                <a:solidFill>
                  <a:schemeClr val="tx1">
                    <a:lumMod val="95000"/>
                    <a:lumOff val="5000"/>
                  </a:schemeClr>
                </a:solidFill>
                <a:latin typeface="Calibri" panose="020F0502020204030204" pitchFamily="34" charset="0"/>
                <a:cs typeface="Calibri" panose="020F0502020204030204" pitchFamily="34" charset="0"/>
              </a:rPr>
              <a:t>Recent RCT findings due to failure to make the comparison (control) group different from the intervention group? Studies were in Australia and Canada where parents in general tend to use limit-setting parenting. Generational difference?</a:t>
            </a:r>
            <a:endParaRPr lang="en-GB" sz="3000" dirty="0">
              <a:solidFill>
                <a:srgbClr val="FF0000"/>
              </a:solidFill>
              <a:latin typeface="Calibri" panose="020F0502020204030204" pitchFamily="34" charset="0"/>
              <a:cs typeface="Calibri" panose="020F0502020204030204" pitchFamily="34" charset="0"/>
            </a:endParaRPr>
          </a:p>
          <a:p>
            <a:pPr eaLnBrk="1" hangingPunct="1">
              <a:lnSpc>
                <a:spcPct val="90000"/>
              </a:lnSpc>
            </a:pPr>
            <a:r>
              <a:rPr lang="en-GB" sz="3200" dirty="0">
                <a:solidFill>
                  <a:srgbClr val="000FA2"/>
                </a:solidFill>
                <a:latin typeface="Calibri" panose="020F0502020204030204" pitchFamily="34" charset="0"/>
                <a:cs typeface="Calibri" panose="020F0502020204030204" pitchFamily="34" charset="0"/>
              </a:rPr>
              <a:t>Conclusion: Balance of RCT evidence favours conclusion that limit-setting parenting in the first 6 months helps to prevent infant sleep behaviour problems. But, inconsistencies unexplained &amp; benefits modest.</a:t>
            </a:r>
          </a:p>
          <a:p>
            <a:pPr eaLnBrk="1" hangingPunct="1">
              <a:lnSpc>
                <a:spcPct val="90000"/>
              </a:lnSpc>
              <a:buNone/>
            </a:pPr>
            <a:r>
              <a:rPr lang="en-GB" sz="3200" b="1" dirty="0">
                <a:solidFill>
                  <a:srgbClr val="2505E5"/>
                </a:solidFill>
                <a:latin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406123200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19</a:t>
            </a:fld>
            <a:endParaRPr lang="en-US"/>
          </a:p>
        </p:txBody>
      </p:sp>
      <p:sp>
        <p:nvSpPr>
          <p:cNvPr id="37891" name="Rectangle 3"/>
          <p:cNvSpPr>
            <a:spLocks noGrp="1" noChangeArrowheads="1"/>
          </p:cNvSpPr>
          <p:nvPr>
            <p:ph idx="4294967295"/>
          </p:nvPr>
        </p:nvSpPr>
        <p:spPr>
          <a:xfrm>
            <a:off x="251520" y="333375"/>
            <a:ext cx="8712968" cy="6524625"/>
          </a:xfrm>
        </p:spPr>
        <p:txBody>
          <a:bodyPr>
            <a:normAutofit/>
          </a:bodyPr>
          <a:lstStyle/>
          <a:p>
            <a:pPr marL="514350" indent="-514350" eaLnBrk="1" hangingPunct="1">
              <a:lnSpc>
                <a:spcPct val="90000"/>
              </a:lnSpc>
              <a:buNone/>
            </a:pPr>
            <a:r>
              <a:rPr lang="en-GB" sz="16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a:t>
            </a:r>
            <a:r>
              <a:rPr lang="en-GB" sz="1400" b="1" dirty="0">
                <a:solidFill>
                  <a:srgbClr val="2669FE"/>
                </a:solidFill>
                <a:latin typeface="Calibri" panose="020F0502020204030204" pitchFamily="34" charset="0"/>
                <a:cs typeface="Calibri" panose="020F0502020204030204" pitchFamily="34" charset="0"/>
              </a:rPr>
              <a:t> </a:t>
            </a:r>
            <a:endParaRPr lang="en-GB" sz="1400" b="1" dirty="0">
              <a:solidFill>
                <a:srgbClr val="053AE5"/>
              </a:solidFill>
            </a:endParaRPr>
          </a:p>
          <a:p>
            <a:pPr marL="514350" indent="-514350" eaLnBrk="1" hangingPunct="1">
              <a:lnSpc>
                <a:spcPct val="90000"/>
              </a:lnSpc>
              <a:buNone/>
            </a:pPr>
            <a:r>
              <a:rPr lang="en-GB" sz="2400" b="1" dirty="0">
                <a:solidFill>
                  <a:srgbClr val="FF0000"/>
                </a:solidFill>
                <a:latin typeface="Calibri" panose="020F0502020204030204" pitchFamily="34" charset="0"/>
                <a:cs typeface="Calibri" panose="020F0502020204030204" pitchFamily="34" charset="0"/>
              </a:rPr>
              <a:t>Benefits</a:t>
            </a:r>
            <a:r>
              <a:rPr lang="en-GB" sz="2400" b="1" dirty="0">
                <a:solidFill>
                  <a:srgbClr val="2669FE"/>
                </a:solidFill>
                <a:latin typeface="Calibri" panose="020F0502020204030204" pitchFamily="34" charset="0"/>
                <a:cs typeface="Calibri" panose="020F0502020204030204" pitchFamily="34" charset="0"/>
              </a:rPr>
              <a:t> and Costs of Limit-setting Parenting</a:t>
            </a:r>
          </a:p>
          <a:p>
            <a:pPr marL="514350" indent="-514350" eaLnBrk="1" hangingPunct="1">
              <a:lnSpc>
                <a:spcPct val="90000"/>
              </a:lnSpc>
              <a:buNone/>
            </a:pPr>
            <a:endParaRPr lang="en-GB" sz="2000" b="1" dirty="0">
              <a:solidFill>
                <a:srgbClr val="00B0F0"/>
              </a:solidFill>
            </a:endParaRPr>
          </a:p>
          <a:p>
            <a:pPr eaLnBrk="1" hangingPunct="1">
              <a:lnSpc>
                <a:spcPct val="80000"/>
              </a:lnSpc>
            </a:pPr>
            <a:r>
              <a:rPr lang="en-GB" b="1" dirty="0">
                <a:solidFill>
                  <a:srgbClr val="013CBF"/>
                </a:solidFill>
                <a:latin typeface="Calibri" panose="020F0502020204030204" pitchFamily="34" charset="0"/>
                <a:cs typeface="Calibri" panose="020F0502020204030204" pitchFamily="34" charset="0"/>
              </a:rPr>
              <a:t>OBSERVATION METHODS </a:t>
            </a:r>
            <a:r>
              <a:rPr lang="en-GB" dirty="0">
                <a:latin typeface="Calibri" panose="020F0502020204030204" pitchFamily="34" charset="0"/>
                <a:cs typeface="Calibri" panose="020F0502020204030204" pitchFamily="34" charset="0"/>
              </a:rPr>
              <a:t>another way of approaching this question. Strengths: they observe associations in what parents and infants usually do in the normal home environment. Limitations: Cannot prove causation.</a:t>
            </a:r>
          </a:p>
          <a:p>
            <a:pPr eaLnBrk="1" hangingPunct="1">
              <a:lnSpc>
                <a:spcPct val="80000"/>
              </a:lnSpc>
            </a:pPr>
            <a:r>
              <a:rPr lang="en-GB" dirty="0">
                <a:latin typeface="Calibri" panose="020F0502020204030204" pitchFamily="34" charset="0"/>
                <a:cs typeface="Calibri" panose="020F0502020204030204" pitchFamily="34" charset="0"/>
              </a:rPr>
              <a:t>The London Study of Infant Sleep video-recorded what parents, as well as infants, did.</a:t>
            </a:r>
            <a:r>
              <a:rPr lang="en-GB" baseline="30000" dirty="0">
                <a:latin typeface="Calibri" panose="020F0502020204030204" pitchFamily="34" charset="0"/>
                <a:cs typeface="Calibri" panose="020F0502020204030204" pitchFamily="34" charset="0"/>
              </a:rPr>
              <a:t>1</a:t>
            </a:r>
          </a:p>
          <a:p>
            <a:pPr eaLnBrk="1" hangingPunct="1">
              <a:lnSpc>
                <a:spcPct val="80000"/>
              </a:lnSpc>
            </a:pPr>
            <a:r>
              <a:rPr lang="en-GB" dirty="0">
                <a:latin typeface="Calibri" panose="020F0502020204030204" pitchFamily="34" charset="0"/>
                <a:cs typeface="Calibri" panose="020F0502020204030204" pitchFamily="34" charset="0"/>
              </a:rPr>
              <a:t>Included 19 bed-sharing parents who planned from before birth to be highly infant-cued. The other 101 General Community parents varied in how infant cued versus limit setting they planned to be and were.</a:t>
            </a:r>
          </a:p>
          <a:p>
            <a:pPr eaLnBrk="1" hangingPunct="1">
              <a:lnSpc>
                <a:spcPct val="80000"/>
              </a:lnSpc>
            </a:pPr>
            <a:r>
              <a:rPr lang="en-GB" dirty="0">
                <a:latin typeface="Calibri" panose="020F0502020204030204" pitchFamily="34" charset="0"/>
                <a:cs typeface="Calibri" panose="020F0502020204030204" pitchFamily="34" charset="0"/>
              </a:rPr>
              <a:t>The planned bed-sharing/ infant cued parents detected &amp; responded very rapidly to infant cries. </a:t>
            </a:r>
            <a:endParaRPr lang="en-GB" sz="2800" dirty="0">
              <a:latin typeface="Calibri" panose="020F0502020204030204" pitchFamily="34" charset="0"/>
              <a:cs typeface="Calibri" panose="020F0502020204030204" pitchFamily="34" charset="0"/>
            </a:endParaRPr>
          </a:p>
          <a:p>
            <a:pPr eaLnBrk="1" hangingPunct="1">
              <a:lnSpc>
                <a:spcPct val="90000"/>
              </a:lnSpc>
              <a:buFont typeface="Arial" charset="0"/>
              <a:buNone/>
            </a:pPr>
            <a:r>
              <a:rPr lang="en-GB" b="1" dirty="0">
                <a:solidFill>
                  <a:srgbClr val="013CBF"/>
                </a:solidFill>
                <a:latin typeface="Calibri" panose="020F0502020204030204" pitchFamily="34" charset="0"/>
                <a:cs typeface="Calibri" panose="020F0502020204030204" pitchFamily="34" charset="0"/>
              </a:rPr>
              <a:t> </a:t>
            </a:r>
          </a:p>
          <a:p>
            <a:pPr eaLnBrk="1" hangingPunct="1">
              <a:lnSpc>
                <a:spcPct val="90000"/>
              </a:lnSpc>
              <a:buFont typeface="Arial" charset="0"/>
              <a:buNone/>
            </a:pPr>
            <a:r>
              <a:rPr lang="en-GB" sz="1600" b="1" dirty="0">
                <a:solidFill>
                  <a:srgbClr val="2505E5"/>
                </a:solidFill>
              </a:rPr>
              <a:t>	</a:t>
            </a:r>
            <a:r>
              <a:rPr lang="en-GB" sz="1600" b="1" baseline="30000" dirty="0">
                <a:latin typeface="Arial" pitchFamily="34" charset="0"/>
              </a:rPr>
              <a:t> </a:t>
            </a:r>
            <a:r>
              <a:rPr lang="en-GB" sz="1400" b="1" baseline="30000" dirty="0">
                <a:latin typeface="Arial" pitchFamily="34" charset="0"/>
              </a:rPr>
              <a:t>1</a:t>
            </a:r>
            <a:r>
              <a:rPr lang="en-GB" sz="1400" baseline="30000" dirty="0">
                <a:latin typeface="Arial" pitchFamily="34" charset="0"/>
              </a:rPr>
              <a:t>.</a:t>
            </a:r>
            <a:r>
              <a:rPr lang="en-GB" sz="1400" dirty="0">
                <a:latin typeface="Arial" pitchFamily="34" charset="0"/>
              </a:rPr>
              <a:t> St James-Roberts, Roberts, </a:t>
            </a:r>
            <a:r>
              <a:rPr lang="en-GB" sz="1400" dirty="0" err="1">
                <a:latin typeface="Arial" pitchFamily="34" charset="0"/>
              </a:rPr>
              <a:t>Hovish</a:t>
            </a:r>
            <a:r>
              <a:rPr lang="en-GB" sz="1400" dirty="0">
                <a:latin typeface="Arial" pitchFamily="34" charset="0"/>
              </a:rPr>
              <a:t> &amp; Owen 2015; 2016a; 2016b</a:t>
            </a:r>
            <a:endParaRPr lang="en-US" sz="1400" dirty="0"/>
          </a:p>
          <a:p>
            <a:pPr eaLnBrk="1" hangingPunct="1">
              <a:lnSpc>
                <a:spcPct val="80000"/>
              </a:lnSpc>
              <a:buNone/>
            </a:pPr>
            <a:endParaRPr lang="en-US" dirty="0"/>
          </a:p>
        </p:txBody>
      </p:sp>
    </p:spTree>
    <p:extLst>
      <p:ext uri="{BB962C8B-B14F-4D97-AF65-F5344CB8AC3E}">
        <p14:creationId xmlns:p14="http://schemas.microsoft.com/office/powerpoint/2010/main" val="370410133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6241-A49B-4A0A-8C62-94ED6A353AF5}"/>
              </a:ext>
            </a:extLst>
          </p:cNvPr>
          <p:cNvSpPr>
            <a:spLocks noGrp="1"/>
          </p:cNvSpPr>
          <p:nvPr>
            <p:ph type="title"/>
          </p:nvPr>
        </p:nvSpPr>
        <p:spPr>
          <a:xfrm>
            <a:off x="-6350" y="0"/>
            <a:ext cx="8489950" cy="188640"/>
          </a:xfrm>
        </p:spPr>
        <p:txBody>
          <a:bodyPr/>
          <a:lstStyle/>
          <a:p>
            <a:pPr algn="ctr"/>
            <a:r>
              <a:rPr lang="en-GB" dirty="0"/>
              <a:t>PARTS OF THIS TALK</a:t>
            </a:r>
          </a:p>
        </p:txBody>
      </p:sp>
      <p:sp>
        <p:nvSpPr>
          <p:cNvPr id="3" name="Content Placeholder 2">
            <a:extLst>
              <a:ext uri="{FF2B5EF4-FFF2-40B4-BE49-F238E27FC236}">
                <a16:creationId xmlns:a16="http://schemas.microsoft.com/office/drawing/2014/main" id="{60366B4E-864E-4454-9D5B-6CA12EFB603E}"/>
              </a:ext>
            </a:extLst>
          </p:cNvPr>
          <p:cNvSpPr>
            <a:spLocks noGrp="1"/>
          </p:cNvSpPr>
          <p:nvPr>
            <p:ph idx="1"/>
          </p:nvPr>
        </p:nvSpPr>
        <p:spPr>
          <a:xfrm>
            <a:off x="179388" y="404664"/>
            <a:ext cx="8713787" cy="6408712"/>
          </a:xfrm>
        </p:spPr>
        <p:txBody>
          <a:bodyPr/>
          <a:lstStyle/>
          <a:p>
            <a:pPr marL="0" indent="0" algn="ctr">
              <a:buNone/>
            </a:pPr>
            <a:r>
              <a:rPr lang="en-GB" sz="3600" b="1" dirty="0">
                <a:solidFill>
                  <a:srgbClr val="2669FE"/>
                </a:solidFill>
                <a:latin typeface="Calibri" panose="020F0502020204030204" pitchFamily="34" charset="0"/>
                <a:cs typeface="Calibri" panose="020F0502020204030204" pitchFamily="34" charset="0"/>
              </a:rPr>
              <a:t>Parts of this talk:</a:t>
            </a:r>
          </a:p>
          <a:p>
            <a:pPr marL="514350" lvl="0" indent="-514350">
              <a:buFont typeface="+mj-lt"/>
              <a:buAutoNum type="arabicPeriod"/>
            </a:pPr>
            <a:r>
              <a:rPr lang="en-GB" b="1" dirty="0"/>
              <a:t>Background to talk</a:t>
            </a:r>
          </a:p>
          <a:p>
            <a:pPr marL="514350" lvl="0" indent="-514350">
              <a:buFont typeface="+mj-lt"/>
              <a:buAutoNum type="arabicPeriod"/>
            </a:pPr>
            <a:r>
              <a:rPr lang="en-GB" b="1" dirty="0"/>
              <a:t>What are ‘infant sleep problems’? Definition, measurement, &amp; controversies</a:t>
            </a:r>
          </a:p>
          <a:p>
            <a:pPr marL="514350" lvl="0" indent="-514350">
              <a:buFont typeface="+mj-lt"/>
              <a:buAutoNum type="arabicPeriod"/>
            </a:pPr>
            <a:r>
              <a:rPr lang="en-GB" b="1" dirty="0"/>
              <a:t>Can 3-6 month-old infants settle themselves to sleep? Video evidence.</a:t>
            </a:r>
          </a:p>
          <a:p>
            <a:pPr marL="514350" lvl="0" indent="-514350">
              <a:buFont typeface="+mj-lt"/>
              <a:buAutoNum type="arabicPeriod"/>
            </a:pPr>
            <a:r>
              <a:rPr lang="en-GB" b="1" dirty="0"/>
              <a:t>Parenting contributions to infant sleep-waking development in the first 6 months.</a:t>
            </a:r>
          </a:p>
          <a:p>
            <a:pPr marL="514350" lvl="0" indent="-514350">
              <a:buFont typeface="+mj-lt"/>
              <a:buAutoNum type="arabicPeriod"/>
            </a:pPr>
            <a:r>
              <a:rPr lang="en-GB" b="1" dirty="0"/>
              <a:t>Turning the evidence into guidelines for healthcare professionals and parents</a:t>
            </a:r>
          </a:p>
          <a:p>
            <a:pPr marL="0" indent="0">
              <a:buNone/>
            </a:pPr>
            <a:endParaRPr lang="en-GB" dirty="0"/>
          </a:p>
        </p:txBody>
      </p:sp>
    </p:spTree>
    <p:extLst>
      <p:ext uri="{BB962C8B-B14F-4D97-AF65-F5344CB8AC3E}">
        <p14:creationId xmlns:p14="http://schemas.microsoft.com/office/powerpoint/2010/main" val="231331946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489950" cy="1942258"/>
          </a:xfrm>
        </p:spPr>
        <p:txBody>
          <a:bodyPr>
            <a:normAutofit fontScale="90000"/>
          </a:bodyPr>
          <a:lstStyle/>
          <a:p>
            <a:pPr algn="ctr"/>
            <a:r>
              <a:rPr lang="en-GB" sz="1800" dirty="0">
                <a:solidFill>
                  <a:srgbClr val="2669FE"/>
                </a:solidFill>
                <a:latin typeface="Calibri" panose="020F0502020204030204" pitchFamily="34" charset="0"/>
                <a:cs typeface="Calibri" panose="020F0502020204030204" pitchFamily="34" charset="0"/>
              </a:rPr>
              <a:t>Parenting contributions to infant sleep-waking development in the first 6 months</a:t>
            </a:r>
            <a:br>
              <a:rPr lang="en-GB" dirty="0">
                <a:solidFill>
                  <a:srgbClr val="013CBF"/>
                </a:solidFill>
              </a:rPr>
            </a:br>
            <a:br>
              <a:rPr lang="en-GB" dirty="0">
                <a:solidFill>
                  <a:srgbClr val="013CBF"/>
                </a:solidFill>
              </a:rPr>
            </a:br>
            <a:r>
              <a:rPr lang="en-GB" dirty="0">
                <a:solidFill>
                  <a:srgbClr val="013CBF"/>
                </a:solidFill>
              </a:rPr>
              <a:t>Association between London parents’ responsiveness &amp; their infants’ crying in the London Infant Sleep Study</a:t>
            </a:r>
            <a:r>
              <a:rPr lang="en-GB" baseline="30000" dirty="0">
                <a:solidFill>
                  <a:schemeClr val="tx1"/>
                </a:solidFill>
              </a:rPr>
              <a:t>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8101729"/>
              </p:ext>
            </p:extLst>
          </p:nvPr>
        </p:nvGraphicFramePr>
        <p:xfrm>
          <a:off x="179512" y="2439889"/>
          <a:ext cx="8713788" cy="320040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93108">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r>
                        <a:rPr lang="en-GB" dirty="0"/>
                        <a:t>Planned Bed-sharing group (n = 19)</a:t>
                      </a:r>
                    </a:p>
                  </a:txBody>
                  <a:tcPr/>
                </a:tc>
                <a:tc>
                  <a:txBody>
                    <a:bodyPr/>
                    <a:lstStyle/>
                    <a:p>
                      <a:r>
                        <a:rPr lang="en-GB" dirty="0"/>
                        <a:t>General Community group (n = 99)</a:t>
                      </a:r>
                    </a:p>
                  </a:txBody>
                  <a:tcPr/>
                </a:tc>
                <a:extLst>
                  <a:ext uri="{0D108BD9-81ED-4DB2-BD59-A6C34878D82A}">
                    <a16:rowId xmlns:a16="http://schemas.microsoft.com/office/drawing/2014/main" val="10000"/>
                  </a:ext>
                </a:extLst>
              </a:tr>
              <a:tr h="370840">
                <a:tc>
                  <a:txBody>
                    <a:bodyPr/>
                    <a:lstStyle/>
                    <a:p>
                      <a:r>
                        <a:rPr lang="en-GB" sz="2000" dirty="0"/>
                        <a:t>Mean </a:t>
                      </a:r>
                      <a:r>
                        <a:rPr lang="en-GB" sz="2000" baseline="0" dirty="0"/>
                        <a:t>t</a:t>
                      </a:r>
                      <a:r>
                        <a:rPr lang="en-GB" sz="2000" dirty="0"/>
                        <a:t>ime from infant waking to parental contact in 5 week videos</a:t>
                      </a:r>
                    </a:p>
                  </a:txBody>
                  <a:tcPr/>
                </a:tc>
                <a:tc>
                  <a:txBody>
                    <a:bodyPr/>
                    <a:lstStyle/>
                    <a:p>
                      <a:pPr algn="ctr"/>
                      <a:r>
                        <a:rPr lang="en-GB" sz="2000" dirty="0"/>
                        <a:t>14 </a:t>
                      </a:r>
                      <a:r>
                        <a:rPr lang="en-GB" sz="2000" dirty="0" err="1"/>
                        <a:t>secs</a:t>
                      </a:r>
                      <a:r>
                        <a:rPr lang="en-GB" sz="2000" dirty="0"/>
                        <a:t> </a:t>
                      </a:r>
                    </a:p>
                    <a:p>
                      <a:pPr algn="ctr"/>
                      <a:r>
                        <a:rPr lang="en-GB" sz="2000" dirty="0"/>
                        <a:t>(</a:t>
                      </a:r>
                      <a:r>
                        <a:rPr lang="en-GB" sz="2000" dirty="0" err="1"/>
                        <a:t>sd</a:t>
                      </a:r>
                      <a:r>
                        <a:rPr lang="en-GB" sz="2000" dirty="0"/>
                        <a:t>: 40 </a:t>
                      </a:r>
                      <a:r>
                        <a:rPr lang="en-GB" sz="2000" dirty="0" err="1"/>
                        <a:t>secs</a:t>
                      </a:r>
                      <a:r>
                        <a:rPr lang="en-GB" sz="2000" dirty="0"/>
                        <a:t>)</a:t>
                      </a:r>
                    </a:p>
                  </a:txBody>
                  <a:tcPr/>
                </a:tc>
                <a:tc>
                  <a:txBody>
                    <a:bodyPr/>
                    <a:lstStyle/>
                    <a:p>
                      <a:pPr algn="ctr"/>
                      <a:r>
                        <a:rPr lang="en-GB" sz="2000" kern="1200" dirty="0"/>
                        <a:t>3 min 32 </a:t>
                      </a:r>
                      <a:r>
                        <a:rPr lang="en-GB" sz="2000" kern="1200" dirty="0" err="1"/>
                        <a:t>secs</a:t>
                      </a:r>
                      <a:r>
                        <a:rPr lang="en-GB" sz="2000" kern="1200" dirty="0"/>
                        <a:t> </a:t>
                      </a:r>
                    </a:p>
                    <a:p>
                      <a:pPr algn="ctr"/>
                      <a:r>
                        <a:rPr lang="en-GB" sz="2000" kern="1200" dirty="0"/>
                        <a:t>(</a:t>
                      </a:r>
                      <a:r>
                        <a:rPr lang="en-GB" sz="2000" kern="1200" dirty="0" err="1"/>
                        <a:t>sd</a:t>
                      </a:r>
                      <a:r>
                        <a:rPr lang="en-GB" sz="2000" kern="1200" dirty="0"/>
                        <a:t>: 3 min 13secs) </a:t>
                      </a:r>
                      <a:endParaRPr lang="en-GB" sz="2000" dirty="0"/>
                    </a:p>
                  </a:txBody>
                  <a:tcPr/>
                </a:tc>
                <a:extLst>
                  <a:ext uri="{0D108BD9-81ED-4DB2-BD59-A6C34878D82A}">
                    <a16:rowId xmlns:a16="http://schemas.microsoft.com/office/drawing/2014/main" val="10001"/>
                  </a:ext>
                </a:extLst>
              </a:tr>
              <a:tr h="370840">
                <a:tc>
                  <a:txBody>
                    <a:bodyPr/>
                    <a:lstStyle/>
                    <a:p>
                      <a:r>
                        <a:rPr lang="en-GB" sz="2000" dirty="0"/>
                        <a:t>Mean duration</a:t>
                      </a:r>
                      <a:r>
                        <a:rPr lang="en-GB" sz="2000" baseline="0" dirty="0"/>
                        <a:t> of infant crying from waking to parental contact in 5 week videos</a:t>
                      </a:r>
                      <a:endParaRPr lang="en-GB" sz="2000" dirty="0"/>
                    </a:p>
                  </a:txBody>
                  <a:tcPr/>
                </a:tc>
                <a:tc>
                  <a:txBody>
                    <a:bodyPr/>
                    <a:lstStyle/>
                    <a:p>
                      <a:pPr algn="ctr"/>
                      <a:r>
                        <a:rPr lang="en-GB" sz="2000" dirty="0"/>
                        <a:t>2 </a:t>
                      </a:r>
                      <a:r>
                        <a:rPr lang="en-GB" sz="2000" dirty="0" err="1"/>
                        <a:t>secs</a:t>
                      </a:r>
                      <a:r>
                        <a:rPr lang="en-GB" sz="2000" dirty="0"/>
                        <a:t>* </a:t>
                      </a:r>
                    </a:p>
                    <a:p>
                      <a:pPr algn="ctr"/>
                      <a:r>
                        <a:rPr lang="en-GB" sz="2000" dirty="0"/>
                        <a:t>(</a:t>
                      </a:r>
                      <a:r>
                        <a:rPr lang="en-GB" sz="2000" dirty="0" err="1"/>
                        <a:t>sd</a:t>
                      </a:r>
                      <a:r>
                        <a:rPr lang="en-GB" sz="2000" dirty="0"/>
                        <a:t>: 8 </a:t>
                      </a:r>
                      <a:r>
                        <a:rPr lang="en-GB" sz="2000" dirty="0" err="1"/>
                        <a:t>secs</a:t>
                      </a:r>
                      <a:r>
                        <a:rPr lang="en-GB" sz="2000" dirty="0"/>
                        <a:t>)</a:t>
                      </a:r>
                    </a:p>
                    <a:p>
                      <a:pPr algn="ctr"/>
                      <a:endParaRPr lang="en-GB" sz="2000" dirty="0"/>
                    </a:p>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GB" sz="1800" dirty="0"/>
                        <a:t>*10 bed-sharing infants did not cry at all.</a:t>
                      </a:r>
                    </a:p>
                  </a:txBody>
                  <a:tcPr/>
                </a:tc>
                <a:tc>
                  <a:txBody>
                    <a:bodyPr/>
                    <a:lstStyle/>
                    <a:p>
                      <a:pPr algn="ctr"/>
                      <a:r>
                        <a:rPr lang="en-GB" sz="2000" kern="1200" dirty="0"/>
                        <a:t>1 min 3 </a:t>
                      </a:r>
                      <a:r>
                        <a:rPr lang="en-GB" sz="2000" kern="1200" dirty="0" err="1"/>
                        <a:t>secs</a:t>
                      </a:r>
                      <a:endParaRPr lang="en-GB" sz="2000" kern="1200" dirty="0"/>
                    </a:p>
                    <a:p>
                      <a:pPr algn="ctr"/>
                      <a:r>
                        <a:rPr lang="en-GB" sz="2000" kern="1200" dirty="0"/>
                        <a:t>(</a:t>
                      </a:r>
                      <a:r>
                        <a:rPr lang="en-GB" sz="2000" kern="1200" dirty="0" err="1"/>
                        <a:t>sd</a:t>
                      </a:r>
                      <a:r>
                        <a:rPr lang="en-GB" sz="2000" kern="1200" dirty="0"/>
                        <a:t>: 1 min 33 </a:t>
                      </a:r>
                      <a:r>
                        <a:rPr lang="en-GB" sz="2000" kern="1200" dirty="0" err="1"/>
                        <a:t>secs</a:t>
                      </a:r>
                      <a:r>
                        <a:rPr lang="en-GB" sz="2000" kern="1200" dirty="0"/>
                        <a:t>)</a:t>
                      </a:r>
                      <a:endParaRPr lang="en-GB" sz="20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323528" y="5877272"/>
            <a:ext cx="8424936" cy="307777"/>
          </a:xfrm>
          <a:prstGeom prst="rect">
            <a:avLst/>
          </a:prstGeom>
          <a:noFill/>
        </p:spPr>
        <p:txBody>
          <a:bodyPr wrap="square" rtlCol="0">
            <a:spAutoFit/>
          </a:bodyPr>
          <a:lstStyle/>
          <a:p>
            <a:r>
              <a:rPr lang="en-GB" sz="1400" b="1" baseline="30000" dirty="0">
                <a:latin typeface="Arial" pitchFamily="34" charset="0"/>
              </a:rPr>
              <a:t>1.</a:t>
            </a:r>
            <a:r>
              <a:rPr lang="en-GB" sz="1400" b="1" dirty="0">
                <a:latin typeface="Arial" pitchFamily="34" charset="0"/>
              </a:rPr>
              <a:t> </a:t>
            </a:r>
            <a:r>
              <a:rPr lang="en-GB" sz="1400" dirty="0">
                <a:latin typeface="Arial" pitchFamily="34" charset="0"/>
              </a:rPr>
              <a:t>St James-Roberts, Roberts, </a:t>
            </a:r>
            <a:r>
              <a:rPr lang="en-GB" sz="1400" dirty="0" err="1">
                <a:latin typeface="Arial" pitchFamily="34" charset="0"/>
              </a:rPr>
              <a:t>Hovish</a:t>
            </a:r>
            <a:r>
              <a:rPr lang="en-GB" sz="1400" dirty="0">
                <a:latin typeface="Arial" pitchFamily="34" charset="0"/>
              </a:rPr>
              <a:t> &amp; Owen 2016a; 2016b</a:t>
            </a:r>
            <a:endParaRPr lang="en-GB" sz="1400" dirty="0"/>
          </a:p>
        </p:txBody>
      </p:sp>
    </p:spTree>
    <p:extLst>
      <p:ext uri="{BB962C8B-B14F-4D97-AF65-F5344CB8AC3E}">
        <p14:creationId xmlns:p14="http://schemas.microsoft.com/office/powerpoint/2010/main" val="291870993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1520" y="188640"/>
          <a:ext cx="8713787" cy="561682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6350" y="0"/>
            <a:ext cx="8489950" cy="45719"/>
          </a:xfrm>
        </p:spPr>
        <p:txBody>
          <a:bodyPr/>
          <a:lstStyle/>
          <a:p>
            <a:endParaRPr lang="en-GB" dirty="0"/>
          </a:p>
        </p:txBody>
      </p:sp>
      <p:sp>
        <p:nvSpPr>
          <p:cNvPr id="6" name="TextBox 5"/>
          <p:cNvSpPr txBox="1"/>
          <p:nvPr/>
        </p:nvSpPr>
        <p:spPr>
          <a:xfrm>
            <a:off x="0" y="5805264"/>
            <a:ext cx="9144000" cy="307777"/>
          </a:xfrm>
          <a:prstGeom prst="rect">
            <a:avLst/>
          </a:prstGeom>
          <a:noFill/>
        </p:spPr>
        <p:txBody>
          <a:bodyPr wrap="square" rtlCol="0">
            <a:spAutoFit/>
          </a:bodyPr>
          <a:lstStyle/>
          <a:p>
            <a:r>
              <a:rPr lang="en-GB" sz="1400" baseline="30000" dirty="0"/>
              <a:t>1</a:t>
            </a:r>
            <a:r>
              <a:rPr lang="en-GB" sz="1400" dirty="0"/>
              <a:t> St James-Roberts et al. 2016b. </a:t>
            </a:r>
            <a:endParaRPr lang="en-GB" sz="1400" dirty="0">
              <a:solidFill>
                <a:srgbClr val="0000FF"/>
              </a:solidFill>
            </a:endParaRPr>
          </a:p>
        </p:txBody>
      </p:sp>
    </p:spTree>
    <p:extLst>
      <p:ext uri="{BB962C8B-B14F-4D97-AF65-F5344CB8AC3E}">
        <p14:creationId xmlns:p14="http://schemas.microsoft.com/office/powerpoint/2010/main" val="157778016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22</a:t>
            </a:fld>
            <a:endParaRPr lang="en-US"/>
          </a:p>
        </p:txBody>
      </p:sp>
      <p:sp>
        <p:nvSpPr>
          <p:cNvPr id="37891" name="Rectangle 3"/>
          <p:cNvSpPr>
            <a:spLocks noGrp="1" noChangeArrowheads="1"/>
          </p:cNvSpPr>
          <p:nvPr>
            <p:ph idx="4294967295"/>
          </p:nvPr>
        </p:nvSpPr>
        <p:spPr>
          <a:xfrm>
            <a:off x="251520" y="317669"/>
            <a:ext cx="8712968" cy="6524625"/>
          </a:xfrm>
        </p:spPr>
        <p:txBody>
          <a:bodyPr>
            <a:normAutofit fontScale="25000" lnSpcReduction="20000"/>
          </a:bodyPr>
          <a:lstStyle/>
          <a:p>
            <a:pPr marL="514350" indent="-514350" eaLnBrk="1" hangingPunct="1">
              <a:lnSpc>
                <a:spcPct val="90000"/>
              </a:lnSpc>
              <a:buNone/>
            </a:pPr>
            <a:r>
              <a:rPr lang="en-GB" sz="56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 </a:t>
            </a:r>
            <a:endParaRPr lang="en-GB" sz="5600" b="1" dirty="0">
              <a:solidFill>
                <a:srgbClr val="053AE5"/>
              </a:solidFill>
            </a:endParaRPr>
          </a:p>
          <a:p>
            <a:pPr marL="514350" indent="-514350" eaLnBrk="1" hangingPunct="1">
              <a:lnSpc>
                <a:spcPct val="90000"/>
              </a:lnSpc>
              <a:buNone/>
            </a:pPr>
            <a:r>
              <a:rPr lang="en-GB" sz="5600" b="1" dirty="0">
                <a:solidFill>
                  <a:srgbClr val="FF0000"/>
                </a:solidFill>
                <a:latin typeface="Calibri" panose="020F0502020204030204" pitchFamily="34" charset="0"/>
                <a:cs typeface="Calibri" panose="020F0502020204030204" pitchFamily="34" charset="0"/>
              </a:rPr>
              <a:t>Benefits </a:t>
            </a:r>
            <a:r>
              <a:rPr lang="en-GB" sz="5600" b="1" dirty="0">
                <a:solidFill>
                  <a:srgbClr val="2669FE"/>
                </a:solidFill>
                <a:latin typeface="Calibri" panose="020F0502020204030204" pitchFamily="34" charset="0"/>
                <a:cs typeface="Calibri" panose="020F0502020204030204" pitchFamily="34" charset="0"/>
              </a:rPr>
              <a:t>and Costs of Limit-setting Parenting</a:t>
            </a:r>
          </a:p>
          <a:p>
            <a:pPr marL="0" indent="0" eaLnBrk="1" hangingPunct="1">
              <a:lnSpc>
                <a:spcPct val="80000"/>
              </a:lnSpc>
              <a:buNone/>
            </a:pPr>
            <a:endParaRPr lang="en-GB" sz="8000" b="1" dirty="0">
              <a:solidFill>
                <a:srgbClr val="2669FE"/>
              </a:solidFill>
              <a:latin typeface="Calibri" panose="020F0502020204030204" pitchFamily="34" charset="0"/>
              <a:cs typeface="Calibri" panose="020F0502020204030204" pitchFamily="34" charset="0"/>
            </a:endParaRPr>
          </a:p>
          <a:p>
            <a:pPr marL="0" indent="0" eaLnBrk="1" hangingPunct="1">
              <a:lnSpc>
                <a:spcPct val="80000"/>
              </a:lnSpc>
              <a:buNone/>
            </a:pPr>
            <a:r>
              <a:rPr lang="en-GB" sz="8000" b="1" dirty="0">
                <a:solidFill>
                  <a:srgbClr val="2669FE"/>
                </a:solidFill>
                <a:latin typeface="Calibri" panose="020F0502020204030204" pitchFamily="34" charset="0"/>
                <a:cs typeface="Calibri" panose="020F0502020204030204" pitchFamily="34" charset="0"/>
              </a:rPr>
              <a:t>Other Observation Study findings:</a:t>
            </a:r>
          </a:p>
          <a:p>
            <a:r>
              <a:rPr lang="en-GB" sz="8000" dirty="0">
                <a:latin typeface="Calibri" panose="020F0502020204030204" pitchFamily="34" charset="0"/>
                <a:cs typeface="Calibri" panose="020F0502020204030204" pitchFamily="34" charset="0"/>
              </a:rPr>
              <a:t>General Community parents in Bristol, London, and Pennsylvania USA report delaying responding to infant night-time cries increasingly as infants get older</a:t>
            </a:r>
            <a:r>
              <a:rPr lang="en-GB" sz="8000" baseline="30000" dirty="0">
                <a:latin typeface="Calibri" panose="020F0502020204030204" pitchFamily="34" charset="0"/>
                <a:cs typeface="Calibri" panose="020F0502020204030204" pitchFamily="34" charset="0"/>
              </a:rPr>
              <a:t>1;2;3</a:t>
            </a:r>
          </a:p>
          <a:p>
            <a:r>
              <a:rPr lang="en-GB" sz="8000" dirty="0">
                <a:latin typeface="Calibri" panose="020F0502020204030204" pitchFamily="34" charset="0"/>
                <a:cs typeface="Calibri" panose="020F0502020204030204" pitchFamily="34" charset="0"/>
              </a:rPr>
              <a:t>Greater parental involvement at bedtime predicts infant night waking at older ages</a:t>
            </a:r>
            <a:r>
              <a:rPr lang="en-GB" sz="8000" baseline="30000" dirty="0">
                <a:latin typeface="Calibri" panose="020F0502020204030204" pitchFamily="34" charset="0"/>
                <a:cs typeface="Calibri" panose="020F0502020204030204" pitchFamily="34" charset="0"/>
              </a:rPr>
              <a:t>4;5</a:t>
            </a:r>
            <a:endParaRPr lang="en-GB" sz="8000" dirty="0">
              <a:latin typeface="Calibri" panose="020F0502020204030204" pitchFamily="34" charset="0"/>
              <a:cs typeface="Calibri" panose="020F0502020204030204" pitchFamily="34" charset="0"/>
            </a:endParaRPr>
          </a:p>
          <a:p>
            <a:r>
              <a:rPr lang="en-GB" sz="8000" dirty="0">
                <a:latin typeface="Calibri" panose="020F0502020204030204" pitchFamily="34" charset="0"/>
                <a:cs typeface="Calibri" panose="020F0502020204030204" pitchFamily="34" charset="0"/>
              </a:rPr>
              <a:t>Infants whose mothers nurse them less at bedtime show a steeper increase in night-time sleep over age</a:t>
            </a:r>
            <a:r>
              <a:rPr lang="en-GB" sz="8000" baseline="30000" dirty="0">
                <a:latin typeface="Calibri" panose="020F0502020204030204" pitchFamily="34" charset="0"/>
                <a:cs typeface="Calibri" panose="020F0502020204030204" pitchFamily="34" charset="0"/>
              </a:rPr>
              <a:t>6</a:t>
            </a:r>
            <a:endParaRPr lang="en-GB" sz="8000" dirty="0">
              <a:latin typeface="Calibri" panose="020F0502020204030204" pitchFamily="34" charset="0"/>
              <a:cs typeface="Calibri" panose="020F0502020204030204" pitchFamily="34" charset="0"/>
            </a:endParaRPr>
          </a:p>
          <a:p>
            <a:pPr lvl="0"/>
            <a:r>
              <a:rPr lang="en-GB" sz="8000" dirty="0">
                <a:latin typeface="Calibri" panose="020F0502020204030204" pitchFamily="34" charset="0"/>
                <a:cs typeface="Calibri" panose="020F0502020204030204" pitchFamily="34" charset="0"/>
              </a:rPr>
              <a:t>Slower response to night waking and crying at 3 months predicts infant self-settling at 12 months</a:t>
            </a:r>
            <a:r>
              <a:rPr lang="en-GB" sz="8000" baseline="30000" dirty="0">
                <a:latin typeface="Calibri" panose="020F0502020204030204" pitchFamily="34" charset="0"/>
                <a:cs typeface="Calibri" panose="020F0502020204030204" pitchFamily="34" charset="0"/>
              </a:rPr>
              <a:t>7</a:t>
            </a:r>
            <a:r>
              <a:rPr lang="en-GB" sz="8000" dirty="0">
                <a:latin typeface="Calibri" panose="020F0502020204030204" pitchFamily="34" charset="0"/>
                <a:cs typeface="Calibri" panose="020F0502020204030204" pitchFamily="34" charset="0"/>
              </a:rPr>
              <a:t> </a:t>
            </a:r>
          </a:p>
          <a:p>
            <a:r>
              <a:rPr lang="en-GB" sz="8000" dirty="0">
                <a:latin typeface="Calibri" panose="020F0502020204030204" pitchFamily="34" charset="0"/>
                <a:cs typeface="Calibri" panose="020F0502020204030204" pitchFamily="34" charset="0"/>
              </a:rPr>
              <a:t>Parents of infants with sleep problems have low cry tolerance and intervene earlier</a:t>
            </a:r>
            <a:r>
              <a:rPr lang="en-GB" sz="8000" baseline="30000" dirty="0">
                <a:latin typeface="Calibri" panose="020F0502020204030204" pitchFamily="34" charset="0"/>
                <a:cs typeface="Calibri" panose="020F0502020204030204" pitchFamily="34" charset="0"/>
              </a:rPr>
              <a:t>8</a:t>
            </a:r>
            <a:endParaRPr lang="en-GB" sz="8000" dirty="0">
              <a:latin typeface="Calibri" panose="020F0502020204030204" pitchFamily="34" charset="0"/>
              <a:cs typeface="Calibri" panose="020F0502020204030204" pitchFamily="34" charset="0"/>
            </a:endParaRPr>
          </a:p>
          <a:p>
            <a:r>
              <a:rPr lang="en-GB" sz="8000" dirty="0">
                <a:latin typeface="Calibri" panose="020F0502020204030204" pitchFamily="34" charset="0"/>
                <a:cs typeface="Calibri" panose="020F0502020204030204" pitchFamily="34" charset="0"/>
              </a:rPr>
              <a:t>Dads believe in limit-setting parenting more than mums </a:t>
            </a:r>
            <a:r>
              <a:rPr lang="en-GB" sz="8000" baseline="30000" dirty="0">
                <a:latin typeface="Calibri" panose="020F0502020204030204" pitchFamily="34" charset="0"/>
                <a:cs typeface="Calibri" panose="020F0502020204030204" pitchFamily="34" charset="0"/>
              </a:rPr>
              <a:t>3;9 </a:t>
            </a:r>
            <a:r>
              <a:rPr lang="en-GB" sz="8000" dirty="0">
                <a:latin typeface="Calibri" panose="020F0502020204030204" pitchFamily="34" charset="0"/>
                <a:cs typeface="Calibri" panose="020F0502020204030204" pitchFamily="34" charset="0"/>
              </a:rPr>
              <a:t>and more paternal involvement in infant care in first 6 months: more consolidated infant sleeping at 6m age</a:t>
            </a:r>
            <a:r>
              <a:rPr lang="en-GB" sz="8000" baseline="30000" dirty="0">
                <a:latin typeface="Calibri" panose="020F0502020204030204" pitchFamily="34" charset="0"/>
                <a:cs typeface="Calibri" panose="020F0502020204030204" pitchFamily="34" charset="0"/>
              </a:rPr>
              <a:t>10</a:t>
            </a:r>
          </a:p>
          <a:p>
            <a:pPr marL="0" indent="0">
              <a:buNone/>
            </a:pPr>
            <a:endParaRPr lang="en-GB" sz="7200" b="1" baseline="30000" dirty="0">
              <a:latin typeface="Calibri" panose="020F0502020204030204" pitchFamily="34" charset="0"/>
              <a:cs typeface="Calibri" panose="020F0502020204030204" pitchFamily="34" charset="0"/>
            </a:endParaRPr>
          </a:p>
          <a:p>
            <a:pPr marL="0" indent="0">
              <a:buNone/>
            </a:pPr>
            <a:r>
              <a:rPr lang="en-GB" sz="8000" b="1" dirty="0">
                <a:solidFill>
                  <a:srgbClr val="FF0000"/>
                </a:solidFill>
                <a:latin typeface="Calibri" panose="020F0502020204030204" pitchFamily="34" charset="0"/>
                <a:cs typeface="Calibri" panose="020F0502020204030204" pitchFamily="34" charset="0"/>
              </a:rPr>
              <a:t>Conclusion:</a:t>
            </a:r>
            <a:r>
              <a:rPr lang="en-GB" sz="8000" b="1" dirty="0">
                <a:solidFill>
                  <a:srgbClr val="000FA2"/>
                </a:solidFill>
                <a:latin typeface="Calibri" panose="020F0502020204030204" pitchFamily="34" charset="0"/>
                <a:cs typeface="Calibri" panose="020F0502020204030204" pitchFamily="34" charset="0"/>
              </a:rPr>
              <a:t> Add to RCT evidence that limit-setting parenting in the first 6 months helps to prevent infant sleep behaviour problems. Highly infant-cued care, particularly if maintained after first 3-6m, increases these behaviours. Evidence substantial, but not entirely conclusive.</a:t>
            </a:r>
          </a:p>
          <a:p>
            <a:pPr lvl="0" eaLnBrk="1" hangingPunct="1">
              <a:lnSpc>
                <a:spcPct val="90000"/>
              </a:lnSpc>
              <a:buNone/>
            </a:pPr>
            <a:r>
              <a:rPr lang="en-GB" sz="4000" dirty="0">
                <a:latin typeface="Calibri" panose="020F0502020204030204" pitchFamily="34" charset="0"/>
                <a:cs typeface="Calibri" panose="020F0502020204030204" pitchFamily="34" charset="0"/>
              </a:rPr>
              <a:t>	</a:t>
            </a:r>
            <a:r>
              <a:rPr lang="en-GB" sz="5600" baseline="30000" dirty="0">
                <a:solidFill>
                  <a:srgbClr val="000000"/>
                </a:solidFill>
                <a:latin typeface="Calibri" panose="020F0502020204030204" pitchFamily="34" charset="0"/>
                <a:cs typeface="Calibri" panose="020F0502020204030204" pitchFamily="34" charset="0"/>
              </a:rPr>
              <a:t>1</a:t>
            </a:r>
            <a:r>
              <a:rPr lang="en-GB" sz="5600" dirty="0">
                <a:solidFill>
                  <a:srgbClr val="000000"/>
                </a:solidFill>
                <a:latin typeface="Calibri" panose="020F0502020204030204" pitchFamily="34" charset="0"/>
                <a:cs typeface="Calibri" panose="020F0502020204030204" pitchFamily="34" charset="0"/>
              </a:rPr>
              <a:t> Williams et al. 2016; </a:t>
            </a:r>
            <a:r>
              <a:rPr lang="en-GB" sz="5600" baseline="30000" dirty="0">
                <a:solidFill>
                  <a:srgbClr val="000000"/>
                </a:solidFill>
                <a:latin typeface="Calibri" panose="020F0502020204030204" pitchFamily="34" charset="0"/>
                <a:cs typeface="Calibri" panose="020F0502020204030204" pitchFamily="34" charset="0"/>
              </a:rPr>
              <a:t>2 </a:t>
            </a:r>
            <a:r>
              <a:rPr lang="en-GB" sz="5600" dirty="0">
                <a:solidFill>
                  <a:srgbClr val="000000"/>
                </a:solidFill>
                <a:latin typeface="Calibri" panose="020F0502020204030204" pitchFamily="34" charset="0"/>
                <a:cs typeface="Calibri" panose="020F0502020204030204" pitchFamily="34" charset="0"/>
              </a:rPr>
              <a:t>St James-Roberts, Roberts, </a:t>
            </a:r>
            <a:r>
              <a:rPr lang="en-GB" sz="5600" dirty="0" err="1">
                <a:solidFill>
                  <a:srgbClr val="000000"/>
                </a:solidFill>
                <a:latin typeface="Calibri" panose="020F0502020204030204" pitchFamily="34" charset="0"/>
                <a:cs typeface="Calibri" panose="020F0502020204030204" pitchFamily="34" charset="0"/>
              </a:rPr>
              <a:t>Hovish</a:t>
            </a:r>
            <a:r>
              <a:rPr lang="en-GB" sz="5600" dirty="0">
                <a:solidFill>
                  <a:srgbClr val="000000"/>
                </a:solidFill>
                <a:latin typeface="Calibri" panose="020F0502020204030204" pitchFamily="34" charset="0"/>
                <a:cs typeface="Calibri" panose="020F0502020204030204" pitchFamily="34" charset="0"/>
              </a:rPr>
              <a:t> &amp; Owen 2016b; </a:t>
            </a:r>
            <a:r>
              <a:rPr lang="en-GB" sz="5600" baseline="30000" dirty="0">
                <a:solidFill>
                  <a:srgbClr val="000000"/>
                </a:solidFill>
                <a:latin typeface="Calibri" panose="020F0502020204030204" pitchFamily="34" charset="0"/>
                <a:cs typeface="Calibri" panose="020F0502020204030204" pitchFamily="34" charset="0"/>
              </a:rPr>
              <a:t>3 </a:t>
            </a:r>
            <a:r>
              <a:rPr lang="en-GB" sz="5600" dirty="0">
                <a:solidFill>
                  <a:srgbClr val="000000"/>
                </a:solidFill>
                <a:latin typeface="Calibri" panose="020F0502020204030204" pitchFamily="34" charset="0"/>
                <a:cs typeface="Calibri" panose="020F0502020204030204" pitchFamily="34" charset="0"/>
              </a:rPr>
              <a:t>Reader et al. 2017; </a:t>
            </a:r>
            <a:r>
              <a:rPr lang="en-GB" sz="5600" baseline="30000" dirty="0">
                <a:solidFill>
                  <a:srgbClr val="000000"/>
                </a:solidFill>
                <a:latin typeface="Calibri" panose="020F0502020204030204" pitchFamily="34" charset="0"/>
                <a:cs typeface="Calibri" panose="020F0502020204030204" pitchFamily="34" charset="0"/>
              </a:rPr>
              <a:t>4</a:t>
            </a:r>
            <a:r>
              <a:rPr lang="en-GB" sz="5600" dirty="0">
                <a:solidFill>
                  <a:srgbClr val="000000"/>
                </a:solidFill>
                <a:latin typeface="Calibri" panose="020F0502020204030204" pitchFamily="34" charset="0"/>
                <a:cs typeface="Calibri" panose="020F0502020204030204" pitchFamily="34" charset="0"/>
              </a:rPr>
              <a:t>Anders et al. 2002; </a:t>
            </a:r>
            <a:r>
              <a:rPr lang="en-GB" sz="5600" baseline="30000" dirty="0">
                <a:solidFill>
                  <a:srgbClr val="000000"/>
                </a:solidFill>
                <a:latin typeface="Calibri" panose="020F0502020204030204" pitchFamily="34" charset="0"/>
                <a:cs typeface="Calibri" panose="020F0502020204030204" pitchFamily="34" charset="0"/>
              </a:rPr>
              <a:t>5 </a:t>
            </a:r>
            <a:r>
              <a:rPr lang="en-GB" sz="5600" dirty="0" err="1">
                <a:solidFill>
                  <a:srgbClr val="000000"/>
                </a:solidFill>
                <a:latin typeface="Calibri" panose="020F0502020204030204" pitchFamily="34" charset="0"/>
                <a:cs typeface="Calibri" panose="020F0502020204030204" pitchFamily="34" charset="0"/>
              </a:rPr>
              <a:t>Sadeh</a:t>
            </a:r>
            <a:r>
              <a:rPr lang="en-GB" sz="5600" dirty="0">
                <a:solidFill>
                  <a:srgbClr val="000000"/>
                </a:solidFill>
                <a:latin typeface="Calibri" panose="020F0502020204030204" pitchFamily="34" charset="0"/>
                <a:cs typeface="Calibri" panose="020F0502020204030204" pitchFamily="34" charset="0"/>
              </a:rPr>
              <a:t>,</a:t>
            </a:r>
            <a:r>
              <a:rPr lang="en-GB" sz="5600" baseline="30000" dirty="0">
                <a:solidFill>
                  <a:srgbClr val="000000"/>
                </a:solidFill>
                <a:latin typeface="Calibri" panose="020F0502020204030204" pitchFamily="34" charset="0"/>
                <a:cs typeface="Calibri" panose="020F0502020204030204" pitchFamily="34" charset="0"/>
              </a:rPr>
              <a:t> </a:t>
            </a:r>
            <a:r>
              <a:rPr lang="en-GB" sz="5600" dirty="0" err="1">
                <a:solidFill>
                  <a:srgbClr val="000000"/>
                </a:solidFill>
                <a:latin typeface="Calibri" panose="020F0502020204030204" pitchFamily="34" charset="0"/>
                <a:cs typeface="Calibri" panose="020F0502020204030204" pitchFamily="34" charset="0"/>
              </a:rPr>
              <a:t>Tikotzky</a:t>
            </a:r>
            <a:r>
              <a:rPr lang="en-GB" sz="5600" dirty="0">
                <a:solidFill>
                  <a:srgbClr val="000000"/>
                </a:solidFill>
                <a:latin typeface="Calibri" panose="020F0502020204030204" pitchFamily="34" charset="0"/>
                <a:cs typeface="Calibri" panose="020F0502020204030204" pitchFamily="34" charset="0"/>
              </a:rPr>
              <a:t> &amp; </a:t>
            </a:r>
            <a:r>
              <a:rPr lang="en-GB" sz="5600" dirty="0" err="1">
                <a:solidFill>
                  <a:srgbClr val="000000"/>
                </a:solidFill>
                <a:latin typeface="Calibri" panose="020F0502020204030204" pitchFamily="34" charset="0"/>
                <a:cs typeface="Calibri" panose="020F0502020204030204" pitchFamily="34" charset="0"/>
              </a:rPr>
              <a:t>Scher</a:t>
            </a:r>
            <a:r>
              <a:rPr lang="en-GB" sz="5600" dirty="0">
                <a:solidFill>
                  <a:srgbClr val="000000"/>
                </a:solidFill>
                <a:latin typeface="Calibri" panose="020F0502020204030204" pitchFamily="34" charset="0"/>
                <a:cs typeface="Calibri" panose="020F0502020204030204" pitchFamily="34" charset="0"/>
              </a:rPr>
              <a:t> 2010; </a:t>
            </a:r>
            <a:r>
              <a:rPr lang="en-GB" sz="5600" baseline="30000" dirty="0">
                <a:solidFill>
                  <a:srgbClr val="000000"/>
                </a:solidFill>
                <a:latin typeface="Calibri" panose="020F0502020204030204" pitchFamily="34" charset="0"/>
                <a:cs typeface="Calibri" panose="020F0502020204030204" pitchFamily="34" charset="0"/>
              </a:rPr>
              <a:t>6 </a:t>
            </a:r>
            <a:r>
              <a:rPr lang="en-GB" sz="5600" dirty="0">
                <a:solidFill>
                  <a:srgbClr val="000000"/>
                </a:solidFill>
                <a:latin typeface="Calibri" panose="020F0502020204030204" pitchFamily="34" charset="0"/>
                <a:cs typeface="Calibri" panose="020F0502020204030204" pitchFamily="34" charset="0"/>
              </a:rPr>
              <a:t>Philbrook &amp; Teti; </a:t>
            </a:r>
            <a:r>
              <a:rPr lang="en-GB" sz="5600" baseline="30000" dirty="0">
                <a:solidFill>
                  <a:srgbClr val="000000"/>
                </a:solidFill>
                <a:latin typeface="Calibri" panose="020F0502020204030204" pitchFamily="34" charset="0"/>
                <a:cs typeface="Calibri" panose="020F0502020204030204" pitchFamily="34" charset="0"/>
              </a:rPr>
              <a:t>7</a:t>
            </a:r>
            <a:r>
              <a:rPr lang="en-GB" sz="5600" dirty="0">
                <a:solidFill>
                  <a:srgbClr val="000000"/>
                </a:solidFill>
                <a:latin typeface="Calibri" panose="020F0502020204030204" pitchFamily="34" charset="0"/>
                <a:cs typeface="Calibri" panose="020F0502020204030204" pitchFamily="34" charset="0"/>
              </a:rPr>
              <a:t>Burnham et al. 2002; </a:t>
            </a:r>
            <a:r>
              <a:rPr lang="en-GB" sz="5600" baseline="30000" dirty="0">
                <a:solidFill>
                  <a:srgbClr val="000000"/>
                </a:solidFill>
                <a:latin typeface="Calibri" panose="020F0502020204030204" pitchFamily="34" charset="0"/>
                <a:cs typeface="Calibri" panose="020F0502020204030204" pitchFamily="34" charset="0"/>
              </a:rPr>
              <a:t>8</a:t>
            </a:r>
            <a:r>
              <a:rPr lang="en-GB" sz="5600" dirty="0">
                <a:solidFill>
                  <a:srgbClr val="000000"/>
                </a:solidFill>
                <a:latin typeface="Calibri" panose="020F0502020204030204" pitchFamily="34" charset="0"/>
                <a:cs typeface="Calibri" panose="020F0502020204030204" pitchFamily="34" charset="0"/>
              </a:rPr>
              <a:t>Tikotzky &amp; </a:t>
            </a:r>
            <a:r>
              <a:rPr lang="en-GB" sz="5600" dirty="0" err="1">
                <a:solidFill>
                  <a:srgbClr val="000000"/>
                </a:solidFill>
                <a:latin typeface="Calibri" panose="020F0502020204030204" pitchFamily="34" charset="0"/>
                <a:cs typeface="Calibri" panose="020F0502020204030204" pitchFamily="34" charset="0"/>
              </a:rPr>
              <a:t>Sadeh</a:t>
            </a:r>
            <a:r>
              <a:rPr lang="en-GB" sz="5600" dirty="0">
                <a:solidFill>
                  <a:srgbClr val="000000"/>
                </a:solidFill>
                <a:latin typeface="Calibri" panose="020F0502020204030204" pitchFamily="34" charset="0"/>
                <a:cs typeface="Calibri" panose="020F0502020204030204" pitchFamily="34" charset="0"/>
              </a:rPr>
              <a:t> 2009; </a:t>
            </a:r>
            <a:r>
              <a:rPr lang="en-GB" sz="5600" baseline="30000" dirty="0">
                <a:solidFill>
                  <a:srgbClr val="000000"/>
                </a:solidFill>
                <a:latin typeface="Calibri" panose="020F0502020204030204" pitchFamily="34" charset="0"/>
                <a:cs typeface="Calibri" panose="020F0502020204030204" pitchFamily="34" charset="0"/>
              </a:rPr>
              <a:t>9</a:t>
            </a:r>
            <a:r>
              <a:rPr lang="en-GB" sz="5600" dirty="0">
                <a:solidFill>
                  <a:srgbClr val="000000"/>
                </a:solidFill>
                <a:latin typeface="Calibri" panose="020F0502020204030204" pitchFamily="34" charset="0"/>
                <a:cs typeface="Calibri" panose="020F0502020204030204" pitchFamily="34" charset="0"/>
              </a:rPr>
              <a:t>Sadeh et al. 2007; </a:t>
            </a:r>
            <a:r>
              <a:rPr lang="en-GB" sz="5600" baseline="30000" dirty="0">
                <a:solidFill>
                  <a:srgbClr val="000000"/>
                </a:solidFill>
                <a:latin typeface="Calibri" panose="020F0502020204030204" pitchFamily="34" charset="0"/>
                <a:cs typeface="Calibri" panose="020F0502020204030204" pitchFamily="34" charset="0"/>
              </a:rPr>
              <a:t>10</a:t>
            </a:r>
            <a:r>
              <a:rPr lang="en-GB" sz="5600" dirty="0">
                <a:solidFill>
                  <a:srgbClr val="000000"/>
                </a:solidFill>
                <a:latin typeface="Calibri" panose="020F0502020204030204" pitchFamily="34" charset="0"/>
                <a:cs typeface="Calibri" panose="020F0502020204030204" pitchFamily="34" charset="0"/>
              </a:rPr>
              <a:t>Tikotzky et al. 2011.</a:t>
            </a:r>
          </a:p>
          <a:p>
            <a:pPr lvl="0" eaLnBrk="1" hangingPunct="1">
              <a:lnSpc>
                <a:spcPct val="90000"/>
              </a:lnSpc>
              <a:buNone/>
            </a:pPr>
            <a:endParaRPr lang="en-GB" sz="5600" baseline="30000" dirty="0">
              <a:solidFill>
                <a:srgbClr val="000000"/>
              </a:solidFill>
              <a:latin typeface="Calibri" panose="020F0502020204030204" pitchFamily="34" charset="0"/>
              <a:cs typeface="Calibri" panose="020F0502020204030204" pitchFamily="34" charset="0"/>
            </a:endParaRPr>
          </a:p>
          <a:p>
            <a:pPr lvl="0" eaLnBrk="1" hangingPunct="1">
              <a:lnSpc>
                <a:spcPct val="90000"/>
              </a:lnSpc>
              <a:buNone/>
            </a:pPr>
            <a:endParaRPr lang="en-GB" sz="3100" dirty="0">
              <a:solidFill>
                <a:srgbClr val="000000"/>
              </a:solidFill>
              <a:latin typeface="Calibri" panose="020F0502020204030204" pitchFamily="34" charset="0"/>
              <a:cs typeface="Calibri" panose="020F0502020204030204" pitchFamily="34" charset="0"/>
            </a:endParaRPr>
          </a:p>
          <a:p>
            <a:pPr eaLnBrk="1" hangingPunct="1">
              <a:lnSpc>
                <a:spcPct val="90000"/>
              </a:lnSpc>
              <a:buNone/>
            </a:pPr>
            <a:endParaRPr lang="en-US" dirty="0"/>
          </a:p>
        </p:txBody>
      </p:sp>
    </p:spTree>
    <p:extLst>
      <p:ext uri="{BB962C8B-B14F-4D97-AF65-F5344CB8AC3E}">
        <p14:creationId xmlns:p14="http://schemas.microsoft.com/office/powerpoint/2010/main" val="194205806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23</a:t>
            </a:fld>
            <a:endParaRPr lang="en-US"/>
          </a:p>
        </p:txBody>
      </p:sp>
      <p:sp>
        <p:nvSpPr>
          <p:cNvPr id="37891" name="Rectangle 3"/>
          <p:cNvSpPr>
            <a:spLocks noGrp="1" noChangeArrowheads="1"/>
          </p:cNvSpPr>
          <p:nvPr>
            <p:ph idx="4294967295"/>
          </p:nvPr>
        </p:nvSpPr>
        <p:spPr>
          <a:xfrm>
            <a:off x="251520" y="333375"/>
            <a:ext cx="8712968" cy="6524625"/>
          </a:xfrm>
        </p:spPr>
        <p:txBody>
          <a:bodyPr>
            <a:normAutofit/>
          </a:bodyPr>
          <a:lstStyle/>
          <a:p>
            <a:pPr marL="514350" indent="-514350" eaLnBrk="1" hangingPunct="1">
              <a:lnSpc>
                <a:spcPct val="90000"/>
              </a:lnSpc>
              <a:buNone/>
            </a:pPr>
            <a:r>
              <a:rPr lang="en-GB" sz="16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 </a:t>
            </a:r>
            <a:endParaRPr lang="en-GB" sz="1600" b="1" dirty="0">
              <a:solidFill>
                <a:srgbClr val="053AE5"/>
              </a:solidFill>
            </a:endParaRPr>
          </a:p>
          <a:p>
            <a:pPr marL="514350" indent="-514350" eaLnBrk="1" hangingPunct="1">
              <a:lnSpc>
                <a:spcPct val="90000"/>
              </a:lnSpc>
              <a:buNone/>
            </a:pPr>
            <a:r>
              <a:rPr lang="en-GB" sz="2000" b="1" dirty="0">
                <a:solidFill>
                  <a:srgbClr val="2669FE"/>
                </a:solidFill>
                <a:latin typeface="Calibri" panose="020F0502020204030204" pitchFamily="34" charset="0"/>
                <a:cs typeface="Calibri" panose="020F0502020204030204" pitchFamily="34" charset="0"/>
              </a:rPr>
              <a:t>Benefits and </a:t>
            </a:r>
            <a:r>
              <a:rPr lang="en-GB" sz="2000" b="1" dirty="0">
                <a:solidFill>
                  <a:srgbClr val="FF0000"/>
                </a:solidFill>
                <a:latin typeface="Calibri" panose="020F0502020204030204" pitchFamily="34" charset="0"/>
                <a:cs typeface="Calibri" panose="020F0502020204030204" pitchFamily="34" charset="0"/>
              </a:rPr>
              <a:t>Costs</a:t>
            </a:r>
            <a:r>
              <a:rPr lang="en-GB" sz="2000" b="1" dirty="0">
                <a:solidFill>
                  <a:srgbClr val="2669FE"/>
                </a:solidFill>
                <a:latin typeface="Calibri" panose="020F0502020204030204" pitchFamily="34" charset="0"/>
                <a:cs typeface="Calibri" panose="020F0502020204030204" pitchFamily="34" charset="0"/>
              </a:rPr>
              <a:t> of Limit-setting Parenting</a:t>
            </a:r>
          </a:p>
          <a:p>
            <a:pPr eaLnBrk="1" hangingPunct="1">
              <a:lnSpc>
                <a:spcPct val="80000"/>
              </a:lnSpc>
            </a:pPr>
            <a:r>
              <a:rPr lang="en-GB" sz="2800" b="1" dirty="0">
                <a:solidFill>
                  <a:srgbClr val="2669FE"/>
                </a:solidFill>
                <a:latin typeface="Calibri" panose="020F0502020204030204" pitchFamily="34" charset="0"/>
                <a:cs typeface="Calibri" panose="020F0502020204030204" pitchFamily="34" charset="0"/>
              </a:rPr>
              <a:t>Immediate Consequence: </a:t>
            </a:r>
            <a:r>
              <a:rPr lang="en-GB" b="1" dirty="0"/>
              <a:t>increase in infant crying</a:t>
            </a:r>
            <a:r>
              <a:rPr lang="en-GB" b="1" baseline="30000" dirty="0"/>
              <a:t>1</a:t>
            </a:r>
            <a:endParaRPr lang="en-GB" sz="2800" b="1" baseline="30000" dirty="0">
              <a:solidFill>
                <a:srgbClr val="2669FE"/>
              </a:solidFill>
              <a:latin typeface="Calibri" panose="020F0502020204030204" pitchFamily="34" charset="0"/>
              <a:cs typeface="Calibri" panose="020F0502020204030204" pitchFamily="34" charset="0"/>
            </a:endParaRPr>
          </a:p>
          <a:p>
            <a:pPr eaLnBrk="1" hangingPunct="1">
              <a:lnSpc>
                <a:spcPct val="80000"/>
              </a:lnSpc>
            </a:pPr>
            <a:endParaRPr lang="en-GB" dirty="0">
              <a:solidFill>
                <a:srgbClr val="013CBF"/>
              </a:solidFill>
              <a:latin typeface="Calibri" panose="020F0502020204030204" pitchFamily="34" charset="0"/>
              <a:cs typeface="Calibri" panose="020F0502020204030204" pitchFamily="34" charset="0"/>
            </a:endParaRPr>
          </a:p>
          <a:p>
            <a:pPr eaLnBrk="1" hangingPunct="1">
              <a:lnSpc>
                <a:spcPct val="90000"/>
              </a:lnSpc>
              <a:buFont typeface="Arial" charset="0"/>
              <a:buNone/>
            </a:pPr>
            <a:endParaRPr lang="en-GB" sz="1700" dirty="0">
              <a:latin typeface="Calibri" panose="020F0502020204030204" pitchFamily="34" charset="0"/>
              <a:cs typeface="Calibri" panose="020F0502020204030204" pitchFamily="34" charset="0"/>
            </a:endParaRPr>
          </a:p>
          <a:p>
            <a:pPr eaLnBrk="1" hangingPunct="1">
              <a:lnSpc>
                <a:spcPct val="90000"/>
              </a:lnSpc>
              <a:buNone/>
            </a:pPr>
            <a:r>
              <a:rPr lang="en-GB" sz="17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eaLnBrk="1" hangingPunct="1">
              <a:lnSpc>
                <a:spcPct val="80000"/>
              </a:lnSpc>
              <a:buNone/>
            </a:pPr>
            <a:endParaRPr lang="en-US" dirty="0"/>
          </a:p>
        </p:txBody>
      </p:sp>
      <p:graphicFrame>
        <p:nvGraphicFramePr>
          <p:cNvPr id="2" name="Table 2">
            <a:extLst>
              <a:ext uri="{FF2B5EF4-FFF2-40B4-BE49-F238E27FC236}">
                <a16:creationId xmlns:a16="http://schemas.microsoft.com/office/drawing/2014/main" id="{4F8A4771-E96F-4697-A95C-4F37FCA141E6}"/>
              </a:ext>
            </a:extLst>
          </p:cNvPr>
          <p:cNvGraphicFramePr>
            <a:graphicFrameLocks noGrp="1"/>
          </p:cNvGraphicFramePr>
          <p:nvPr>
            <p:extLst>
              <p:ext uri="{D42A27DB-BD31-4B8C-83A1-F6EECF244321}">
                <p14:modId xmlns:p14="http://schemas.microsoft.com/office/powerpoint/2010/main" val="1079512270"/>
              </p:ext>
            </p:extLst>
          </p:nvPr>
        </p:nvGraphicFramePr>
        <p:xfrm>
          <a:off x="323528" y="1778132"/>
          <a:ext cx="8399752" cy="348996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3745036781"/>
                    </a:ext>
                  </a:extLst>
                </a:gridCol>
                <a:gridCol w="1368152">
                  <a:extLst>
                    <a:ext uri="{9D8B030D-6E8A-4147-A177-3AD203B41FA5}">
                      <a16:colId xmlns:a16="http://schemas.microsoft.com/office/drawing/2014/main" val="693990371"/>
                    </a:ext>
                  </a:extLst>
                </a:gridCol>
                <a:gridCol w="1296144">
                  <a:extLst>
                    <a:ext uri="{9D8B030D-6E8A-4147-A177-3AD203B41FA5}">
                      <a16:colId xmlns:a16="http://schemas.microsoft.com/office/drawing/2014/main" val="773996000"/>
                    </a:ext>
                  </a:extLst>
                </a:gridCol>
                <a:gridCol w="1414976">
                  <a:extLst>
                    <a:ext uri="{9D8B030D-6E8A-4147-A177-3AD203B41FA5}">
                      <a16:colId xmlns:a16="http://schemas.microsoft.com/office/drawing/2014/main" val="1663248844"/>
                    </a:ext>
                  </a:extLst>
                </a:gridCol>
              </a:tblGrid>
              <a:tr h="370840">
                <a:tc gridSpan="4">
                  <a:txBody>
                    <a:bodyPr/>
                    <a:lstStyle/>
                    <a:p>
                      <a:r>
                        <a:rPr lang="en-GB" dirty="0"/>
                        <a:t>Amount of Infant Crying Associated with Limit-Setting Parenting</a:t>
                      </a:r>
                      <a:r>
                        <a:rPr lang="en-GB" baseline="30000" dirty="0"/>
                        <a:t>1</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830427041"/>
                  </a:ext>
                </a:extLst>
              </a:tr>
              <a:tr h="370840">
                <a:tc>
                  <a:txBody>
                    <a:bodyPr/>
                    <a:lstStyle/>
                    <a:p>
                      <a:r>
                        <a:rPr lang="en-GB" dirty="0"/>
                        <a:t>Infant Age:</a:t>
                      </a:r>
                    </a:p>
                  </a:txBody>
                  <a:tcPr/>
                </a:tc>
                <a:tc>
                  <a:txBody>
                    <a:bodyPr/>
                    <a:lstStyle/>
                    <a:p>
                      <a:pPr algn="ctr"/>
                      <a:r>
                        <a:rPr lang="en-GB" dirty="0"/>
                        <a:t>10 days</a:t>
                      </a:r>
                    </a:p>
                  </a:txBody>
                  <a:tcPr/>
                </a:tc>
                <a:tc>
                  <a:txBody>
                    <a:bodyPr/>
                    <a:lstStyle/>
                    <a:p>
                      <a:pPr algn="ctr"/>
                      <a:r>
                        <a:rPr lang="en-GB" dirty="0"/>
                        <a:t>5 </a:t>
                      </a:r>
                      <a:r>
                        <a:rPr lang="en-GB" dirty="0" err="1"/>
                        <a:t>wks</a:t>
                      </a:r>
                      <a:endParaRPr lang="en-GB" dirty="0"/>
                    </a:p>
                  </a:txBody>
                  <a:tcPr/>
                </a:tc>
                <a:tc>
                  <a:txBody>
                    <a:bodyPr/>
                    <a:lstStyle/>
                    <a:p>
                      <a:pPr algn="ctr"/>
                      <a:r>
                        <a:rPr lang="en-GB" dirty="0"/>
                        <a:t>3 </a:t>
                      </a:r>
                      <a:r>
                        <a:rPr lang="en-GB" dirty="0" err="1"/>
                        <a:t>mths</a:t>
                      </a:r>
                      <a:endParaRPr lang="en-GB" dirty="0"/>
                    </a:p>
                  </a:txBody>
                  <a:tcPr/>
                </a:tc>
                <a:extLst>
                  <a:ext uri="{0D108BD9-81ED-4DB2-BD59-A6C34878D82A}">
                    <a16:rowId xmlns:a16="http://schemas.microsoft.com/office/drawing/2014/main" val="2542808988"/>
                  </a:ext>
                </a:extLst>
              </a:tr>
              <a:tr h="370840">
                <a:tc>
                  <a:txBody>
                    <a:bodyPr/>
                    <a:lstStyle/>
                    <a:p>
                      <a:pPr marL="0" indent="0">
                        <a:buNone/>
                      </a:pPr>
                      <a:r>
                        <a:rPr lang="en-GB" dirty="0"/>
                        <a:t>Bed-sharing vs General Community overall</a:t>
                      </a:r>
                    </a:p>
                    <a:p>
                      <a:pPr marL="342900" indent="-342900">
                        <a:buAutoNum type="arabicPeriod"/>
                      </a:pPr>
                      <a:r>
                        <a:rPr lang="en-GB" dirty="0"/>
                        <a:t>per night:</a:t>
                      </a:r>
                    </a:p>
                    <a:p>
                      <a:pPr marL="342900" indent="-342900">
                        <a:buAutoNum type="arabicPeriod"/>
                      </a:pPr>
                      <a:r>
                        <a:rPr lang="en-GB" dirty="0"/>
                        <a:t>per hour:</a:t>
                      </a:r>
                    </a:p>
                  </a:txBody>
                  <a:tcPr/>
                </a:tc>
                <a:tc>
                  <a:txBody>
                    <a:bodyPr/>
                    <a:lstStyle/>
                    <a:p>
                      <a:pPr algn="ctr"/>
                      <a:endParaRPr lang="en-GB" dirty="0"/>
                    </a:p>
                    <a:p>
                      <a:pPr algn="ctr"/>
                      <a:endParaRPr lang="en-GB" dirty="0"/>
                    </a:p>
                    <a:p>
                      <a:pPr algn="ctr"/>
                      <a:r>
                        <a:rPr lang="en-GB" dirty="0"/>
                        <a:t>29 mins*</a:t>
                      </a:r>
                    </a:p>
                    <a:p>
                      <a:pPr algn="ctr"/>
                      <a:r>
                        <a:rPr lang="en-GB" dirty="0"/>
                        <a:t>3.2 mins</a:t>
                      </a:r>
                    </a:p>
                  </a:txBody>
                  <a:tcPr/>
                </a:tc>
                <a:tc>
                  <a:txBody>
                    <a:bodyPr/>
                    <a:lstStyle/>
                    <a:p>
                      <a:pPr algn="ctr"/>
                      <a:endParaRPr lang="en-GB" dirty="0"/>
                    </a:p>
                    <a:p>
                      <a:pPr algn="ctr"/>
                      <a:endParaRPr lang="en-GB" dirty="0"/>
                    </a:p>
                    <a:p>
                      <a:pPr algn="ctr"/>
                      <a:r>
                        <a:rPr lang="en-GB" dirty="0"/>
                        <a:t>13 mins</a:t>
                      </a:r>
                    </a:p>
                    <a:p>
                      <a:pPr algn="ctr"/>
                      <a:r>
                        <a:rPr lang="en-GB" dirty="0"/>
                        <a:t>1.4 mins</a:t>
                      </a:r>
                    </a:p>
                  </a:txBody>
                  <a:tcPr/>
                </a:tc>
                <a:tc>
                  <a:txBody>
                    <a:bodyPr/>
                    <a:lstStyle/>
                    <a:p>
                      <a:pPr algn="ctr"/>
                      <a:endParaRPr lang="en-GB" dirty="0"/>
                    </a:p>
                    <a:p>
                      <a:pPr algn="ctr"/>
                      <a:endParaRPr lang="en-GB" dirty="0"/>
                    </a:p>
                    <a:p>
                      <a:pPr algn="ctr"/>
                      <a:r>
                        <a:rPr lang="en-GB" dirty="0"/>
                        <a:t>12 mins*</a:t>
                      </a:r>
                    </a:p>
                    <a:p>
                      <a:pPr algn="ctr"/>
                      <a:r>
                        <a:rPr lang="en-GB" dirty="0"/>
                        <a:t>1.3 mins</a:t>
                      </a:r>
                    </a:p>
                  </a:txBody>
                  <a:tcPr/>
                </a:tc>
                <a:extLst>
                  <a:ext uri="{0D108BD9-81ED-4DB2-BD59-A6C34878D82A}">
                    <a16:rowId xmlns:a16="http://schemas.microsoft.com/office/drawing/2014/main" val="2636120766"/>
                  </a:ext>
                </a:extLst>
              </a:tr>
              <a:tr h="370840">
                <a:tc>
                  <a:txBody>
                    <a:bodyPr/>
                    <a:lstStyle/>
                    <a:p>
                      <a:endParaRPr lang="en-GB" dirty="0"/>
                    </a:p>
                  </a:txBody>
                  <a:tcPr/>
                </a:tc>
                <a:tc>
                  <a:txBody>
                    <a:bodyPr/>
                    <a:lstStyle/>
                    <a:p>
                      <a:pPr algn="ctr"/>
                      <a:r>
                        <a:rPr lang="en-GB" dirty="0"/>
                        <a:t>* p&lt;0.05</a:t>
                      </a:r>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2678599485"/>
                  </a:ext>
                </a:extLst>
              </a:tr>
              <a:tr h="370840">
                <a:tc>
                  <a:txBody>
                    <a:bodyPr/>
                    <a:lstStyle/>
                    <a:p>
                      <a:r>
                        <a:rPr lang="en-GB" dirty="0"/>
                        <a:t>General Community most rapid vs most delayed response subgroups</a:t>
                      </a:r>
                    </a:p>
                    <a:p>
                      <a:r>
                        <a:rPr lang="en-GB" dirty="0"/>
                        <a:t>1. per night:</a:t>
                      </a:r>
                    </a:p>
                    <a:p>
                      <a:r>
                        <a:rPr lang="en-GB" dirty="0"/>
                        <a:t>2. per hour:</a:t>
                      </a:r>
                    </a:p>
                  </a:txBody>
                  <a:tcPr/>
                </a:tc>
                <a:tc>
                  <a:txBody>
                    <a:bodyPr/>
                    <a:lstStyle/>
                    <a:p>
                      <a:pPr algn="ctr"/>
                      <a:endParaRPr lang="en-GB" dirty="0"/>
                    </a:p>
                    <a:p>
                      <a:pPr algn="ctr"/>
                      <a:endParaRPr lang="en-GB" dirty="0"/>
                    </a:p>
                    <a:p>
                      <a:pPr algn="ctr"/>
                      <a:r>
                        <a:rPr lang="en-GB" dirty="0"/>
                        <a:t>10 mins</a:t>
                      </a:r>
                    </a:p>
                    <a:p>
                      <a:pPr algn="ctr"/>
                      <a:r>
                        <a:rPr lang="en-GB" dirty="0"/>
                        <a:t>1.1 mins</a:t>
                      </a:r>
                    </a:p>
                  </a:txBody>
                  <a:tcPr/>
                </a:tc>
                <a:tc>
                  <a:txBody>
                    <a:bodyPr/>
                    <a:lstStyle/>
                    <a:p>
                      <a:pPr algn="ctr"/>
                      <a:endParaRPr lang="en-GB" dirty="0"/>
                    </a:p>
                    <a:p>
                      <a:pPr algn="ctr"/>
                      <a:endParaRPr lang="en-GB" dirty="0"/>
                    </a:p>
                    <a:p>
                      <a:pPr algn="ctr"/>
                      <a:r>
                        <a:rPr lang="en-GB" dirty="0"/>
                        <a:t>5 mins</a:t>
                      </a:r>
                    </a:p>
                    <a:p>
                      <a:pPr algn="ctr"/>
                      <a:r>
                        <a:rPr lang="en-GB" dirty="0"/>
                        <a:t>0.5 mins</a:t>
                      </a:r>
                    </a:p>
                  </a:txBody>
                  <a:tcPr/>
                </a:tc>
                <a:tc>
                  <a:txBody>
                    <a:bodyPr/>
                    <a:lstStyle/>
                    <a:p>
                      <a:pPr algn="ctr"/>
                      <a:endParaRPr lang="en-GB" dirty="0"/>
                    </a:p>
                    <a:p>
                      <a:pPr algn="ctr"/>
                      <a:endParaRPr lang="en-GB" dirty="0"/>
                    </a:p>
                    <a:p>
                      <a:pPr algn="ctr"/>
                      <a:r>
                        <a:rPr lang="en-GB" dirty="0"/>
                        <a:t>8 mins</a:t>
                      </a:r>
                    </a:p>
                    <a:p>
                      <a:pPr algn="ctr"/>
                      <a:r>
                        <a:rPr lang="en-GB" dirty="0"/>
                        <a:t>0.9 mins</a:t>
                      </a:r>
                    </a:p>
                  </a:txBody>
                  <a:tcPr/>
                </a:tc>
                <a:extLst>
                  <a:ext uri="{0D108BD9-81ED-4DB2-BD59-A6C34878D82A}">
                    <a16:rowId xmlns:a16="http://schemas.microsoft.com/office/drawing/2014/main" val="1178340047"/>
                  </a:ext>
                </a:extLst>
              </a:tr>
            </a:tbl>
          </a:graphicData>
        </a:graphic>
      </p:graphicFrame>
      <p:sp>
        <p:nvSpPr>
          <p:cNvPr id="5" name="TextBox 4">
            <a:extLst>
              <a:ext uri="{FF2B5EF4-FFF2-40B4-BE49-F238E27FC236}">
                <a16:creationId xmlns:a16="http://schemas.microsoft.com/office/drawing/2014/main" id="{D3D1ECDE-F982-4B25-A62B-09742C834244}"/>
              </a:ext>
            </a:extLst>
          </p:cNvPr>
          <p:cNvSpPr txBox="1"/>
          <p:nvPr/>
        </p:nvSpPr>
        <p:spPr>
          <a:xfrm>
            <a:off x="611560" y="6237312"/>
            <a:ext cx="6696744" cy="307777"/>
          </a:xfrm>
          <a:prstGeom prst="rect">
            <a:avLst/>
          </a:prstGeom>
          <a:noFill/>
        </p:spPr>
        <p:txBody>
          <a:bodyPr wrap="square" rtlCol="0">
            <a:spAutoFit/>
          </a:bodyPr>
          <a:lstStyle/>
          <a:p>
            <a:r>
              <a:rPr lang="en-GB" sz="1400" baseline="30000" dirty="0"/>
              <a:t>1.</a:t>
            </a:r>
            <a:r>
              <a:rPr lang="en-GB" sz="1400" dirty="0"/>
              <a:t> St James-Roberts, Roberts, </a:t>
            </a:r>
            <a:r>
              <a:rPr lang="en-GB" sz="1400" dirty="0" err="1"/>
              <a:t>Hovish</a:t>
            </a:r>
            <a:r>
              <a:rPr lang="en-GB" sz="1400" dirty="0"/>
              <a:t> &amp; Owen 2016a</a:t>
            </a:r>
          </a:p>
        </p:txBody>
      </p:sp>
    </p:spTree>
    <p:extLst>
      <p:ext uri="{BB962C8B-B14F-4D97-AF65-F5344CB8AC3E}">
        <p14:creationId xmlns:p14="http://schemas.microsoft.com/office/powerpoint/2010/main" val="298510409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24</a:t>
            </a:fld>
            <a:endParaRPr lang="en-US"/>
          </a:p>
        </p:txBody>
      </p:sp>
      <p:sp>
        <p:nvSpPr>
          <p:cNvPr id="37891" name="Rectangle 3"/>
          <p:cNvSpPr>
            <a:spLocks noGrp="1" noChangeArrowheads="1"/>
          </p:cNvSpPr>
          <p:nvPr>
            <p:ph idx="4294967295"/>
          </p:nvPr>
        </p:nvSpPr>
        <p:spPr>
          <a:xfrm>
            <a:off x="251520" y="116633"/>
            <a:ext cx="8712968" cy="6741368"/>
          </a:xfrm>
        </p:spPr>
        <p:txBody>
          <a:bodyPr>
            <a:normAutofit fontScale="25000" lnSpcReduction="20000"/>
          </a:bodyPr>
          <a:lstStyle/>
          <a:p>
            <a:pPr marL="514350" indent="-514350" eaLnBrk="1" hangingPunct="1">
              <a:lnSpc>
                <a:spcPct val="90000"/>
              </a:lnSpc>
              <a:buNone/>
            </a:pPr>
            <a:r>
              <a:rPr lang="en-GB" sz="64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 </a:t>
            </a:r>
            <a:endParaRPr lang="en-GB" sz="6400" b="1" dirty="0">
              <a:solidFill>
                <a:srgbClr val="053AE5"/>
              </a:solidFill>
            </a:endParaRPr>
          </a:p>
          <a:p>
            <a:pPr marL="514350" indent="-514350" eaLnBrk="1" hangingPunct="1">
              <a:lnSpc>
                <a:spcPct val="90000"/>
              </a:lnSpc>
              <a:buNone/>
            </a:pPr>
            <a:r>
              <a:rPr lang="en-GB" sz="6400" b="1" dirty="0">
                <a:solidFill>
                  <a:srgbClr val="2669FE"/>
                </a:solidFill>
                <a:latin typeface="Calibri" panose="020F0502020204030204" pitchFamily="34" charset="0"/>
                <a:cs typeface="Calibri" panose="020F0502020204030204" pitchFamily="34" charset="0"/>
              </a:rPr>
              <a:t>Benefits and </a:t>
            </a:r>
            <a:r>
              <a:rPr lang="en-GB" sz="6400" b="1" dirty="0">
                <a:solidFill>
                  <a:srgbClr val="FF0000"/>
                </a:solidFill>
                <a:latin typeface="Calibri" panose="020F0502020204030204" pitchFamily="34" charset="0"/>
                <a:cs typeface="Calibri" panose="020F0502020204030204" pitchFamily="34" charset="0"/>
              </a:rPr>
              <a:t>Costs</a:t>
            </a:r>
            <a:r>
              <a:rPr lang="en-GB" sz="6400" b="1" dirty="0">
                <a:solidFill>
                  <a:srgbClr val="2669FE"/>
                </a:solidFill>
                <a:latin typeface="Calibri" panose="020F0502020204030204" pitchFamily="34" charset="0"/>
                <a:cs typeface="Calibri" panose="020F0502020204030204" pitchFamily="34" charset="0"/>
              </a:rPr>
              <a:t> of Limit-setting Parenting</a:t>
            </a:r>
          </a:p>
          <a:p>
            <a:pPr marL="0" indent="0" eaLnBrk="1" hangingPunct="1">
              <a:lnSpc>
                <a:spcPct val="80000"/>
              </a:lnSpc>
              <a:buNone/>
            </a:pPr>
            <a:endParaRPr lang="en-GB" sz="2400" b="1" dirty="0">
              <a:latin typeface="Calibri" panose="020F0502020204030204" pitchFamily="34" charset="0"/>
              <a:cs typeface="Calibri" panose="020F0502020204030204" pitchFamily="34" charset="0"/>
            </a:endParaRPr>
          </a:p>
          <a:p>
            <a:pPr eaLnBrk="1" hangingPunct="1">
              <a:lnSpc>
                <a:spcPct val="120000"/>
              </a:lnSpc>
              <a:buFont typeface="Arial" panose="020B0604020202020204" pitchFamily="34" charset="0"/>
              <a:buChar char="•"/>
            </a:pPr>
            <a:r>
              <a:rPr lang="en-GB" sz="8000" dirty="0">
                <a:latin typeface="Calibri" panose="020F0502020204030204" pitchFamily="34" charset="0"/>
                <a:cs typeface="Calibri" panose="020F0502020204030204" pitchFamily="34" charset="0"/>
              </a:rPr>
              <a:t>Three studies have examined whether affects breast-feeding: no evidence it does so</a:t>
            </a:r>
            <a:r>
              <a:rPr lang="en-GB" sz="8000" baseline="30000" dirty="0">
                <a:latin typeface="Calibri" panose="020F0502020204030204" pitchFamily="34" charset="0"/>
                <a:cs typeface="Calibri" panose="020F0502020204030204" pitchFamily="34" charset="0"/>
              </a:rPr>
              <a:t>1-3</a:t>
            </a:r>
            <a:r>
              <a:rPr lang="en-GB" sz="8000" dirty="0">
                <a:latin typeface="Calibri" panose="020F0502020204030204" pitchFamily="34" charset="0"/>
                <a:cs typeface="Calibri" panose="020F0502020204030204" pitchFamily="34" charset="0"/>
              </a:rPr>
              <a:t>. N.B. distinction between breast-milk constituents vs parenting feeding behaviours. </a:t>
            </a:r>
          </a:p>
          <a:p>
            <a:pPr eaLnBrk="1" hangingPunct="1">
              <a:lnSpc>
                <a:spcPct val="120000"/>
              </a:lnSpc>
              <a:buFont typeface="Arial" panose="020B0604020202020204" pitchFamily="34" charset="0"/>
              <a:buChar char="•"/>
            </a:pPr>
            <a:r>
              <a:rPr lang="en-GB" sz="8000" dirty="0">
                <a:latin typeface="Calibri" panose="020F0502020204030204" pitchFamily="34" charset="0"/>
                <a:cs typeface="Calibri" panose="020F0502020204030204" pitchFamily="34" charset="0"/>
              </a:rPr>
              <a:t>Otherwise, little evidence about possible harms.</a:t>
            </a:r>
          </a:p>
          <a:p>
            <a:pPr eaLnBrk="1" hangingPunct="1">
              <a:lnSpc>
                <a:spcPct val="120000"/>
              </a:lnSpc>
              <a:buFont typeface="Arial" panose="020B0604020202020204" pitchFamily="34" charset="0"/>
              <a:buChar char="•"/>
            </a:pPr>
            <a:r>
              <a:rPr lang="en-GB" sz="8000" dirty="0">
                <a:latin typeface="Calibri" panose="020F0502020204030204" pitchFamily="34" charset="0"/>
                <a:cs typeface="Calibri" panose="020F0502020204030204" pitchFamily="34" charset="0"/>
              </a:rPr>
              <a:t>Some potentially relevant findings from sleep </a:t>
            </a:r>
            <a:r>
              <a:rPr lang="en-GB" sz="8000" u="sng" dirty="0">
                <a:latin typeface="Calibri" panose="020F0502020204030204" pitchFamily="34" charset="0"/>
                <a:cs typeface="Calibri" panose="020F0502020204030204" pitchFamily="34" charset="0"/>
              </a:rPr>
              <a:t>treatment</a:t>
            </a:r>
            <a:r>
              <a:rPr lang="en-GB" sz="8000" dirty="0">
                <a:latin typeface="Calibri" panose="020F0502020204030204" pitchFamily="34" charset="0"/>
                <a:cs typeface="Calibri" panose="020F0502020204030204" pitchFamily="34" charset="0"/>
              </a:rPr>
              <a:t> studies (infants ≥6m age with sleep behaviour problems left to cry for long periods: e.g. 10-20 mins</a:t>
            </a:r>
            <a:r>
              <a:rPr lang="en-GB" sz="8000" baseline="30000" dirty="0">
                <a:latin typeface="Calibri" panose="020F0502020204030204" pitchFamily="34" charset="0"/>
                <a:cs typeface="Calibri" panose="020F0502020204030204" pitchFamily="34" charset="0"/>
              </a:rPr>
              <a:t>4</a:t>
            </a:r>
            <a:r>
              <a:rPr lang="en-GB" sz="8000" dirty="0">
                <a:latin typeface="Calibri" panose="020F0502020204030204" pitchFamily="34" charset="0"/>
                <a:cs typeface="Calibri" panose="020F0502020204030204" pitchFamily="34" charset="0"/>
              </a:rPr>
              <a:t>). </a:t>
            </a:r>
          </a:p>
          <a:p>
            <a:pPr eaLnBrk="1" hangingPunct="1">
              <a:lnSpc>
                <a:spcPct val="120000"/>
              </a:lnSpc>
              <a:buFont typeface="Arial" panose="020B0604020202020204" pitchFamily="34" charset="0"/>
              <a:buChar char="•"/>
            </a:pPr>
            <a:r>
              <a:rPr lang="en-GB" sz="8000" dirty="0">
                <a:latin typeface="Calibri" panose="020F0502020204030204" pitchFamily="34" charset="0"/>
                <a:cs typeface="Calibri" panose="020F0502020204030204" pitchFamily="34" charset="0"/>
              </a:rPr>
              <a:t>These studies have looked for differences between treated and control group infants in:</a:t>
            </a:r>
          </a:p>
          <a:p>
            <a:pPr lvl="1" indent="-342900" eaLnBrk="1" hangingPunct="1">
              <a:lnSpc>
                <a:spcPct val="80000"/>
              </a:lnSpc>
              <a:buFont typeface="Arial" panose="020B0604020202020204" pitchFamily="34" charset="0"/>
              <a:buChar char="•"/>
            </a:pPr>
            <a:r>
              <a:rPr lang="en-GB" sz="8000" dirty="0">
                <a:latin typeface="Calibri" panose="020F0502020204030204" pitchFamily="34" charset="0"/>
                <a:cs typeface="Calibri" panose="020F0502020204030204" pitchFamily="34" charset="0"/>
              </a:rPr>
              <a:t>Saliva cortisol levels during treatment</a:t>
            </a:r>
            <a:r>
              <a:rPr lang="en-GB" sz="8000" baseline="30000" dirty="0">
                <a:latin typeface="Calibri" panose="020F0502020204030204" pitchFamily="34" charset="0"/>
                <a:cs typeface="Calibri" panose="020F0502020204030204" pitchFamily="34" charset="0"/>
              </a:rPr>
              <a:t>4;5</a:t>
            </a:r>
          </a:p>
          <a:p>
            <a:pPr lvl="1" indent="-342900" eaLnBrk="1" hangingPunct="1">
              <a:lnSpc>
                <a:spcPct val="80000"/>
              </a:lnSpc>
              <a:buFont typeface="Arial" panose="020B0604020202020204" pitchFamily="34" charset="0"/>
              <a:buChar char="•"/>
            </a:pPr>
            <a:r>
              <a:rPr lang="en-GB" sz="8000" dirty="0">
                <a:latin typeface="Calibri" panose="020F0502020204030204" pitchFamily="34" charset="0"/>
                <a:cs typeface="Calibri" panose="020F0502020204030204" pitchFamily="34" charset="0"/>
              </a:rPr>
              <a:t>Insecure attachments to parents at 1yr</a:t>
            </a:r>
            <a:r>
              <a:rPr lang="en-GB" sz="8000" baseline="30000" dirty="0">
                <a:latin typeface="Calibri" panose="020F0502020204030204" pitchFamily="34" charset="0"/>
                <a:cs typeface="Calibri" panose="020F0502020204030204" pitchFamily="34" charset="0"/>
              </a:rPr>
              <a:t>5 </a:t>
            </a:r>
            <a:r>
              <a:rPr lang="en-GB" sz="8000" dirty="0">
                <a:latin typeface="Calibri" panose="020F0502020204030204" pitchFamily="34" charset="0"/>
                <a:cs typeface="Calibri" panose="020F0502020204030204" pitchFamily="34" charset="0"/>
              </a:rPr>
              <a:t>and 5 yr</a:t>
            </a:r>
            <a:r>
              <a:rPr lang="en-GB" sz="8000" baseline="30000" dirty="0">
                <a:latin typeface="Calibri" panose="020F0502020204030204" pitchFamily="34" charset="0"/>
                <a:cs typeface="Calibri" panose="020F0502020204030204" pitchFamily="34" charset="0"/>
              </a:rPr>
              <a:t>6</a:t>
            </a:r>
            <a:r>
              <a:rPr lang="en-GB" sz="8000" dirty="0">
                <a:latin typeface="Calibri" panose="020F0502020204030204" pitchFamily="34" charset="0"/>
                <a:cs typeface="Calibri" panose="020F0502020204030204" pitchFamily="34" charset="0"/>
              </a:rPr>
              <a:t> follow up</a:t>
            </a:r>
            <a:endParaRPr lang="en-GB" sz="8000" baseline="30000" dirty="0">
              <a:latin typeface="Calibri" panose="020F0502020204030204" pitchFamily="34" charset="0"/>
              <a:cs typeface="Calibri" panose="020F0502020204030204" pitchFamily="34" charset="0"/>
            </a:endParaRPr>
          </a:p>
          <a:p>
            <a:pPr lvl="1" indent="-342900" eaLnBrk="1" hangingPunct="1">
              <a:lnSpc>
                <a:spcPct val="80000"/>
              </a:lnSpc>
              <a:buFont typeface="Arial" panose="020B0604020202020204" pitchFamily="34" charset="0"/>
              <a:buChar char="•"/>
            </a:pPr>
            <a:r>
              <a:rPr lang="en-GB" sz="8000" dirty="0">
                <a:latin typeface="Calibri" panose="020F0502020204030204" pitchFamily="34" charset="0"/>
                <a:cs typeface="Calibri" panose="020F0502020204030204" pitchFamily="34" charset="0"/>
              </a:rPr>
              <a:t>Emotional-behavioural problems at 1yr</a:t>
            </a:r>
            <a:r>
              <a:rPr lang="en-GB" sz="8000" baseline="30000" dirty="0">
                <a:latin typeface="Calibri" panose="020F0502020204030204" pitchFamily="34" charset="0"/>
                <a:cs typeface="Calibri" panose="020F0502020204030204" pitchFamily="34" charset="0"/>
              </a:rPr>
              <a:t>5</a:t>
            </a:r>
            <a:r>
              <a:rPr lang="en-GB" sz="8000" dirty="0">
                <a:latin typeface="Calibri" panose="020F0502020204030204" pitchFamily="34" charset="0"/>
                <a:cs typeface="Calibri" panose="020F0502020204030204" pitchFamily="34" charset="0"/>
              </a:rPr>
              <a:t> and 5 yr</a:t>
            </a:r>
            <a:r>
              <a:rPr lang="en-GB" sz="8000" baseline="30000" dirty="0">
                <a:latin typeface="Calibri" panose="020F0502020204030204" pitchFamily="34" charset="0"/>
                <a:cs typeface="Calibri" panose="020F0502020204030204" pitchFamily="34" charset="0"/>
              </a:rPr>
              <a:t>6 </a:t>
            </a:r>
            <a:r>
              <a:rPr lang="en-GB" sz="8000" dirty="0">
                <a:latin typeface="Calibri" panose="020F0502020204030204" pitchFamily="34" charset="0"/>
                <a:cs typeface="Calibri" panose="020F0502020204030204" pitchFamily="34" charset="0"/>
              </a:rPr>
              <a:t>follow up</a:t>
            </a:r>
            <a:endParaRPr lang="en-GB" sz="8000" baseline="30000" dirty="0">
              <a:latin typeface="Calibri" panose="020F0502020204030204" pitchFamily="34" charset="0"/>
              <a:cs typeface="Calibri" panose="020F0502020204030204" pitchFamily="34" charset="0"/>
            </a:endParaRPr>
          </a:p>
          <a:p>
            <a:pPr lvl="1" indent="-342900" eaLnBrk="1" hangingPunct="1">
              <a:lnSpc>
                <a:spcPct val="80000"/>
              </a:lnSpc>
              <a:buFont typeface="Arial" panose="020B0604020202020204" pitchFamily="34" charset="0"/>
              <a:buChar char="•"/>
            </a:pPr>
            <a:endParaRPr lang="en-GB" sz="8000" baseline="30000" dirty="0">
              <a:latin typeface="Calibri" panose="020F0502020204030204" pitchFamily="34" charset="0"/>
              <a:cs typeface="Calibri" panose="020F0502020204030204" pitchFamily="34" charset="0"/>
            </a:endParaRPr>
          </a:p>
          <a:p>
            <a:pPr marL="400050" lvl="1" indent="0" eaLnBrk="1" hangingPunct="1">
              <a:lnSpc>
                <a:spcPct val="80000"/>
              </a:lnSpc>
              <a:buNone/>
            </a:pPr>
            <a:endParaRPr lang="en-GB" sz="8000" baseline="30000" dirty="0">
              <a:latin typeface="Calibri" panose="020F0502020204030204" pitchFamily="34" charset="0"/>
              <a:cs typeface="Calibri" panose="020F0502020204030204" pitchFamily="34" charset="0"/>
            </a:endParaRPr>
          </a:p>
          <a:p>
            <a:pPr eaLnBrk="1" hangingPunct="1">
              <a:lnSpc>
                <a:spcPct val="80000"/>
              </a:lnSpc>
              <a:buFont typeface="Arial" panose="020B0604020202020204" pitchFamily="34" charset="0"/>
              <a:buChar char="•"/>
            </a:pPr>
            <a:r>
              <a:rPr lang="en-GB" sz="8000" dirty="0">
                <a:latin typeface="Calibri" panose="020F0502020204030204" pitchFamily="34" charset="0"/>
                <a:cs typeface="Calibri" panose="020F0502020204030204" pitchFamily="34" charset="0"/>
              </a:rPr>
              <a:t>No evidence of harmful consequences found. </a:t>
            </a:r>
          </a:p>
          <a:p>
            <a:pPr eaLnBrk="1" hangingPunct="1">
              <a:lnSpc>
                <a:spcPct val="80000"/>
              </a:lnSpc>
              <a:buFont typeface="Arial" panose="020B0604020202020204" pitchFamily="34" charset="0"/>
              <a:buChar char="•"/>
            </a:pPr>
            <a:endParaRPr lang="en-GB" sz="8000" dirty="0">
              <a:latin typeface="Calibri" panose="020F0502020204030204" pitchFamily="34" charset="0"/>
              <a:cs typeface="Calibri" panose="020F0502020204030204" pitchFamily="34" charset="0"/>
            </a:endParaRPr>
          </a:p>
          <a:p>
            <a:pPr eaLnBrk="1" hangingPunct="1">
              <a:lnSpc>
                <a:spcPct val="80000"/>
              </a:lnSpc>
              <a:buFont typeface="Arial" panose="020B0604020202020204" pitchFamily="34" charset="0"/>
              <a:buChar char="•"/>
            </a:pPr>
            <a:r>
              <a:rPr lang="en-GB" sz="8000" dirty="0">
                <a:solidFill>
                  <a:srgbClr val="FF0000"/>
                </a:solidFill>
                <a:latin typeface="Calibri" panose="020F0502020204030204" pitchFamily="34" charset="0"/>
                <a:cs typeface="Calibri" panose="020F0502020204030204" pitchFamily="34" charset="0"/>
              </a:rPr>
              <a:t>Conclusion:</a:t>
            </a:r>
            <a:r>
              <a:rPr lang="en-GB" sz="8000" dirty="0">
                <a:latin typeface="Calibri" panose="020F0502020204030204" pitchFamily="34" charset="0"/>
                <a:cs typeface="Calibri" panose="020F0502020204030204" pitchFamily="34" charset="0"/>
              </a:rPr>
              <a:t> limit setting parenting as practiced by Western parents </a:t>
            </a:r>
          </a:p>
          <a:p>
            <a:pPr marL="0" indent="0" eaLnBrk="1" hangingPunct="1">
              <a:lnSpc>
                <a:spcPct val="80000"/>
              </a:lnSpc>
              <a:buNone/>
            </a:pPr>
            <a:r>
              <a:rPr lang="en-GB" sz="8000" dirty="0">
                <a:latin typeface="Calibri" panose="020F0502020204030204" pitchFamily="34" charset="0"/>
                <a:cs typeface="Calibri" panose="020F0502020204030204" pitchFamily="34" charset="0"/>
              </a:rPr>
              <a:t>	in first 6m unlikely to have adverse consequences.</a:t>
            </a:r>
          </a:p>
          <a:p>
            <a:pPr lvl="1" indent="-342900" eaLnBrk="1" hangingPunct="1">
              <a:lnSpc>
                <a:spcPct val="80000"/>
              </a:lnSpc>
              <a:buFont typeface="Arial" panose="020B0604020202020204" pitchFamily="34" charset="0"/>
              <a:buChar char="•"/>
            </a:pPr>
            <a:endParaRPr lang="en-GB" sz="7200" b="1" dirty="0">
              <a:latin typeface="Calibri" panose="020F0502020204030204" pitchFamily="34" charset="0"/>
              <a:cs typeface="Calibri" panose="020F0502020204030204" pitchFamily="34" charset="0"/>
            </a:endParaRPr>
          </a:p>
          <a:p>
            <a:pPr marL="0" indent="0" eaLnBrk="1" hangingPunct="1">
              <a:lnSpc>
                <a:spcPct val="80000"/>
              </a:lnSpc>
              <a:buNone/>
            </a:pPr>
            <a:endParaRPr lang="en-GB" sz="4000" b="1" dirty="0">
              <a:latin typeface="Calibri" panose="020F0502020204030204" pitchFamily="34" charset="0"/>
              <a:cs typeface="Calibri" panose="020F0502020204030204" pitchFamily="34" charset="0"/>
            </a:endParaRPr>
          </a:p>
          <a:p>
            <a:pPr marL="0" indent="0" eaLnBrk="1" hangingPunct="1">
              <a:lnSpc>
                <a:spcPct val="80000"/>
              </a:lnSpc>
              <a:buNone/>
            </a:pPr>
            <a:r>
              <a:rPr lang="en-GB" sz="6400" baseline="30000" dirty="0">
                <a:latin typeface="Calibri" panose="020F0502020204030204" pitchFamily="34" charset="0"/>
                <a:cs typeface="Calibri" panose="020F0502020204030204" pitchFamily="34" charset="0"/>
              </a:rPr>
              <a:t>1;</a:t>
            </a:r>
            <a:r>
              <a:rPr lang="en-GB" sz="6400" dirty="0">
                <a:latin typeface="Calibri" panose="020F0502020204030204" pitchFamily="34" charset="0"/>
                <a:cs typeface="Calibri" panose="020F0502020204030204" pitchFamily="34" charset="0"/>
              </a:rPr>
              <a:t>Pinilla &amp; Birch 1993; </a:t>
            </a:r>
            <a:r>
              <a:rPr lang="en-GB" sz="6400" baseline="30000" dirty="0">
                <a:latin typeface="Calibri" panose="020F0502020204030204" pitchFamily="34" charset="0"/>
                <a:cs typeface="Calibri" panose="020F0502020204030204" pitchFamily="34" charset="0"/>
              </a:rPr>
              <a:t>2</a:t>
            </a:r>
            <a:r>
              <a:rPr lang="en-GB" sz="6400" dirty="0">
                <a:latin typeface="Calibri" panose="020F0502020204030204" pitchFamily="34" charset="0"/>
                <a:cs typeface="Calibri" panose="020F0502020204030204" pitchFamily="34" charset="0"/>
              </a:rPr>
              <a:t>St James-Roberts et al. 2001; </a:t>
            </a:r>
            <a:r>
              <a:rPr lang="en-GB" sz="6400" baseline="30000" dirty="0">
                <a:latin typeface="Calibri" panose="020F0502020204030204" pitchFamily="34" charset="0"/>
                <a:cs typeface="Calibri" panose="020F0502020204030204" pitchFamily="34" charset="0"/>
              </a:rPr>
              <a:t>3</a:t>
            </a:r>
            <a:r>
              <a:rPr lang="en-GB" sz="6400" dirty="0">
                <a:latin typeface="Calibri" panose="020F0502020204030204" pitchFamily="34" charset="0"/>
                <a:cs typeface="Calibri" panose="020F0502020204030204" pitchFamily="34" charset="0"/>
              </a:rPr>
              <a:t>Galland et al. 2018; </a:t>
            </a:r>
            <a:r>
              <a:rPr lang="en-GB" sz="6400" baseline="30000" dirty="0">
                <a:latin typeface="Calibri" panose="020F0502020204030204" pitchFamily="34" charset="0"/>
                <a:cs typeface="Calibri" panose="020F0502020204030204" pitchFamily="34" charset="0"/>
              </a:rPr>
              <a:t> 4</a:t>
            </a:r>
            <a:r>
              <a:rPr lang="en-GB" sz="6400" dirty="0">
                <a:latin typeface="Calibri" panose="020F0502020204030204" pitchFamily="34" charset="0"/>
                <a:cs typeface="Calibri" panose="020F0502020204030204" pitchFamily="34" charset="0"/>
              </a:rPr>
              <a:t>Middlemiss et al. 2012; </a:t>
            </a:r>
          </a:p>
          <a:p>
            <a:pPr marL="0" indent="0" eaLnBrk="1" hangingPunct="1">
              <a:lnSpc>
                <a:spcPct val="80000"/>
              </a:lnSpc>
              <a:buNone/>
            </a:pPr>
            <a:r>
              <a:rPr lang="en-GB" sz="6400" baseline="30000" dirty="0">
                <a:latin typeface="Calibri" panose="020F0502020204030204" pitchFamily="34" charset="0"/>
                <a:cs typeface="Calibri" panose="020F0502020204030204" pitchFamily="34" charset="0"/>
              </a:rPr>
              <a:t>5</a:t>
            </a:r>
            <a:r>
              <a:rPr lang="en-GB" sz="6400" dirty="0">
                <a:latin typeface="Calibri" panose="020F0502020204030204" pitchFamily="34" charset="0"/>
                <a:cs typeface="Calibri" panose="020F0502020204030204" pitchFamily="34" charset="0"/>
              </a:rPr>
              <a:t> </a:t>
            </a:r>
            <a:r>
              <a:rPr lang="en-GB" sz="6400" dirty="0" err="1">
                <a:latin typeface="Calibri" panose="020F0502020204030204" pitchFamily="34" charset="0"/>
                <a:cs typeface="Calibri" panose="020F0502020204030204" pitchFamily="34" charset="0"/>
              </a:rPr>
              <a:t>Gradisar</a:t>
            </a:r>
            <a:r>
              <a:rPr lang="en-GB" sz="6400" dirty="0">
                <a:latin typeface="Calibri" panose="020F0502020204030204" pitchFamily="34" charset="0"/>
                <a:cs typeface="Calibri" panose="020F0502020204030204" pitchFamily="34" charset="0"/>
              </a:rPr>
              <a:t> et al. 2016; </a:t>
            </a:r>
            <a:r>
              <a:rPr lang="en-GB" sz="6400" baseline="30000" dirty="0">
                <a:latin typeface="Calibri" panose="020F0502020204030204" pitchFamily="34" charset="0"/>
                <a:cs typeface="Calibri" panose="020F0502020204030204" pitchFamily="34" charset="0"/>
              </a:rPr>
              <a:t>6</a:t>
            </a:r>
            <a:r>
              <a:rPr lang="en-GB" sz="6400" dirty="0">
                <a:latin typeface="Calibri" panose="020F0502020204030204" pitchFamily="34" charset="0"/>
                <a:cs typeface="Calibri" panose="020F0502020204030204" pitchFamily="34" charset="0"/>
              </a:rPr>
              <a:t> Price et al. 2012.   </a:t>
            </a:r>
          </a:p>
          <a:p>
            <a:pPr marL="0" indent="0" eaLnBrk="1" hangingPunct="1">
              <a:lnSpc>
                <a:spcPct val="80000"/>
              </a:lnSpc>
              <a:buNone/>
            </a:pPr>
            <a:endParaRPr lang="en-GB" sz="7200" b="1" dirty="0">
              <a:latin typeface="Calibri" panose="020F0502020204030204" pitchFamily="34" charset="0"/>
              <a:cs typeface="Calibri" panose="020F0502020204030204" pitchFamily="34" charset="0"/>
            </a:endParaRPr>
          </a:p>
          <a:p>
            <a:pPr marL="0" indent="0" eaLnBrk="1" hangingPunct="1">
              <a:lnSpc>
                <a:spcPct val="80000"/>
              </a:lnSpc>
              <a:buNone/>
            </a:pPr>
            <a:endParaRPr lang="en-GB" sz="2400" b="1" dirty="0">
              <a:latin typeface="Calibri" panose="020F0502020204030204" pitchFamily="34" charset="0"/>
              <a:cs typeface="Calibri" panose="020F0502020204030204" pitchFamily="34" charset="0"/>
            </a:endParaRPr>
          </a:p>
          <a:p>
            <a:pPr marL="0" indent="0" eaLnBrk="1" hangingPunct="1">
              <a:lnSpc>
                <a:spcPct val="80000"/>
              </a:lnSpc>
              <a:buNone/>
            </a:pPr>
            <a:endParaRPr lang="en-GB" sz="2400" b="1" dirty="0">
              <a:latin typeface="Calibri" panose="020F0502020204030204" pitchFamily="34" charset="0"/>
              <a:cs typeface="Calibri" panose="020F0502020204030204" pitchFamily="34" charset="0"/>
            </a:endParaRPr>
          </a:p>
          <a:p>
            <a:pPr marL="0" indent="0" eaLnBrk="1" hangingPunct="1">
              <a:lnSpc>
                <a:spcPct val="80000"/>
              </a:lnSpc>
              <a:buNone/>
            </a:pPr>
            <a:endParaRPr lang="en-GB" dirty="0">
              <a:solidFill>
                <a:srgbClr val="013CBF"/>
              </a:solidFill>
              <a:latin typeface="Calibri" panose="020F0502020204030204" pitchFamily="34" charset="0"/>
              <a:cs typeface="Calibri" panose="020F0502020204030204" pitchFamily="34" charset="0"/>
            </a:endParaRPr>
          </a:p>
          <a:p>
            <a:pPr eaLnBrk="1" hangingPunct="1">
              <a:lnSpc>
                <a:spcPct val="90000"/>
              </a:lnSpc>
              <a:buFont typeface="Arial" charset="0"/>
              <a:buNone/>
            </a:pPr>
            <a:r>
              <a:rPr lang="en-GB" b="1" dirty="0">
                <a:solidFill>
                  <a:srgbClr val="013CBF"/>
                </a:solidFill>
                <a:latin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274312079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9458E85A-B3AD-4E1A-ABD6-D3AB93868A33}" type="slidenum">
              <a:rPr lang="en-US"/>
              <a:pPr>
                <a:defRPr/>
              </a:pPr>
              <a:t>25</a:t>
            </a:fld>
            <a:endParaRPr lang="en-US"/>
          </a:p>
        </p:txBody>
      </p:sp>
      <p:sp>
        <p:nvSpPr>
          <p:cNvPr id="37891" name="Rectangle 3"/>
          <p:cNvSpPr>
            <a:spLocks noGrp="1" noChangeArrowheads="1"/>
          </p:cNvSpPr>
          <p:nvPr>
            <p:ph idx="4294967295"/>
          </p:nvPr>
        </p:nvSpPr>
        <p:spPr>
          <a:xfrm>
            <a:off x="251520" y="333375"/>
            <a:ext cx="8712968" cy="6524625"/>
          </a:xfrm>
        </p:spPr>
        <p:txBody>
          <a:bodyPr>
            <a:normAutofit fontScale="25000" lnSpcReduction="20000"/>
          </a:bodyPr>
          <a:lstStyle/>
          <a:p>
            <a:pPr marL="514350" indent="-514350" eaLnBrk="1" hangingPunct="1">
              <a:lnSpc>
                <a:spcPct val="90000"/>
              </a:lnSpc>
              <a:buNone/>
            </a:pPr>
            <a:r>
              <a:rPr lang="en-GB" sz="64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 </a:t>
            </a:r>
            <a:endParaRPr lang="en-GB" sz="6400" b="1" dirty="0">
              <a:solidFill>
                <a:srgbClr val="053AE5"/>
              </a:solidFill>
            </a:endParaRPr>
          </a:p>
          <a:p>
            <a:pPr marL="514350" indent="-514350" eaLnBrk="1" hangingPunct="1">
              <a:lnSpc>
                <a:spcPct val="90000"/>
              </a:lnSpc>
              <a:buNone/>
            </a:pPr>
            <a:r>
              <a:rPr lang="en-GB" sz="7200" b="1" dirty="0">
                <a:solidFill>
                  <a:srgbClr val="2669FE"/>
                </a:solidFill>
                <a:latin typeface="Calibri" panose="020F0502020204030204" pitchFamily="34" charset="0"/>
                <a:cs typeface="Calibri" panose="020F0502020204030204" pitchFamily="34" charset="0"/>
              </a:rPr>
              <a:t>Benefits and Costs of </a:t>
            </a:r>
            <a:r>
              <a:rPr lang="en-GB" sz="7200" b="1" dirty="0">
                <a:solidFill>
                  <a:srgbClr val="FF0000"/>
                </a:solidFill>
                <a:latin typeface="Calibri" panose="020F0502020204030204" pitchFamily="34" charset="0"/>
                <a:cs typeface="Calibri" panose="020F0502020204030204" pitchFamily="34" charset="0"/>
              </a:rPr>
              <a:t>Infant</a:t>
            </a:r>
            <a:r>
              <a:rPr lang="en-GB" sz="7200" b="1" dirty="0">
                <a:solidFill>
                  <a:srgbClr val="2669FE"/>
                </a:solidFill>
                <a:latin typeface="Calibri" panose="020F0502020204030204" pitchFamily="34" charset="0"/>
                <a:cs typeface="Calibri" panose="020F0502020204030204" pitchFamily="34" charset="0"/>
              </a:rPr>
              <a:t> </a:t>
            </a:r>
            <a:r>
              <a:rPr lang="en-GB" sz="7200" b="1" dirty="0">
                <a:solidFill>
                  <a:srgbClr val="FF0000"/>
                </a:solidFill>
                <a:latin typeface="Calibri" panose="020F0502020204030204" pitchFamily="34" charset="0"/>
                <a:cs typeface="Calibri" panose="020F0502020204030204" pitchFamily="34" charset="0"/>
              </a:rPr>
              <a:t>Cued</a:t>
            </a:r>
            <a:r>
              <a:rPr lang="en-GB" sz="7200" b="1" dirty="0">
                <a:solidFill>
                  <a:srgbClr val="2669FE"/>
                </a:solidFill>
                <a:latin typeface="Calibri" panose="020F0502020204030204" pitchFamily="34" charset="0"/>
                <a:cs typeface="Calibri" panose="020F0502020204030204" pitchFamily="34" charset="0"/>
              </a:rPr>
              <a:t> Parenting</a:t>
            </a:r>
          </a:p>
          <a:p>
            <a:pPr marL="514350" indent="-514350" eaLnBrk="1" hangingPunct="1">
              <a:lnSpc>
                <a:spcPct val="90000"/>
              </a:lnSpc>
              <a:buNone/>
            </a:pPr>
            <a:endParaRPr lang="en-GB" sz="2000" b="1" dirty="0">
              <a:solidFill>
                <a:srgbClr val="00B0F0"/>
              </a:solidFill>
            </a:endParaRPr>
          </a:p>
          <a:p>
            <a:pPr eaLnBrk="1" hangingPunct="1">
              <a:lnSpc>
                <a:spcPct val="120000"/>
              </a:lnSpc>
              <a:buFont typeface="Arial" panose="020B0604020202020204" pitchFamily="34" charset="0"/>
              <a:buChar char="•"/>
            </a:pPr>
            <a:r>
              <a:rPr lang="en-GB" sz="9600" dirty="0">
                <a:latin typeface="Calibri" panose="020F0502020204030204" pitchFamily="34" charset="0"/>
                <a:cs typeface="Calibri" panose="020F0502020204030204" pitchFamily="34" charset="0"/>
              </a:rPr>
              <a:t>Single Study: of Possums ‘neuro-protective care’</a:t>
            </a:r>
            <a:r>
              <a:rPr lang="en-GB" sz="9600" b="1" baseline="30000" dirty="0">
                <a:latin typeface="Calibri" panose="020F0502020204030204" pitchFamily="34" charset="0"/>
                <a:cs typeface="Calibri" panose="020F0502020204030204" pitchFamily="34" charset="0"/>
              </a:rPr>
              <a:t>1.</a:t>
            </a:r>
            <a:r>
              <a:rPr lang="en-GB" sz="9600" b="1" baseline="30000" dirty="0">
                <a:solidFill>
                  <a:srgbClr val="2669FE"/>
                </a:solidFill>
                <a:latin typeface="Calibri" panose="020F0502020204030204" pitchFamily="34" charset="0"/>
                <a:cs typeface="Calibri" panose="020F0502020204030204" pitchFamily="34" charset="0"/>
              </a:rPr>
              <a:t> </a:t>
            </a:r>
            <a:r>
              <a:rPr lang="en-GB" sz="9600" b="1" dirty="0">
                <a:latin typeface="Calibri" panose="020F0502020204030204" pitchFamily="34" charset="0"/>
                <a:cs typeface="Calibri" panose="020F0502020204030204" pitchFamily="34" charset="0"/>
              </a:rPr>
              <a:t> </a:t>
            </a:r>
            <a:r>
              <a:rPr lang="en-GB" sz="9600" dirty="0">
                <a:latin typeface="Calibri" panose="020F0502020204030204" pitchFamily="34" charset="0"/>
                <a:cs typeface="Calibri" panose="020F0502020204030204" pitchFamily="34" charset="0"/>
              </a:rPr>
              <a:t>A</a:t>
            </a:r>
            <a:r>
              <a:rPr lang="en-GB" sz="9600" b="1" dirty="0">
                <a:latin typeface="Calibri" panose="020F0502020204030204" pitchFamily="34" charset="0"/>
                <a:cs typeface="Calibri" panose="020F0502020204030204" pitchFamily="34" charset="0"/>
              </a:rPr>
              <a:t> </a:t>
            </a:r>
            <a:r>
              <a:rPr lang="en-GB" sz="9600" dirty="0">
                <a:latin typeface="Calibri" panose="020F0502020204030204" pitchFamily="34" charset="0"/>
                <a:cs typeface="Calibri" panose="020F0502020204030204" pitchFamily="34" charset="0"/>
              </a:rPr>
              <a:t>provisional</a:t>
            </a:r>
            <a:r>
              <a:rPr lang="en-GB" sz="9600" b="1" dirty="0">
                <a:latin typeface="Calibri" panose="020F0502020204030204" pitchFamily="34" charset="0"/>
                <a:cs typeface="Calibri" panose="020F0502020204030204" pitchFamily="34" charset="0"/>
              </a:rPr>
              <a:t> </a:t>
            </a:r>
            <a:r>
              <a:rPr lang="en-GB" sz="9600" dirty="0">
                <a:latin typeface="Calibri" panose="020F0502020204030204" pitchFamily="34" charset="0"/>
                <a:cs typeface="Calibri" panose="020F0502020204030204" pitchFamily="34" charset="0"/>
              </a:rPr>
              <a:t>survey: questions based on prior parent-group discussions and individual interviews. </a:t>
            </a:r>
          </a:p>
          <a:p>
            <a:pPr marL="0" indent="0">
              <a:buNone/>
            </a:pPr>
            <a:r>
              <a:rPr lang="en-GB" sz="9600" dirty="0">
                <a:latin typeface="Calibri" panose="020F0502020204030204" pitchFamily="34" charset="0"/>
                <a:cs typeface="Calibri" panose="020F0502020204030204" pitchFamily="34" charset="0"/>
              </a:rPr>
              <a:t>Survey Results:</a:t>
            </a:r>
          </a:p>
          <a:p>
            <a:pPr marL="0" indent="0">
              <a:buNone/>
            </a:pPr>
            <a:r>
              <a:rPr lang="en-GB" sz="7200" dirty="0">
                <a:latin typeface="Calibri" panose="020F0502020204030204" pitchFamily="34" charset="0"/>
                <a:cs typeface="Calibri" panose="020F0502020204030204" pitchFamily="34" charset="0"/>
              </a:rPr>
              <a:t>64 mothers, mean age 34, postgraduate qualifications &amp; high family income. Infant mean age 4m. Because of missing answers, figures for each question: </a:t>
            </a:r>
            <a:r>
              <a:rPr lang="en-GB" sz="7200" dirty="0">
                <a:solidFill>
                  <a:srgbClr val="000000"/>
                </a:solidFill>
                <a:latin typeface="AdvTT5235d5a9"/>
              </a:rPr>
              <a:t>Primary concerns: frequent infant night waking (26/45), too little day sleep (6/45); inability to put baby down (6/45); dif</a:t>
            </a:r>
            <a:r>
              <a:rPr lang="en-GB" sz="7200" dirty="0">
                <a:solidFill>
                  <a:srgbClr val="000000"/>
                </a:solidFill>
                <a:latin typeface="AdvTT5235d5a9+fb"/>
              </a:rPr>
              <a:t>fi</a:t>
            </a:r>
            <a:r>
              <a:rPr lang="en-GB" sz="7200" dirty="0">
                <a:solidFill>
                  <a:srgbClr val="000000"/>
                </a:solidFill>
                <a:latin typeface="AdvTT5235d5a9"/>
              </a:rPr>
              <a:t>culty self-settling (3/45). Parents reported: stress, exhaustion, anxiety, irritability, depression, lack of self-care, being unable to cope.</a:t>
            </a:r>
          </a:p>
          <a:p>
            <a:r>
              <a:rPr lang="en-GB" sz="7200" dirty="0">
                <a:solidFill>
                  <a:srgbClr val="000000"/>
                </a:solidFill>
                <a:latin typeface="AdvTT5235d5a9"/>
                <a:cs typeface="Calibri" panose="020F0502020204030204" pitchFamily="34" charset="0"/>
              </a:rPr>
              <a:t>37/39: would use Possums again; 35/36 would recommend it to other parents;</a:t>
            </a:r>
            <a:r>
              <a:rPr lang="en-GB" sz="7200" dirty="0">
                <a:latin typeface="AdvTT5235d5a9"/>
              </a:rPr>
              <a:t> </a:t>
            </a:r>
          </a:p>
          <a:p>
            <a:r>
              <a:rPr lang="en-GB" sz="7200" dirty="0">
                <a:latin typeface="AdvTT5235d5a9"/>
              </a:rPr>
              <a:t>36/36: it encouraged </a:t>
            </a:r>
            <a:r>
              <a:rPr lang="en-GB" sz="7200" dirty="0">
                <a:latin typeface="AdvTT5235d5a9+fb"/>
              </a:rPr>
              <a:t>fl</a:t>
            </a:r>
            <a:r>
              <a:rPr lang="en-GB" sz="7200" dirty="0">
                <a:latin typeface="AdvTT5235d5a9"/>
              </a:rPr>
              <a:t>exibility in their parenting; </a:t>
            </a:r>
          </a:p>
          <a:p>
            <a:r>
              <a:rPr lang="en-GB" sz="7200" dirty="0">
                <a:latin typeface="AdvTT5235d5a9"/>
              </a:rPr>
              <a:t>33/33: it respected their choices and provided relevant information;</a:t>
            </a:r>
          </a:p>
          <a:p>
            <a:r>
              <a:rPr lang="en-GB" sz="7200" dirty="0">
                <a:latin typeface="AdvTT5235d5a9"/>
              </a:rPr>
              <a:t>30/31: it helped them to relate better to their baby; </a:t>
            </a:r>
          </a:p>
          <a:p>
            <a:r>
              <a:rPr lang="en-GB" sz="7200" dirty="0">
                <a:latin typeface="AdvTT5235d5a9"/>
              </a:rPr>
              <a:t>32/33: it helped them deal with dif</a:t>
            </a:r>
            <a:r>
              <a:rPr lang="en-GB" sz="7200" dirty="0">
                <a:latin typeface="AdvTT5235d5a9+fb"/>
              </a:rPr>
              <a:t>fi</a:t>
            </a:r>
            <a:r>
              <a:rPr lang="en-GB" sz="7200" dirty="0">
                <a:latin typeface="AdvTT5235d5a9"/>
              </a:rPr>
              <a:t>cult thoughts and feelings; </a:t>
            </a:r>
          </a:p>
          <a:p>
            <a:r>
              <a:rPr lang="en-GB" sz="7200" dirty="0">
                <a:latin typeface="AdvTT5235d5a9"/>
              </a:rPr>
              <a:t>33/34: it helped them become the parent they wanted to be; </a:t>
            </a:r>
          </a:p>
          <a:p>
            <a:r>
              <a:rPr lang="en-GB" sz="7200" dirty="0">
                <a:latin typeface="AdvTT5235d5a9"/>
              </a:rPr>
              <a:t>26/27: felt they received useful information; </a:t>
            </a:r>
          </a:p>
          <a:p>
            <a:r>
              <a:rPr lang="en-GB" sz="7200" dirty="0">
                <a:latin typeface="AdvTT5235d5a9"/>
              </a:rPr>
              <a:t>22/26: felt they achieved at least some of their infant sleep goals.</a:t>
            </a:r>
          </a:p>
          <a:p>
            <a:pPr marL="0" indent="0">
              <a:buNone/>
            </a:pPr>
            <a:r>
              <a:rPr lang="en-GB" sz="8000" b="1" dirty="0">
                <a:solidFill>
                  <a:srgbClr val="FF0000"/>
                </a:solidFill>
                <a:latin typeface="AdvTT5235d5a9"/>
                <a:cs typeface="Calibri" panose="020F0502020204030204" pitchFamily="34" charset="0"/>
              </a:rPr>
              <a:t>CONCLUSIONS:</a:t>
            </a:r>
            <a:r>
              <a:rPr lang="en-GB" sz="8000" b="1" dirty="0">
                <a:solidFill>
                  <a:srgbClr val="2669FE"/>
                </a:solidFill>
                <a:latin typeface="AdvTT5235d5a9"/>
                <a:cs typeface="Calibri" panose="020F0502020204030204" pitchFamily="34" charset="0"/>
              </a:rPr>
              <a:t> participating parents liked it; little benefit in improving infant sleep (N.B. not targeted by this programme). Concern: will increase sleep behaviour problems? </a:t>
            </a:r>
            <a:endParaRPr lang="en-GB" sz="6400" b="1" baseline="30000" dirty="0">
              <a:solidFill>
                <a:srgbClr val="2669FE"/>
              </a:solidFill>
              <a:latin typeface="AdvTT5235d5a9"/>
              <a:cs typeface="Calibri" panose="020F0502020204030204" pitchFamily="34" charset="0"/>
            </a:endParaRPr>
          </a:p>
          <a:p>
            <a:pPr marL="0" indent="0">
              <a:buNone/>
            </a:pPr>
            <a:r>
              <a:rPr lang="en-GB" sz="6400" b="1" baseline="30000" dirty="0">
                <a:solidFill>
                  <a:srgbClr val="2669FE"/>
                </a:solidFill>
                <a:latin typeface="AdvTT5235d5a9"/>
                <a:cs typeface="Calibri" panose="020F0502020204030204" pitchFamily="34" charset="0"/>
              </a:rPr>
              <a:t>		</a:t>
            </a:r>
            <a:r>
              <a:rPr lang="en-GB" sz="5600" b="1" baseline="30000" dirty="0">
                <a:solidFill>
                  <a:srgbClr val="2669FE"/>
                </a:solidFill>
                <a:latin typeface="AdvTT5235d5a9"/>
                <a:cs typeface="Calibri" panose="020F0502020204030204" pitchFamily="34" charset="0"/>
              </a:rPr>
              <a:t>1 </a:t>
            </a:r>
            <a:r>
              <a:rPr lang="en-GB" sz="5600" b="1" dirty="0">
                <a:solidFill>
                  <a:srgbClr val="2669FE"/>
                </a:solidFill>
                <a:latin typeface="AdvTT5235d5a9"/>
                <a:cs typeface="Calibri" panose="020F0502020204030204" pitchFamily="34" charset="0"/>
              </a:rPr>
              <a:t>Ball, Douglas, </a:t>
            </a:r>
            <a:r>
              <a:rPr lang="en-GB" sz="5600" b="1" dirty="0" err="1">
                <a:solidFill>
                  <a:srgbClr val="2669FE"/>
                </a:solidFill>
                <a:latin typeface="AdvTT5235d5a9"/>
                <a:cs typeface="Calibri" panose="020F0502020204030204" pitchFamily="34" charset="0"/>
              </a:rPr>
              <a:t>Kulasinghe</a:t>
            </a:r>
            <a:r>
              <a:rPr lang="en-GB" sz="5600" b="1" dirty="0">
                <a:solidFill>
                  <a:srgbClr val="2669FE"/>
                </a:solidFill>
                <a:latin typeface="AdvTT5235d5a9"/>
                <a:cs typeface="Calibri" panose="020F0502020204030204" pitchFamily="34" charset="0"/>
              </a:rPr>
              <a:t>, Whittingham &amp; Hill 2018</a:t>
            </a:r>
          </a:p>
          <a:p>
            <a:endParaRPr lang="en-GB" sz="6400" b="1" dirty="0">
              <a:latin typeface="Calibri" panose="020F0502020204030204" pitchFamily="34" charset="0"/>
              <a:cs typeface="Calibri" panose="020F0502020204030204" pitchFamily="34" charset="0"/>
            </a:endParaRPr>
          </a:p>
          <a:p>
            <a:pPr marL="0" indent="0">
              <a:buNone/>
            </a:pPr>
            <a:endParaRPr lang="en-GB" sz="2800" b="1" dirty="0">
              <a:latin typeface="Calibri" panose="020F0502020204030204" pitchFamily="34" charset="0"/>
              <a:cs typeface="Calibri" panose="020F0502020204030204" pitchFamily="34" charset="0"/>
            </a:endParaRPr>
          </a:p>
          <a:p>
            <a:pPr marL="0" indent="0">
              <a:buNone/>
            </a:pPr>
            <a:endParaRPr lang="en-GB" b="1" dirty="0">
              <a:latin typeface="Calibri" panose="020F0502020204030204" pitchFamily="34" charset="0"/>
              <a:cs typeface="Calibri" panose="020F0502020204030204" pitchFamily="34" charset="0"/>
            </a:endParaRPr>
          </a:p>
          <a:p>
            <a:pPr marL="0" indent="0">
              <a:buNone/>
            </a:pPr>
            <a:r>
              <a:rPr lang="en-GB" sz="2800" b="1" dirty="0">
                <a:latin typeface="Calibri" panose="020F0502020204030204" pitchFamily="34" charset="0"/>
                <a:cs typeface="Calibri" panose="020F0502020204030204" pitchFamily="34" charset="0"/>
              </a:rPr>
              <a:t>   </a:t>
            </a:r>
          </a:p>
          <a:p>
            <a:pPr eaLnBrk="1" hangingPunct="1">
              <a:lnSpc>
                <a:spcPct val="80000"/>
              </a:lnSpc>
            </a:pPr>
            <a:endParaRPr lang="en-GB" sz="2800" b="1" dirty="0">
              <a:solidFill>
                <a:srgbClr val="2669FE"/>
              </a:solidFill>
              <a:latin typeface="Calibri" panose="020F0502020204030204" pitchFamily="34" charset="0"/>
              <a:cs typeface="Calibri" panose="020F0502020204030204" pitchFamily="34" charset="0"/>
            </a:endParaRPr>
          </a:p>
          <a:p>
            <a:pPr eaLnBrk="1" hangingPunct="1">
              <a:lnSpc>
                <a:spcPct val="80000"/>
              </a:lnSpc>
            </a:pPr>
            <a:endParaRPr lang="en-GB" b="1" dirty="0">
              <a:solidFill>
                <a:srgbClr val="2669FE"/>
              </a:solidFill>
              <a:latin typeface="Calibri" panose="020F0502020204030204" pitchFamily="34" charset="0"/>
              <a:cs typeface="Calibri" panose="020F0502020204030204" pitchFamily="34" charset="0"/>
            </a:endParaRPr>
          </a:p>
          <a:p>
            <a:pPr eaLnBrk="1" hangingPunct="1">
              <a:lnSpc>
                <a:spcPct val="80000"/>
              </a:lnSpc>
            </a:pPr>
            <a:endParaRPr lang="en-GB" sz="2800" b="1" dirty="0">
              <a:solidFill>
                <a:srgbClr val="2669FE"/>
              </a:solidFill>
              <a:latin typeface="Calibri" panose="020F0502020204030204" pitchFamily="34" charset="0"/>
              <a:cs typeface="Calibri" panose="020F0502020204030204" pitchFamily="34" charset="0"/>
            </a:endParaRPr>
          </a:p>
          <a:p>
            <a:pPr eaLnBrk="1" hangingPunct="1">
              <a:lnSpc>
                <a:spcPct val="80000"/>
              </a:lnSpc>
            </a:pPr>
            <a:endParaRPr lang="en-GB" dirty="0">
              <a:solidFill>
                <a:srgbClr val="013CBF"/>
              </a:solidFill>
              <a:latin typeface="Calibri" panose="020F0502020204030204" pitchFamily="34" charset="0"/>
              <a:cs typeface="Calibri" panose="020F0502020204030204" pitchFamily="34" charset="0"/>
            </a:endParaRPr>
          </a:p>
          <a:p>
            <a:pPr eaLnBrk="1" hangingPunct="1">
              <a:lnSpc>
                <a:spcPct val="80000"/>
              </a:lnSpc>
            </a:pPr>
            <a:endParaRPr lang="en-GB" sz="2800" dirty="0">
              <a:solidFill>
                <a:srgbClr val="013CBF"/>
              </a:solidFill>
              <a:latin typeface="Calibri" panose="020F0502020204030204" pitchFamily="34" charset="0"/>
              <a:cs typeface="Calibri" panose="020F0502020204030204" pitchFamily="34" charset="0"/>
            </a:endParaRPr>
          </a:p>
          <a:p>
            <a:pPr eaLnBrk="1" hangingPunct="1">
              <a:lnSpc>
                <a:spcPct val="80000"/>
              </a:lnSpc>
            </a:pPr>
            <a:endParaRPr lang="en-GB" dirty="0">
              <a:solidFill>
                <a:srgbClr val="013CBF"/>
              </a:solidFill>
              <a:latin typeface="Calibri" panose="020F0502020204030204" pitchFamily="34" charset="0"/>
              <a:cs typeface="Calibri" panose="020F0502020204030204" pitchFamily="34" charset="0"/>
            </a:endParaRPr>
          </a:p>
          <a:p>
            <a:pPr eaLnBrk="1" hangingPunct="1">
              <a:lnSpc>
                <a:spcPct val="90000"/>
              </a:lnSpc>
              <a:buFont typeface="Arial" charset="0"/>
              <a:buNone/>
            </a:pPr>
            <a:r>
              <a:rPr lang="en-GB" b="1" dirty="0">
                <a:solidFill>
                  <a:srgbClr val="013CBF"/>
                </a:solidFill>
                <a:latin typeface="Calibri" panose="020F0502020204030204" pitchFamily="34" charset="0"/>
                <a:cs typeface="Calibri" panose="020F0502020204030204" pitchFamily="34" charset="0"/>
              </a:rPr>
              <a:t> </a:t>
            </a:r>
            <a:endParaRPr lang="en-GB" sz="1700" dirty="0">
              <a:latin typeface="Calibri" panose="020F0502020204030204" pitchFamily="34" charset="0"/>
              <a:cs typeface="Calibri" panose="020F0502020204030204" pitchFamily="34" charset="0"/>
            </a:endParaRPr>
          </a:p>
          <a:p>
            <a:pPr eaLnBrk="1" hangingPunct="1">
              <a:lnSpc>
                <a:spcPct val="90000"/>
              </a:lnSpc>
              <a:buNone/>
            </a:pPr>
            <a:r>
              <a:rPr lang="en-GB" sz="17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eaLnBrk="1" hangingPunct="1">
              <a:lnSpc>
                <a:spcPct val="80000"/>
              </a:lnSpc>
              <a:buNone/>
            </a:pPr>
            <a:endParaRPr lang="en-US" dirty="0"/>
          </a:p>
        </p:txBody>
      </p:sp>
    </p:spTree>
    <p:extLst>
      <p:ext uri="{BB962C8B-B14F-4D97-AF65-F5344CB8AC3E}">
        <p14:creationId xmlns:p14="http://schemas.microsoft.com/office/powerpoint/2010/main" val="349775629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51520" y="260649"/>
            <a:ext cx="8640960" cy="1080119"/>
          </a:xfrm>
        </p:spPr>
        <p:txBody>
          <a:bodyPr/>
          <a:lstStyle/>
          <a:p>
            <a:r>
              <a:rPr lang="en-GB" sz="2800" dirty="0">
                <a:solidFill>
                  <a:srgbClr val="002060"/>
                </a:solidFill>
              </a:rPr>
              <a:t> </a:t>
            </a:r>
            <a:br>
              <a:rPr lang="en-GB" sz="2800" dirty="0">
                <a:solidFill>
                  <a:srgbClr val="002060"/>
                </a:solidFill>
              </a:rPr>
            </a:br>
            <a:endParaRPr lang="en-GB" sz="2400" dirty="0"/>
          </a:p>
        </p:txBody>
      </p:sp>
      <p:sp>
        <p:nvSpPr>
          <p:cNvPr id="7" name="Text Placeholder 6"/>
          <p:cNvSpPr>
            <a:spLocks noGrp="1"/>
          </p:cNvSpPr>
          <p:nvPr>
            <p:ph type="body" idx="1"/>
          </p:nvPr>
        </p:nvSpPr>
        <p:spPr>
          <a:xfrm>
            <a:off x="274152" y="1720840"/>
            <a:ext cx="8491537" cy="4820915"/>
          </a:xfrm>
        </p:spPr>
        <p:txBody>
          <a:bodyPr/>
          <a:lstStyle/>
          <a:p>
            <a:pPr eaLnBrk="1" fontAlgn="auto" hangingPunct="1">
              <a:lnSpc>
                <a:spcPct val="80000"/>
              </a:lnSpc>
              <a:spcAft>
                <a:spcPts val="0"/>
              </a:spcAft>
              <a:buNone/>
              <a:defRPr/>
            </a:pP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611255892"/>
              </p:ext>
            </p:extLst>
          </p:nvPr>
        </p:nvGraphicFramePr>
        <p:xfrm>
          <a:off x="571456" y="1720840"/>
          <a:ext cx="6872664" cy="3706129"/>
        </p:xfrm>
        <a:graphic>
          <a:graphicData uri="http://schemas.openxmlformats.org/drawingml/2006/table">
            <a:tbl>
              <a:tblPr firstRow="1" bandRow="1">
                <a:tableStyleId>{912C8C85-51F0-491E-9774-3900AFEF0FD7}</a:tableStyleId>
              </a:tblPr>
              <a:tblGrid>
                <a:gridCol w="3436332">
                  <a:extLst>
                    <a:ext uri="{9D8B030D-6E8A-4147-A177-3AD203B41FA5}">
                      <a16:colId xmlns:a16="http://schemas.microsoft.com/office/drawing/2014/main" val="20000"/>
                    </a:ext>
                  </a:extLst>
                </a:gridCol>
                <a:gridCol w="3436332">
                  <a:extLst>
                    <a:ext uri="{9D8B030D-6E8A-4147-A177-3AD203B41FA5}">
                      <a16:colId xmlns:a16="http://schemas.microsoft.com/office/drawing/2014/main" val="20001"/>
                    </a:ext>
                  </a:extLst>
                </a:gridCol>
              </a:tblGrid>
              <a:tr h="887109">
                <a:tc gridSpan="2">
                  <a:txBody>
                    <a:bodyPr/>
                    <a:lstStyle/>
                    <a:p>
                      <a:pPr algn="ctr"/>
                      <a:r>
                        <a:rPr lang="en-GB" sz="2400" dirty="0"/>
                        <a:t>Rates of sleep problems in 1-36 month olds reported by parents </a:t>
                      </a:r>
                      <a:r>
                        <a:rPr lang="en-GB" sz="1800" dirty="0"/>
                        <a:t>(</a:t>
                      </a:r>
                      <a:r>
                        <a:rPr lang="en-GB" sz="1800" dirty="0" err="1"/>
                        <a:t>Mindell</a:t>
                      </a:r>
                      <a:r>
                        <a:rPr lang="en-GB" sz="1800" dirty="0"/>
                        <a:t> et al. 2010)*</a:t>
                      </a:r>
                      <a:endParaRPr lang="en-GB" sz="1800" dirty="0">
                        <a:solidFill>
                          <a:schemeClr val="tx1"/>
                        </a:solidFill>
                      </a:endParaRPr>
                    </a:p>
                  </a:txBody>
                  <a:tcPr/>
                </a:tc>
                <a:tc hMerge="1">
                  <a:txBody>
                    <a:bodyPr/>
                    <a:lstStyle/>
                    <a:p>
                      <a:endParaRPr lang="en-GB" dirty="0"/>
                    </a:p>
                  </a:txBody>
                  <a:tcPr>
                    <a:solidFill>
                      <a:srgbClr val="1091E0"/>
                    </a:solidFill>
                  </a:tcPr>
                </a:tc>
                <a:extLst>
                  <a:ext uri="{0D108BD9-81ED-4DB2-BD59-A6C34878D82A}">
                    <a16:rowId xmlns:a16="http://schemas.microsoft.com/office/drawing/2014/main" val="10000"/>
                  </a:ext>
                </a:extLst>
              </a:tr>
              <a:tr h="394271">
                <a:tc>
                  <a:txBody>
                    <a:bodyPr/>
                    <a:lstStyle/>
                    <a:p>
                      <a:pPr algn="ctr"/>
                      <a:r>
                        <a:rPr lang="en-GB" dirty="0"/>
                        <a:t>Country</a:t>
                      </a:r>
                      <a:endParaRPr lang="en-GB" b="1" dirty="0">
                        <a:solidFill>
                          <a:schemeClr val="bg1"/>
                        </a:solidFill>
                      </a:endParaRPr>
                    </a:p>
                  </a:txBody>
                  <a:tcPr/>
                </a:tc>
                <a:tc>
                  <a:txBody>
                    <a:bodyPr/>
                    <a:lstStyle/>
                    <a:p>
                      <a:r>
                        <a:rPr lang="en-GB" dirty="0"/>
                        <a:t>Rate of infant sleep</a:t>
                      </a:r>
                      <a:r>
                        <a:rPr lang="en-GB" baseline="0" dirty="0"/>
                        <a:t> problems</a:t>
                      </a:r>
                      <a:endParaRPr lang="en-GB" b="1" dirty="0">
                        <a:solidFill>
                          <a:schemeClr val="bg1"/>
                        </a:solidFill>
                      </a:endParaRPr>
                    </a:p>
                  </a:txBody>
                  <a:tcPr/>
                </a:tc>
                <a:extLst>
                  <a:ext uri="{0D108BD9-81ED-4DB2-BD59-A6C34878D82A}">
                    <a16:rowId xmlns:a16="http://schemas.microsoft.com/office/drawing/2014/main" val="10001"/>
                  </a:ext>
                </a:extLst>
              </a:tr>
              <a:tr h="453394">
                <a:tc>
                  <a:txBody>
                    <a:bodyPr/>
                    <a:lstStyle/>
                    <a:p>
                      <a:r>
                        <a:rPr lang="en-GB" dirty="0"/>
                        <a:t>Australia</a:t>
                      </a:r>
                      <a:endParaRPr lang="en-GB" b="1" dirty="0">
                        <a:solidFill>
                          <a:schemeClr val="bg1"/>
                        </a:solidFill>
                      </a:endParaRPr>
                    </a:p>
                  </a:txBody>
                  <a:tcPr/>
                </a:tc>
                <a:tc>
                  <a:txBody>
                    <a:bodyPr/>
                    <a:lstStyle/>
                    <a:p>
                      <a:r>
                        <a:rPr lang="en-GB" dirty="0"/>
                        <a:t>32%</a:t>
                      </a:r>
                      <a:endParaRPr lang="en-GB" b="1" dirty="0">
                        <a:solidFill>
                          <a:schemeClr val="bg1"/>
                        </a:solidFill>
                      </a:endParaRPr>
                    </a:p>
                  </a:txBody>
                  <a:tcPr/>
                </a:tc>
                <a:extLst>
                  <a:ext uri="{0D108BD9-81ED-4DB2-BD59-A6C34878D82A}">
                    <a16:rowId xmlns:a16="http://schemas.microsoft.com/office/drawing/2014/main" val="10002"/>
                  </a:ext>
                </a:extLst>
              </a:tr>
              <a:tr h="394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Japan</a:t>
                      </a:r>
                      <a:endParaRPr lang="en-GB" b="1" dirty="0">
                        <a:solidFill>
                          <a:schemeClr val="bg1"/>
                        </a:solidFill>
                      </a:endParaRPr>
                    </a:p>
                  </a:txBody>
                  <a:tcPr/>
                </a:tc>
                <a:tc>
                  <a:txBody>
                    <a:bodyPr/>
                    <a:lstStyle/>
                    <a:p>
                      <a:r>
                        <a:rPr lang="en-GB" dirty="0"/>
                        <a:t>20%</a:t>
                      </a:r>
                      <a:endParaRPr lang="en-GB" b="1" dirty="0">
                        <a:solidFill>
                          <a:schemeClr val="bg1"/>
                        </a:solidFill>
                      </a:endParaRPr>
                    </a:p>
                  </a:txBody>
                  <a:tcPr/>
                </a:tc>
                <a:extLst>
                  <a:ext uri="{0D108BD9-81ED-4DB2-BD59-A6C34878D82A}">
                    <a16:rowId xmlns:a16="http://schemas.microsoft.com/office/drawing/2014/main" val="10003"/>
                  </a:ext>
                </a:extLst>
              </a:tr>
              <a:tr h="394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Indonesia</a:t>
                      </a:r>
                      <a:endParaRPr lang="en-GB"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39%</a:t>
                      </a:r>
                      <a:endParaRPr lang="en-GB" b="1" dirty="0">
                        <a:solidFill>
                          <a:schemeClr val="bg1"/>
                        </a:solidFill>
                      </a:endParaRPr>
                    </a:p>
                  </a:txBody>
                  <a:tcPr/>
                </a:tc>
                <a:extLst>
                  <a:ext uri="{0D108BD9-81ED-4DB2-BD59-A6C34878D82A}">
                    <a16:rowId xmlns:a16="http://schemas.microsoft.com/office/drawing/2014/main" val="966656861"/>
                  </a:ext>
                </a:extLst>
              </a:tr>
              <a:tr h="394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India</a:t>
                      </a:r>
                      <a:endParaRPr lang="en-GB"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40%</a:t>
                      </a:r>
                      <a:endParaRPr lang="en-GB" b="1" dirty="0">
                        <a:solidFill>
                          <a:schemeClr val="bg1"/>
                        </a:solidFill>
                      </a:endParaRPr>
                    </a:p>
                  </a:txBody>
                  <a:tcPr/>
                </a:tc>
                <a:extLst>
                  <a:ext uri="{0D108BD9-81ED-4DB2-BD59-A6C34878D82A}">
                    <a16:rowId xmlns:a16="http://schemas.microsoft.com/office/drawing/2014/main" val="10004"/>
                  </a:ext>
                </a:extLst>
              </a:tr>
              <a:tr h="394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UK</a:t>
                      </a:r>
                      <a:endParaRPr lang="en-GB"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23%</a:t>
                      </a:r>
                      <a:endParaRPr lang="en-GB" b="1" dirty="0">
                        <a:solidFill>
                          <a:schemeClr val="bg1"/>
                        </a:solidFill>
                      </a:endParaRPr>
                    </a:p>
                  </a:txBody>
                  <a:tcPr/>
                </a:tc>
                <a:extLst>
                  <a:ext uri="{0D108BD9-81ED-4DB2-BD59-A6C34878D82A}">
                    <a16:rowId xmlns:a16="http://schemas.microsoft.com/office/drawing/2014/main" val="10005"/>
                  </a:ext>
                </a:extLst>
              </a:tr>
              <a:tr h="394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USA</a:t>
                      </a:r>
                      <a:endParaRPr lang="en-GB"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24%</a:t>
                      </a:r>
                      <a:endParaRPr lang="en-GB" b="1" dirty="0">
                        <a:solidFill>
                          <a:schemeClr val="bg1"/>
                        </a:solidFill>
                      </a:endParaRPr>
                    </a:p>
                  </a:txBody>
                  <a:tcPr/>
                </a:tc>
                <a:extLst>
                  <a:ext uri="{0D108BD9-81ED-4DB2-BD59-A6C34878D82A}">
                    <a16:rowId xmlns:a16="http://schemas.microsoft.com/office/drawing/2014/main" val="10006"/>
                  </a:ext>
                </a:extLst>
              </a:tr>
            </a:tbl>
          </a:graphicData>
        </a:graphic>
      </p:graphicFrame>
      <p:sp>
        <p:nvSpPr>
          <p:cNvPr id="10" name="TextBox 9"/>
          <p:cNvSpPr txBox="1"/>
          <p:nvPr/>
        </p:nvSpPr>
        <p:spPr>
          <a:xfrm>
            <a:off x="571456" y="5618425"/>
            <a:ext cx="7672952"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808080">
                    <a:lumMod val="25000"/>
                  </a:srgbClr>
                </a:solidFill>
                <a:effectLst/>
                <a:uLnTx/>
                <a:uFillTx/>
                <a:latin typeface="Arial" charset="0"/>
                <a:ea typeface="ＭＳ Ｐゴシック" pitchFamily="34" charset="-128"/>
                <a:cs typeface="+mn-cs"/>
              </a:rPr>
              <a:t>*Parents of children from Predominately Asian countries reported significantly more infant sleep problems than parents from Predominately Caucasian countries.</a:t>
            </a:r>
            <a:endParaRPr kumimoji="0" lang="en-GB" sz="1800" b="0" i="0" u="none" strike="noStrike" kern="1200" cap="none" spc="0" normalizeH="0" baseline="0" noProof="0" dirty="0">
              <a:ln>
                <a:noFill/>
              </a:ln>
              <a:solidFill>
                <a:srgbClr val="33519A"/>
              </a:solidFill>
              <a:effectLst/>
              <a:uLnTx/>
              <a:uFillTx/>
              <a:latin typeface="Arial" charset="0"/>
              <a:ea typeface="ＭＳ Ｐゴシック" pitchFamily="34" charset="-128"/>
              <a:cs typeface="+mn-cs"/>
            </a:endParaRPr>
          </a:p>
        </p:txBody>
      </p:sp>
      <p:sp>
        <p:nvSpPr>
          <p:cNvPr id="2" name="Rectangle 1">
            <a:extLst>
              <a:ext uri="{FF2B5EF4-FFF2-40B4-BE49-F238E27FC236}">
                <a16:creationId xmlns:a16="http://schemas.microsoft.com/office/drawing/2014/main" id="{9ABB957E-43DF-4438-AE99-81C1EB025DE8}"/>
              </a:ext>
            </a:extLst>
          </p:cNvPr>
          <p:cNvSpPr/>
          <p:nvPr/>
        </p:nvSpPr>
        <p:spPr>
          <a:xfrm>
            <a:off x="266264" y="0"/>
            <a:ext cx="8842240" cy="1643527"/>
          </a:xfrm>
          <a:prstGeom prst="rect">
            <a:avLst/>
          </a:prstGeom>
        </p:spPr>
        <p:txBody>
          <a:bodyPr wrap="square">
            <a:spAutoFit/>
          </a:bodyPr>
          <a:lstStyle/>
          <a:p>
            <a:pPr marL="514350" indent="-514350" eaLnBrk="1" hangingPunct="1">
              <a:lnSpc>
                <a:spcPct val="90000"/>
              </a:lnSpc>
              <a:buNone/>
            </a:pPr>
            <a:r>
              <a:rPr lang="en-GB" sz="1600" b="1" dirty="0">
                <a:solidFill>
                  <a:srgbClr val="2669FE"/>
                </a:solidFill>
                <a:latin typeface="Calibri" panose="020F0502020204030204" pitchFamily="34" charset="0"/>
                <a:cs typeface="Calibri" panose="020F0502020204030204" pitchFamily="34" charset="0"/>
              </a:rPr>
              <a:t>Parenting contributions to infant sleep-waking development in the first 6 months </a:t>
            </a:r>
            <a:endParaRPr lang="en-GB" sz="1600" b="1" dirty="0">
              <a:solidFill>
                <a:srgbClr val="053AE5"/>
              </a:solidFill>
            </a:endParaRPr>
          </a:p>
          <a:p>
            <a:pPr marL="514350" indent="-514350" eaLnBrk="1" hangingPunct="1">
              <a:lnSpc>
                <a:spcPct val="90000"/>
              </a:lnSpc>
              <a:buNone/>
            </a:pPr>
            <a:r>
              <a:rPr lang="en-GB" sz="1600" b="1" dirty="0">
                <a:solidFill>
                  <a:srgbClr val="2669FE"/>
                </a:solidFill>
                <a:latin typeface="Calibri" panose="020F0502020204030204" pitchFamily="34" charset="0"/>
                <a:cs typeface="Calibri" panose="020F0502020204030204" pitchFamily="34" charset="0"/>
              </a:rPr>
              <a:t>Benefits and Costs of </a:t>
            </a:r>
            <a:r>
              <a:rPr lang="en-GB" sz="1600" b="1" dirty="0">
                <a:solidFill>
                  <a:srgbClr val="FF0000"/>
                </a:solidFill>
                <a:latin typeface="Calibri" panose="020F0502020204030204" pitchFamily="34" charset="0"/>
                <a:cs typeface="Calibri" panose="020F0502020204030204" pitchFamily="34" charset="0"/>
              </a:rPr>
              <a:t>Infant</a:t>
            </a:r>
            <a:r>
              <a:rPr lang="en-GB" sz="1600" b="1" dirty="0">
                <a:solidFill>
                  <a:srgbClr val="2669FE"/>
                </a:solidFill>
                <a:latin typeface="Calibri" panose="020F0502020204030204" pitchFamily="34" charset="0"/>
                <a:cs typeface="Calibri" panose="020F0502020204030204" pitchFamily="34" charset="0"/>
              </a:rPr>
              <a:t> </a:t>
            </a:r>
            <a:r>
              <a:rPr lang="en-GB" sz="1600" b="1" dirty="0">
                <a:solidFill>
                  <a:srgbClr val="FF0000"/>
                </a:solidFill>
                <a:latin typeface="Calibri" panose="020F0502020204030204" pitchFamily="34" charset="0"/>
                <a:cs typeface="Calibri" panose="020F0502020204030204" pitchFamily="34" charset="0"/>
              </a:rPr>
              <a:t>Cued</a:t>
            </a:r>
            <a:r>
              <a:rPr lang="en-GB" sz="1600" b="1" dirty="0">
                <a:solidFill>
                  <a:srgbClr val="2669FE"/>
                </a:solidFill>
                <a:latin typeface="Calibri" panose="020F0502020204030204" pitchFamily="34" charset="0"/>
                <a:cs typeface="Calibri" panose="020F0502020204030204" pitchFamily="34" charset="0"/>
              </a:rPr>
              <a:t> Parenting</a:t>
            </a:r>
          </a:p>
          <a:p>
            <a:pPr>
              <a:buFont typeface="Arial" panose="020B0604020202020204" pitchFamily="34" charset="0"/>
              <a:buChar char="•"/>
            </a:pPr>
            <a:r>
              <a:rPr lang="en-GB" sz="2400" b="1" dirty="0">
                <a:latin typeface="Calibri" panose="020F0502020204030204" pitchFamily="34" charset="0"/>
                <a:cs typeface="Calibri" panose="020F0502020204030204" pitchFamily="34" charset="0"/>
              </a:rPr>
              <a:t>No other short-term or long-term studies of infant-cued parenting known.  </a:t>
            </a:r>
          </a:p>
          <a:p>
            <a:pPr>
              <a:buFont typeface="Arial" panose="020B0604020202020204" pitchFamily="34" charset="0"/>
              <a:buChar char="•"/>
            </a:pPr>
            <a:r>
              <a:rPr lang="en-GB" sz="2400" b="1" dirty="0">
                <a:latin typeface="Calibri" panose="020F0502020204030204" pitchFamily="34" charset="0"/>
                <a:cs typeface="Calibri" panose="020F0502020204030204" pitchFamily="34" charset="0"/>
              </a:rPr>
              <a:t>Of interest: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6241-A49B-4A0A-8C62-94ED6A353AF5}"/>
              </a:ext>
            </a:extLst>
          </p:cNvPr>
          <p:cNvSpPr>
            <a:spLocks noGrp="1"/>
          </p:cNvSpPr>
          <p:nvPr>
            <p:ph type="title"/>
          </p:nvPr>
        </p:nvSpPr>
        <p:spPr>
          <a:xfrm>
            <a:off x="-6350" y="0"/>
            <a:ext cx="8489950" cy="188640"/>
          </a:xfrm>
        </p:spPr>
        <p:txBody>
          <a:bodyPr/>
          <a:lstStyle/>
          <a:p>
            <a:pPr algn="ctr"/>
            <a:r>
              <a:rPr lang="en-GB" dirty="0"/>
              <a:t>PARTS OF THIS TALK</a:t>
            </a:r>
          </a:p>
        </p:txBody>
      </p:sp>
      <p:sp>
        <p:nvSpPr>
          <p:cNvPr id="3" name="Content Placeholder 2">
            <a:extLst>
              <a:ext uri="{FF2B5EF4-FFF2-40B4-BE49-F238E27FC236}">
                <a16:creationId xmlns:a16="http://schemas.microsoft.com/office/drawing/2014/main" id="{60366B4E-864E-4454-9D5B-6CA12EFB603E}"/>
              </a:ext>
            </a:extLst>
          </p:cNvPr>
          <p:cNvSpPr>
            <a:spLocks noGrp="1"/>
          </p:cNvSpPr>
          <p:nvPr>
            <p:ph idx="1"/>
          </p:nvPr>
        </p:nvSpPr>
        <p:spPr>
          <a:xfrm>
            <a:off x="179388" y="0"/>
            <a:ext cx="8713787" cy="6813376"/>
          </a:xfrm>
        </p:spPr>
        <p:txBody>
          <a:bodyPr/>
          <a:lstStyle/>
          <a:p>
            <a:pPr marL="0" indent="0" algn="ctr">
              <a:buNone/>
            </a:pPr>
            <a:endParaRPr lang="en-GB" sz="3600" b="1" dirty="0">
              <a:solidFill>
                <a:srgbClr val="2669FE"/>
              </a:solidFill>
              <a:latin typeface="Calibri" panose="020F0502020204030204" pitchFamily="34" charset="0"/>
              <a:cs typeface="Calibri" panose="020F0502020204030204" pitchFamily="34" charset="0"/>
            </a:endParaRPr>
          </a:p>
          <a:p>
            <a:pPr marL="0" indent="0" algn="ctr">
              <a:buNone/>
            </a:pPr>
            <a:endParaRPr lang="en-GB" sz="3600" b="1" dirty="0">
              <a:solidFill>
                <a:srgbClr val="2669FE"/>
              </a:solidFill>
              <a:latin typeface="Calibri" panose="020F0502020204030204" pitchFamily="34" charset="0"/>
              <a:cs typeface="Calibri" panose="020F0502020204030204" pitchFamily="34" charset="0"/>
            </a:endParaRPr>
          </a:p>
          <a:p>
            <a:pPr marL="0" indent="0" algn="ctr">
              <a:buNone/>
            </a:pPr>
            <a:r>
              <a:rPr lang="en-GB" sz="3600" b="1" dirty="0">
                <a:solidFill>
                  <a:srgbClr val="2669FE"/>
                </a:solidFill>
                <a:latin typeface="Calibri" panose="020F0502020204030204" pitchFamily="34" charset="0"/>
                <a:cs typeface="Calibri" panose="020F0502020204030204" pitchFamily="34" charset="0"/>
              </a:rPr>
              <a:t>Part 4:  Turning the evidence into guidelines for healthcare professionals and parents</a:t>
            </a:r>
          </a:p>
          <a:p>
            <a:pPr marL="0" indent="0" algn="ctr">
              <a:buNone/>
            </a:pPr>
            <a:endParaRPr lang="en-GB" sz="3600" b="1" dirty="0">
              <a:solidFill>
                <a:srgbClr val="2669FE"/>
              </a:solidFill>
              <a:latin typeface="Calibri" panose="020F0502020204030204" pitchFamily="34" charset="0"/>
              <a:cs typeface="Calibri" panose="020F0502020204030204" pitchFamily="34" charset="0"/>
            </a:endParaRPr>
          </a:p>
          <a:p>
            <a:endParaRPr lang="en-GB" sz="1100" b="1" dirty="0"/>
          </a:p>
          <a:p>
            <a:pPr marL="0" indent="0">
              <a:spcAft>
                <a:spcPts val="800"/>
              </a:spcAft>
              <a:buNone/>
            </a:pPr>
            <a:r>
              <a:rPr lang="en-AU" sz="2400" dirty="0">
                <a:latin typeface="Calibri" panose="020F0502020204030204" pitchFamily="34" charset="0"/>
                <a:ea typeface="Times New Roman" panose="02020603050405020304" pitchFamily="18" charset="0"/>
                <a:cs typeface="Calibri" panose="020F0502020204030204" pitchFamily="34"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47193957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8640"/>
            <a:ext cx="7772400" cy="648072"/>
          </a:xfrm>
        </p:spPr>
        <p:txBody>
          <a:bodyPr rtlCol="0">
            <a:normAutofit/>
          </a:bodyPr>
          <a:lstStyle/>
          <a:p>
            <a:pPr eaLnBrk="1" fontAlgn="auto" hangingPunct="1">
              <a:spcAft>
                <a:spcPts val="0"/>
              </a:spcAft>
              <a:defRPr/>
            </a:pPr>
            <a:r>
              <a:rPr lang="en-GB" sz="1600" dirty="0">
                <a:solidFill>
                  <a:srgbClr val="2669FE"/>
                </a:solidFill>
                <a:latin typeface="Calibri" panose="020F0502020204030204" pitchFamily="34" charset="0"/>
                <a:cs typeface="Calibri" panose="020F0502020204030204" pitchFamily="34" charset="0"/>
              </a:rPr>
              <a:t>Turning the evidence into guidelines for healthcare professionals and parents</a:t>
            </a:r>
            <a:br>
              <a:rPr lang="en-GB" sz="1400" dirty="0">
                <a:solidFill>
                  <a:srgbClr val="2669FE"/>
                </a:solidFill>
                <a:latin typeface="Calibri" panose="020F0502020204030204" pitchFamily="34" charset="0"/>
                <a:cs typeface="Calibri" panose="020F0502020204030204" pitchFamily="34" charset="0"/>
              </a:rPr>
            </a:br>
            <a:endParaRPr lang="en-GB" sz="1400" dirty="0">
              <a:solidFill>
                <a:srgbClr val="0070C0"/>
              </a:solidFill>
              <a:latin typeface="Calibri" pitchFamily="34" charset="0"/>
            </a:endParaRPr>
          </a:p>
        </p:txBody>
      </p:sp>
      <p:sp>
        <p:nvSpPr>
          <p:cNvPr id="3" name="Subtitle 2"/>
          <p:cNvSpPr>
            <a:spLocks noGrp="1"/>
          </p:cNvSpPr>
          <p:nvPr>
            <p:ph type="subTitle" idx="1"/>
          </p:nvPr>
        </p:nvSpPr>
        <p:spPr>
          <a:xfrm>
            <a:off x="539552" y="620688"/>
            <a:ext cx="7848871" cy="6120680"/>
          </a:xfrm>
          <a:solidFill>
            <a:schemeClr val="bg1"/>
          </a:solidFill>
        </p:spPr>
        <p:txBody>
          <a:bodyPr rtlCol="0">
            <a:normAutofit fontScale="77500" lnSpcReduction="20000"/>
          </a:bodyPr>
          <a:lstStyle/>
          <a:p>
            <a:pPr algn="ctr"/>
            <a:r>
              <a:rPr lang="en-GB" sz="3600" b="1" dirty="0">
                <a:solidFill>
                  <a:srgbClr val="013CBF"/>
                </a:solidFill>
                <a:latin typeface="Calibri" pitchFamily="34" charset="0"/>
              </a:rPr>
              <a:t>PRINCIPLES</a:t>
            </a:r>
          </a:p>
          <a:p>
            <a:pPr marL="514350" indent="-514350">
              <a:buFont typeface="Arial" pitchFamily="34" charset="0"/>
              <a:buChar char="•"/>
            </a:pPr>
            <a:endParaRPr lang="en-GB" b="1" dirty="0">
              <a:solidFill>
                <a:srgbClr val="013CBF"/>
              </a:solidFill>
              <a:latin typeface="Calibri" pitchFamily="34" charset="0"/>
            </a:endParaRPr>
          </a:p>
          <a:p>
            <a:pPr marL="514350" indent="-514350">
              <a:buFont typeface="Arial" pitchFamily="34" charset="0"/>
              <a:buChar char="•"/>
            </a:pPr>
            <a:r>
              <a:rPr lang="en-GB" dirty="0">
                <a:latin typeface="Calibri" pitchFamily="34" charset="0"/>
              </a:rPr>
              <a:t>Guidance needs to prioritise infant safety (e.g. minimise risk of SIDS) &amp; health (desirable to maintain breast-feeding).</a:t>
            </a:r>
            <a:r>
              <a:rPr lang="en-GB" dirty="0"/>
              <a:t> </a:t>
            </a:r>
          </a:p>
          <a:p>
            <a:pPr marL="514350" indent="-514350">
              <a:buFont typeface="Arial" pitchFamily="34" charset="0"/>
              <a:buChar char="•"/>
            </a:pPr>
            <a:r>
              <a:rPr lang="en-GB" dirty="0">
                <a:latin typeface="Calibri" pitchFamily="34" charset="0"/>
              </a:rPr>
              <a:t>Most infants and young children with sleep behaviour problems not unwell or likely to have longer-term health, growth or developmental problems, other than with waking at night. </a:t>
            </a:r>
          </a:p>
          <a:p>
            <a:pPr marL="514350" indent="-514350">
              <a:buFont typeface="Arial" pitchFamily="34" charset="0"/>
              <a:buChar char="•"/>
            </a:pPr>
            <a:r>
              <a:rPr lang="en-GB" dirty="0">
                <a:latin typeface="Calibri" pitchFamily="34" charset="0"/>
              </a:rPr>
              <a:t>Follows: we don’t need a medical intervention to treat a sick infant; can reassure parents that infant sleep behaviour problems are not a sign that an infant is unwell. </a:t>
            </a:r>
          </a:p>
          <a:p>
            <a:pPr marL="514350" indent="-514350">
              <a:buFont typeface="Arial" pitchFamily="34" charset="0"/>
              <a:buChar char="•"/>
            </a:pPr>
            <a:r>
              <a:rPr lang="en-GB" dirty="0">
                <a:latin typeface="Calibri" pitchFamily="34" charset="0"/>
              </a:rPr>
              <a:t>Except where health &amp; safety involved, aim to explain outcomes of alternate forms of care; summarise evidence &amp; support parental informed choice. NOT to tell parents the ‘right’ thing to do. NO ‘one size fits all’ prescription.</a:t>
            </a:r>
          </a:p>
          <a:p>
            <a:pPr marL="514350" indent="-514350">
              <a:buFont typeface="Arial" pitchFamily="34" charset="0"/>
              <a:buChar char="•"/>
            </a:pPr>
            <a:r>
              <a:rPr lang="en-GB" dirty="0">
                <a:latin typeface="Calibri" pitchFamily="34" charset="0"/>
              </a:rPr>
              <a:t>Lifestyle decisions which require circumstances, resources &amp; values to be taken into account. Parents’ priorities; balancing benefits &amp; costs.</a:t>
            </a:r>
          </a:p>
          <a:p>
            <a:pPr marL="514350" indent="-514350" algn="l">
              <a:buFont typeface="Arial" pitchFamily="34" charset="0"/>
              <a:buChar char="•"/>
            </a:pPr>
            <a:endParaRPr lang="en-GB" sz="2800"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marL="514350" lvl="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eaLnBrk="1" fontAlgn="auto" hangingPunct="1">
              <a:spcAft>
                <a:spcPts val="0"/>
              </a:spcAft>
              <a:defRPr/>
            </a:pPr>
            <a:endParaRPr lang="en-GB" sz="2800" b="1" dirty="0">
              <a:solidFill>
                <a:schemeClr val="bg2">
                  <a:lumMod val="50000"/>
                </a:schemeClr>
              </a:solidFill>
            </a:endParaRPr>
          </a:p>
        </p:txBody>
      </p:sp>
    </p:spTree>
    <p:extLst>
      <p:ext uri="{BB962C8B-B14F-4D97-AF65-F5344CB8AC3E}">
        <p14:creationId xmlns:p14="http://schemas.microsoft.com/office/powerpoint/2010/main" val="317374813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8640"/>
            <a:ext cx="7772400" cy="648072"/>
          </a:xfrm>
        </p:spPr>
        <p:txBody>
          <a:bodyPr rtlCol="0">
            <a:normAutofit/>
          </a:bodyPr>
          <a:lstStyle/>
          <a:p>
            <a:pPr eaLnBrk="1" fontAlgn="auto" hangingPunct="1">
              <a:spcAft>
                <a:spcPts val="0"/>
              </a:spcAft>
              <a:defRPr/>
            </a:pPr>
            <a:r>
              <a:rPr lang="en-GB" sz="1600" dirty="0">
                <a:solidFill>
                  <a:srgbClr val="2669FE"/>
                </a:solidFill>
                <a:latin typeface="Calibri" panose="020F0502020204030204" pitchFamily="34" charset="0"/>
                <a:cs typeface="Calibri" panose="020F0502020204030204" pitchFamily="34" charset="0"/>
              </a:rPr>
              <a:t>Turning the evidence into guidelines for healthcare professionals and parents</a:t>
            </a:r>
            <a:br>
              <a:rPr lang="en-GB" sz="1400" dirty="0">
                <a:solidFill>
                  <a:srgbClr val="2669FE"/>
                </a:solidFill>
                <a:latin typeface="Calibri" panose="020F0502020204030204" pitchFamily="34" charset="0"/>
                <a:cs typeface="Calibri" panose="020F0502020204030204" pitchFamily="34" charset="0"/>
              </a:rPr>
            </a:br>
            <a:endParaRPr lang="en-GB" sz="1400" dirty="0">
              <a:solidFill>
                <a:srgbClr val="0070C0"/>
              </a:solidFill>
              <a:latin typeface="Calibri" pitchFamily="34" charset="0"/>
            </a:endParaRPr>
          </a:p>
        </p:txBody>
      </p:sp>
      <p:sp>
        <p:nvSpPr>
          <p:cNvPr id="3" name="Subtitle 2"/>
          <p:cNvSpPr>
            <a:spLocks noGrp="1"/>
          </p:cNvSpPr>
          <p:nvPr>
            <p:ph type="subTitle" idx="1"/>
          </p:nvPr>
        </p:nvSpPr>
        <p:spPr>
          <a:xfrm>
            <a:off x="539552" y="836712"/>
            <a:ext cx="7848871" cy="5544616"/>
          </a:xfrm>
          <a:solidFill>
            <a:schemeClr val="bg1"/>
          </a:solidFill>
        </p:spPr>
        <p:txBody>
          <a:bodyPr rtlCol="0">
            <a:normAutofit/>
          </a:bodyPr>
          <a:lstStyle/>
          <a:p>
            <a:pPr algn="ctr"/>
            <a:r>
              <a:rPr lang="en-GB" b="1" dirty="0">
                <a:solidFill>
                  <a:srgbClr val="013CBF"/>
                </a:solidFill>
                <a:latin typeface="Calibri" pitchFamily="34" charset="0"/>
              </a:rPr>
              <a:t>PRINCIPLES (con.)</a:t>
            </a:r>
          </a:p>
          <a:p>
            <a:pPr marL="514350" indent="-514350" algn="l">
              <a:buFont typeface="Arial" pitchFamily="34" charset="0"/>
              <a:buChar char="•"/>
            </a:pPr>
            <a:r>
              <a:rPr lang="en-GB" sz="2200" dirty="0">
                <a:latin typeface="Calibri" pitchFamily="34" charset="0"/>
              </a:rPr>
              <a:t>On premise that prevention better than cure: aim to develop services that help parents who want them to prevent infant night-time behaviour from becoming problematic.</a:t>
            </a:r>
          </a:p>
          <a:p>
            <a:pPr marL="514350" indent="-514350" algn="l">
              <a:buFont typeface="Arial" pitchFamily="34" charset="0"/>
              <a:buChar char="•"/>
            </a:pPr>
            <a:r>
              <a:rPr lang="en-GB" sz="2200" dirty="0">
                <a:latin typeface="Calibri" pitchFamily="34" charset="0"/>
              </a:rPr>
              <a:t>Other parents may prioritise the benefits of infant-cued care, e.g. Possums approach. </a:t>
            </a:r>
          </a:p>
          <a:p>
            <a:pPr marL="514350" indent="-514350">
              <a:buFont typeface="Arial" pitchFamily="34" charset="0"/>
              <a:buChar char="•"/>
            </a:pPr>
            <a:r>
              <a:rPr lang="en-GB" sz="2200" dirty="0">
                <a:latin typeface="Calibri" pitchFamily="34" charset="0"/>
              </a:rPr>
              <a:t>Challenge: First six months a key period: decisions in first few months can have unintended consequences. Needs to be planned. May take some trial and error.</a:t>
            </a:r>
          </a:p>
          <a:p>
            <a:pPr marL="514350" indent="-514350">
              <a:buFont typeface="Arial" pitchFamily="34" charset="0"/>
              <a:buChar char="•"/>
            </a:pPr>
            <a:r>
              <a:rPr lang="en-GB" sz="2200" dirty="0">
                <a:latin typeface="Calibri" panose="020F0502020204030204" pitchFamily="34" charset="0"/>
                <a:cs typeface="Calibri" panose="020F0502020204030204" pitchFamily="34" charset="0"/>
              </a:rPr>
              <a:t>Tolerating and adapting to infant night waking may sometimes be preferable to the conflict involved in trying to prevent it.  It may eventually resolve itself.</a:t>
            </a:r>
          </a:p>
          <a:p>
            <a:pPr marL="514350" indent="-514350" algn="l">
              <a:buFont typeface="Arial" pitchFamily="34" charset="0"/>
              <a:buChar char="•"/>
            </a:pPr>
            <a:endParaRPr lang="en-GB" sz="2800" b="1" dirty="0">
              <a:solidFill>
                <a:srgbClr val="000FA2"/>
              </a:solidFill>
            </a:endParaRPr>
          </a:p>
          <a:p>
            <a:pPr marL="514350" lvl="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eaLnBrk="1" fontAlgn="auto" hangingPunct="1">
              <a:spcAft>
                <a:spcPts val="0"/>
              </a:spcAft>
              <a:defRPr/>
            </a:pPr>
            <a:endParaRPr lang="en-GB" sz="2800" b="1" dirty="0">
              <a:solidFill>
                <a:schemeClr val="bg2">
                  <a:lumMod val="50000"/>
                </a:schemeClr>
              </a:solidFill>
            </a:endParaRPr>
          </a:p>
        </p:txBody>
      </p:sp>
    </p:spTree>
    <p:extLst>
      <p:ext uri="{BB962C8B-B14F-4D97-AF65-F5344CB8AC3E}">
        <p14:creationId xmlns:p14="http://schemas.microsoft.com/office/powerpoint/2010/main" val="271856915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6241-A49B-4A0A-8C62-94ED6A353AF5}"/>
              </a:ext>
            </a:extLst>
          </p:cNvPr>
          <p:cNvSpPr>
            <a:spLocks noGrp="1"/>
          </p:cNvSpPr>
          <p:nvPr>
            <p:ph type="title"/>
          </p:nvPr>
        </p:nvSpPr>
        <p:spPr>
          <a:xfrm>
            <a:off x="-6350" y="0"/>
            <a:ext cx="8489950" cy="188640"/>
          </a:xfrm>
        </p:spPr>
        <p:txBody>
          <a:bodyPr/>
          <a:lstStyle/>
          <a:p>
            <a:pPr algn="ctr"/>
            <a:r>
              <a:rPr lang="en-GB" dirty="0"/>
              <a:t>PARTS OF THIS TALK</a:t>
            </a:r>
          </a:p>
        </p:txBody>
      </p:sp>
      <p:sp>
        <p:nvSpPr>
          <p:cNvPr id="3" name="Content Placeholder 2">
            <a:extLst>
              <a:ext uri="{FF2B5EF4-FFF2-40B4-BE49-F238E27FC236}">
                <a16:creationId xmlns:a16="http://schemas.microsoft.com/office/drawing/2014/main" id="{60366B4E-864E-4454-9D5B-6CA12EFB603E}"/>
              </a:ext>
            </a:extLst>
          </p:cNvPr>
          <p:cNvSpPr>
            <a:spLocks noGrp="1"/>
          </p:cNvSpPr>
          <p:nvPr>
            <p:ph idx="1"/>
          </p:nvPr>
        </p:nvSpPr>
        <p:spPr>
          <a:xfrm>
            <a:off x="179388" y="0"/>
            <a:ext cx="8713787" cy="6813376"/>
          </a:xfrm>
        </p:spPr>
        <p:txBody>
          <a:bodyPr/>
          <a:lstStyle/>
          <a:p>
            <a:pPr marL="0" indent="0" algn="ctr">
              <a:buNone/>
            </a:pPr>
            <a:r>
              <a:rPr lang="en-GB" sz="3200" b="1" dirty="0">
                <a:solidFill>
                  <a:srgbClr val="2669FE"/>
                </a:solidFill>
                <a:latin typeface="Calibri" panose="020F0502020204030204" pitchFamily="34" charset="0"/>
                <a:cs typeface="Calibri" panose="020F0502020204030204" pitchFamily="34" charset="0"/>
              </a:rPr>
              <a:t>Part 1. Background to this talk</a:t>
            </a:r>
          </a:p>
          <a:p>
            <a:pPr>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I’ve a long history of publishing research into infant crying and sleeping. </a:t>
            </a:r>
          </a:p>
          <a:p>
            <a:pPr>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Currently member of international group carrying out a systematic review of the evidence on infant sleep &amp; parenting. </a:t>
            </a:r>
          </a:p>
          <a:p>
            <a:pPr>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June: contact from Victoria Dept. Health &amp; Human Services. Guidance on updating services for parents about infant settling and sleep.</a:t>
            </a:r>
          </a:p>
          <a:p>
            <a:pPr>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September: my wife and I moved to spend half the year in Brisbane. Partly because a grand-daughter there.  Brought back the reality of infant sleep for parents. </a:t>
            </a:r>
          </a:p>
          <a:p>
            <a:pPr>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Happy coincidence of events. Proviso: our systematic review in process: anything wrong today the fault is mine.  </a:t>
            </a:r>
          </a:p>
          <a:p>
            <a:pPr algn="ctr"/>
            <a:r>
              <a:rPr lang="en-AU" sz="2400" dirty="0">
                <a:latin typeface="Calibri" panose="020F0502020204030204" pitchFamily="34" charset="0"/>
                <a:ea typeface="Times New Roman" panose="02020603050405020304" pitchFamily="18" charset="0"/>
                <a:cs typeface="Calibri" panose="020F0502020204030204" pitchFamily="34" charset="0"/>
              </a:rPr>
              <a:t>I will give references for all research cited. Queries: contact me: </a:t>
            </a:r>
            <a:r>
              <a:rPr lang="en-GB" altLang="en-US" sz="2400" b="1" dirty="0">
                <a:solidFill>
                  <a:srgbClr val="2669FE"/>
                </a:solidFill>
              </a:rPr>
              <a:t>i.stjamesroberts@ucl.ac.uk</a:t>
            </a:r>
          </a:p>
          <a:p>
            <a:pPr marL="0" indent="0">
              <a:spcAft>
                <a:spcPts val="800"/>
              </a:spcAft>
              <a:buNone/>
            </a:pPr>
            <a:r>
              <a:rPr lang="en-AU" sz="2400" dirty="0">
                <a:latin typeface="Calibri" panose="020F0502020204030204" pitchFamily="34" charset="0"/>
                <a:ea typeface="Times New Roman" panose="02020603050405020304" pitchFamily="18" charset="0"/>
                <a:cs typeface="Calibri" panose="020F0502020204030204" pitchFamily="34"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2754342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8640"/>
            <a:ext cx="7772400" cy="648072"/>
          </a:xfrm>
        </p:spPr>
        <p:txBody>
          <a:bodyPr rtlCol="0">
            <a:normAutofit/>
          </a:bodyPr>
          <a:lstStyle/>
          <a:p>
            <a:pPr eaLnBrk="1" fontAlgn="auto" hangingPunct="1">
              <a:spcAft>
                <a:spcPts val="0"/>
              </a:spcAft>
              <a:defRPr/>
            </a:pPr>
            <a:r>
              <a:rPr lang="en-GB" sz="1600" dirty="0">
                <a:solidFill>
                  <a:srgbClr val="2669FE"/>
                </a:solidFill>
                <a:latin typeface="Calibri" panose="020F0502020204030204" pitchFamily="34" charset="0"/>
                <a:cs typeface="Calibri" panose="020F0502020204030204" pitchFamily="34" charset="0"/>
              </a:rPr>
              <a:t>Turning the evidence into guidelines for healthcare professionals and parents</a:t>
            </a:r>
            <a:br>
              <a:rPr lang="en-GB" sz="1400" dirty="0">
                <a:solidFill>
                  <a:srgbClr val="2669FE"/>
                </a:solidFill>
                <a:latin typeface="Calibri" panose="020F0502020204030204" pitchFamily="34" charset="0"/>
                <a:cs typeface="Calibri" panose="020F0502020204030204" pitchFamily="34" charset="0"/>
              </a:rPr>
            </a:br>
            <a:endParaRPr lang="en-GB" sz="1400" dirty="0">
              <a:solidFill>
                <a:srgbClr val="0070C0"/>
              </a:solidFill>
              <a:latin typeface="Calibri" pitchFamily="34" charset="0"/>
            </a:endParaRPr>
          </a:p>
        </p:txBody>
      </p:sp>
      <p:sp>
        <p:nvSpPr>
          <p:cNvPr id="3" name="Subtitle 2"/>
          <p:cNvSpPr>
            <a:spLocks noGrp="1"/>
          </p:cNvSpPr>
          <p:nvPr>
            <p:ph type="subTitle" idx="1"/>
          </p:nvPr>
        </p:nvSpPr>
        <p:spPr>
          <a:xfrm>
            <a:off x="539552" y="836712"/>
            <a:ext cx="7848871" cy="5544616"/>
          </a:xfrm>
          <a:solidFill>
            <a:schemeClr val="bg1"/>
          </a:solidFill>
        </p:spPr>
        <p:txBody>
          <a:bodyPr rtlCol="0">
            <a:normAutofit fontScale="92500" lnSpcReduction="20000"/>
          </a:bodyPr>
          <a:lstStyle/>
          <a:p>
            <a:pPr algn="ctr"/>
            <a:r>
              <a:rPr lang="en-GB" b="1" dirty="0">
                <a:solidFill>
                  <a:srgbClr val="013CBF"/>
                </a:solidFill>
                <a:latin typeface="Calibri" pitchFamily="34" charset="0"/>
              </a:rPr>
              <a:t>PRACTICES</a:t>
            </a:r>
          </a:p>
          <a:p>
            <a:pPr marL="514350" indent="-514350">
              <a:buFont typeface="Arial" pitchFamily="34" charset="0"/>
              <a:buChar char="•"/>
            </a:pPr>
            <a:endParaRPr lang="en-GB" b="1" dirty="0">
              <a:solidFill>
                <a:srgbClr val="013CBF"/>
              </a:solidFill>
              <a:latin typeface="Calibri" pitchFamily="34" charset="0"/>
            </a:endParaRPr>
          </a:p>
          <a:p>
            <a:pPr marL="514350" lvl="0" indent="-514350" algn="l">
              <a:buFont typeface="Arial" pitchFamily="34" charset="0"/>
              <a:buChar char="•"/>
            </a:pPr>
            <a:r>
              <a:rPr lang="en-GB" sz="2800" b="1" dirty="0">
                <a:solidFill>
                  <a:srgbClr val="2669FE"/>
                </a:solidFill>
                <a:latin typeface="Calibri" panose="020F0502020204030204" pitchFamily="34" charset="0"/>
                <a:cs typeface="Calibri" panose="020F0502020204030204" pitchFamily="34" charset="0"/>
              </a:rPr>
              <a:t>UNIVERSAL SERVICES: </a:t>
            </a:r>
            <a:r>
              <a:rPr lang="en-GB" sz="2800" dirty="0">
                <a:solidFill>
                  <a:schemeClr val="bg2">
                    <a:lumMod val="50000"/>
                  </a:schemeClr>
                </a:solidFill>
                <a:latin typeface="Calibri" panose="020F0502020204030204" pitchFamily="34" charset="0"/>
                <a:cs typeface="Calibri" panose="020F0502020204030204" pitchFamily="34" charset="0"/>
              </a:rPr>
              <a:t>provide parents with evidence-based information; discuss costs and benefits; guide choices. Need to be inexpensive.</a:t>
            </a:r>
          </a:p>
          <a:p>
            <a:pPr marL="514350" lvl="0" indent="-514350">
              <a:buFont typeface="Arial" pitchFamily="34" charset="0"/>
              <a:buChar char="•"/>
            </a:pPr>
            <a:r>
              <a:rPr lang="en-GB" b="1" dirty="0">
                <a:solidFill>
                  <a:srgbClr val="2669FE"/>
                </a:solidFill>
                <a:latin typeface="Calibri" panose="020F0502020204030204" pitchFamily="34" charset="0"/>
                <a:cs typeface="Calibri" panose="020F0502020204030204" pitchFamily="34" charset="0"/>
              </a:rPr>
              <a:t>DELIVERY &amp; SERVICE RESOURCE ISSUES</a:t>
            </a:r>
            <a:r>
              <a:rPr lang="en-GB" b="1" dirty="0">
                <a:solidFill>
                  <a:schemeClr val="bg2">
                    <a:lumMod val="50000"/>
                  </a:schemeClr>
                </a:solidFill>
                <a:latin typeface="Calibri" panose="020F0502020204030204" pitchFamily="34" charset="0"/>
                <a:cs typeface="Calibri" panose="020F0502020204030204" pitchFamily="34" charset="0"/>
              </a:rPr>
              <a:t>: </a:t>
            </a:r>
            <a:r>
              <a:rPr lang="en-GB" dirty="0">
                <a:solidFill>
                  <a:schemeClr val="bg2">
                    <a:lumMod val="50000"/>
                  </a:schemeClr>
                </a:solidFill>
                <a:latin typeface="Calibri" panose="020F0502020204030204" pitchFamily="34" charset="0"/>
                <a:cs typeface="Calibri" panose="020F0502020204030204" pitchFamily="34" charset="0"/>
              </a:rPr>
              <a:t>What services exist? Websites or apps (need to be phone-friendly) vs leaflets/telephone help-lines/other media.  Professional/ service resources: What’s feasible? What’s cost-effective? Best time to deliver?</a:t>
            </a:r>
          </a:p>
          <a:p>
            <a:pPr marL="514350" lvl="0" indent="-514350">
              <a:buFont typeface="Arial" pitchFamily="34" charset="0"/>
              <a:buChar char="•"/>
            </a:pPr>
            <a:r>
              <a:rPr lang="en-GB" sz="2800" b="1" dirty="0">
                <a:solidFill>
                  <a:srgbClr val="2669FE"/>
                </a:solidFill>
                <a:latin typeface="Calibri" panose="020F0502020204030204" pitchFamily="34" charset="0"/>
                <a:cs typeface="Calibri" panose="020F0502020204030204" pitchFamily="34" charset="0"/>
              </a:rPr>
              <a:t>UNIVERSAL PLUS SERVICES</a:t>
            </a:r>
            <a:r>
              <a:rPr lang="en-GB" sz="2800" b="1" dirty="0">
                <a:solidFill>
                  <a:schemeClr val="bg2">
                    <a:lumMod val="50000"/>
                  </a:schemeClr>
                </a:solidFill>
                <a:latin typeface="Calibri" panose="020F0502020204030204" pitchFamily="34" charset="0"/>
                <a:cs typeface="Calibri" panose="020F0502020204030204" pitchFamily="34" charset="0"/>
              </a:rPr>
              <a:t>: </a:t>
            </a:r>
            <a:r>
              <a:rPr lang="en-GB" sz="2800" dirty="0">
                <a:solidFill>
                  <a:schemeClr val="bg2">
                    <a:lumMod val="50000"/>
                  </a:schemeClr>
                </a:solidFill>
                <a:latin typeface="Calibri" panose="020F0502020204030204" pitchFamily="34" charset="0"/>
                <a:cs typeface="Calibri" panose="020F0502020204030204" pitchFamily="34" charset="0"/>
              </a:rPr>
              <a:t>targeting </a:t>
            </a:r>
            <a:r>
              <a:rPr lang="en-GB" dirty="0">
                <a:solidFill>
                  <a:schemeClr val="bg2">
                    <a:lumMod val="50000"/>
                  </a:schemeClr>
                </a:solidFill>
                <a:latin typeface="Calibri" panose="020F0502020204030204" pitchFamily="34" charset="0"/>
                <a:cs typeface="Calibri" panose="020F0502020204030204" pitchFamily="34" charset="0"/>
              </a:rPr>
              <a:t>additional need. How to assess need e.g. feed frequency? Social deprivation &amp; isolation? Mental health? Delivery &amp; resource cost-effectiveness issues – e.g. home vs in-patient care.</a:t>
            </a:r>
            <a:endParaRPr lang="en-GB" sz="2800" dirty="0">
              <a:solidFill>
                <a:schemeClr val="bg2">
                  <a:lumMod val="50000"/>
                </a:schemeClr>
              </a:solidFill>
              <a:latin typeface="Calibri" panose="020F0502020204030204" pitchFamily="34" charset="0"/>
              <a:cs typeface="Calibri" panose="020F0502020204030204" pitchFamily="34" charset="0"/>
            </a:endParaRPr>
          </a:p>
          <a:p>
            <a:pPr marL="51435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eaLnBrk="1" fontAlgn="auto" hangingPunct="1">
              <a:spcAft>
                <a:spcPts val="0"/>
              </a:spcAft>
              <a:defRPr/>
            </a:pPr>
            <a:endParaRPr lang="en-GB" sz="2800" b="1" dirty="0">
              <a:solidFill>
                <a:schemeClr val="bg2">
                  <a:lumMod val="50000"/>
                </a:schemeClr>
              </a:solidFill>
            </a:endParaRPr>
          </a:p>
        </p:txBody>
      </p:sp>
    </p:spTree>
    <p:extLst>
      <p:ext uri="{BB962C8B-B14F-4D97-AF65-F5344CB8AC3E}">
        <p14:creationId xmlns:p14="http://schemas.microsoft.com/office/powerpoint/2010/main" val="272785695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A25D9E-1E7A-43A1-91D7-CC598AB43611}"/>
              </a:ext>
            </a:extLst>
          </p:cNvPr>
          <p:cNvSpPr/>
          <p:nvPr/>
        </p:nvSpPr>
        <p:spPr>
          <a:xfrm>
            <a:off x="539552" y="404664"/>
            <a:ext cx="8064896" cy="6364819"/>
          </a:xfrm>
          <a:prstGeom prst="rect">
            <a:avLst/>
          </a:prstGeom>
        </p:spPr>
        <p:txBody>
          <a:bodyPr wrap="square">
            <a:spAutoFit/>
          </a:bodyPr>
          <a:lstStyle/>
          <a:p>
            <a:pPr lvl="0">
              <a:spcBef>
                <a:spcPct val="20000"/>
              </a:spcBef>
            </a:pPr>
            <a:r>
              <a:rPr lang="en-GB" b="1" dirty="0">
                <a:solidFill>
                  <a:srgbClr val="990000"/>
                </a:solidFill>
              </a:rPr>
              <a:t>An essential message for every service? </a:t>
            </a:r>
          </a:p>
          <a:p>
            <a:pPr lvl="0">
              <a:spcBef>
                <a:spcPct val="20000"/>
              </a:spcBef>
            </a:pPr>
            <a:r>
              <a:rPr lang="en-GB" b="1" dirty="0">
                <a:solidFill>
                  <a:srgbClr val="990000"/>
                </a:solidFill>
              </a:rPr>
              <a:t>What to do when overwhelmed by an infant’s crying: guidance from the Surviving Crying website:</a:t>
            </a:r>
          </a:p>
          <a:p>
            <a:pPr lvl="0">
              <a:spcBef>
                <a:spcPct val="20000"/>
              </a:spcBef>
            </a:pPr>
            <a:endParaRPr lang="en-GB" sz="2000" b="1" kern="0" dirty="0">
              <a:solidFill>
                <a:srgbClr val="000000"/>
              </a:solidFill>
              <a:latin typeface="Calibri" panose="020F0502020204030204" pitchFamily="34" charset="0"/>
              <a:cs typeface="Calibri" panose="020F0502020204030204" pitchFamily="34" charset="0"/>
            </a:endParaRPr>
          </a:p>
          <a:p>
            <a:pPr lvl="0">
              <a:spcBef>
                <a:spcPct val="20000"/>
              </a:spcBef>
            </a:pPr>
            <a:r>
              <a:rPr lang="en-GB" sz="2000" b="1" kern="0" dirty="0">
                <a:solidFill>
                  <a:srgbClr val="000000"/>
                </a:solidFill>
                <a:latin typeface="Calibri" panose="020F0502020204030204" pitchFamily="34" charset="0"/>
                <a:cs typeface="Calibri" panose="020F0502020204030204" pitchFamily="34" charset="0"/>
              </a:rPr>
              <a:t>Where a baby’s crying becomes overwhelming: </a:t>
            </a:r>
          </a:p>
          <a:p>
            <a:pPr marL="742950" lvl="1" indent="-285750">
              <a:spcBef>
                <a:spcPct val="20000"/>
              </a:spcBef>
              <a:buFontTx/>
              <a:buChar char="–"/>
            </a:pPr>
            <a:r>
              <a:rPr lang="en-GB" sz="2000" b="1" kern="0" dirty="0">
                <a:solidFill>
                  <a:srgbClr val="000000"/>
                </a:solidFill>
                <a:latin typeface="Calibri" panose="020F0502020204030204" pitchFamily="34" charset="0"/>
                <a:cs typeface="Calibri" panose="020F0502020204030204" pitchFamily="34" charset="0"/>
              </a:rPr>
              <a:t>It’s normal to feel upset and angry because of the crying. It’s what you </a:t>
            </a:r>
            <a:r>
              <a:rPr lang="en-GB" sz="2000" b="1" u="sng" kern="0" dirty="0">
                <a:solidFill>
                  <a:srgbClr val="000000"/>
                </a:solidFill>
                <a:latin typeface="Calibri" panose="020F0502020204030204" pitchFamily="34" charset="0"/>
                <a:cs typeface="Calibri" panose="020F0502020204030204" pitchFamily="34" charset="0"/>
              </a:rPr>
              <a:t>do</a:t>
            </a:r>
            <a:r>
              <a:rPr lang="en-GB" sz="2000" b="1" kern="0" dirty="0">
                <a:solidFill>
                  <a:srgbClr val="000000"/>
                </a:solidFill>
                <a:latin typeface="Calibri" panose="020F0502020204030204" pitchFamily="34" charset="0"/>
                <a:cs typeface="Calibri" panose="020F0502020204030204" pitchFamily="34" charset="0"/>
              </a:rPr>
              <a:t> that matters.</a:t>
            </a:r>
          </a:p>
          <a:p>
            <a:pPr marL="742950" lvl="1" indent="-285750">
              <a:spcBef>
                <a:spcPct val="20000"/>
              </a:spcBef>
              <a:buFontTx/>
              <a:buChar char="–"/>
            </a:pPr>
            <a:r>
              <a:rPr lang="en-GB" sz="2000" b="1" kern="0" dirty="0">
                <a:solidFill>
                  <a:srgbClr val="000000"/>
                </a:solidFill>
                <a:latin typeface="Calibri" panose="020F0502020204030204" pitchFamily="34" charset="0"/>
                <a:cs typeface="Calibri" panose="020F0502020204030204" pitchFamily="34" charset="0"/>
              </a:rPr>
              <a:t>put the baby down in a safe place (such as a cot). </a:t>
            </a:r>
          </a:p>
          <a:p>
            <a:pPr marL="742950" lvl="1" indent="-285750">
              <a:spcBef>
                <a:spcPct val="20000"/>
              </a:spcBef>
              <a:buFontTx/>
              <a:buChar char="–"/>
            </a:pPr>
            <a:r>
              <a:rPr lang="en-GB" sz="2000" b="1" kern="0" dirty="0">
                <a:solidFill>
                  <a:srgbClr val="000000"/>
                </a:solidFill>
                <a:latin typeface="Calibri" panose="020F0502020204030204" pitchFamily="34" charset="0"/>
                <a:cs typeface="Calibri" panose="020F0502020204030204" pitchFamily="34" charset="0"/>
              </a:rPr>
              <a:t>leave the room, and focus on doing something else. Make some tea, listen to music, do whatever helps you to calm down.  </a:t>
            </a:r>
          </a:p>
          <a:p>
            <a:pPr marL="742950" lvl="1" indent="-285750">
              <a:spcBef>
                <a:spcPct val="20000"/>
              </a:spcBef>
              <a:buFontTx/>
              <a:buChar char="–"/>
            </a:pPr>
            <a:r>
              <a:rPr lang="en-GB" sz="2000" b="1" kern="0" dirty="0">
                <a:solidFill>
                  <a:srgbClr val="000000"/>
                </a:solidFill>
                <a:latin typeface="Calibri" panose="020F0502020204030204" pitchFamily="34" charset="0"/>
                <a:cs typeface="Calibri" panose="020F0502020204030204" pitchFamily="34" charset="0"/>
              </a:rPr>
              <a:t>By all means ask someone to keep an eye on your baby, but a crying baby will not be harmed by being left alone in a safe place for 5 or 10 minutes.</a:t>
            </a:r>
          </a:p>
          <a:p>
            <a:pPr marL="742950" lvl="1" indent="-285750">
              <a:spcBef>
                <a:spcPct val="20000"/>
              </a:spcBef>
              <a:buFontTx/>
              <a:buChar char="–"/>
            </a:pPr>
            <a:r>
              <a:rPr lang="en-GB" sz="2000" b="1" kern="0" dirty="0">
                <a:solidFill>
                  <a:srgbClr val="000000"/>
                </a:solidFill>
                <a:latin typeface="Calibri" panose="020F0502020204030204" pitchFamily="34" charset="0"/>
                <a:cs typeface="Calibri" panose="020F0502020204030204" pitchFamily="34" charset="0"/>
              </a:rPr>
              <a:t>Try not to focus on negative thoughts: feeling distressed or guilty will not help. Think positively:  your baby is well. How much worse if your baby was ill and quiet. This crying is temporary and you can find ways to get through it.</a:t>
            </a:r>
          </a:p>
          <a:p>
            <a:pPr marL="742950" lvl="1" indent="-285750">
              <a:spcBef>
                <a:spcPct val="20000"/>
              </a:spcBef>
              <a:buFontTx/>
              <a:buChar char="–"/>
            </a:pPr>
            <a:r>
              <a:rPr lang="en-GB" sz="2000" b="1" kern="0" dirty="0">
                <a:solidFill>
                  <a:srgbClr val="000000"/>
                </a:solidFill>
                <a:latin typeface="Calibri" panose="020F0502020204030204" pitchFamily="34" charset="0"/>
                <a:cs typeface="Calibri" panose="020F0502020204030204" pitchFamily="34" charset="0"/>
              </a:rPr>
              <a:t>Do not go back to your baby until you feel in control. </a:t>
            </a:r>
          </a:p>
          <a:p>
            <a:pPr marL="514350" indent="-514350"/>
            <a:endParaRPr lang="en-GB" b="1" dirty="0">
              <a:solidFill>
                <a:srgbClr val="990000"/>
              </a:solidFill>
            </a:endParaRPr>
          </a:p>
        </p:txBody>
      </p:sp>
    </p:spTree>
    <p:extLst>
      <p:ext uri="{BB962C8B-B14F-4D97-AF65-F5344CB8AC3E}">
        <p14:creationId xmlns:p14="http://schemas.microsoft.com/office/powerpoint/2010/main" val="31546405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a:t>
            </a:r>
          </a:p>
        </p:txBody>
      </p:sp>
      <p:sp>
        <p:nvSpPr>
          <p:cNvPr id="3" name="Content Placeholder 2"/>
          <p:cNvSpPr>
            <a:spLocks noGrp="1"/>
          </p:cNvSpPr>
          <p:nvPr>
            <p:ph idx="1"/>
          </p:nvPr>
        </p:nvSpPr>
        <p:spPr>
          <a:xfrm>
            <a:off x="179389" y="5301208"/>
            <a:ext cx="4104580" cy="575717"/>
          </a:xfrm>
        </p:spPr>
        <p:txBody>
          <a:bodyPr/>
          <a:lstStyle/>
          <a:p>
            <a:pPr marL="0" indent="0">
              <a:buNone/>
            </a:pPr>
            <a:r>
              <a:rPr lang="en-GB" b="1" dirty="0"/>
              <a:t>i.stjamesroberts@ucl.ac.uk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137" y="1556792"/>
            <a:ext cx="4652976" cy="3096344"/>
          </a:xfrm>
          <a:prstGeom prst="rect">
            <a:avLst/>
          </a:prstGeom>
        </p:spPr>
      </p:pic>
    </p:spTree>
    <p:extLst>
      <p:ext uri="{BB962C8B-B14F-4D97-AF65-F5344CB8AC3E}">
        <p14:creationId xmlns:p14="http://schemas.microsoft.com/office/powerpoint/2010/main" val="178463588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6241-A49B-4A0A-8C62-94ED6A353AF5}"/>
              </a:ext>
            </a:extLst>
          </p:cNvPr>
          <p:cNvSpPr>
            <a:spLocks noGrp="1"/>
          </p:cNvSpPr>
          <p:nvPr>
            <p:ph type="title"/>
          </p:nvPr>
        </p:nvSpPr>
        <p:spPr>
          <a:xfrm>
            <a:off x="-6350" y="0"/>
            <a:ext cx="8489950" cy="188640"/>
          </a:xfrm>
        </p:spPr>
        <p:txBody>
          <a:bodyPr/>
          <a:lstStyle/>
          <a:p>
            <a:pPr algn="ctr"/>
            <a:r>
              <a:rPr lang="en-GB" dirty="0"/>
              <a:t>PARTS OF THIS TALK</a:t>
            </a:r>
          </a:p>
        </p:txBody>
      </p:sp>
      <p:sp>
        <p:nvSpPr>
          <p:cNvPr id="3" name="Content Placeholder 2">
            <a:extLst>
              <a:ext uri="{FF2B5EF4-FFF2-40B4-BE49-F238E27FC236}">
                <a16:creationId xmlns:a16="http://schemas.microsoft.com/office/drawing/2014/main" id="{60366B4E-864E-4454-9D5B-6CA12EFB603E}"/>
              </a:ext>
            </a:extLst>
          </p:cNvPr>
          <p:cNvSpPr>
            <a:spLocks noGrp="1"/>
          </p:cNvSpPr>
          <p:nvPr>
            <p:ph idx="1"/>
          </p:nvPr>
        </p:nvSpPr>
        <p:spPr>
          <a:xfrm>
            <a:off x="179388" y="0"/>
            <a:ext cx="8713787" cy="6813376"/>
          </a:xfrm>
        </p:spPr>
        <p:txBody>
          <a:bodyPr/>
          <a:lstStyle/>
          <a:p>
            <a:pPr marL="0" indent="0" algn="ctr">
              <a:buNone/>
            </a:pPr>
            <a:endParaRPr lang="en-GB" sz="3600" b="1" dirty="0">
              <a:solidFill>
                <a:srgbClr val="2669FE"/>
              </a:solidFill>
              <a:latin typeface="Calibri" panose="020F0502020204030204" pitchFamily="34" charset="0"/>
              <a:cs typeface="Calibri" panose="020F0502020204030204" pitchFamily="34" charset="0"/>
            </a:endParaRPr>
          </a:p>
          <a:p>
            <a:pPr marL="0" indent="0" algn="ctr">
              <a:buNone/>
            </a:pPr>
            <a:endParaRPr lang="en-GB" sz="3600" b="1" dirty="0">
              <a:solidFill>
                <a:srgbClr val="2669FE"/>
              </a:solidFill>
              <a:latin typeface="Calibri" panose="020F0502020204030204" pitchFamily="34" charset="0"/>
              <a:cs typeface="Calibri" panose="020F0502020204030204" pitchFamily="34" charset="0"/>
            </a:endParaRPr>
          </a:p>
          <a:p>
            <a:pPr marL="0" indent="0" algn="ctr">
              <a:buNone/>
            </a:pPr>
            <a:r>
              <a:rPr lang="en-GB" sz="3600" b="1" dirty="0">
                <a:solidFill>
                  <a:srgbClr val="2669FE"/>
                </a:solidFill>
                <a:latin typeface="Calibri" panose="020F0502020204030204" pitchFamily="34" charset="0"/>
                <a:cs typeface="Calibri" panose="020F0502020204030204" pitchFamily="34" charset="0"/>
              </a:rPr>
              <a:t>Part 2: What are ‘infant sleep problems’?  Definition, measurement, &amp; controversies</a:t>
            </a:r>
          </a:p>
          <a:p>
            <a:endParaRPr lang="en-GB" sz="1100" b="1" dirty="0"/>
          </a:p>
          <a:p>
            <a:pPr marL="0" indent="0">
              <a:spcAft>
                <a:spcPts val="800"/>
              </a:spcAft>
              <a:buNone/>
            </a:pPr>
            <a:r>
              <a:rPr lang="en-AU" sz="2400" dirty="0">
                <a:latin typeface="Calibri" panose="020F0502020204030204" pitchFamily="34" charset="0"/>
                <a:ea typeface="Times New Roman" panose="02020603050405020304" pitchFamily="18" charset="0"/>
                <a:cs typeface="Calibri" panose="020F0502020204030204" pitchFamily="34"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47225046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908720"/>
          </a:xfrm>
        </p:spPr>
        <p:txBody>
          <a:bodyPr>
            <a:normAutofit fontScale="90000"/>
          </a:bodyPr>
          <a:lstStyle/>
          <a:p>
            <a:pPr algn="ctr"/>
            <a:br>
              <a:rPr lang="en-GB" dirty="0">
                <a:solidFill>
                  <a:schemeClr val="tx1"/>
                </a:solidFill>
              </a:rPr>
            </a:br>
            <a:r>
              <a:rPr lang="en-GB" dirty="0">
                <a:solidFill>
                  <a:srgbClr val="0070C0"/>
                </a:solidFill>
              </a:rPr>
              <a:t>The ‘Infant Sleep Wars’</a:t>
            </a:r>
            <a:br>
              <a:rPr lang="en-GB" dirty="0">
                <a:solidFill>
                  <a:srgbClr val="0070C0"/>
                </a:solidFill>
              </a:rPr>
            </a:br>
            <a:br>
              <a:rPr lang="en-GB" dirty="0">
                <a:solidFill>
                  <a:srgbClr val="0070C0"/>
                </a:solidFill>
              </a:rPr>
            </a:br>
            <a:r>
              <a:rPr lang="en-GB" sz="2400" dirty="0">
                <a:solidFill>
                  <a:srgbClr val="990000"/>
                </a:solidFill>
              </a:rPr>
              <a:t>VS</a:t>
            </a:r>
            <a:r>
              <a:rPr lang="en-GB" sz="2400" dirty="0">
                <a:solidFill>
                  <a:srgbClr val="0070C0"/>
                </a:solidFill>
              </a:rPr>
              <a:t> </a:t>
            </a:r>
          </a:p>
        </p:txBody>
      </p:sp>
      <p:sp>
        <p:nvSpPr>
          <p:cNvPr id="5" name="Text Placeholder 4"/>
          <p:cNvSpPr>
            <a:spLocks noGrp="1"/>
          </p:cNvSpPr>
          <p:nvPr>
            <p:ph type="body" idx="1"/>
          </p:nvPr>
        </p:nvSpPr>
        <p:spPr>
          <a:xfrm>
            <a:off x="323528" y="1196752"/>
            <a:ext cx="4040188" cy="639762"/>
          </a:xfrm>
        </p:spPr>
        <p:txBody>
          <a:bodyPr/>
          <a:lstStyle/>
          <a:p>
            <a:pPr algn="ctr"/>
            <a:r>
              <a:rPr lang="en-GB" dirty="0">
                <a:latin typeface="Calibri" panose="020F0502020204030204" pitchFamily="34" charset="0"/>
                <a:cs typeface="Calibri" panose="020F0502020204030204" pitchFamily="34" charset="0"/>
              </a:rPr>
              <a:t>LIMIT SETTING PARENTING</a:t>
            </a:r>
          </a:p>
        </p:txBody>
      </p:sp>
      <p:sp>
        <p:nvSpPr>
          <p:cNvPr id="6" name="Content Placeholder 5"/>
          <p:cNvSpPr>
            <a:spLocks noGrp="1"/>
          </p:cNvSpPr>
          <p:nvPr>
            <p:ph sz="half" idx="2"/>
          </p:nvPr>
        </p:nvSpPr>
        <p:spPr>
          <a:xfrm>
            <a:off x="467544" y="1916832"/>
            <a:ext cx="4040188" cy="4608512"/>
          </a:xfrm>
        </p:spPr>
        <p:txBody>
          <a:bodyPr>
            <a:normAutofit/>
          </a:bodyPr>
          <a:lstStyle/>
          <a:p>
            <a:pPr>
              <a:buNone/>
            </a:pPr>
            <a:r>
              <a:rPr lang="en-GB" b="1" dirty="0"/>
              <a:t>aka: Structured parenting; behavioural parenting.</a:t>
            </a:r>
          </a:p>
          <a:p>
            <a:pPr>
              <a:buNone/>
            </a:pPr>
            <a:r>
              <a:rPr lang="en-GB" b="1" dirty="0">
                <a:solidFill>
                  <a:srgbClr val="CC3300"/>
                </a:solidFill>
              </a:rPr>
              <a:t>PRINCIPLES</a:t>
            </a:r>
            <a:r>
              <a:rPr lang="en-GB" b="1" dirty="0"/>
              <a:t>: Bedtime Routines. Teach day: night. Let infants self-settle. Delay/limit responding to support infant self-regulation. Parent led.</a:t>
            </a:r>
          </a:p>
          <a:p>
            <a:pPr>
              <a:buNone/>
            </a:pPr>
            <a:r>
              <a:rPr lang="en-GB" b="1" dirty="0">
                <a:solidFill>
                  <a:srgbClr val="CC3300"/>
                </a:solidFill>
              </a:rPr>
              <a:t>ADVOCATES</a:t>
            </a:r>
            <a:r>
              <a:rPr lang="en-GB" b="1" dirty="0"/>
              <a:t>: Richard Ferber, Gina Ford, Jodi </a:t>
            </a:r>
            <a:r>
              <a:rPr lang="en-GB" b="1" dirty="0" err="1"/>
              <a:t>Mindell</a:t>
            </a:r>
            <a:r>
              <a:rPr lang="en-GB" b="1" dirty="0"/>
              <a:t>. www.babysleep.com (popular in 20</a:t>
            </a:r>
            <a:r>
              <a:rPr lang="en-GB" b="1" baseline="30000" dirty="0"/>
              <a:t>th</a:t>
            </a:r>
            <a:r>
              <a:rPr lang="en-GB" b="1" dirty="0"/>
              <a:t> century)</a:t>
            </a:r>
          </a:p>
        </p:txBody>
      </p:sp>
      <p:sp>
        <p:nvSpPr>
          <p:cNvPr id="7" name="Text Placeholder 6"/>
          <p:cNvSpPr>
            <a:spLocks noGrp="1"/>
          </p:cNvSpPr>
          <p:nvPr>
            <p:ph type="body" sz="quarter" idx="3"/>
          </p:nvPr>
        </p:nvSpPr>
        <p:spPr>
          <a:xfrm>
            <a:off x="4788024" y="1196752"/>
            <a:ext cx="4041775" cy="639762"/>
          </a:xfrm>
        </p:spPr>
        <p:txBody>
          <a:bodyPr/>
          <a:lstStyle/>
          <a:p>
            <a:pPr algn="ctr"/>
            <a:r>
              <a:rPr lang="en-GB" dirty="0">
                <a:latin typeface="Calibri" panose="020F0502020204030204" pitchFamily="34" charset="0"/>
                <a:cs typeface="Calibri" panose="020F0502020204030204" pitchFamily="34" charset="0"/>
              </a:rPr>
              <a:t>INFANT CUED PARENTING</a:t>
            </a:r>
          </a:p>
        </p:txBody>
      </p:sp>
      <p:sp>
        <p:nvSpPr>
          <p:cNvPr id="8" name="Content Placeholder 7"/>
          <p:cNvSpPr>
            <a:spLocks noGrp="1"/>
          </p:cNvSpPr>
          <p:nvPr>
            <p:ph sz="quarter" idx="4"/>
          </p:nvPr>
        </p:nvSpPr>
        <p:spPr>
          <a:xfrm>
            <a:off x="4788024" y="1916832"/>
            <a:ext cx="4041775" cy="4797152"/>
          </a:xfrm>
        </p:spPr>
        <p:txBody>
          <a:bodyPr>
            <a:normAutofit/>
          </a:bodyPr>
          <a:lstStyle/>
          <a:p>
            <a:pPr>
              <a:buNone/>
            </a:pPr>
            <a:r>
              <a:rPr lang="en-GB" b="1" dirty="0"/>
              <a:t>aka: attachment parenting; infant demand parenting.</a:t>
            </a:r>
          </a:p>
          <a:p>
            <a:pPr>
              <a:buNone/>
            </a:pPr>
            <a:r>
              <a:rPr lang="en-GB" b="1" dirty="0">
                <a:solidFill>
                  <a:srgbClr val="CC3300"/>
                </a:solidFill>
              </a:rPr>
              <a:t>PRINCIPLES</a:t>
            </a:r>
            <a:r>
              <a:rPr lang="en-GB" b="1" dirty="0"/>
              <a:t>: Always respond immediately to infant cries. Crying is harmful for babies. Infant night waking normal. Baby led.</a:t>
            </a:r>
          </a:p>
          <a:p>
            <a:pPr>
              <a:buNone/>
            </a:pPr>
            <a:r>
              <a:rPr lang="en-GB" b="1" dirty="0">
                <a:solidFill>
                  <a:srgbClr val="CC3300"/>
                </a:solidFill>
              </a:rPr>
              <a:t>ADVOCATES</a:t>
            </a:r>
            <a:r>
              <a:rPr lang="en-GB" b="1" dirty="0"/>
              <a:t>: Pam Douglas, Helen Ball, Penelope Leach. laleche.org.uk (becoming popular in 21</a:t>
            </a:r>
            <a:r>
              <a:rPr lang="en-GB" b="1" baseline="30000" dirty="0"/>
              <a:t>st</a:t>
            </a:r>
            <a:r>
              <a:rPr lang="en-GB" b="1" dirty="0"/>
              <a:t>  century)</a:t>
            </a:r>
          </a:p>
        </p:txBody>
      </p:sp>
    </p:spTree>
    <p:extLst>
      <p:ext uri="{BB962C8B-B14F-4D97-AF65-F5344CB8AC3E}">
        <p14:creationId xmlns:p14="http://schemas.microsoft.com/office/powerpoint/2010/main" val="264949776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8640"/>
            <a:ext cx="7772400" cy="648072"/>
          </a:xfrm>
        </p:spPr>
        <p:txBody>
          <a:bodyPr rtlCol="0">
            <a:normAutofit/>
          </a:bodyPr>
          <a:lstStyle/>
          <a:p>
            <a:pPr algn="ctr" eaLnBrk="1" fontAlgn="auto" hangingPunct="1">
              <a:spcAft>
                <a:spcPts val="0"/>
              </a:spcAft>
              <a:defRPr/>
            </a:pPr>
            <a:r>
              <a:rPr lang="en-GB" sz="1600" dirty="0">
                <a:solidFill>
                  <a:srgbClr val="2669FE"/>
                </a:solidFill>
                <a:latin typeface="Calibri" panose="020F0502020204030204" pitchFamily="34" charset="0"/>
                <a:cs typeface="Calibri" panose="020F0502020204030204" pitchFamily="34" charset="0"/>
              </a:rPr>
              <a:t>What are ‘infant sleep problems’?  Definition, measurement, &amp; controversies (con.)</a:t>
            </a:r>
            <a:r>
              <a:rPr lang="en-GB" sz="1600" dirty="0">
                <a:solidFill>
                  <a:srgbClr val="0070C0"/>
                </a:solidFill>
                <a:latin typeface="Calibri" pitchFamily="34" charset="0"/>
              </a:rPr>
              <a:t> </a:t>
            </a:r>
          </a:p>
        </p:txBody>
      </p:sp>
      <p:sp>
        <p:nvSpPr>
          <p:cNvPr id="3" name="Subtitle 2"/>
          <p:cNvSpPr>
            <a:spLocks noGrp="1"/>
          </p:cNvSpPr>
          <p:nvPr>
            <p:ph type="subTitle" idx="1"/>
          </p:nvPr>
        </p:nvSpPr>
        <p:spPr>
          <a:xfrm>
            <a:off x="251520" y="836712"/>
            <a:ext cx="8496944" cy="5832648"/>
          </a:xfrm>
          <a:solidFill>
            <a:schemeClr val="bg1"/>
          </a:solidFill>
        </p:spPr>
        <p:txBody>
          <a:bodyPr rtlCol="0">
            <a:normAutofit/>
          </a:bodyPr>
          <a:lstStyle/>
          <a:p>
            <a:r>
              <a:rPr lang="en-GB" sz="3200" b="1" dirty="0">
                <a:solidFill>
                  <a:srgbClr val="013CBF"/>
                </a:solidFill>
              </a:rPr>
              <a:t>What do we know?</a:t>
            </a:r>
          </a:p>
          <a:p>
            <a:pPr marL="457200" indent="-457200">
              <a:buFont typeface="Arial" panose="020B0604020202020204" pitchFamily="34" charset="0"/>
              <a:buChar char="•"/>
            </a:pPr>
            <a:r>
              <a:rPr lang="en-GB" sz="3200" b="1" dirty="0"/>
              <a:t>The term ‘infant sleep problems’ is misleading: Two individuals are required: </a:t>
            </a:r>
          </a:p>
          <a:p>
            <a:pPr marL="1257300" lvl="1" indent="-514350">
              <a:buFont typeface="Arial" panose="020B0604020202020204" pitchFamily="34" charset="0"/>
              <a:buChar char="•"/>
            </a:pPr>
            <a:r>
              <a:rPr lang="en-GB" sz="2800" b="1" dirty="0"/>
              <a:t>the infant provides behaviours;</a:t>
            </a:r>
          </a:p>
          <a:p>
            <a:pPr marL="1257300" lvl="1" indent="-514350">
              <a:buFont typeface="Arial" panose="020B0604020202020204" pitchFamily="34" charset="0"/>
              <a:buChar char="•"/>
            </a:pPr>
            <a:r>
              <a:rPr lang="en-GB" sz="2800" b="1" dirty="0"/>
              <a:t>the parent has the problem, decides whether to seek help, and elicits health service involvement and costs. </a:t>
            </a:r>
          </a:p>
          <a:p>
            <a:pPr marL="514350" indent="-514350">
              <a:buFont typeface="Arial" panose="020B0604020202020204" pitchFamily="34" charset="0"/>
              <a:buChar char="•"/>
            </a:pPr>
            <a:r>
              <a:rPr lang="en-GB" sz="3200" b="1" dirty="0"/>
              <a:t>Clinical decision making involves assessing and understanding both elements. </a:t>
            </a:r>
          </a:p>
          <a:p>
            <a:pPr algn="l"/>
            <a:endParaRPr lang="en-GB" sz="2800" b="1" dirty="0">
              <a:solidFill>
                <a:schemeClr val="bg2">
                  <a:lumMod val="50000"/>
                </a:schemeClr>
              </a:solidFill>
            </a:endParaRPr>
          </a:p>
          <a:p>
            <a:pPr marL="514350" lvl="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eaLnBrk="1" fontAlgn="auto" hangingPunct="1">
              <a:spcAft>
                <a:spcPts val="0"/>
              </a:spcAft>
              <a:defRPr/>
            </a:pPr>
            <a:endParaRPr lang="en-GB" sz="2800" b="1" dirty="0">
              <a:solidFill>
                <a:schemeClr val="bg2">
                  <a:lumMod val="50000"/>
                </a:schemeClr>
              </a:solidFil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8640"/>
            <a:ext cx="7772400" cy="648072"/>
          </a:xfrm>
        </p:spPr>
        <p:txBody>
          <a:bodyPr rtlCol="0">
            <a:normAutofit/>
          </a:bodyPr>
          <a:lstStyle/>
          <a:p>
            <a:pPr algn="ctr" eaLnBrk="1" fontAlgn="auto" hangingPunct="1">
              <a:spcAft>
                <a:spcPts val="0"/>
              </a:spcAft>
              <a:defRPr/>
            </a:pPr>
            <a:r>
              <a:rPr lang="en-GB" sz="1600" dirty="0">
                <a:solidFill>
                  <a:srgbClr val="2669FE"/>
                </a:solidFill>
                <a:latin typeface="Calibri" panose="020F0502020204030204" pitchFamily="34" charset="0"/>
                <a:cs typeface="Calibri" panose="020F0502020204030204" pitchFamily="34" charset="0"/>
              </a:rPr>
              <a:t>What are ‘infant sleep problems’?  Definition, measurement, &amp; controversies (con.)</a:t>
            </a:r>
            <a:r>
              <a:rPr lang="en-GB" sz="1600" dirty="0">
                <a:solidFill>
                  <a:srgbClr val="0070C0"/>
                </a:solidFill>
                <a:latin typeface="Calibri" pitchFamily="34" charset="0"/>
              </a:rPr>
              <a:t> </a:t>
            </a:r>
          </a:p>
        </p:txBody>
      </p:sp>
      <p:sp>
        <p:nvSpPr>
          <p:cNvPr id="3" name="Subtitle 2"/>
          <p:cNvSpPr>
            <a:spLocks noGrp="1"/>
          </p:cNvSpPr>
          <p:nvPr>
            <p:ph type="subTitle" idx="1"/>
          </p:nvPr>
        </p:nvSpPr>
        <p:spPr>
          <a:xfrm>
            <a:off x="251520" y="836712"/>
            <a:ext cx="8640960" cy="5832648"/>
          </a:xfrm>
          <a:solidFill>
            <a:schemeClr val="bg1"/>
          </a:solidFill>
        </p:spPr>
        <p:txBody>
          <a:bodyPr rtlCol="0">
            <a:normAutofit fontScale="92500" lnSpcReduction="10000"/>
          </a:bodyPr>
          <a:lstStyle/>
          <a:p>
            <a:r>
              <a:rPr lang="en-GB" sz="3000" b="1" dirty="0">
                <a:solidFill>
                  <a:srgbClr val="013CBF"/>
                </a:solidFill>
                <a:latin typeface="Calibri" panose="020F0502020204030204" pitchFamily="34" charset="0"/>
                <a:cs typeface="Calibri" panose="020F0502020204030204" pitchFamily="34" charset="0"/>
              </a:rPr>
              <a:t>What do we know about the infant behaviours?</a:t>
            </a:r>
          </a:p>
          <a:p>
            <a:pPr marL="514350" indent="-514350">
              <a:buFont typeface="Arial" panose="020B0604020202020204" pitchFamily="34" charset="0"/>
              <a:buChar char="•"/>
            </a:pPr>
            <a:r>
              <a:rPr lang="en-GB" dirty="0">
                <a:solidFill>
                  <a:schemeClr val="bg2">
                    <a:lumMod val="50000"/>
                  </a:schemeClr>
                </a:solidFill>
                <a:latin typeface="Calibri" panose="020F0502020204030204" pitchFamily="34" charset="0"/>
                <a:cs typeface="Calibri" panose="020F0502020204030204" pitchFamily="34" charset="0"/>
              </a:rPr>
              <a:t>Most infants wake in the night in first few months of age</a:t>
            </a:r>
            <a:r>
              <a:rPr lang="en-GB" baseline="30000" dirty="0">
                <a:solidFill>
                  <a:schemeClr val="bg2">
                    <a:lumMod val="50000"/>
                  </a:schemeClr>
                </a:solidFill>
                <a:latin typeface="Calibri" panose="020F0502020204030204" pitchFamily="34" charset="0"/>
                <a:cs typeface="Calibri" panose="020F0502020204030204" pitchFamily="34" charset="0"/>
              </a:rPr>
              <a:t>1-5</a:t>
            </a:r>
            <a:r>
              <a:rPr lang="en-GB" dirty="0">
                <a:solidFill>
                  <a:schemeClr val="bg2">
                    <a:lumMod val="50000"/>
                  </a:schemeClr>
                </a:solidFill>
                <a:latin typeface="Calibri" panose="020F0502020204030204" pitchFamily="34" charset="0"/>
                <a:cs typeface="Calibri" panose="020F0502020204030204" pitchFamily="34" charset="0"/>
              </a:rPr>
              <a:t>. Statistically normal; assumed to be due to nutrition need. Most parents expect this.</a:t>
            </a:r>
          </a:p>
          <a:p>
            <a:pPr marL="514350" indent="-514350">
              <a:buFont typeface="Arial" panose="020B0604020202020204" pitchFamily="34" charset="0"/>
              <a:buChar char="•"/>
            </a:pPr>
            <a:r>
              <a:rPr lang="en-GB" dirty="0">
                <a:solidFill>
                  <a:schemeClr val="bg2">
                    <a:lumMod val="50000"/>
                  </a:schemeClr>
                </a:solidFill>
                <a:latin typeface="Calibri" panose="020F0502020204030204" pitchFamily="34" charset="0"/>
                <a:cs typeface="Calibri" panose="020F0502020204030204" pitchFamily="34" charset="0"/>
              </a:rPr>
              <a:t>Most infants start to reduce waking/increase sleep lengths at night by 3-6 m of age</a:t>
            </a:r>
            <a:r>
              <a:rPr lang="en-GB" baseline="30000" dirty="0">
                <a:solidFill>
                  <a:schemeClr val="bg2">
                    <a:lumMod val="50000"/>
                  </a:schemeClr>
                </a:solidFill>
                <a:latin typeface="Calibri" panose="020F0502020204030204" pitchFamily="34" charset="0"/>
                <a:cs typeface="Calibri" panose="020F0502020204030204" pitchFamily="34" charset="0"/>
              </a:rPr>
              <a:t>1-5</a:t>
            </a:r>
            <a:r>
              <a:rPr lang="en-GB" baseline="30000" dirty="0">
                <a:solidFill>
                  <a:srgbClr val="FF0000"/>
                </a:solidFill>
                <a:latin typeface="Calibri" panose="020F0502020204030204" pitchFamily="34" charset="0"/>
                <a:cs typeface="Calibri" panose="020F0502020204030204" pitchFamily="34" charset="0"/>
              </a:rPr>
              <a:t> </a:t>
            </a:r>
            <a:r>
              <a:rPr lang="en-GB" dirty="0">
                <a:solidFill>
                  <a:schemeClr val="bg2">
                    <a:lumMod val="50000"/>
                  </a:schemeClr>
                </a:solidFill>
                <a:latin typeface="Calibri" panose="020F0502020204030204" pitchFamily="34" charset="0"/>
                <a:cs typeface="Calibri" panose="020F0502020204030204" pitchFamily="34" charset="0"/>
              </a:rPr>
              <a:t>Called ‘consolidated sleeping’ or ‘sleeping through the night’.</a:t>
            </a:r>
          </a:p>
          <a:p>
            <a:pPr marL="514350" indent="-514350">
              <a:buFont typeface="Arial" panose="020B0604020202020204" pitchFamily="34" charset="0"/>
              <a:buChar char="•"/>
            </a:pPr>
            <a:r>
              <a:rPr lang="en-GB" dirty="0">
                <a:solidFill>
                  <a:schemeClr val="bg2">
                    <a:lumMod val="50000"/>
                  </a:schemeClr>
                </a:solidFill>
                <a:latin typeface="Calibri" panose="020F0502020204030204" pitchFamily="34" charset="0"/>
                <a:cs typeface="Calibri" panose="020F0502020204030204" pitchFamily="34" charset="0"/>
              </a:rPr>
              <a:t>Approx. 25% infants continue to wake and ‘signal’ (cry out) in the night </a:t>
            </a:r>
            <a:r>
              <a:rPr lang="en-GB" baseline="30000" dirty="0">
                <a:solidFill>
                  <a:schemeClr val="bg2">
                    <a:lumMod val="50000"/>
                  </a:schemeClr>
                </a:solidFill>
                <a:latin typeface="Calibri" panose="020F0502020204030204" pitchFamily="34" charset="0"/>
                <a:cs typeface="Calibri" panose="020F0502020204030204" pitchFamily="34" charset="0"/>
              </a:rPr>
              <a:t>4-6</a:t>
            </a:r>
            <a:r>
              <a:rPr lang="en-GB" baseline="30000" dirty="0">
                <a:solidFill>
                  <a:srgbClr val="FF0000"/>
                </a:solidFill>
                <a:latin typeface="Calibri" panose="020F0502020204030204" pitchFamily="34" charset="0"/>
                <a:cs typeface="Calibri" panose="020F0502020204030204" pitchFamily="34" charset="0"/>
              </a:rPr>
              <a:t> </a:t>
            </a:r>
            <a:r>
              <a:rPr lang="en-GB" dirty="0">
                <a:solidFill>
                  <a:schemeClr val="bg2">
                    <a:lumMod val="50000"/>
                  </a:schemeClr>
                </a:solidFill>
                <a:latin typeface="Calibri" panose="020F0502020204030204" pitchFamily="34" charset="0"/>
                <a:cs typeface="Calibri" panose="020F0502020204030204" pitchFamily="34" charset="0"/>
              </a:rPr>
              <a:t>After 6m. called ‘infant sleep behaviour problems’. Behaviours include: short sleep periods; frequent night waking and signalling; longer night waking; prolonged settling times. </a:t>
            </a:r>
          </a:p>
          <a:p>
            <a:pPr marL="514350" indent="-514350" eaLnBrk="1" hangingPunct="1">
              <a:lnSpc>
                <a:spcPct val="90000"/>
              </a:lnSpc>
              <a:buFont typeface="+mj-lt"/>
              <a:buAutoNum type="arabicPeriod"/>
            </a:pPr>
            <a:endParaRPr lang="en-GB" baseline="30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GB" baseline="30000" dirty="0">
              <a:latin typeface="Calibri" panose="020F0502020204030204" pitchFamily="34" charset="0"/>
              <a:cs typeface="Calibri" panose="020F0502020204030204" pitchFamily="34" charset="0"/>
            </a:endParaRPr>
          </a:p>
          <a:p>
            <a:r>
              <a:rPr lang="en-GB" sz="1500" b="1" dirty="0">
                <a:latin typeface="Calibri" panose="020F0502020204030204" pitchFamily="34" charset="0"/>
                <a:cs typeface="Calibri" panose="020F0502020204030204" pitchFamily="34" charset="0"/>
              </a:rPr>
              <a:t> </a:t>
            </a:r>
            <a:r>
              <a:rPr lang="en-GB" sz="1600" b="1" baseline="30000" dirty="0"/>
              <a:t>1</a:t>
            </a:r>
            <a:r>
              <a:rPr lang="en-GB" sz="1600" b="1" dirty="0"/>
              <a:t>Moore &amp; </a:t>
            </a:r>
            <a:r>
              <a:rPr lang="en-GB" sz="1600" b="1" dirty="0" err="1"/>
              <a:t>Ucko</a:t>
            </a:r>
            <a:r>
              <a:rPr lang="en-GB" sz="1600" b="1" dirty="0"/>
              <a:t> (1957);</a:t>
            </a:r>
            <a:r>
              <a:rPr lang="en-GB" sz="1600" baseline="30000" dirty="0"/>
              <a:t> </a:t>
            </a:r>
            <a:r>
              <a:rPr lang="en-GB" sz="1600" b="1" baseline="30000" dirty="0"/>
              <a:t>2</a:t>
            </a:r>
            <a:r>
              <a:rPr lang="en-GB" sz="1600" b="1" dirty="0"/>
              <a:t>Anders et al. 1992; </a:t>
            </a:r>
            <a:r>
              <a:rPr lang="en-GB" sz="1600" b="1" baseline="30000" dirty="0"/>
              <a:t>3</a:t>
            </a:r>
            <a:r>
              <a:rPr lang="en-GB" sz="1600" b="1" dirty="0"/>
              <a:t>St James-Roberts et al. 2001; </a:t>
            </a:r>
            <a:r>
              <a:rPr lang="en-GB" sz="1600" b="1" baseline="30000" dirty="0"/>
              <a:t>4</a:t>
            </a:r>
            <a:r>
              <a:rPr lang="en-GB" sz="1600" b="1" dirty="0"/>
              <a:t>Henderson et al. 2010; </a:t>
            </a:r>
            <a:r>
              <a:rPr lang="en-GB" sz="1600" b="1" baseline="30000" dirty="0"/>
              <a:t>5</a:t>
            </a:r>
            <a:r>
              <a:rPr lang="en-GB" sz="1600" b="1" dirty="0"/>
              <a:t>Sadeh et al. 2009; </a:t>
            </a:r>
            <a:r>
              <a:rPr lang="en-GB" sz="1600" b="1" baseline="30000" dirty="0"/>
              <a:t>6 </a:t>
            </a:r>
            <a:r>
              <a:rPr lang="en-GB" sz="1600" b="1" dirty="0"/>
              <a:t>Wolke et al. 1995. </a:t>
            </a:r>
          </a:p>
          <a:p>
            <a:endParaRPr lang="en-GB" sz="1500" b="1" dirty="0">
              <a:latin typeface="Calibri" panose="020F0502020204030204" pitchFamily="34" charset="0"/>
              <a:cs typeface="Calibri" panose="020F0502020204030204" pitchFamily="34" charset="0"/>
            </a:endParaRPr>
          </a:p>
          <a:p>
            <a:pPr marL="514350" lvl="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eaLnBrk="1" fontAlgn="auto" hangingPunct="1">
              <a:spcAft>
                <a:spcPts val="0"/>
              </a:spcAft>
              <a:defRPr/>
            </a:pPr>
            <a:endParaRPr lang="en-GB" sz="2800" b="1" dirty="0">
              <a:solidFill>
                <a:schemeClr val="bg2">
                  <a:lumMod val="50000"/>
                </a:schemeClr>
              </a:solidFill>
            </a:endParaRPr>
          </a:p>
        </p:txBody>
      </p:sp>
    </p:spTree>
    <p:extLst>
      <p:ext uri="{BB962C8B-B14F-4D97-AF65-F5344CB8AC3E}">
        <p14:creationId xmlns:p14="http://schemas.microsoft.com/office/powerpoint/2010/main" val="102192931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8640"/>
            <a:ext cx="7772400" cy="648072"/>
          </a:xfrm>
        </p:spPr>
        <p:txBody>
          <a:bodyPr rtlCol="0">
            <a:normAutofit/>
          </a:bodyPr>
          <a:lstStyle/>
          <a:p>
            <a:pPr algn="ctr" eaLnBrk="1" fontAlgn="auto" hangingPunct="1">
              <a:spcAft>
                <a:spcPts val="0"/>
              </a:spcAft>
              <a:defRPr/>
            </a:pPr>
            <a:r>
              <a:rPr lang="en-GB" sz="1600" dirty="0">
                <a:solidFill>
                  <a:srgbClr val="2669FE"/>
                </a:solidFill>
                <a:latin typeface="Calibri" panose="020F0502020204030204" pitchFamily="34" charset="0"/>
                <a:cs typeface="Calibri" panose="020F0502020204030204" pitchFamily="34" charset="0"/>
              </a:rPr>
              <a:t>What are ‘infant sleep problems’?  Definition, measurement, &amp; controversies (con.)</a:t>
            </a:r>
            <a:r>
              <a:rPr lang="en-GB" sz="1600" dirty="0">
                <a:solidFill>
                  <a:srgbClr val="0070C0"/>
                </a:solidFill>
                <a:latin typeface="Calibri" pitchFamily="34" charset="0"/>
              </a:rPr>
              <a:t> </a:t>
            </a:r>
          </a:p>
        </p:txBody>
      </p:sp>
      <p:sp>
        <p:nvSpPr>
          <p:cNvPr id="3" name="Subtitle 2"/>
          <p:cNvSpPr>
            <a:spLocks noGrp="1"/>
          </p:cNvSpPr>
          <p:nvPr>
            <p:ph type="subTitle" idx="1"/>
          </p:nvPr>
        </p:nvSpPr>
        <p:spPr>
          <a:xfrm>
            <a:off x="251520" y="836712"/>
            <a:ext cx="8496944" cy="5832648"/>
          </a:xfrm>
          <a:solidFill>
            <a:schemeClr val="bg1"/>
          </a:solidFill>
        </p:spPr>
        <p:txBody>
          <a:bodyPr rtlCol="0">
            <a:normAutofit fontScale="92500" lnSpcReduction="10000"/>
          </a:bodyPr>
          <a:lstStyle/>
          <a:p>
            <a:r>
              <a:rPr lang="en-GB" sz="3000" b="1" dirty="0">
                <a:solidFill>
                  <a:srgbClr val="013CBF"/>
                </a:solidFill>
                <a:latin typeface="Calibri" panose="020F0502020204030204" pitchFamily="34" charset="0"/>
                <a:cs typeface="Calibri" panose="020F0502020204030204" pitchFamily="34" charset="0"/>
              </a:rPr>
              <a:t>What do we know about the infant behaviours (con.)?</a:t>
            </a:r>
            <a:r>
              <a:rPr lang="en-GB" sz="3000" dirty="0">
                <a:solidFill>
                  <a:schemeClr val="bg2">
                    <a:lumMod val="50000"/>
                  </a:schemeClr>
                </a:solidFill>
                <a:latin typeface="Calibri" panose="020F0502020204030204" pitchFamily="34" charset="0"/>
                <a:cs typeface="Calibri" panose="020F0502020204030204" pitchFamily="34" charset="0"/>
              </a:rPr>
              <a:t> </a:t>
            </a:r>
          </a:p>
          <a:p>
            <a:pPr marL="514350" indent="-514350">
              <a:buFont typeface="Arial" panose="020B0604020202020204" pitchFamily="34" charset="0"/>
              <a:buChar char="•"/>
            </a:pPr>
            <a:r>
              <a:rPr lang="en-GB" dirty="0">
                <a:latin typeface="Calibri" panose="020F0502020204030204" pitchFamily="34" charset="0"/>
                <a:cs typeface="Calibri" panose="020F0502020204030204" pitchFamily="34" charset="0"/>
              </a:rPr>
              <a:t>No evidence that sleep impaired: involves what infants do when they wake up in the night: maintain behaviours most infants grow out of (hence, sleep </a:t>
            </a:r>
            <a:r>
              <a:rPr lang="en-GB" i="1" dirty="0">
                <a:latin typeface="Calibri" panose="020F0502020204030204" pitchFamily="34" charset="0"/>
                <a:cs typeface="Calibri" panose="020F0502020204030204" pitchFamily="34" charset="0"/>
              </a:rPr>
              <a:t>behaviour </a:t>
            </a:r>
            <a:r>
              <a:rPr lang="en-GB" dirty="0">
                <a:latin typeface="Calibri" panose="020F0502020204030204" pitchFamily="34" charset="0"/>
                <a:cs typeface="Calibri" panose="020F0502020204030204" pitchFamily="34" charset="0"/>
              </a:rPr>
              <a:t>problems).</a:t>
            </a:r>
          </a:p>
          <a:p>
            <a:pPr marL="514350" indent="-514350">
              <a:buFont typeface="Arial" panose="020B0604020202020204" pitchFamily="34" charset="0"/>
              <a:buChar char="•"/>
            </a:pPr>
            <a:r>
              <a:rPr lang="en-GB" dirty="0">
                <a:latin typeface="Calibri" panose="020F0502020204030204" pitchFamily="34" charset="0"/>
                <a:cs typeface="Calibri" panose="020F0502020204030204" pitchFamily="34" charset="0"/>
              </a:rPr>
              <a:t>Most infants and young children with sleep behaviour problems not unwell or likely to have longer-term health, growth or developmental problems, other than with waking at night</a:t>
            </a:r>
            <a:r>
              <a:rPr lang="en-GB" baseline="30000" dirty="0">
                <a:latin typeface="Calibri" panose="020F0502020204030204" pitchFamily="34" charset="0"/>
                <a:cs typeface="Calibri" panose="020F0502020204030204" pitchFamily="34" charset="0"/>
              </a:rPr>
              <a:t>1-5 </a:t>
            </a:r>
          </a:p>
          <a:p>
            <a:pPr marL="514350" indent="-514350" eaLnBrk="1" hangingPunct="1">
              <a:lnSpc>
                <a:spcPct val="90000"/>
              </a:lnSpc>
              <a:buFont typeface="Arial" panose="020B0604020202020204" pitchFamily="34" charset="0"/>
              <a:buChar char="•"/>
            </a:pPr>
            <a:r>
              <a:rPr lang="en-GB" dirty="0">
                <a:latin typeface="Calibri" panose="020F0502020204030204" pitchFamily="34" charset="0"/>
                <a:cs typeface="Calibri" panose="020F0502020204030204" pitchFamily="34" charset="0"/>
              </a:rPr>
              <a:t>Follows: we don’t need a medical intervention to treat a sick infant; can reassure parents that infant sleep behaviour problems are not a sign that the infant is unwell.</a:t>
            </a:r>
          </a:p>
          <a:p>
            <a:pPr marL="514350" indent="-514350" eaLnBrk="1" hangingPunct="1">
              <a:lnSpc>
                <a:spcPct val="90000"/>
              </a:lnSpc>
              <a:buFont typeface="+mj-lt"/>
              <a:buAutoNum type="arabicPeriod"/>
            </a:pPr>
            <a:endParaRPr lang="en-GB" baseline="30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GB" baseline="30000" dirty="0">
              <a:latin typeface="Calibri" panose="020F0502020204030204" pitchFamily="34" charset="0"/>
              <a:cs typeface="Calibri" panose="020F0502020204030204" pitchFamily="34" charset="0"/>
            </a:endParaRPr>
          </a:p>
          <a:p>
            <a:r>
              <a:rPr lang="en-GB" sz="1500" b="1" baseline="30000" dirty="0"/>
              <a:t>1</a:t>
            </a:r>
            <a:r>
              <a:rPr lang="en-GB" sz="1500" b="1" dirty="0"/>
              <a:t> Eaton Evans &amp; Dugdale 1988; </a:t>
            </a:r>
            <a:r>
              <a:rPr lang="en-GB" sz="1500" b="1" baseline="30000" dirty="0"/>
              <a:t>2 </a:t>
            </a:r>
            <a:r>
              <a:rPr lang="en-GB" sz="1500" b="1" dirty="0"/>
              <a:t>Mindell 2008; </a:t>
            </a:r>
            <a:r>
              <a:rPr lang="en-GB" sz="1500" b="1" baseline="30000" dirty="0"/>
              <a:t>3</a:t>
            </a:r>
            <a:r>
              <a:rPr lang="en-GB" sz="1500" b="1" dirty="0"/>
              <a:t>Pollock 1994; </a:t>
            </a:r>
            <a:r>
              <a:rPr lang="en-GB" sz="1500" b="1" baseline="30000" dirty="0"/>
              <a:t>4</a:t>
            </a:r>
            <a:r>
              <a:rPr lang="en-GB" sz="1500" b="1" dirty="0"/>
              <a:t>Tikotsky et al. 2010; </a:t>
            </a:r>
            <a:r>
              <a:rPr lang="en-GB" sz="1500" b="1" baseline="30000" dirty="0"/>
              <a:t>5</a:t>
            </a:r>
            <a:r>
              <a:rPr lang="en-GB" sz="1500" b="1" dirty="0"/>
              <a:t>Wolke et al. 1995;</a:t>
            </a:r>
            <a:r>
              <a:rPr lang="en-GB" sz="1500" b="1" dirty="0">
                <a:latin typeface="Calibri" panose="020F0502020204030204" pitchFamily="34" charset="0"/>
                <a:cs typeface="Calibri" panose="020F0502020204030204" pitchFamily="34" charset="0"/>
              </a:rPr>
              <a:t> </a:t>
            </a:r>
          </a:p>
          <a:p>
            <a:pPr marL="514350" lvl="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eaLnBrk="1" fontAlgn="auto" hangingPunct="1">
              <a:spcAft>
                <a:spcPts val="0"/>
              </a:spcAft>
              <a:defRPr/>
            </a:pPr>
            <a:endParaRPr lang="en-GB" sz="2800" b="1" dirty="0">
              <a:solidFill>
                <a:schemeClr val="bg2">
                  <a:lumMod val="50000"/>
                </a:schemeClr>
              </a:solidFill>
            </a:endParaRPr>
          </a:p>
        </p:txBody>
      </p:sp>
    </p:spTree>
    <p:extLst>
      <p:ext uri="{BB962C8B-B14F-4D97-AF65-F5344CB8AC3E}">
        <p14:creationId xmlns:p14="http://schemas.microsoft.com/office/powerpoint/2010/main" val="203324597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88640"/>
            <a:ext cx="7772400" cy="648072"/>
          </a:xfrm>
        </p:spPr>
        <p:txBody>
          <a:bodyPr rtlCol="0">
            <a:normAutofit/>
          </a:bodyPr>
          <a:lstStyle/>
          <a:p>
            <a:pPr algn="ctr" eaLnBrk="1" fontAlgn="auto" hangingPunct="1">
              <a:spcAft>
                <a:spcPts val="0"/>
              </a:spcAft>
              <a:defRPr/>
            </a:pPr>
            <a:r>
              <a:rPr lang="en-GB" sz="1600" dirty="0">
                <a:solidFill>
                  <a:srgbClr val="2669FE"/>
                </a:solidFill>
                <a:latin typeface="Calibri" panose="020F0502020204030204" pitchFamily="34" charset="0"/>
                <a:cs typeface="Calibri" panose="020F0502020204030204" pitchFamily="34" charset="0"/>
              </a:rPr>
              <a:t>What are ‘infant sleep problems’?  Definition, measurement, &amp; controversies (con.)</a:t>
            </a:r>
            <a:r>
              <a:rPr lang="en-GB" sz="1600" dirty="0">
                <a:solidFill>
                  <a:srgbClr val="0070C0"/>
                </a:solidFill>
                <a:latin typeface="Calibri" pitchFamily="34" charset="0"/>
              </a:rPr>
              <a:t> </a:t>
            </a:r>
          </a:p>
        </p:txBody>
      </p:sp>
      <p:sp>
        <p:nvSpPr>
          <p:cNvPr id="3" name="Subtitle 2"/>
          <p:cNvSpPr>
            <a:spLocks noGrp="1"/>
          </p:cNvSpPr>
          <p:nvPr>
            <p:ph type="subTitle" idx="1"/>
          </p:nvPr>
        </p:nvSpPr>
        <p:spPr>
          <a:xfrm>
            <a:off x="251520" y="620688"/>
            <a:ext cx="8496944" cy="6120680"/>
          </a:xfrm>
          <a:solidFill>
            <a:schemeClr val="bg1"/>
          </a:solidFill>
        </p:spPr>
        <p:txBody>
          <a:bodyPr rtlCol="0">
            <a:normAutofit fontScale="92500" lnSpcReduction="20000"/>
          </a:bodyPr>
          <a:lstStyle/>
          <a:p>
            <a:r>
              <a:rPr lang="en-GB" sz="3000" b="1" dirty="0">
                <a:solidFill>
                  <a:srgbClr val="013CBF"/>
                </a:solidFill>
                <a:latin typeface="Calibri" panose="020F0502020204030204" pitchFamily="34" charset="0"/>
                <a:cs typeface="Calibri" panose="020F0502020204030204" pitchFamily="34" charset="0"/>
              </a:rPr>
              <a:t>What do we know about the parenting factors?</a:t>
            </a:r>
          </a:p>
          <a:p>
            <a:pPr marL="457200" indent="-457200">
              <a:buFont typeface="Arial" panose="020B0604020202020204" pitchFamily="34" charset="0"/>
              <a:buChar char="•"/>
            </a:pPr>
            <a:r>
              <a:rPr lang="en-GB" sz="2400" dirty="0">
                <a:solidFill>
                  <a:schemeClr val="bg2">
                    <a:lumMod val="50000"/>
                  </a:schemeClr>
                </a:solidFill>
                <a:latin typeface="Calibri" panose="020F0502020204030204" pitchFamily="34" charset="0"/>
                <a:cs typeface="Calibri" panose="020F0502020204030204" pitchFamily="34" charset="0"/>
              </a:rPr>
              <a:t>Parents primary beneficiaries where an infant sleeps in the night. But not simply selfish: parental wellbeing is in infants’ best interests. Exhaustion is not. Infant sleep behaviour problems associated with, and may trigger, parental depression.</a:t>
            </a:r>
            <a:r>
              <a:rPr lang="en-GB" sz="2400" baseline="30000" dirty="0">
                <a:solidFill>
                  <a:schemeClr val="bg2">
                    <a:lumMod val="50000"/>
                  </a:schemeClr>
                </a:solidFill>
                <a:latin typeface="Calibri" panose="020F0502020204030204" pitchFamily="34" charset="0"/>
                <a:cs typeface="Calibri" panose="020F0502020204030204" pitchFamily="34" charset="0"/>
              </a:rPr>
              <a:t>1-3 </a:t>
            </a:r>
            <a:r>
              <a:rPr lang="en-GB" sz="2400" dirty="0">
                <a:solidFill>
                  <a:schemeClr val="bg2">
                    <a:lumMod val="50000"/>
                  </a:schemeClr>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GB" sz="2400" dirty="0">
                <a:solidFill>
                  <a:schemeClr val="bg2">
                    <a:lumMod val="50000"/>
                  </a:schemeClr>
                </a:solidFill>
                <a:latin typeface="Calibri" panose="020F0502020204030204" pitchFamily="34" charset="0"/>
                <a:cs typeface="Calibri" panose="020F0502020204030204" pitchFamily="34" charset="0"/>
              </a:rPr>
              <a:t>Parents may also choose to promote infant consolidated sleep for other unselfish reasons: </a:t>
            </a:r>
          </a:p>
          <a:p>
            <a:pPr marL="1200150" lvl="1" indent="-457200">
              <a:buFont typeface="Arial" panose="020B0604020202020204" pitchFamily="34" charset="0"/>
              <a:buChar char="•"/>
            </a:pPr>
            <a:r>
              <a:rPr lang="en-GB" sz="2000" dirty="0">
                <a:solidFill>
                  <a:schemeClr val="bg2">
                    <a:lumMod val="50000"/>
                  </a:schemeClr>
                </a:solidFill>
                <a:latin typeface="Calibri" panose="020F0502020204030204" pitchFamily="34" charset="0"/>
                <a:cs typeface="Calibri" panose="020F0502020204030204" pitchFamily="34" charset="0"/>
              </a:rPr>
              <a:t>It enables social contact, considered crucial for infant development;</a:t>
            </a:r>
          </a:p>
          <a:p>
            <a:pPr marL="1200150" lvl="1" indent="-457200">
              <a:buFont typeface="Arial" panose="020B0604020202020204" pitchFamily="34" charset="0"/>
              <a:buChar char="•"/>
            </a:pPr>
            <a:r>
              <a:rPr lang="en-GB" sz="2000" dirty="0">
                <a:solidFill>
                  <a:schemeClr val="bg2">
                    <a:lumMod val="50000"/>
                  </a:schemeClr>
                </a:solidFill>
                <a:latin typeface="Calibri" panose="020F0502020204030204" pitchFamily="34" charset="0"/>
                <a:cs typeface="Calibri" panose="020F0502020204030204" pitchFamily="34" charset="0"/>
              </a:rPr>
              <a:t>Sleep promotes memory formation.</a:t>
            </a:r>
            <a:r>
              <a:rPr lang="en-GB" sz="2000" baseline="30000" dirty="0">
                <a:solidFill>
                  <a:schemeClr val="bg2">
                    <a:lumMod val="50000"/>
                  </a:schemeClr>
                </a:solidFill>
                <a:latin typeface="Calibri" panose="020F0502020204030204" pitchFamily="34" charset="0"/>
                <a:cs typeface="Calibri" panose="020F0502020204030204" pitchFamily="34" charset="0"/>
              </a:rPr>
              <a:t>4</a:t>
            </a:r>
            <a:r>
              <a:rPr lang="en-GB" sz="2000" baseline="30000" dirty="0">
                <a:solidFill>
                  <a:srgbClr val="FF0000"/>
                </a:solidFill>
                <a:latin typeface="Calibri" panose="020F0502020204030204" pitchFamily="34" charset="0"/>
                <a:cs typeface="Calibri" panose="020F0502020204030204" pitchFamily="34" charset="0"/>
              </a:rPr>
              <a:t> </a:t>
            </a:r>
            <a:r>
              <a:rPr lang="en-GB" sz="2000" dirty="0">
                <a:solidFill>
                  <a:schemeClr val="bg2">
                    <a:lumMod val="50000"/>
                  </a:schemeClr>
                </a:solidFill>
                <a:latin typeface="Calibri" panose="020F0502020204030204" pitchFamily="34" charset="0"/>
                <a:cs typeface="Calibri" panose="020F0502020204030204" pitchFamily="34" charset="0"/>
              </a:rPr>
              <a:t> Parents may wish to support infant sleep to ensure healthy development; </a:t>
            </a:r>
            <a:endParaRPr lang="en-GB" sz="2000" baseline="30000" dirty="0">
              <a:solidFill>
                <a:schemeClr val="bg2">
                  <a:lumMod val="50000"/>
                </a:schemeClr>
              </a:solidFill>
              <a:latin typeface="Calibri" panose="020F0502020204030204" pitchFamily="34" charset="0"/>
              <a:cs typeface="Calibri" panose="020F0502020204030204" pitchFamily="34" charset="0"/>
            </a:endParaRPr>
          </a:p>
          <a:p>
            <a:pPr marL="1200150" lvl="1" indent="-457200">
              <a:buFont typeface="Arial" panose="020B0604020202020204" pitchFamily="34" charset="0"/>
              <a:buChar char="•"/>
            </a:pPr>
            <a:r>
              <a:rPr lang="en-GB" sz="2000" dirty="0">
                <a:solidFill>
                  <a:schemeClr val="bg2">
                    <a:lumMod val="50000"/>
                  </a:schemeClr>
                </a:solidFill>
                <a:latin typeface="Calibri" panose="020F0502020204030204" pitchFamily="34" charset="0"/>
                <a:cs typeface="Calibri" panose="020F0502020204030204" pitchFamily="34" charset="0"/>
              </a:rPr>
              <a:t>Prevention avoids the need to leave infants to cry, required if treatment is tried at later ages.</a:t>
            </a:r>
            <a:r>
              <a:rPr lang="en-GB" sz="2000" baseline="30000" dirty="0">
                <a:solidFill>
                  <a:schemeClr val="bg2">
                    <a:lumMod val="50000"/>
                  </a:schemeClr>
                </a:solidFill>
                <a:latin typeface="Calibri" panose="020F0502020204030204" pitchFamily="34" charset="0"/>
                <a:cs typeface="Calibri" panose="020F0502020204030204" pitchFamily="34" charset="0"/>
              </a:rPr>
              <a:t>3;5</a:t>
            </a:r>
            <a:r>
              <a:rPr lang="en-GB" sz="2000" baseline="30000" dirty="0">
                <a:solidFill>
                  <a:srgbClr val="FF0000"/>
                </a:solidFill>
                <a:latin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GB" sz="2400" dirty="0">
                <a:solidFill>
                  <a:schemeClr val="bg2">
                    <a:lumMod val="50000"/>
                  </a:schemeClr>
                </a:solidFill>
                <a:latin typeface="Calibri" panose="020F0502020204030204" pitchFamily="34" charset="0"/>
                <a:cs typeface="Calibri" panose="020F0502020204030204" pitchFamily="34" charset="0"/>
              </a:rPr>
              <a:t>Parents’ choices depend, too, on their circumstances, resources and values: e.g. whether both parents working or can recover sleep; their psychological and physical capabilities; social supports; ideological commitments. </a:t>
            </a:r>
          </a:p>
          <a:p>
            <a:pPr marL="457200" indent="-457200">
              <a:buFont typeface="Arial" panose="020B0604020202020204" pitchFamily="34" charset="0"/>
              <a:buChar char="•"/>
            </a:pPr>
            <a:r>
              <a:rPr lang="en-GB" sz="2400" dirty="0">
                <a:solidFill>
                  <a:schemeClr val="bg2">
                    <a:lumMod val="50000"/>
                  </a:schemeClr>
                </a:solidFill>
                <a:latin typeface="Calibri" panose="020F0502020204030204" pitchFamily="34" charset="0"/>
                <a:cs typeface="Calibri" panose="020F0502020204030204" pitchFamily="34" charset="0"/>
              </a:rPr>
              <a:t>Because sleep behaviour problems are not a sign infants are unwell, parenting practices which are safe are lifestyle, not medical, decisions: involve balancing priorities, costs and benefits.    </a:t>
            </a:r>
          </a:p>
          <a:p>
            <a:pPr marL="514350" indent="-514350" algn="l">
              <a:buFont typeface="Arial" pitchFamily="34" charset="0"/>
              <a:buChar char="•"/>
            </a:pPr>
            <a:endParaRPr lang="en-GB" sz="2800" b="1" dirty="0">
              <a:solidFill>
                <a:schemeClr val="bg2">
                  <a:lumMod val="50000"/>
                </a:schemeClr>
              </a:solidFill>
            </a:endParaRPr>
          </a:p>
          <a:p>
            <a:pPr marL="514350" lvl="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marL="514350" indent="-514350" algn="l">
              <a:buFont typeface="Arial" pitchFamily="34" charset="0"/>
              <a:buChar char="•"/>
            </a:pPr>
            <a:endParaRPr lang="en-GB" sz="2800" b="1" dirty="0">
              <a:solidFill>
                <a:schemeClr val="bg2">
                  <a:lumMod val="50000"/>
                </a:schemeClr>
              </a:solidFill>
            </a:endParaRPr>
          </a:p>
          <a:p>
            <a:pPr eaLnBrk="1" fontAlgn="auto" hangingPunct="1">
              <a:spcAft>
                <a:spcPts val="0"/>
              </a:spcAft>
              <a:defRPr/>
            </a:pPr>
            <a:endParaRPr lang="en-GB" sz="2800" b="1" dirty="0">
              <a:solidFill>
                <a:schemeClr val="bg2">
                  <a:lumMod val="50000"/>
                </a:schemeClr>
              </a:solidFill>
            </a:endParaRPr>
          </a:p>
        </p:txBody>
      </p:sp>
      <p:sp>
        <p:nvSpPr>
          <p:cNvPr id="4" name="TextBox 3">
            <a:extLst>
              <a:ext uri="{FF2B5EF4-FFF2-40B4-BE49-F238E27FC236}">
                <a16:creationId xmlns:a16="http://schemas.microsoft.com/office/drawing/2014/main" id="{944C27E3-0406-4D78-88E3-5DF25F02605D}"/>
              </a:ext>
            </a:extLst>
          </p:cNvPr>
          <p:cNvSpPr txBox="1"/>
          <p:nvPr/>
        </p:nvSpPr>
        <p:spPr>
          <a:xfrm>
            <a:off x="251520" y="6237312"/>
            <a:ext cx="8712968" cy="523220"/>
          </a:xfrm>
          <a:prstGeom prst="rect">
            <a:avLst/>
          </a:prstGeom>
          <a:noFill/>
        </p:spPr>
        <p:txBody>
          <a:bodyPr wrap="square" rtlCol="0">
            <a:spAutoFit/>
          </a:bodyPr>
          <a:lstStyle/>
          <a:p>
            <a:r>
              <a:rPr lang="en-GB" sz="1400" baseline="30000" dirty="0"/>
              <a:t>1</a:t>
            </a:r>
            <a:r>
              <a:rPr lang="en-GB" sz="1400" dirty="0"/>
              <a:t> Hiscock &amp; Wake 2001; </a:t>
            </a:r>
            <a:r>
              <a:rPr lang="en-GB" sz="1400" baseline="30000" dirty="0"/>
              <a:t>2</a:t>
            </a:r>
            <a:r>
              <a:rPr lang="en-GB" sz="1400" dirty="0"/>
              <a:t> Dennis &amp; Ross 2005, </a:t>
            </a:r>
            <a:r>
              <a:rPr lang="en-GB" sz="1400" baseline="30000" dirty="0"/>
              <a:t>3 </a:t>
            </a:r>
            <a:r>
              <a:rPr lang="en-GB" sz="1400" dirty="0"/>
              <a:t>Sadh, </a:t>
            </a:r>
            <a:r>
              <a:rPr lang="en-GB" sz="1400" dirty="0" err="1"/>
              <a:t>Tikotzky</a:t>
            </a:r>
            <a:r>
              <a:rPr lang="en-GB" sz="1400" dirty="0"/>
              <a:t> &amp; </a:t>
            </a:r>
            <a:r>
              <a:rPr lang="en-GB" sz="1400" dirty="0" err="1"/>
              <a:t>Scher</a:t>
            </a:r>
            <a:r>
              <a:rPr lang="en-GB" sz="1400" dirty="0"/>
              <a:t> 2010; </a:t>
            </a:r>
            <a:r>
              <a:rPr lang="en-GB" sz="1400" baseline="30000" dirty="0"/>
              <a:t>4</a:t>
            </a:r>
            <a:r>
              <a:rPr lang="en-GB" sz="1400" dirty="0"/>
              <a:t> </a:t>
            </a:r>
            <a:r>
              <a:rPr lang="en-GB" sz="1400" dirty="0" err="1"/>
              <a:t>Stickgold</a:t>
            </a:r>
            <a:r>
              <a:rPr lang="en-GB" sz="1400" dirty="0"/>
              <a:t> &amp; Walker 2007; </a:t>
            </a:r>
          </a:p>
          <a:p>
            <a:r>
              <a:rPr lang="en-GB" sz="1400" baseline="30000" dirty="0"/>
              <a:t>5 </a:t>
            </a:r>
            <a:r>
              <a:rPr lang="en-GB" sz="1400" dirty="0" err="1"/>
              <a:t>Middlemiss</a:t>
            </a:r>
            <a:r>
              <a:rPr lang="en-GB" sz="1400" dirty="0"/>
              <a:t> et al. 2012.</a:t>
            </a:r>
          </a:p>
        </p:txBody>
      </p:sp>
    </p:spTree>
    <p:extLst>
      <p:ext uri="{BB962C8B-B14F-4D97-AF65-F5344CB8AC3E}">
        <p14:creationId xmlns:p14="http://schemas.microsoft.com/office/powerpoint/2010/main" val="2254616315"/>
      </p:ext>
    </p:extLst>
  </p:cSld>
  <p:clrMapOvr>
    <a:masterClrMapping/>
  </p:clrMapOvr>
  <p:transition spd="med">
    <p:fade/>
  </p:transition>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CRU">
  <a:themeElements>
    <a:clrScheme name="TCR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CR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500" b="0" i="0" u="none" strike="noStrike" cap="none" normalizeH="0" baseline="0" smtClean="0">
            <a:solidFill>
              <a:srgbClr val="33519A"/>
            </a:solidFill>
            <a:effectLst/>
            <a:latin typeface="Arial"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500" b="0" i="0" u="none" strike="noStrike" cap="none" normalizeH="0" baseline="0" smtClean="0">
            <a:solidFill>
              <a:srgbClr val="33519A"/>
            </a:solidFill>
            <a:effectLst/>
            <a:latin typeface="Arial" charset="0"/>
          </a:defRPr>
        </a:defPPr>
      </a:lstStyle>
    </a:lnDef>
  </a:objectDefaults>
  <a:extraClrSchemeLst>
    <a:extraClrScheme>
      <a:clrScheme name="TCR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CR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CR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CR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CR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CR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CR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CR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CR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CR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CR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CR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11008</TotalTime>
  <Words>3397</Words>
  <Application>Microsoft Office PowerPoint</Application>
  <PresentationFormat>On-screen Show (4:3)</PresentationFormat>
  <Paragraphs>396</Paragraphs>
  <Slides>32</Slides>
  <Notes>12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AdvTT5235d5a9</vt:lpstr>
      <vt:lpstr>AdvTT5235d5a9+fb</vt:lpstr>
      <vt:lpstr>Arial</vt:lpstr>
      <vt:lpstr>Calibri</vt:lpstr>
      <vt:lpstr>Calibri Light</vt:lpstr>
      <vt:lpstr>Courier New</vt:lpstr>
      <vt:lpstr>Custom Design</vt:lpstr>
      <vt:lpstr>Office Theme</vt:lpstr>
      <vt:lpstr>TCRU</vt:lpstr>
      <vt:lpstr> Turning the Evidence on Preventing Infant Sleeping Problems into Guidelines for Professionals &amp; Parents parents </vt:lpstr>
      <vt:lpstr>PARTS OF THIS TALK</vt:lpstr>
      <vt:lpstr>PARTS OF THIS TALK</vt:lpstr>
      <vt:lpstr>PARTS OF THIS TALK</vt:lpstr>
      <vt:lpstr> The ‘Infant Sleep Wars’  VS </vt:lpstr>
      <vt:lpstr>What are ‘infant sleep problems’?  Definition, measurement, &amp; controversies (con.) </vt:lpstr>
      <vt:lpstr>What are ‘infant sleep problems’?  Definition, measurement, &amp; controversies (con.) </vt:lpstr>
      <vt:lpstr>What are ‘infant sleep problems’?  Definition, measurement, &amp; controversies (con.) </vt:lpstr>
      <vt:lpstr>What are ‘infant sleep problems’?  Definition, measurement, &amp; controversies (con.) </vt:lpstr>
      <vt:lpstr>What are ‘infant sleep problems’?  Definition, measurement, &amp; controversies (con.)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Parenting contributions to infant sleep-waking development in the first 6 months  Association between London parents’ responsiveness &amp; their infants’ crying in the London Infant Sleep Study1</vt:lpstr>
      <vt:lpstr>PowerPoint Presentation</vt:lpstr>
      <vt:lpstr>PowerPoint Presentation</vt:lpstr>
      <vt:lpstr>PowerPoint Presentation</vt:lpstr>
      <vt:lpstr>PowerPoint Presentation</vt:lpstr>
      <vt:lpstr>PowerPoint Presentation</vt:lpstr>
      <vt:lpstr>  </vt:lpstr>
      <vt:lpstr>PARTS OF THIS TALK</vt:lpstr>
      <vt:lpstr>Turning the evidence into guidelines for healthcare professionals and parents </vt:lpstr>
      <vt:lpstr>Turning the evidence into guidelines for healthcare professionals and parents </vt:lpstr>
      <vt:lpstr>Turning the evidence into guidelines for healthcare professionals and parents </vt:lpstr>
      <vt:lpstr>PowerPoint Presentation</vt:lpstr>
      <vt:lpstr>Thank you for listening</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Narelle Humphry</cp:lastModifiedBy>
  <cp:revision>802</cp:revision>
  <cp:lastPrinted>2015-06-26T15:33:07Z</cp:lastPrinted>
  <dcterms:created xsi:type="dcterms:W3CDTF">2005-07-13T12:26:50Z</dcterms:created>
  <dcterms:modified xsi:type="dcterms:W3CDTF">2019-10-30T06:35:03Z</dcterms:modified>
</cp:coreProperties>
</file>