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4" r:id="rId3"/>
    <p:sldId id="269" r:id="rId4"/>
    <p:sldId id="282" r:id="rId5"/>
    <p:sldId id="289" r:id="rId6"/>
    <p:sldId id="284" r:id="rId7"/>
    <p:sldId id="283" r:id="rId8"/>
    <p:sldId id="285" r:id="rId9"/>
    <p:sldId id="286" r:id="rId10"/>
    <p:sldId id="290" r:id="rId11"/>
    <p:sldId id="275" r:id="rId12"/>
    <p:sldId id="293" r:id="rId13"/>
    <p:sldId id="277" r:id="rId14"/>
    <p:sldId id="288" r:id="rId15"/>
    <p:sldId id="278" r:id="rId16"/>
    <p:sldId id="279" r:id="rId17"/>
    <p:sldId id="280" r:id="rId18"/>
    <p:sldId id="298" r:id="rId19"/>
    <p:sldId id="291" r:id="rId20"/>
    <p:sldId id="297" r:id="rId21"/>
    <p:sldId id="276" r:id="rId22"/>
    <p:sldId id="295" r:id="rId23"/>
    <p:sldId id="296" r:id="rId2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 McGowan" initials="DM" lastIdx="1" clrIdx="0">
    <p:extLst>
      <p:ext uri="{19B8F6BF-5375-455C-9EA6-DF929625EA0E}">
        <p15:presenceInfo xmlns:p15="http://schemas.microsoft.com/office/powerpoint/2012/main" userId="S-1-5-21-1199351798-2998920802-1924659433-12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70" autoAdjust="0"/>
    <p:restoredTop sz="72527" autoAdjust="0"/>
  </p:normalViewPr>
  <p:slideViewPr>
    <p:cSldViewPr snapToGrid="0">
      <p:cViewPr>
        <p:scale>
          <a:sx n="70" d="100"/>
          <a:sy n="70" d="100"/>
        </p:scale>
        <p:origin x="1710" y="2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21-4C73-88B0-80F83EA6C1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21-4C73-88B0-80F83EA6C1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D21-4C73-88B0-80F83EA6C1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D21-4C73-88B0-80F83EA6C1B4}"/>
              </c:ext>
            </c:extLst>
          </c:dPt>
          <c:cat>
            <c:strRef>
              <c:f>Sheet1!$A$2:$A$5</c:f>
              <c:strCache>
                <c:ptCount val="2"/>
                <c:pt idx="0">
                  <c:v>Not planned</c:v>
                </c:pt>
                <c:pt idx="1">
                  <c:v>Planned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77.5</c:v>
                </c:pt>
                <c:pt idx="1">
                  <c:v>21.5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04-47B9-85C7-5AA500474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2032043908259552"/>
          <c:y val="0.86785848932823784"/>
          <c:w val="0.80477671012266749"/>
          <c:h val="7.98125379320129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C88CC-51A3-484C-A445-58701BF6639F}" type="datetimeFigureOut">
              <a:rPr lang="en-AU" smtClean="0"/>
              <a:t>30/10/2019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8604D-14BD-44FC-90F5-417EBACA9E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9162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AU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8604D-14BD-44FC-90F5-417EBACA9E5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4203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8604D-14BD-44FC-90F5-417EBACA9E54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7674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8604D-14BD-44FC-90F5-417EBACA9E54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3415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8604D-14BD-44FC-90F5-417EBACA9E54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5833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8604D-14BD-44FC-90F5-417EBACA9E54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7299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8604D-14BD-44FC-90F5-417EBACA9E54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9143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8604D-14BD-44FC-90F5-417EBACA9E54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722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8604D-14BD-44FC-90F5-417EBACA9E54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1904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8604D-14BD-44FC-90F5-417EBACA9E54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6864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8604D-14BD-44FC-90F5-417EBACA9E54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823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8604D-14BD-44FC-90F5-417EBACA9E54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41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8604D-14BD-44FC-90F5-417EBACA9E5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89302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8604D-14BD-44FC-90F5-417EBACA9E54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9553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Just to conclude – it’s been a wonderful opportunity to come here again and speak to you and I thank you for your attention and interest</a:t>
            </a:r>
            <a:r>
              <a:rPr lang="en-AU" baseline="0" dirty="0" smtClean="0"/>
              <a:t> in the Red Nose and the work that we are doing to help and support our families.</a:t>
            </a:r>
          </a:p>
          <a:p>
            <a:r>
              <a:rPr lang="en-AU" baseline="0" dirty="0" smtClean="0"/>
              <a:t>Thank you for the invaluable contributions that you make to the families you work with everyday – they are lucky to be in your safe hands.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8604D-14BD-44FC-90F5-417EBACA9E54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04514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8604D-14BD-44FC-90F5-417EBACA9E54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9195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8604D-14BD-44FC-90F5-417EBACA9E54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323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8604D-14BD-44FC-90F5-417EBACA9E5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9887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8604D-14BD-44FC-90F5-417EBACA9E5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6763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8604D-14BD-44FC-90F5-417EBACA9E5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4116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8604D-14BD-44FC-90F5-417EBACA9E54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6119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8604D-14BD-44FC-90F5-417EBACA9E54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34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8604D-14BD-44FC-90F5-417EBACA9E54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01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68EC-1F26-41A0-9240-C429F5FDAED4}" type="datetimeFigureOut">
              <a:rPr lang="en-AU" smtClean="0"/>
              <a:t>30/10/2019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50FA-5EC9-4F51-B1D4-368C05DAB9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060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68EC-1F26-41A0-9240-C429F5FDAED4}" type="datetimeFigureOut">
              <a:rPr lang="en-AU" smtClean="0"/>
              <a:t>30/10/2019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50FA-5EC9-4F51-B1D4-368C05DAB9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988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68EC-1F26-41A0-9240-C429F5FDAED4}" type="datetimeFigureOut">
              <a:rPr lang="en-AU" smtClean="0"/>
              <a:t>30/10/2019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50FA-5EC9-4F51-B1D4-368C05DAB9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4946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bg>
      <p:bgPr>
        <a:solidFill>
          <a:srgbClr val="592C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57A4F0-BBD4-E44E-B5B0-F501B0A8E60F}"/>
              </a:ext>
            </a:extLst>
          </p:cNvPr>
          <p:cNvCxnSpPr>
            <a:cxnSpLocks/>
          </p:cNvCxnSpPr>
          <p:nvPr userDrawn="1"/>
        </p:nvCxnSpPr>
        <p:spPr>
          <a:xfrm>
            <a:off x="1816889" y="1642453"/>
            <a:ext cx="0" cy="64752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>
            <a:extLst>
              <a:ext uri="{FF2B5EF4-FFF2-40B4-BE49-F238E27FC236}">
                <a16:creationId xmlns:a16="http://schemas.microsoft.com/office/drawing/2014/main" id="{166CDD49-5125-7B4B-B78E-71ED10349FE9}"/>
              </a:ext>
            </a:extLst>
          </p:cNvPr>
          <p:cNvSpPr>
            <a:spLocks noChangeAspect="1"/>
          </p:cNvSpPr>
          <p:nvPr userDrawn="1"/>
        </p:nvSpPr>
        <p:spPr>
          <a:xfrm>
            <a:off x="2" y="5382482"/>
            <a:ext cx="1648324" cy="1475518"/>
          </a:xfrm>
          <a:custGeom>
            <a:avLst/>
            <a:gdLst>
              <a:gd name="connsiteX0" fmla="*/ 690259 w 2361743"/>
              <a:gd name="connsiteY0" fmla="*/ 0 h 2197510"/>
              <a:gd name="connsiteX1" fmla="*/ 2361743 w 2361743"/>
              <a:gd name="connsiteY1" fmla="*/ 1671484 h 2197510"/>
              <a:gd name="connsiteX2" fmla="*/ 2286596 w 2361743"/>
              <a:gd name="connsiteY2" fmla="*/ 2168532 h 2197510"/>
              <a:gd name="connsiteX3" fmla="*/ 2275990 w 2361743"/>
              <a:gd name="connsiteY3" fmla="*/ 2197510 h 2197510"/>
              <a:gd name="connsiteX4" fmla="*/ 0 w 2361743"/>
              <a:gd name="connsiteY4" fmla="*/ 2197510 h 2197510"/>
              <a:gd name="connsiteX5" fmla="*/ 0 w 2361743"/>
              <a:gd name="connsiteY5" fmla="*/ 150450 h 2197510"/>
              <a:gd name="connsiteX6" fmla="*/ 39642 w 2361743"/>
              <a:gd name="connsiteY6" fmla="*/ 131354 h 2197510"/>
              <a:gd name="connsiteX7" fmla="*/ 690259 w 2361743"/>
              <a:gd name="connsiteY7" fmla="*/ 0 h 219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1743" h="2197510">
                <a:moveTo>
                  <a:pt x="690259" y="0"/>
                </a:moveTo>
                <a:cubicBezTo>
                  <a:pt x="1613394" y="0"/>
                  <a:pt x="2361743" y="748349"/>
                  <a:pt x="2361743" y="1671484"/>
                </a:cubicBezTo>
                <a:cubicBezTo>
                  <a:pt x="2361743" y="1844572"/>
                  <a:pt x="2335434" y="2011515"/>
                  <a:pt x="2286596" y="2168532"/>
                </a:cubicBezTo>
                <a:lnTo>
                  <a:pt x="2275990" y="2197510"/>
                </a:lnTo>
                <a:lnTo>
                  <a:pt x="0" y="2197510"/>
                </a:lnTo>
                <a:lnTo>
                  <a:pt x="0" y="150450"/>
                </a:lnTo>
                <a:lnTo>
                  <a:pt x="39642" y="131354"/>
                </a:lnTo>
                <a:cubicBezTo>
                  <a:pt x="239616" y="46772"/>
                  <a:pt x="459475" y="0"/>
                  <a:pt x="690259" y="0"/>
                </a:cubicBezTo>
                <a:close/>
              </a:path>
            </a:pathLst>
          </a:custGeom>
          <a:solidFill>
            <a:srgbClr val="E12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9436CC-C550-9148-832E-59C9A2798F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615" y="5702967"/>
            <a:ext cx="1109576" cy="975597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009AEEC-D0DB-2E4A-BEF7-159D01B60076}"/>
              </a:ext>
            </a:extLst>
          </p:cNvPr>
          <p:cNvSpPr txBox="1">
            <a:spLocks/>
          </p:cNvSpPr>
          <p:nvPr userDrawn="1"/>
        </p:nvSpPr>
        <p:spPr>
          <a:xfrm>
            <a:off x="2128243" y="5286528"/>
            <a:ext cx="8152515" cy="793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1251B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1251B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1251B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1251B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1251B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r>
              <a:rPr lang="en-AU" altLang="en-US" sz="1600" dirty="0">
                <a:latin typeface="Arial" panose="020B0604020202020204" pitchFamily="34" charset="0"/>
              </a:rPr>
              <a:t>Support for anyone affected by the loss of a child.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5DAB44-8C32-8442-B38A-4F81C93839AA}"/>
              </a:ext>
            </a:extLst>
          </p:cNvPr>
          <p:cNvSpPr/>
          <p:nvPr userDrawn="1"/>
        </p:nvSpPr>
        <p:spPr>
          <a:xfrm>
            <a:off x="2128240" y="3869289"/>
            <a:ext cx="815251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1251B"/>
              </a:buClr>
              <a:buFont typeface="Arial" panose="020B0604020202020204" pitchFamily="34" charset="0"/>
              <a:buNone/>
            </a:pPr>
            <a:r>
              <a:rPr lang="en-US" sz="3600" b="1" i="0" kern="1200" dirty="0">
                <a:solidFill>
                  <a:srgbClr val="AD95D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24/7 Helpline 1300 308 307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52332B-1DB2-CB48-91B0-0FF65C4E6E07}"/>
              </a:ext>
            </a:extLst>
          </p:cNvPr>
          <p:cNvSpPr/>
          <p:nvPr userDrawn="1"/>
        </p:nvSpPr>
        <p:spPr>
          <a:xfrm>
            <a:off x="2128240" y="1398849"/>
            <a:ext cx="5694188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Red nose </a:t>
            </a:r>
          </a:p>
          <a:p>
            <a:r>
              <a:rPr lang="en-US" sz="6600" b="1" i="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grief and loss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5DAB44-8C32-8442-B38A-4F81C93839AA}"/>
              </a:ext>
            </a:extLst>
          </p:cNvPr>
          <p:cNvSpPr/>
          <p:nvPr userDrawn="1"/>
        </p:nvSpPr>
        <p:spPr>
          <a:xfrm>
            <a:off x="2128240" y="4460220"/>
            <a:ext cx="815251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1251B"/>
              </a:buClr>
              <a:buFont typeface="Arial" panose="020B0604020202020204" pitchFamily="34" charset="0"/>
              <a:buNone/>
            </a:pPr>
            <a:r>
              <a:rPr lang="en-US" sz="3600" b="1" i="0" kern="1200" dirty="0" smtClean="0">
                <a:solidFill>
                  <a:srgbClr val="AD95D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rednosegriefandloss.org.au</a:t>
            </a:r>
            <a:endParaRPr lang="en-US" sz="3600" b="1" i="0" kern="1200" dirty="0">
              <a:solidFill>
                <a:srgbClr val="AD95D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009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04A67DD5-66AC-2D47-B9DC-3238711AF982}"/>
              </a:ext>
            </a:extLst>
          </p:cNvPr>
          <p:cNvSpPr/>
          <p:nvPr userDrawn="1"/>
        </p:nvSpPr>
        <p:spPr>
          <a:xfrm>
            <a:off x="2249906" y="-421106"/>
            <a:ext cx="9942094" cy="8061159"/>
          </a:xfrm>
          <a:custGeom>
            <a:avLst/>
            <a:gdLst>
              <a:gd name="connsiteX0" fmla="*/ 2791785 w 8604211"/>
              <a:gd name="connsiteY0" fmla="*/ 0 h 6877879"/>
              <a:gd name="connsiteX1" fmla="*/ 7142263 w 8604211"/>
              <a:gd name="connsiteY1" fmla="*/ 0 h 6877879"/>
              <a:gd name="connsiteX2" fmla="*/ 7334603 w 8604211"/>
              <a:gd name="connsiteY2" fmla="*/ 98510 h 6877879"/>
              <a:gd name="connsiteX3" fmla="*/ 8479240 w 8604211"/>
              <a:gd name="connsiteY3" fmla="*/ 953825 h 6877879"/>
              <a:gd name="connsiteX4" fmla="*/ 8604211 w 8604211"/>
              <a:gd name="connsiteY4" fmla="*/ 1084902 h 6877879"/>
              <a:gd name="connsiteX5" fmla="*/ 8604211 w 8604211"/>
              <a:gd name="connsiteY5" fmla="*/ 6877879 h 6877879"/>
              <a:gd name="connsiteX6" fmla="*/ 624941 w 8604211"/>
              <a:gd name="connsiteY6" fmla="*/ 6877879 h 6877879"/>
              <a:gd name="connsiteX7" fmla="*/ 599493 w 8604211"/>
              <a:gd name="connsiteY7" fmla="*/ 6833620 h 6877879"/>
              <a:gd name="connsiteX8" fmla="*/ 0 w 8604211"/>
              <a:gd name="connsiteY8" fmla="*/ 4466041 h 6877879"/>
              <a:gd name="connsiteX9" fmla="*/ 2599445 w 8604211"/>
              <a:gd name="connsiteY9" fmla="*/ 98510 h 687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04211" h="6877879">
                <a:moveTo>
                  <a:pt x="2791785" y="0"/>
                </a:moveTo>
                <a:lnTo>
                  <a:pt x="7142263" y="0"/>
                </a:lnTo>
                <a:lnTo>
                  <a:pt x="7334603" y="98510"/>
                </a:lnTo>
                <a:cubicBezTo>
                  <a:pt x="7756879" y="327904"/>
                  <a:pt x="8142170" y="616754"/>
                  <a:pt x="8479240" y="953825"/>
                </a:cubicBezTo>
                <a:lnTo>
                  <a:pt x="8604211" y="1084902"/>
                </a:lnTo>
                <a:lnTo>
                  <a:pt x="8604211" y="6877879"/>
                </a:lnTo>
                <a:lnTo>
                  <a:pt x="624941" y="6877879"/>
                </a:lnTo>
                <a:lnTo>
                  <a:pt x="599493" y="6833620"/>
                </a:lnTo>
                <a:cubicBezTo>
                  <a:pt x="217169" y="6129826"/>
                  <a:pt x="0" y="5323295"/>
                  <a:pt x="0" y="4466041"/>
                </a:cubicBezTo>
                <a:cubicBezTo>
                  <a:pt x="0" y="2580083"/>
                  <a:pt x="1051099" y="939622"/>
                  <a:pt x="2599445" y="98510"/>
                </a:cubicBezTo>
                <a:close/>
              </a:path>
            </a:pathLst>
          </a:custGeom>
          <a:solidFill>
            <a:srgbClr val="E12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6527" y="-2585228"/>
            <a:ext cx="7957273" cy="1644272"/>
          </a:xfrm>
        </p:spPr>
        <p:txBody>
          <a:bodyPr anchor="t" anchorCtr="0">
            <a:noAutofit/>
          </a:bodyPr>
          <a:lstStyle>
            <a:lvl1pPr algn="l">
              <a:defRPr sz="7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| Thank you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C68D-90A9-014B-820D-56B95F195B94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CB83B-139C-3544-9741-E2E1FA1B067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9BF209-C006-6443-935B-739EBC125E94}"/>
              </a:ext>
            </a:extLst>
          </p:cNvPr>
          <p:cNvSpPr txBox="1"/>
          <p:nvPr userDrawn="1"/>
        </p:nvSpPr>
        <p:spPr>
          <a:xfrm>
            <a:off x="8794113" y="5908939"/>
            <a:ext cx="3171463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Red Nose Australia.</a:t>
            </a:r>
          </a:p>
          <a:p>
            <a:pPr algn="r">
              <a:lnSpc>
                <a:spcPct val="80000"/>
              </a:lnSpc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rights reserved. This presentation or any portion thereof may not be reproduced or used in any manner whatsoever without the express written permission of the publisher.</a:t>
            </a:r>
          </a:p>
          <a:p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54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68EC-1F26-41A0-9240-C429F5FDAED4}" type="datetimeFigureOut">
              <a:rPr lang="en-AU" smtClean="0"/>
              <a:t>30/10/2019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50FA-5EC9-4F51-B1D4-368C05DAB9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913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68EC-1F26-41A0-9240-C429F5FDAED4}" type="datetimeFigureOut">
              <a:rPr lang="en-AU" smtClean="0"/>
              <a:t>30/10/2019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50FA-5EC9-4F51-B1D4-368C05DAB9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5180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68EC-1F26-41A0-9240-C429F5FDAED4}" type="datetimeFigureOut">
              <a:rPr lang="en-AU" smtClean="0"/>
              <a:t>30/10/2019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50FA-5EC9-4F51-B1D4-368C05DAB9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504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68EC-1F26-41A0-9240-C429F5FDAED4}" type="datetimeFigureOut">
              <a:rPr lang="en-AU" smtClean="0"/>
              <a:t>30/10/2019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50FA-5EC9-4F51-B1D4-368C05DAB9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427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68EC-1F26-41A0-9240-C429F5FDAED4}" type="datetimeFigureOut">
              <a:rPr lang="en-AU" smtClean="0"/>
              <a:t>30/10/2019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50FA-5EC9-4F51-B1D4-368C05DAB9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150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68EC-1F26-41A0-9240-C429F5FDAED4}" type="datetimeFigureOut">
              <a:rPr lang="en-AU" smtClean="0"/>
              <a:t>30/10/2019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50FA-5EC9-4F51-B1D4-368C05DAB9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950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68EC-1F26-41A0-9240-C429F5FDAED4}" type="datetimeFigureOut">
              <a:rPr lang="en-AU" smtClean="0"/>
              <a:t>30/10/2019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50FA-5EC9-4F51-B1D4-368C05DAB9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62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B68EC-1F26-41A0-9240-C429F5FDAED4}" type="datetimeFigureOut">
              <a:rPr lang="en-AU" smtClean="0"/>
              <a:t>30/10/2019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B50FA-5EC9-4F51-B1D4-368C05DAB9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293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B68EC-1F26-41A0-9240-C429F5FDAED4}" type="datetimeFigureOut">
              <a:rPr lang="en-AU" smtClean="0"/>
              <a:t>30/10/2019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B50FA-5EC9-4F51-B1D4-368C05DAB9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679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0.emf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4.jpe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9250" y="1249680"/>
            <a:ext cx="7383404" cy="4148323"/>
          </a:xfrm>
        </p:spPr>
        <p:txBody>
          <a:bodyPr>
            <a:normAutofit fontScale="92500" lnSpcReduction="20000"/>
          </a:bodyPr>
          <a:lstStyle/>
          <a:p>
            <a:r>
              <a:rPr lang="en-AU" sz="3600" b="1" dirty="0">
                <a:solidFill>
                  <a:srgbClr val="DA291C"/>
                </a:solidFill>
                <a:latin typeface="Platform Regular" panose="020B0504030202020204" pitchFamily="34" charset="0"/>
                <a:cs typeface="Arial" panose="020B0604020202020204" pitchFamily="34" charset="0"/>
              </a:rPr>
              <a:t/>
            </a:r>
            <a:br>
              <a:rPr lang="en-AU" sz="3600" b="1" dirty="0">
                <a:solidFill>
                  <a:srgbClr val="DA291C"/>
                </a:solidFill>
                <a:latin typeface="Platform Regular" panose="020B0504030202020204" pitchFamily="34" charset="0"/>
                <a:cs typeface="Arial" panose="020B0604020202020204" pitchFamily="34" charset="0"/>
              </a:rPr>
            </a:br>
            <a:r>
              <a:rPr lang="en-AU" sz="6600" b="1" dirty="0" smtClean="0">
                <a:solidFill>
                  <a:srgbClr val="DA291C"/>
                </a:solidFill>
                <a:latin typeface="Platform Regular" panose="020B0504030202020204" pitchFamily="34" charset="0"/>
                <a:cs typeface="Arial" panose="020B0604020202020204" pitchFamily="34" charset="0"/>
              </a:rPr>
              <a:t>Co-Sleeping </a:t>
            </a:r>
          </a:p>
          <a:p>
            <a:r>
              <a:rPr lang="en-AU" sz="6600" b="1" dirty="0" smtClean="0">
                <a:solidFill>
                  <a:srgbClr val="DA291C"/>
                </a:solidFill>
                <a:latin typeface="Platform Regular" panose="020B0504030202020204" pitchFamily="34" charset="0"/>
                <a:cs typeface="Arial" panose="020B0604020202020204" pitchFamily="34" charset="0"/>
              </a:rPr>
              <a:t>and </a:t>
            </a:r>
          </a:p>
          <a:p>
            <a:r>
              <a:rPr lang="en-AU" sz="6600" b="1" dirty="0" smtClean="0">
                <a:solidFill>
                  <a:srgbClr val="DA291C"/>
                </a:solidFill>
                <a:latin typeface="Platform Regular" panose="020B0504030202020204" pitchFamily="34" charset="0"/>
                <a:cs typeface="Arial" panose="020B0604020202020204" pitchFamily="34" charset="0"/>
              </a:rPr>
              <a:t>Bed Sharing</a:t>
            </a:r>
          </a:p>
          <a:p>
            <a:endParaRPr lang="en-AU" sz="4800" b="1" dirty="0" smtClean="0">
              <a:solidFill>
                <a:srgbClr val="DA291C"/>
              </a:solidFill>
              <a:latin typeface="Platform Regular" panose="020B0504030202020204" pitchFamily="34" charset="0"/>
              <a:cs typeface="Arial" panose="020B0604020202020204" pitchFamily="34" charset="0"/>
            </a:endParaRPr>
          </a:p>
          <a:p>
            <a:r>
              <a:rPr lang="en-AU" sz="2000" b="1" dirty="0" smtClean="0">
                <a:solidFill>
                  <a:srgbClr val="DA291C"/>
                </a:solidFill>
                <a:cs typeface="Arial" panose="020B0604020202020204" pitchFamily="34" charset="0"/>
              </a:rPr>
              <a:t>J	</a:t>
            </a:r>
            <a:r>
              <a:rPr lang="en-AU" sz="2600" b="1" dirty="0" smtClean="0">
                <a:solidFill>
                  <a:srgbClr val="DA291C"/>
                </a:solidFill>
                <a:cs typeface="Arial" panose="020B0604020202020204" pitchFamily="34" charset="0"/>
              </a:rPr>
              <a:t>Jane Wiggill – Manager Health, Education and Advocacy</a:t>
            </a:r>
            <a:endParaRPr lang="en-AU" sz="2000" b="1" dirty="0" smtClean="0">
              <a:solidFill>
                <a:srgbClr val="DA291C"/>
              </a:solidFill>
              <a:cs typeface="Arial" panose="020B0604020202020204" pitchFamily="34" charset="0"/>
            </a:endParaRPr>
          </a:p>
          <a:p>
            <a:endParaRPr lang="en-AU" sz="5400" b="1" dirty="0" smtClean="0">
              <a:solidFill>
                <a:srgbClr val="DA291C"/>
              </a:solidFill>
              <a:latin typeface="Platform Regular" panose="020B050403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83849" y="6174889"/>
            <a:ext cx="2538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AU" b="1" dirty="0" smtClean="0">
              <a:solidFill>
                <a:schemeClr val="bg1">
                  <a:lumMod val="65000"/>
                </a:schemeClr>
              </a:solidFill>
              <a:latin typeface="Platform Regular" panose="020B050403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AU" b="1" dirty="0" smtClean="0">
                <a:solidFill>
                  <a:schemeClr val="bg1">
                    <a:lumMod val="65000"/>
                  </a:schemeClr>
                </a:solidFill>
                <a:latin typeface="Platform Regular" panose="020B0504030202020204" pitchFamily="34" charset="0"/>
                <a:cs typeface="Arial" panose="020B0604020202020204" pitchFamily="34" charset="0"/>
              </a:rPr>
              <a:t>rednose.com.au</a:t>
            </a:r>
            <a:endParaRPr lang="en-AU" b="1" dirty="0">
              <a:solidFill>
                <a:schemeClr val="bg1">
                  <a:lumMod val="65000"/>
                </a:schemeClr>
              </a:solidFill>
              <a:latin typeface="Platform Regular" panose="020B050403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G:\2016 Safe sleeping Photoshoot\RETOUCHED IMAGES 2016\Safesleeping\S&amp;K 10-3-16 123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823" y="843280"/>
            <a:ext cx="3732092" cy="560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8" y="127317"/>
            <a:ext cx="130492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38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2016 Safe sleeping Photoshoot\RETOUCHED IMAGES 2016\Safesleeping\S&amp;K 10-3-16 123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1" t="2669" r="10810" b="9754"/>
          <a:stretch/>
        </p:blipFill>
        <p:spPr bwMode="auto">
          <a:xfrm>
            <a:off x="1557301" y="411748"/>
            <a:ext cx="3491797" cy="58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2" y="291662"/>
            <a:ext cx="1301869" cy="11193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377" y="291662"/>
            <a:ext cx="6557219" cy="62662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79976" y="6073254"/>
            <a:ext cx="3512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b="1" dirty="0" smtClean="0">
              <a:solidFill>
                <a:schemeClr val="bg1">
                  <a:lumMod val="65000"/>
                </a:schemeClr>
              </a:solidFill>
              <a:latin typeface="Platform Regular" panose="020B050403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AU" b="1" dirty="0" smtClean="0">
                <a:solidFill>
                  <a:schemeClr val="bg1">
                    <a:lumMod val="65000"/>
                  </a:schemeClr>
                </a:solidFill>
                <a:latin typeface="Platform Regular" panose="020B0504030202020204" pitchFamily="34" charset="0"/>
                <a:cs typeface="Arial" panose="020B0604020202020204" pitchFamily="34" charset="0"/>
              </a:rPr>
              <a:t>rednose.com.au</a:t>
            </a:r>
            <a:endParaRPr lang="en-AU" b="1" dirty="0">
              <a:solidFill>
                <a:schemeClr val="bg1">
                  <a:lumMod val="65000"/>
                </a:schemeClr>
              </a:solidFill>
              <a:latin typeface="Platform Regular" panose="020B050403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73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>
                <a:solidFill>
                  <a:srgbClr val="DA291C"/>
                </a:solidFill>
                <a:latin typeface="Platform Regular" panose="020B0504030202020204" pitchFamily="34" charset="0"/>
              </a:rPr>
              <a:t>Co-Sleeping…Who is doing it?</a:t>
            </a:r>
            <a:endParaRPr lang="en-AU" dirty="0">
              <a:latin typeface="Platform Regular" panose="020B050403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+mj-lt"/>
              </a:rPr>
              <a:t>Helen Cunningham MCHN</a:t>
            </a:r>
          </a:p>
          <a:p>
            <a:pPr marL="0" indent="0">
              <a:buNone/>
            </a:pPr>
            <a:r>
              <a:rPr lang="en-US" sz="2400" b="1" dirty="0" smtClean="0">
                <a:latin typeface="+mj-lt"/>
              </a:rPr>
              <a:t>Bed-Sharing </a:t>
            </a:r>
            <a:r>
              <a:rPr lang="en-US" sz="2400" b="1" dirty="0">
                <a:latin typeface="+mj-lt"/>
              </a:rPr>
              <a:t>in the First 8 Weeks of Life: An Australian </a:t>
            </a:r>
            <a:r>
              <a:rPr lang="en-US" sz="2400" b="1" dirty="0" smtClean="0">
                <a:latin typeface="+mj-lt"/>
              </a:rPr>
              <a:t>Study (2015)</a:t>
            </a:r>
            <a:br>
              <a:rPr lang="en-US" sz="2400" b="1" dirty="0" smtClean="0">
                <a:latin typeface="+mj-lt"/>
              </a:rPr>
            </a:br>
            <a:r>
              <a:rPr lang="en-US" sz="2400" dirty="0">
                <a:latin typeface="+mj-lt"/>
              </a:rPr>
              <a:t>Maternal and Child Health Journal. 22. </a:t>
            </a:r>
            <a:r>
              <a:rPr lang="en-US" sz="2400" dirty="0" smtClean="0">
                <a:latin typeface="+mj-lt"/>
              </a:rPr>
              <a:t>10. 2015</a:t>
            </a:r>
            <a:endParaRPr lang="en-US" sz="2400" b="1" dirty="0">
              <a:latin typeface="+mj-lt"/>
            </a:endParaRPr>
          </a:p>
          <a:p>
            <a:pPr marL="0" indent="0">
              <a:buNone/>
            </a:pPr>
            <a:r>
              <a:rPr lang="pt-BR" sz="2400" dirty="0" smtClean="0">
                <a:latin typeface="+mj-lt"/>
              </a:rPr>
              <a:t>Sample size of 1144</a:t>
            </a:r>
            <a:endParaRPr lang="pt-BR" sz="2400" dirty="0">
              <a:latin typeface="+mj-lt"/>
            </a:endParaRP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Maternal-Child </a:t>
            </a:r>
            <a:r>
              <a:rPr lang="en-US" sz="2400" dirty="0">
                <a:latin typeface="+mj-lt"/>
              </a:rPr>
              <a:t>Health 8 week visit, </a:t>
            </a:r>
            <a:r>
              <a:rPr lang="en-US" sz="2400" dirty="0" smtClean="0">
                <a:latin typeface="+mj-lt"/>
              </a:rPr>
              <a:t>Victoria</a:t>
            </a:r>
          </a:p>
          <a:p>
            <a:pPr marL="0" indent="0">
              <a:buNone/>
            </a:pPr>
            <a:endParaRPr lang="en-AU" sz="2400" b="1" dirty="0" smtClean="0">
              <a:latin typeface="+mj-lt"/>
            </a:endParaRPr>
          </a:p>
          <a:p>
            <a:pPr marL="0" indent="0">
              <a:buNone/>
            </a:pPr>
            <a:r>
              <a:rPr lang="en-AU" sz="2400" b="1" dirty="0" smtClean="0">
                <a:latin typeface="+mj-lt"/>
              </a:rPr>
              <a:t>Results</a:t>
            </a:r>
            <a:endParaRPr lang="en-AU" sz="2400" b="1" dirty="0">
              <a:latin typeface="+mj-lt"/>
            </a:endParaRPr>
          </a:p>
          <a:p>
            <a:r>
              <a:rPr lang="en-AU" sz="2400" dirty="0"/>
              <a:t>66% (&gt;twice/week) </a:t>
            </a:r>
          </a:p>
          <a:p>
            <a:r>
              <a:rPr lang="en-US" sz="2400" dirty="0"/>
              <a:t>Everyday: 29% </a:t>
            </a:r>
          </a:p>
          <a:p>
            <a:r>
              <a:rPr lang="en-US" sz="2400" dirty="0"/>
              <a:t>4-6/week: 13% </a:t>
            </a:r>
          </a:p>
          <a:p>
            <a:r>
              <a:rPr lang="en-US" sz="2400" dirty="0"/>
              <a:t>2-3/week: 24%</a:t>
            </a: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endParaRPr lang="en-AU" sz="2400" dirty="0"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AU" dirty="0" smtClean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2" y="291662"/>
            <a:ext cx="1301869" cy="1119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3412" y="3308154"/>
            <a:ext cx="3266021" cy="26744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66810" y="6311900"/>
            <a:ext cx="3425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b="1" dirty="0">
                <a:solidFill>
                  <a:schemeClr val="bg1">
                    <a:lumMod val="65000"/>
                  </a:schemeClr>
                </a:solidFill>
                <a:latin typeface="Platform Regular" panose="020B0504030202020204" pitchFamily="34" charset="0"/>
                <a:cs typeface="Arial" panose="020B0604020202020204" pitchFamily="34" charset="0"/>
              </a:rPr>
              <a:t>rednose.com.au</a:t>
            </a:r>
          </a:p>
          <a:p>
            <a:pPr algn="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615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>
                <a:solidFill>
                  <a:srgbClr val="DA291C"/>
                </a:solidFill>
                <a:latin typeface="Platform Regular" panose="020B0504030202020204" pitchFamily="34" charset="0"/>
              </a:rPr>
              <a:t>Co-Sleeping…Who is doing it?</a:t>
            </a:r>
            <a:endParaRPr lang="en-AU" dirty="0">
              <a:latin typeface="Platform Regular" panose="020B050403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2" y="291662"/>
            <a:ext cx="1301869" cy="11193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8628" y="1484477"/>
            <a:ext cx="9494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>
                <a:latin typeface="+mj-lt"/>
              </a:rPr>
              <a:t>Results</a:t>
            </a:r>
            <a:endParaRPr lang="en-AU" sz="2800" dirty="0">
              <a:latin typeface="+mj-lt"/>
            </a:endParaRPr>
          </a:p>
          <a:p>
            <a:pPr lvl="1"/>
            <a:r>
              <a:rPr lang="en-US" sz="2800" dirty="0">
                <a:latin typeface="+mj-lt"/>
              </a:rPr>
              <a:t>45% </a:t>
            </a:r>
            <a:r>
              <a:rPr lang="en-US" sz="2800" dirty="0" smtClean="0">
                <a:latin typeface="+mj-lt"/>
              </a:rPr>
              <a:t>had </a:t>
            </a:r>
            <a:r>
              <a:rPr lang="en-US" sz="2800" dirty="0">
                <a:latin typeface="+mj-lt"/>
              </a:rPr>
              <a:t>bed-shared </a:t>
            </a:r>
          </a:p>
          <a:p>
            <a:pPr lvl="1"/>
            <a:r>
              <a:rPr lang="en-US" sz="2800" b="1" dirty="0">
                <a:latin typeface="+mj-lt"/>
              </a:rPr>
              <a:t>Not planned: </a:t>
            </a:r>
            <a:r>
              <a:rPr lang="en-US" sz="2800" b="1" dirty="0" smtClean="0">
                <a:latin typeface="+mj-lt"/>
              </a:rPr>
              <a:t>77.5</a:t>
            </a:r>
            <a:r>
              <a:rPr lang="en-US" sz="2800" b="1" dirty="0">
                <a:latin typeface="+mj-lt"/>
              </a:rPr>
              <a:t>%</a:t>
            </a:r>
            <a:endParaRPr lang="en-US" sz="2800" dirty="0">
              <a:latin typeface="+mj-lt"/>
            </a:endParaRPr>
          </a:p>
          <a:p>
            <a:pPr lvl="1"/>
            <a:r>
              <a:rPr lang="en-AU" sz="2800" dirty="0">
                <a:latin typeface="+mj-lt"/>
              </a:rPr>
              <a:t>Planned: </a:t>
            </a:r>
            <a:r>
              <a:rPr lang="en-AU" sz="2800" dirty="0" smtClean="0">
                <a:latin typeface="+mj-lt"/>
              </a:rPr>
              <a:t>21.5</a:t>
            </a:r>
            <a:r>
              <a:rPr lang="en-AU" sz="2800" dirty="0">
                <a:latin typeface="+mj-lt"/>
              </a:rPr>
              <a:t>%</a:t>
            </a:r>
          </a:p>
          <a:p>
            <a:pPr lvl="1"/>
            <a:endParaRPr lang="en-AU" sz="2800" dirty="0">
              <a:latin typeface="+mj-lt"/>
            </a:endParaRPr>
          </a:p>
          <a:p>
            <a:r>
              <a:rPr lang="en-US" sz="2800" b="1" dirty="0">
                <a:latin typeface="+mj-lt"/>
              </a:rPr>
              <a:t>Reasons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Settling/Comforting (65%)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Breastfeeding (23%), </a:t>
            </a:r>
            <a:endParaRPr lang="en-US" sz="2800" dirty="0" smtClean="0"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Bonding/Attachment </a:t>
            </a:r>
            <a:r>
              <a:rPr lang="en-US" sz="2800" dirty="0">
                <a:latin typeface="+mj-lt"/>
              </a:rPr>
              <a:t>(13%), </a:t>
            </a:r>
            <a:endParaRPr lang="en-US" sz="2800" dirty="0" smtClean="0"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Maternal </a:t>
            </a:r>
            <a:r>
              <a:rPr lang="en-US" sz="2800" dirty="0">
                <a:latin typeface="+mj-lt"/>
              </a:rPr>
              <a:t>Exhaustion (12%), </a:t>
            </a:r>
            <a:endParaRPr lang="en-US" sz="2800" dirty="0" smtClean="0"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Better </a:t>
            </a:r>
            <a:r>
              <a:rPr lang="en-US" sz="2800" dirty="0">
                <a:latin typeface="+mj-lt"/>
              </a:rPr>
              <a:t>Sleep (9.5%), </a:t>
            </a:r>
            <a:endParaRPr lang="en-US" sz="2800" dirty="0" smtClean="0"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Falling </a:t>
            </a:r>
            <a:r>
              <a:rPr lang="en-US" sz="2800" dirty="0">
                <a:latin typeface="+mj-lt"/>
              </a:rPr>
              <a:t>to sleep together after early morning feed (7.5</a:t>
            </a:r>
            <a:r>
              <a:rPr lang="en-US" sz="2800" dirty="0" smtClean="0">
                <a:latin typeface="+mj-lt"/>
              </a:rPr>
              <a:t>%)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225167634"/>
              </p:ext>
            </p:extLst>
          </p:nvPr>
        </p:nvGraphicFramePr>
        <p:xfrm>
          <a:off x="6795911" y="2043825"/>
          <a:ext cx="4557889" cy="366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30854" y="6550925"/>
            <a:ext cx="2461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b="1" dirty="0">
                <a:solidFill>
                  <a:schemeClr val="bg1">
                    <a:lumMod val="65000"/>
                  </a:schemeClr>
                </a:solidFill>
                <a:latin typeface="Platform Regular" panose="020B0504030202020204" pitchFamily="34" charset="0"/>
                <a:cs typeface="Arial" panose="020B0604020202020204" pitchFamily="34" charset="0"/>
              </a:rPr>
              <a:t>rednose.com.au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953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b="1" dirty="0" smtClean="0">
                <a:solidFill>
                  <a:srgbClr val="DA291C"/>
                </a:solidFill>
                <a:latin typeface="Platform Regular" panose="020B0504030202020204" pitchFamily="34" charset="0"/>
              </a:rPr>
              <a:t>Red Nose: Risk Minimisation</a:t>
            </a:r>
            <a:endParaRPr lang="en-AU" dirty="0">
              <a:latin typeface="Platform Regular" panose="020B050403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2" y="291662"/>
            <a:ext cx="1301869" cy="1119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212" y="1573564"/>
            <a:ext cx="6505575" cy="7210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21672" y="6264322"/>
            <a:ext cx="2570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b="1" dirty="0" smtClean="0">
              <a:solidFill>
                <a:schemeClr val="bg1">
                  <a:lumMod val="65000"/>
                </a:schemeClr>
              </a:solidFill>
              <a:latin typeface="Platform Regular" panose="020B050403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AU" b="1" dirty="0" smtClean="0">
                <a:solidFill>
                  <a:schemeClr val="bg1">
                    <a:lumMod val="65000"/>
                  </a:schemeClr>
                </a:solidFill>
                <a:latin typeface="Platform Regular" panose="020B0504030202020204" pitchFamily="34" charset="0"/>
                <a:cs typeface="Arial" panose="020B0604020202020204" pitchFamily="34" charset="0"/>
              </a:rPr>
              <a:t>rednose.com.au</a:t>
            </a:r>
            <a:endParaRPr lang="en-AU" b="1" dirty="0">
              <a:solidFill>
                <a:schemeClr val="bg1">
                  <a:lumMod val="65000"/>
                </a:schemeClr>
              </a:solidFill>
              <a:latin typeface="Platform Regular" panose="020B050403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658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>
                <a:solidFill>
                  <a:srgbClr val="DA291C"/>
                </a:solidFill>
                <a:latin typeface="Platform Regular" panose="020B0504030202020204" pitchFamily="34" charset="0"/>
              </a:rPr>
              <a:t>Benefits of Co-sleeping</a:t>
            </a:r>
            <a:endParaRPr lang="en-AU" dirty="0">
              <a:latin typeface="Platform Regular" panose="020B050403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749338" y="1666935"/>
            <a:ext cx="6464261" cy="4486275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en-AU" dirty="0">
                <a:latin typeface="+mj-lt"/>
              </a:rPr>
              <a:t>Improved breastfeeding </a:t>
            </a:r>
            <a:r>
              <a:rPr lang="en-AU" dirty="0" smtClean="0">
                <a:latin typeface="+mj-lt"/>
              </a:rPr>
              <a:t>outcomes</a:t>
            </a:r>
          </a:p>
          <a:p>
            <a:pPr marL="0" indent="0">
              <a:spcBef>
                <a:spcPts val="0"/>
              </a:spcBef>
              <a:buNone/>
            </a:pPr>
            <a:endParaRPr lang="en-AU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AU" dirty="0">
                <a:latin typeface="+mj-lt"/>
              </a:rPr>
              <a:t>Reduced formula </a:t>
            </a:r>
            <a:r>
              <a:rPr lang="en-AU" dirty="0" smtClean="0">
                <a:latin typeface="+mj-lt"/>
              </a:rPr>
              <a:t>supplementation</a:t>
            </a:r>
          </a:p>
          <a:p>
            <a:pPr marL="0" indent="0">
              <a:spcBef>
                <a:spcPts val="0"/>
              </a:spcBef>
              <a:buNone/>
            </a:pPr>
            <a:endParaRPr lang="en-AU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AU" dirty="0">
                <a:latin typeface="+mj-lt"/>
              </a:rPr>
              <a:t>Improved maternal </a:t>
            </a:r>
            <a:r>
              <a:rPr lang="en-AU" dirty="0" smtClean="0">
                <a:latin typeface="+mj-lt"/>
              </a:rPr>
              <a:t>sleep</a:t>
            </a:r>
          </a:p>
          <a:p>
            <a:pPr marL="0" indent="0">
              <a:spcBef>
                <a:spcPts val="0"/>
              </a:spcBef>
              <a:buNone/>
            </a:pPr>
            <a:endParaRPr lang="en-AU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AU" dirty="0">
                <a:latin typeface="+mj-lt"/>
              </a:rPr>
              <a:t>Increased Infant </a:t>
            </a:r>
            <a:r>
              <a:rPr lang="en-AU" dirty="0" smtClean="0">
                <a:latin typeface="+mj-lt"/>
              </a:rPr>
              <a:t>arousals</a:t>
            </a:r>
          </a:p>
          <a:p>
            <a:pPr marL="0" indent="0">
              <a:spcBef>
                <a:spcPts val="0"/>
              </a:spcBef>
              <a:buNone/>
            </a:pPr>
            <a:endParaRPr lang="en-AU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AU" dirty="0">
                <a:latin typeface="+mj-lt"/>
              </a:rPr>
              <a:t>Enhanced maternal bonding and </a:t>
            </a:r>
            <a:r>
              <a:rPr lang="en-AU" dirty="0" smtClean="0">
                <a:latin typeface="+mj-lt"/>
              </a:rPr>
              <a:t>responsiveness</a:t>
            </a:r>
          </a:p>
          <a:p>
            <a:pPr>
              <a:spcBef>
                <a:spcPts val="0"/>
              </a:spcBef>
            </a:pPr>
            <a:endParaRPr lang="en-AU" sz="29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AU" sz="2900" dirty="0">
                <a:latin typeface="+mj-lt"/>
              </a:rPr>
              <a:t>Improved infant settling with less crying and reduced stress response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AU" sz="29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AU" sz="2900" dirty="0">
                <a:latin typeface="+mj-lt"/>
              </a:rPr>
              <a:t>Higher self esteem, better social skills and emotional outcomes as young people and adults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AU" sz="29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AU" sz="2900" dirty="0">
                <a:latin typeface="+mj-lt"/>
              </a:rPr>
              <a:t>Protective maternal behaviours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AU" sz="29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AU" sz="2900" dirty="0">
                <a:latin typeface="+mj-lt"/>
              </a:rPr>
              <a:t>Increased likelihood of recommended supine position for sleep</a:t>
            </a:r>
          </a:p>
          <a:p>
            <a:pPr>
              <a:spcBef>
                <a:spcPts val="0"/>
              </a:spcBef>
            </a:pPr>
            <a:endParaRPr lang="en-AU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2" y="291662"/>
            <a:ext cx="1301869" cy="11193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5642" y="6432884"/>
            <a:ext cx="53941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/>
              <a:t>Full reference list available: www.rednose.com.au</a:t>
            </a:r>
            <a:endParaRPr lang="en-AU" sz="1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6303" y="1764151"/>
            <a:ext cx="4588691" cy="39994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15701" y="6564573"/>
            <a:ext cx="4276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8052179" y="6153210"/>
            <a:ext cx="4139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b="1" dirty="0" smtClean="0">
              <a:solidFill>
                <a:schemeClr val="bg1">
                  <a:lumMod val="65000"/>
                </a:schemeClr>
              </a:solidFill>
              <a:latin typeface="Platform Regular" panose="020B050403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AU" b="1" dirty="0" smtClean="0">
                <a:solidFill>
                  <a:schemeClr val="bg1">
                    <a:lumMod val="65000"/>
                  </a:schemeClr>
                </a:solidFill>
                <a:latin typeface="Platform Regular" panose="020B0504030202020204" pitchFamily="34" charset="0"/>
                <a:cs typeface="Arial" panose="020B0604020202020204" pitchFamily="34" charset="0"/>
              </a:rPr>
              <a:t>rednose.com.au</a:t>
            </a:r>
            <a:endParaRPr lang="en-AU" b="1" dirty="0">
              <a:solidFill>
                <a:schemeClr val="bg1">
                  <a:lumMod val="65000"/>
                </a:schemeClr>
              </a:solidFill>
              <a:latin typeface="Platform Regular" panose="020B050403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211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b="1" dirty="0">
                <a:solidFill>
                  <a:srgbClr val="DA291C"/>
                </a:solidFill>
                <a:latin typeface="Platform Regular" panose="020B0504030202020204" pitchFamily="34" charset="0"/>
              </a:rPr>
              <a:t>Strategies to reduce the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5432" y="2051402"/>
            <a:ext cx="6138334" cy="3773664"/>
          </a:xfrm>
        </p:spPr>
        <p:txBody>
          <a:bodyPr>
            <a:noAutofit/>
          </a:bodyPr>
          <a:lstStyle/>
          <a:p>
            <a:r>
              <a:rPr lang="en-AU" sz="2000" dirty="0">
                <a:latin typeface="+mj-lt"/>
              </a:rPr>
              <a:t>Place baby on the back to sleep</a:t>
            </a:r>
          </a:p>
          <a:p>
            <a:r>
              <a:rPr lang="en-AU" sz="2000" dirty="0">
                <a:latin typeface="+mj-lt"/>
              </a:rPr>
              <a:t>Firm and clean mattress</a:t>
            </a:r>
          </a:p>
          <a:p>
            <a:r>
              <a:rPr lang="en-AU" sz="2000" dirty="0">
                <a:latin typeface="+mj-lt"/>
              </a:rPr>
              <a:t>Make sure adult bedding cannot cover the baby’s face</a:t>
            </a:r>
          </a:p>
          <a:p>
            <a:r>
              <a:rPr lang="en-AU" sz="2000" dirty="0" smtClean="0">
                <a:latin typeface="+mj-lt"/>
              </a:rPr>
              <a:t>Lightweight </a:t>
            </a:r>
            <a:r>
              <a:rPr lang="en-AU" sz="2000" dirty="0">
                <a:latin typeface="+mj-lt"/>
              </a:rPr>
              <a:t>bedding only</a:t>
            </a:r>
          </a:p>
          <a:p>
            <a:r>
              <a:rPr lang="en-AU" sz="2000" dirty="0">
                <a:latin typeface="+mj-lt"/>
              </a:rPr>
              <a:t>Baby is NOT swaddled</a:t>
            </a:r>
          </a:p>
          <a:p>
            <a:r>
              <a:rPr lang="en-AU" sz="2000" dirty="0">
                <a:latin typeface="+mj-lt"/>
              </a:rPr>
              <a:t>Remove teething necklaces/jewellery </a:t>
            </a:r>
          </a:p>
          <a:p>
            <a:r>
              <a:rPr lang="en-AU" sz="2000" dirty="0">
                <a:latin typeface="+mj-lt"/>
              </a:rPr>
              <a:t>Place baby on one side of parent</a:t>
            </a:r>
          </a:p>
          <a:p>
            <a:r>
              <a:rPr lang="en-AU" sz="2000" dirty="0">
                <a:latin typeface="+mj-lt"/>
              </a:rPr>
              <a:t>Not too close to the edge of the bed</a:t>
            </a:r>
          </a:p>
          <a:p>
            <a:r>
              <a:rPr lang="en-AU" sz="2000" dirty="0">
                <a:latin typeface="+mj-lt"/>
              </a:rPr>
              <a:t>Long hair tied up</a:t>
            </a:r>
          </a:p>
          <a:p>
            <a:r>
              <a:rPr lang="en-AU" sz="2000" dirty="0">
                <a:latin typeface="+mj-lt"/>
              </a:rPr>
              <a:t>Avoid pushing bed up against the wall</a:t>
            </a:r>
          </a:p>
          <a:p>
            <a:r>
              <a:rPr lang="en-AU" sz="2000" dirty="0">
                <a:latin typeface="+mj-lt"/>
              </a:rPr>
              <a:t>Never leave baby unattended </a:t>
            </a:r>
          </a:p>
          <a:p>
            <a:endParaRPr lang="en-AU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2" y="291662"/>
            <a:ext cx="1301869" cy="1119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3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3023" y="1411014"/>
            <a:ext cx="5508977" cy="633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37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b="1" dirty="0">
                <a:solidFill>
                  <a:srgbClr val="DA291C"/>
                </a:solidFill>
                <a:latin typeface="Platform Regular" panose="020B0504030202020204" pitchFamily="34" charset="0"/>
              </a:rPr>
              <a:t>Australian College of Midwives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7269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latin typeface="+mj-lt"/>
              </a:rPr>
              <a:t>The </a:t>
            </a:r>
            <a:r>
              <a:rPr lang="en-US" b="1" dirty="0">
                <a:latin typeface="+mj-lt"/>
              </a:rPr>
              <a:t>ACM </a:t>
            </a:r>
          </a:p>
          <a:p>
            <a:pPr lvl="1"/>
            <a:r>
              <a:rPr lang="en-US" sz="2800" b="1" dirty="0">
                <a:latin typeface="+mj-lt"/>
              </a:rPr>
              <a:t>supports</a:t>
            </a:r>
            <a:r>
              <a:rPr lang="en-US" sz="2800" dirty="0">
                <a:latin typeface="+mj-lt"/>
              </a:rPr>
              <a:t> the facilitation of women and their families </a:t>
            </a:r>
            <a:r>
              <a:rPr lang="en-US" sz="2800" dirty="0" smtClean="0">
                <a:latin typeface="+mj-lt"/>
              </a:rPr>
              <a:t>making, </a:t>
            </a:r>
            <a:r>
              <a:rPr lang="en-US" sz="2800" dirty="0">
                <a:latin typeface="+mj-lt"/>
              </a:rPr>
              <a:t>including decisions about where their baby </a:t>
            </a:r>
            <a:r>
              <a:rPr lang="en-US" sz="2800" dirty="0" smtClean="0">
                <a:latin typeface="+mj-lt"/>
              </a:rPr>
              <a:t>sleeps </a:t>
            </a:r>
            <a:r>
              <a:rPr lang="en-US" sz="2800" b="1" dirty="0" smtClean="0">
                <a:latin typeface="+mj-lt"/>
              </a:rPr>
              <a:t>informed </a:t>
            </a:r>
            <a:r>
              <a:rPr lang="en-US" sz="2800" b="1" dirty="0">
                <a:latin typeface="+mj-lt"/>
              </a:rPr>
              <a:t>choices in maternity and child care</a:t>
            </a:r>
            <a:endParaRPr lang="en-US" sz="2800" dirty="0">
              <a:latin typeface="+mj-lt"/>
            </a:endParaRPr>
          </a:p>
          <a:p>
            <a:pPr lvl="1"/>
            <a:r>
              <a:rPr lang="en-US" sz="2800" b="1" dirty="0">
                <a:latin typeface="+mj-lt"/>
              </a:rPr>
              <a:t>advocates</a:t>
            </a:r>
            <a:r>
              <a:rPr lang="en-US" sz="2800" dirty="0">
                <a:latin typeface="+mj-lt"/>
              </a:rPr>
              <a:t> a risk </a:t>
            </a:r>
            <a:r>
              <a:rPr lang="en-US" sz="2800" dirty="0" err="1">
                <a:latin typeface="+mj-lt"/>
              </a:rPr>
              <a:t>minimisation</a:t>
            </a:r>
            <a:r>
              <a:rPr lang="en-US" sz="2800" dirty="0">
                <a:latin typeface="+mj-lt"/>
              </a:rPr>
              <a:t> approach in which the individual family’s circumstances are considered when providing advice about infant care practices parents will use in caring for their baby. </a:t>
            </a:r>
          </a:p>
          <a:p>
            <a:pPr lvl="1"/>
            <a:r>
              <a:rPr lang="en-US" sz="2800" b="1" dirty="0">
                <a:latin typeface="+mj-lt"/>
              </a:rPr>
              <a:t>believes</a:t>
            </a:r>
            <a:r>
              <a:rPr lang="en-US" sz="2800" dirty="0">
                <a:latin typeface="+mj-lt"/>
              </a:rPr>
              <a:t> that in ensuring the safety of babies, it is crucial to respect and support cultural norms and practices.</a:t>
            </a:r>
          </a:p>
          <a:p>
            <a:pPr lvl="1"/>
            <a:r>
              <a:rPr lang="en-US" sz="2800" b="1" dirty="0">
                <a:latin typeface="+mj-lt"/>
              </a:rPr>
              <a:t>does not support a risk elimination </a:t>
            </a:r>
            <a:r>
              <a:rPr lang="en-US" sz="2800" dirty="0">
                <a:latin typeface="+mj-lt"/>
              </a:rPr>
              <a:t>approach in which all parents are informed not to bed-share or co-sleep with their baby under any circumstances.</a:t>
            </a:r>
          </a:p>
          <a:p>
            <a:endParaRPr lang="en-US" dirty="0"/>
          </a:p>
          <a:p>
            <a:endParaRPr lang="en-AU" dirty="0"/>
          </a:p>
          <a:p>
            <a:r>
              <a:rPr lang="en-AU" sz="1200" dirty="0"/>
              <a:t>https://www.midwives.org.au/resources/acm-position-statement-co-sleeping-and-bed-sharing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" y="44012"/>
            <a:ext cx="1301869" cy="1119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7854" y="55909"/>
            <a:ext cx="1416364" cy="14294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33564" y="6509982"/>
            <a:ext cx="4650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b="1" dirty="0">
                <a:solidFill>
                  <a:schemeClr val="bg1">
                    <a:lumMod val="65000"/>
                  </a:schemeClr>
                </a:solidFill>
                <a:latin typeface="Platform Regular" panose="020B0504030202020204" pitchFamily="34" charset="0"/>
                <a:cs typeface="Arial" panose="020B0604020202020204" pitchFamily="34" charset="0"/>
              </a:rPr>
              <a:t>rednose.com.au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0720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111" y="1885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b="1" dirty="0">
                <a:solidFill>
                  <a:srgbClr val="DA291C"/>
                </a:solidFill>
                <a:latin typeface="Platform Regular" panose="020B0504030202020204" pitchFamily="34" charset="0"/>
              </a:rPr>
              <a:t>UNICEF and NICE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6943" y="1411014"/>
            <a:ext cx="3130074" cy="4320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2" y="291662"/>
            <a:ext cx="1301869" cy="11193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6248400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UNICEF 2016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4263" y="2638174"/>
            <a:ext cx="7291448" cy="19691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06770" y="6248400"/>
            <a:ext cx="4085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b="1" dirty="0" smtClean="0">
              <a:solidFill>
                <a:schemeClr val="bg1">
                  <a:lumMod val="65000"/>
                </a:schemeClr>
              </a:solidFill>
              <a:latin typeface="Platform Regular" panose="020B050403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AU" b="1" dirty="0" smtClean="0">
                <a:solidFill>
                  <a:schemeClr val="bg1">
                    <a:lumMod val="65000"/>
                  </a:schemeClr>
                </a:solidFill>
                <a:latin typeface="Platform Regular" panose="020B0504030202020204" pitchFamily="34" charset="0"/>
                <a:cs typeface="Arial" panose="020B0604020202020204" pitchFamily="34" charset="0"/>
              </a:rPr>
              <a:t>rednose.com.au</a:t>
            </a:r>
            <a:endParaRPr lang="en-AU" b="1" dirty="0">
              <a:solidFill>
                <a:schemeClr val="bg1">
                  <a:lumMod val="65000"/>
                </a:schemeClr>
              </a:solidFill>
              <a:latin typeface="Platform Regular" panose="020B050403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030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 smtClean="0">
                <a:solidFill>
                  <a:srgbClr val="DA291C"/>
                </a:solidFill>
                <a:latin typeface="Platform Regular" panose="020B0504030202020204" pitchFamily="34" charset="0"/>
              </a:rPr>
              <a:t>KAS</a:t>
            </a:r>
            <a:r>
              <a:rPr lang="en-AU" b="1" dirty="0" smtClean="0">
                <a:solidFill>
                  <a:srgbClr val="DA291C"/>
                </a:solidFill>
                <a:latin typeface="Platform Regular" panose="020B0504030202020204" pitchFamily="34" charset="0"/>
              </a:rPr>
              <a:t> Safe Sleeping Checklist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71679" y="1690688"/>
            <a:ext cx="3114641" cy="448627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243759" y="1600200"/>
            <a:ext cx="3077274" cy="4576763"/>
          </a:xfrm>
          <a:prstGeom prst="rect">
            <a:avLst/>
          </a:prstGeom>
          <a:ln>
            <a:noFill/>
          </a:ln>
        </p:spPr>
      </p:pic>
      <p:sp>
        <p:nvSpPr>
          <p:cNvPr id="12" name="Oval 11"/>
          <p:cNvSpPr/>
          <p:nvPr/>
        </p:nvSpPr>
        <p:spPr>
          <a:xfrm>
            <a:off x="8836429" y="2890911"/>
            <a:ext cx="1342506" cy="299258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8836429" y="3162993"/>
            <a:ext cx="1342506" cy="307571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/>
          <p:cNvSpPr/>
          <p:nvPr/>
        </p:nvSpPr>
        <p:spPr>
          <a:xfrm>
            <a:off x="8782396" y="3416440"/>
            <a:ext cx="1396539" cy="49054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8728364" y="3852950"/>
            <a:ext cx="1500447" cy="382386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2" y="291662"/>
            <a:ext cx="1301869" cy="11193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06770" y="6414448"/>
            <a:ext cx="4085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b="1" dirty="0">
                <a:solidFill>
                  <a:schemeClr val="bg1">
                    <a:lumMod val="65000"/>
                  </a:schemeClr>
                </a:solidFill>
                <a:latin typeface="Platform Regular" panose="020B0504030202020204" pitchFamily="34" charset="0"/>
                <a:cs typeface="Arial" panose="020B0604020202020204" pitchFamily="34" charset="0"/>
              </a:rPr>
              <a:t>rednose.com.au</a:t>
            </a:r>
          </a:p>
          <a:p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8378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>
                <a:solidFill>
                  <a:srgbClr val="DA291C"/>
                </a:solidFill>
                <a:latin typeface="Platform Regular" panose="020B0504030202020204" pitchFamily="34" charset="0"/>
              </a:rPr>
              <a:t>Red Nose tips for safer Co-sleeping </a:t>
            </a:r>
            <a:endParaRPr lang="en-AU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7301" y="1411014"/>
            <a:ext cx="9209760" cy="52983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2" y="291662"/>
            <a:ext cx="1301869" cy="11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2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9134" y="2128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b="1" dirty="0">
                <a:solidFill>
                  <a:srgbClr val="DA291C"/>
                </a:solidFill>
                <a:latin typeface="Platform Regular" panose="020B0504030202020204" pitchFamily="34" charset="0"/>
              </a:rPr>
              <a:t>Objectives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46134" y="1538398"/>
            <a:ext cx="6093178" cy="4351338"/>
          </a:xfrm>
        </p:spPr>
        <p:txBody>
          <a:bodyPr>
            <a:noAutofit/>
          </a:bodyPr>
          <a:lstStyle/>
          <a:p>
            <a:pPr marL="342900" indent="-342900"/>
            <a:r>
              <a:rPr lang="en-AU" dirty="0" smtClean="0">
                <a:latin typeface="+mj-lt"/>
              </a:rPr>
              <a:t>Definitions</a:t>
            </a:r>
          </a:p>
          <a:p>
            <a:pPr marL="342900" indent="-342900"/>
            <a:r>
              <a:rPr lang="en-US" dirty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nfant </a:t>
            </a:r>
            <a:r>
              <a:rPr lang="en-US" dirty="0">
                <a:latin typeface="+mj-lt"/>
              </a:rPr>
              <a:t>mortality in </a:t>
            </a:r>
            <a:r>
              <a:rPr lang="en-US" dirty="0" smtClean="0">
                <a:latin typeface="+mj-lt"/>
              </a:rPr>
              <a:t>Australia / Vic</a:t>
            </a:r>
            <a:endParaRPr lang="en-US" dirty="0">
              <a:latin typeface="+mj-lt"/>
            </a:endParaRPr>
          </a:p>
          <a:p>
            <a:pPr marL="342900" indent="-342900"/>
            <a:r>
              <a:rPr lang="en-US" dirty="0" smtClean="0">
                <a:latin typeface="+mj-lt"/>
              </a:rPr>
              <a:t>SUDI and SIDS</a:t>
            </a:r>
          </a:p>
          <a:p>
            <a:pPr marL="342900" indent="-342900"/>
            <a:r>
              <a:rPr lang="en-US" dirty="0" smtClean="0">
                <a:latin typeface="+mj-lt"/>
              </a:rPr>
              <a:t>Six safe sleeping recommendations</a:t>
            </a:r>
          </a:p>
          <a:p>
            <a:pPr marL="342900" indent="-342900"/>
            <a:r>
              <a:rPr lang="en-AU" dirty="0" smtClean="0">
                <a:latin typeface="+mj-lt"/>
              </a:rPr>
              <a:t>Bed </a:t>
            </a:r>
            <a:r>
              <a:rPr lang="en-AU" dirty="0">
                <a:latin typeface="+mj-lt"/>
              </a:rPr>
              <a:t>sharing and </a:t>
            </a:r>
            <a:r>
              <a:rPr lang="en-AU" dirty="0" smtClean="0">
                <a:latin typeface="+mj-lt"/>
              </a:rPr>
              <a:t>co-sleeping</a:t>
            </a:r>
          </a:p>
          <a:p>
            <a:pPr marL="342900" indent="-342900"/>
            <a:r>
              <a:rPr lang="en-AU" dirty="0" smtClean="0">
                <a:latin typeface="+mj-lt"/>
              </a:rPr>
              <a:t>Benefits of Co-sleeping</a:t>
            </a:r>
          </a:p>
          <a:p>
            <a:pPr marL="342900" indent="-342900"/>
            <a:r>
              <a:rPr lang="en-AU" dirty="0" smtClean="0">
                <a:latin typeface="+mj-lt"/>
              </a:rPr>
              <a:t>Strategies for reducing the risk(s)</a:t>
            </a:r>
          </a:p>
          <a:p>
            <a:pPr marL="342900" indent="-342900"/>
            <a:r>
              <a:rPr lang="en-US" dirty="0" smtClean="0">
                <a:latin typeface="+mj-lt"/>
              </a:rPr>
              <a:t>Stakeholder statements</a:t>
            </a:r>
            <a:endParaRPr lang="en-AU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5" y="212835"/>
            <a:ext cx="1301869" cy="111935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79" y="1538398"/>
            <a:ext cx="3143255" cy="42423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30854" y="6428096"/>
            <a:ext cx="2461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b="1" dirty="0">
                <a:solidFill>
                  <a:schemeClr val="bg1">
                    <a:lumMod val="65000"/>
                  </a:schemeClr>
                </a:solidFill>
                <a:latin typeface="Platform Regular" panose="020B0504030202020204" pitchFamily="34" charset="0"/>
                <a:cs typeface="Arial" panose="020B0604020202020204" pitchFamily="34" charset="0"/>
              </a:rPr>
              <a:t>rednose.com.au</a:t>
            </a:r>
          </a:p>
          <a:p>
            <a:pPr algn="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38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>
                <a:solidFill>
                  <a:srgbClr val="DA291C"/>
                </a:solidFill>
                <a:latin typeface="Platform Regular" panose="020B0504030202020204" pitchFamily="34" charset="0"/>
              </a:rPr>
              <a:t>Watch this space…</a:t>
            </a:r>
            <a:endParaRPr lang="en-AU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989398"/>
            <a:ext cx="2613396" cy="4351338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897733" y="1989398"/>
            <a:ext cx="2396533" cy="4351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2" y="291662"/>
            <a:ext cx="1301869" cy="1119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42997" y="6018663"/>
            <a:ext cx="4249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b="1" dirty="0" smtClean="0">
              <a:solidFill>
                <a:schemeClr val="bg1">
                  <a:lumMod val="65000"/>
                </a:schemeClr>
              </a:solidFill>
              <a:latin typeface="Platform Regular" panose="020B050403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AU" b="1" dirty="0" smtClean="0">
                <a:solidFill>
                  <a:schemeClr val="bg1">
                    <a:lumMod val="65000"/>
                  </a:schemeClr>
                </a:solidFill>
                <a:latin typeface="Platform Regular" panose="020B0504030202020204" pitchFamily="34" charset="0"/>
                <a:cs typeface="Arial" panose="020B0604020202020204" pitchFamily="34" charset="0"/>
              </a:rPr>
              <a:t>rednose.com.au</a:t>
            </a:r>
            <a:endParaRPr lang="en-AU" b="1" dirty="0">
              <a:solidFill>
                <a:schemeClr val="bg1">
                  <a:lumMod val="65000"/>
                </a:schemeClr>
              </a:solidFill>
              <a:latin typeface="Platform Regular" panose="020B050403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7341" y="1989398"/>
            <a:ext cx="239645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71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b="1" dirty="0">
                <a:solidFill>
                  <a:srgbClr val="DA291C"/>
                </a:solidFill>
                <a:latin typeface="Platform Regular" panose="020B0504030202020204" pitchFamily="34" charset="0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sz="1400" dirty="0" err="1" smtClean="0"/>
              <a:t>Baddock</a:t>
            </a:r>
            <a:r>
              <a:rPr lang="en-AU" sz="1400" dirty="0" smtClean="0"/>
              <a:t>, S.A., </a:t>
            </a:r>
            <a:r>
              <a:rPr lang="en-AU" sz="1400" dirty="0" err="1" smtClean="0"/>
              <a:t>Galland</a:t>
            </a:r>
            <a:r>
              <a:rPr lang="en-AU" sz="1400" dirty="0" smtClean="0"/>
              <a:t>, B.C., Bolton, D.P., Williams, S.M., &amp; Taylor, B,J. (2012). Hypoxic and </a:t>
            </a:r>
            <a:r>
              <a:rPr lang="en-AU" sz="1400" dirty="0" err="1" smtClean="0"/>
              <a:t>hypercapic</a:t>
            </a:r>
            <a:r>
              <a:rPr lang="en-AU" sz="1400" dirty="0" smtClean="0"/>
              <a:t> </a:t>
            </a:r>
            <a:r>
              <a:rPr lang="en-AU" sz="1400" dirty="0" smtClean="0"/>
              <a:t>events in young infants during </a:t>
            </a:r>
            <a:r>
              <a:rPr lang="en-AU" sz="1400" dirty="0" smtClean="0"/>
              <a:t>bed-sharing</a:t>
            </a:r>
            <a:r>
              <a:rPr lang="en-AU" sz="1400" dirty="0" smtClean="0"/>
              <a:t>. </a:t>
            </a:r>
            <a:r>
              <a:rPr lang="en-AU" sz="1400" i="1" dirty="0" smtClean="0"/>
              <a:t>Paediatrics, 130</a:t>
            </a:r>
            <a:r>
              <a:rPr lang="en-AU" sz="1400" dirty="0" smtClean="0"/>
              <a:t>(2), 237-244</a:t>
            </a:r>
          </a:p>
          <a:p>
            <a:r>
              <a:rPr lang="en-AU" sz="1400" dirty="0"/>
              <a:t>Blair, P.S. (2006). Sudden infant death syndrome epidemiology and bed sharing. Paediatrics and Child Health, 11 (Supplement SA), </a:t>
            </a:r>
            <a:r>
              <a:rPr lang="en-AU" sz="1400" dirty="0" smtClean="0"/>
              <a:t>29-31</a:t>
            </a:r>
          </a:p>
          <a:p>
            <a:r>
              <a:rPr lang="en-US" sz="1400" dirty="0"/>
              <a:t>Cunningham, Helen &amp; </a:t>
            </a:r>
            <a:r>
              <a:rPr lang="en-US" sz="1400" dirty="0" err="1"/>
              <a:t>Vally</a:t>
            </a:r>
            <a:r>
              <a:rPr lang="en-US" sz="1400" dirty="0"/>
              <a:t>, Hassan &amp; </a:t>
            </a:r>
            <a:r>
              <a:rPr lang="en-US" sz="1400" dirty="0" err="1"/>
              <a:t>Bugeja</a:t>
            </a:r>
            <a:r>
              <a:rPr lang="en-US" sz="1400" dirty="0"/>
              <a:t>, </a:t>
            </a:r>
            <a:r>
              <a:rPr lang="en-US" sz="1400" dirty="0" err="1"/>
              <a:t>Lyndal</a:t>
            </a:r>
            <a:r>
              <a:rPr lang="en-US" sz="1400" dirty="0"/>
              <a:t>. (2018). Bed-Sharing in the First 8 Weeks of Life: An Australian Study. Maternal and Child Health Journal. 22. 10.1007/s10995-017-2424-7.</a:t>
            </a:r>
          </a:p>
          <a:p>
            <a:r>
              <a:rPr lang="en-US" sz="1400" dirty="0" err="1"/>
              <a:t>Demosthenous</a:t>
            </a:r>
            <a:r>
              <a:rPr lang="en-US" sz="1400" dirty="0"/>
              <a:t>, C., &amp; </a:t>
            </a:r>
            <a:r>
              <a:rPr lang="en-US" sz="1400" dirty="0" err="1"/>
              <a:t>Demosthenous</a:t>
            </a:r>
            <a:r>
              <a:rPr lang="en-US" sz="1400" dirty="0"/>
              <a:t>, H. (2011). </a:t>
            </a:r>
            <a:r>
              <a:rPr lang="en-AU" sz="1400" dirty="0"/>
              <a:t>C</a:t>
            </a:r>
            <a:r>
              <a:rPr lang="en-AU" sz="1400" dirty="0" smtClean="0"/>
              <a:t>ontroversy </a:t>
            </a:r>
            <a:r>
              <a:rPr lang="en-AU" sz="1400" dirty="0"/>
              <a:t>in relation to SIDS. Bed sharing and breast feeding</a:t>
            </a:r>
            <a:r>
              <a:rPr lang="en-AU" sz="1400" dirty="0" smtClean="0"/>
              <a:t>.</a:t>
            </a:r>
            <a:br>
              <a:rPr lang="en-AU" sz="1400" dirty="0" smtClean="0"/>
            </a:br>
            <a:r>
              <a:rPr lang="en-AU" sz="1400" i="1" dirty="0" smtClean="0"/>
              <a:t>Paediatric </a:t>
            </a:r>
            <a:r>
              <a:rPr lang="en-AU" sz="1400" i="1" dirty="0"/>
              <a:t>Respiratory </a:t>
            </a:r>
            <a:r>
              <a:rPr lang="en-AU" sz="1400" i="1" dirty="0" smtClean="0"/>
              <a:t>R</a:t>
            </a:r>
            <a:r>
              <a:rPr lang="en-AU" sz="1400" i="1" dirty="0" smtClean="0"/>
              <a:t>eview</a:t>
            </a:r>
            <a:r>
              <a:rPr lang="en-US" sz="1400" dirty="0" smtClean="0"/>
              <a:t>.</a:t>
            </a:r>
            <a:endParaRPr lang="en-US" sz="1400" dirty="0"/>
          </a:p>
          <a:p>
            <a:r>
              <a:rPr lang="en-US" sz="1400" dirty="0" err="1"/>
              <a:t>Galbally</a:t>
            </a:r>
            <a:r>
              <a:rPr lang="en-US" sz="1400" dirty="0"/>
              <a:t>, M., Lewis, A.J., </a:t>
            </a:r>
            <a:r>
              <a:rPr lang="en-US" sz="1400" dirty="0" err="1"/>
              <a:t>McEgan</a:t>
            </a:r>
            <a:r>
              <a:rPr lang="en-US" sz="1400" dirty="0"/>
              <a:t>, K., </a:t>
            </a:r>
            <a:r>
              <a:rPr lang="en-US" sz="1400" dirty="0" err="1"/>
              <a:t>Scalzo</a:t>
            </a:r>
            <a:r>
              <a:rPr lang="en-US" sz="1400" dirty="0"/>
              <a:t>, K., &amp; Islam, F.M. (2013). Breastfeeding and infant sleep patterns: an </a:t>
            </a:r>
            <a:r>
              <a:rPr lang="en-US" sz="1400" dirty="0" smtClean="0"/>
              <a:t>Australian </a:t>
            </a:r>
            <a:r>
              <a:rPr lang="en-US" sz="1400" dirty="0"/>
              <a:t>population study. </a:t>
            </a:r>
            <a:r>
              <a:rPr lang="en-US" sz="1400" i="1" dirty="0"/>
              <a:t>Journal of </a:t>
            </a:r>
            <a:r>
              <a:rPr lang="en-US" sz="1400" i="1" dirty="0" err="1"/>
              <a:t>Paediatrics</a:t>
            </a:r>
            <a:r>
              <a:rPr lang="en-US" sz="1400" i="1" dirty="0"/>
              <a:t> and Child Health, 49</a:t>
            </a:r>
            <a:r>
              <a:rPr lang="en-US" sz="1400" dirty="0"/>
              <a:t>(2), E147-E152</a:t>
            </a:r>
          </a:p>
          <a:p>
            <a:pPr>
              <a:lnSpc>
                <a:spcPct val="100000"/>
              </a:lnSpc>
            </a:pPr>
            <a:r>
              <a:rPr lang="en-AU" sz="1400" dirty="0"/>
              <a:t>McKenna, J.J., &amp; McDade, T. (2005). Why babies should never sleep alone: a review of </a:t>
            </a:r>
            <a:r>
              <a:rPr lang="en-AU" sz="1400" dirty="0" smtClean="0"/>
              <a:t>co-sleeping, </a:t>
            </a:r>
            <a:r>
              <a:rPr lang="en-AU" sz="1400" dirty="0"/>
              <a:t>6(2), 134-152</a:t>
            </a:r>
            <a:r>
              <a:rPr lang="en-AU" sz="1400" dirty="0" smtClean="0"/>
              <a:t>.</a:t>
            </a:r>
            <a:br>
              <a:rPr lang="en-AU" sz="1400" dirty="0" smtClean="0"/>
            </a:br>
            <a:r>
              <a:rPr lang="en-AU" sz="1400" i="1" dirty="0" smtClean="0"/>
              <a:t>Paediatric Reparatory Review. (2005). June, </a:t>
            </a:r>
            <a:r>
              <a:rPr lang="en-AU" sz="1400" dirty="0" smtClean="0"/>
              <a:t>6(2): 134-52</a:t>
            </a:r>
            <a:endParaRPr lang="en-AU" sz="1400" dirty="0" smtClean="0"/>
          </a:p>
          <a:p>
            <a:pPr>
              <a:lnSpc>
                <a:spcPct val="100000"/>
              </a:lnSpc>
            </a:pPr>
            <a:r>
              <a:rPr lang="en-AU" sz="1400" dirty="0" err="1" smtClean="0"/>
              <a:t>Mosko</a:t>
            </a:r>
            <a:r>
              <a:rPr lang="en-AU" sz="1400" dirty="0" smtClean="0"/>
              <a:t>, S., Richard, C., &amp; McKenna, J.J (1997)., Infant arousals during mother-infant sleep </a:t>
            </a:r>
            <a:r>
              <a:rPr lang="en-AU" sz="1400" dirty="0" smtClean="0"/>
              <a:t>proximity </a:t>
            </a:r>
            <a:r>
              <a:rPr lang="en-AU" sz="1400" dirty="0" smtClean="0"/>
              <a:t>and breastfeeding in a laboratory setting. </a:t>
            </a:r>
            <a:r>
              <a:rPr lang="en-AU" sz="1400" i="1" dirty="0" smtClean="0"/>
              <a:t>American Journal of Physical Anthropology, 144</a:t>
            </a:r>
            <a:r>
              <a:rPr lang="en-AU" sz="1400" dirty="0" smtClean="0"/>
              <a:t>(3), </a:t>
            </a:r>
            <a:r>
              <a:rPr lang="en-AU" sz="1400" dirty="0" smtClean="0"/>
              <a:t>454-462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The Indigenous Safe Sleeping Project: Closing the Gap on Knowledge, Resources and Access in Queensland, 1–168</a:t>
            </a:r>
            <a:endParaRPr lang="en-AU" sz="1400" dirty="0" smtClean="0"/>
          </a:p>
          <a:p>
            <a:r>
              <a:rPr lang="en-US" sz="1400" dirty="0"/>
              <a:t>Victoria’s Mothers, Babies and </a:t>
            </a:r>
            <a:r>
              <a:rPr lang="en-US" sz="1400" dirty="0" smtClean="0"/>
              <a:t>Children Report (2016) Consultative </a:t>
            </a:r>
            <a:r>
              <a:rPr lang="en-US" sz="1400" dirty="0"/>
              <a:t>Council on Obstetric and </a:t>
            </a:r>
            <a:r>
              <a:rPr lang="en-US" sz="1400" dirty="0" err="1"/>
              <a:t>Paediatric</a:t>
            </a:r>
            <a:r>
              <a:rPr lang="en-US" sz="1400" dirty="0"/>
              <a:t> Mortality and Morbidity (CCOPMM</a:t>
            </a:r>
            <a:r>
              <a:rPr lang="en-US" sz="1400" dirty="0" smtClean="0"/>
              <a:t>).</a:t>
            </a:r>
          </a:p>
          <a:p>
            <a:r>
              <a:rPr lang="en-US" sz="1400" dirty="0"/>
              <a:t>UNICEF UK Baby Friendly Initiative 2004</a:t>
            </a:r>
          </a:p>
          <a:p>
            <a:r>
              <a:rPr lang="en-AU" sz="1400" dirty="0" smtClean="0"/>
              <a:t>Young, J., Pollard, K.S., Blair, P.S., Fleming, P.J. &amp; </a:t>
            </a:r>
            <a:r>
              <a:rPr lang="en-AU" sz="1400" dirty="0" err="1" smtClean="0"/>
              <a:t>Sawczenko</a:t>
            </a:r>
            <a:r>
              <a:rPr lang="en-AU" sz="1400" dirty="0" smtClean="0"/>
              <a:t>, A. (1998). Night-time behaviour and interactions between mothers and infants of low SIDS risk: A longitudinal study if </a:t>
            </a:r>
            <a:r>
              <a:rPr lang="en-AU" sz="1400" dirty="0" smtClean="0"/>
              <a:t>room-</a:t>
            </a:r>
            <a:r>
              <a:rPr lang="en-AU" sz="1400" dirty="0" err="1" smtClean="0"/>
              <a:t>shring</a:t>
            </a:r>
            <a:r>
              <a:rPr lang="en-AU" sz="1400" dirty="0" smtClean="0"/>
              <a:t> </a:t>
            </a:r>
            <a:r>
              <a:rPr lang="en-AU" sz="1400" dirty="0" smtClean="0"/>
              <a:t>and bed-sharing. </a:t>
            </a:r>
            <a:r>
              <a:rPr lang="en-AU" sz="1400" i="1" dirty="0" smtClean="0"/>
              <a:t>Paediatric Pulmonology, 26</a:t>
            </a:r>
            <a:r>
              <a:rPr lang="en-AU" sz="1400" dirty="0" smtClean="0"/>
              <a:t>(6): 447</a:t>
            </a:r>
            <a:endParaRPr lang="en-AU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2" y="291662"/>
            <a:ext cx="1301869" cy="11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63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76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76EFC-9D69-DC43-9C21-E005E35F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7160" y="1806858"/>
            <a:ext cx="5604919" cy="890723"/>
          </a:xfrm>
        </p:spPr>
        <p:txBody>
          <a:bodyPr/>
          <a:lstStyle/>
          <a:p>
            <a:r>
              <a:rPr lang="en-US" dirty="0" smtClean="0"/>
              <a:t>| </a:t>
            </a:r>
            <a:r>
              <a:rPr lang="en-US" dirty="0" smtClean="0">
                <a:latin typeface="Platform Regular" panose="020B0504030202020204" pitchFamily="34" charset="0"/>
              </a:rPr>
              <a:t>Thank you </a:t>
            </a:r>
            <a:endParaRPr lang="en-US" dirty="0">
              <a:latin typeface="Platform Regular" panose="020B050403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B3E70FF-6421-8E46-A527-0DEDA433C373}"/>
              </a:ext>
            </a:extLst>
          </p:cNvPr>
          <p:cNvSpPr txBox="1">
            <a:spLocks/>
          </p:cNvSpPr>
          <p:nvPr/>
        </p:nvSpPr>
        <p:spPr>
          <a:xfrm>
            <a:off x="4008304" y="3325039"/>
            <a:ext cx="7957272" cy="8907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FFFFFF"/>
                </a:solidFill>
                <a:latin typeface="Platform Regular" panose="020B0504030202020204" pitchFamily="34" charset="0"/>
              </a:rPr>
              <a:t>Make an enquiry or book a training session: </a:t>
            </a:r>
            <a:r>
              <a:rPr lang="en-US" b="1" dirty="0" smtClean="0">
                <a:solidFill>
                  <a:srgbClr val="FFFFFF"/>
                </a:solidFill>
                <a:latin typeface="Platform Regular" panose="020B0504030202020204" pitchFamily="34" charset="0"/>
              </a:rPr>
              <a:t/>
            </a:r>
            <a:br>
              <a:rPr lang="en-US" b="1" dirty="0" smtClean="0">
                <a:solidFill>
                  <a:srgbClr val="FFFFFF"/>
                </a:solidFill>
                <a:latin typeface="Platform Regular" panose="020B0504030202020204" pitchFamily="34" charset="0"/>
              </a:rPr>
            </a:br>
            <a:r>
              <a:rPr lang="en-US" b="1" dirty="0" smtClean="0">
                <a:solidFill>
                  <a:srgbClr val="FFFFFF"/>
                </a:solidFill>
                <a:latin typeface="Platform Regular" panose="020B0504030202020204" pitchFamily="34" charset="0"/>
              </a:rPr>
              <a:t>educationbookings@rednose.com.au</a:t>
            </a:r>
          </a:p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rgbClr val="FFFFFF"/>
                </a:solidFill>
                <a:latin typeface="Platform Regular" panose="020B0504030202020204" pitchFamily="34" charset="0"/>
              </a:rPr>
              <a:t>1300 998 698</a:t>
            </a:r>
            <a:br>
              <a:rPr lang="en-US" b="1" dirty="0" smtClean="0">
                <a:solidFill>
                  <a:srgbClr val="FFFFFF"/>
                </a:solidFill>
                <a:latin typeface="Platform Regular" panose="020B0504030202020204" pitchFamily="34" charset="0"/>
              </a:rPr>
            </a:br>
            <a:r>
              <a:rPr lang="en-US" b="1" dirty="0" smtClean="0">
                <a:solidFill>
                  <a:srgbClr val="FFFFFF"/>
                </a:solidFill>
                <a:latin typeface="Platform Regular" panose="020B0504030202020204" pitchFamily="34" charset="0"/>
              </a:rPr>
              <a:t>rednose.org.au</a:t>
            </a:r>
          </a:p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/>
            </a:r>
            <a:br>
              <a:rPr lang="en-US" b="1" dirty="0" smtClean="0">
                <a:solidFill>
                  <a:srgbClr val="FFFFFF"/>
                </a:solidFill>
              </a:rPr>
            </a:br>
            <a:endParaRPr lang="en-US" b="1" dirty="0">
              <a:solidFill>
                <a:srgbClr val="FFFFFF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95009" y="5751095"/>
            <a:ext cx="1822550" cy="1022684"/>
            <a:chOff x="2701324" y="5714118"/>
            <a:chExt cx="2222913" cy="11438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1324" y="6178396"/>
              <a:ext cx="548477" cy="54847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801" y="6185920"/>
              <a:ext cx="540953" cy="540953"/>
            </a:xfrm>
            <a:prstGeom prst="rect">
              <a:avLst/>
            </a:prstGeom>
          </p:spPr>
        </p:pic>
        <p:pic>
          <p:nvPicPr>
            <p:cNvPr id="11" name="Picture 2" descr="G:\Communications\Creative\Rebrand Assets\Social Media Icons\RN1087-C_Rebrand Facebook (web2)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754" y="5714118"/>
              <a:ext cx="571941" cy="1143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G:\Communications\Creative\Rebrand Assets\Social Media Icons\RN1087-C_Rebrand Twitter (web2)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2695" y="5714118"/>
              <a:ext cx="561542" cy="1143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209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5889"/>
          </a:xfrm>
        </p:spPr>
        <p:txBody>
          <a:bodyPr>
            <a:noAutofit/>
          </a:bodyPr>
          <a:lstStyle/>
          <a:p>
            <a:pPr algn="ctr"/>
            <a:r>
              <a:rPr lang="en-AU" sz="4000" b="1" dirty="0" smtClean="0">
                <a:solidFill>
                  <a:srgbClr val="DA291C"/>
                </a:solidFill>
                <a:latin typeface="Platform Regular" panose="020B0504030202020204" pitchFamily="34" charset="0"/>
              </a:rPr>
              <a:t>Definitions</a:t>
            </a:r>
            <a:endParaRPr lang="en-AU" sz="8800" b="1" dirty="0">
              <a:solidFill>
                <a:srgbClr val="DA291C"/>
              </a:solidFill>
              <a:latin typeface="Platform Regular" panose="020B050403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8970" y="1548865"/>
            <a:ext cx="7545576" cy="4276202"/>
          </a:xfrm>
        </p:spPr>
        <p:txBody>
          <a:bodyPr>
            <a:noAutofit/>
          </a:bodyPr>
          <a:lstStyle/>
          <a:p>
            <a:r>
              <a:rPr lang="en-AU" b="1" dirty="0" smtClean="0">
                <a:latin typeface="+mj-lt"/>
              </a:rPr>
              <a:t>Bed – Sharing</a:t>
            </a:r>
          </a:p>
          <a:p>
            <a:pPr marL="0" indent="0">
              <a:buNone/>
            </a:pPr>
            <a:r>
              <a:rPr lang="en-AU" dirty="0" smtClean="0">
                <a:latin typeface="+mj-lt"/>
              </a:rPr>
              <a:t>Bringing a baby onto a sleep surface</a:t>
            </a:r>
          </a:p>
          <a:p>
            <a:pPr marL="0" indent="0">
              <a:buNone/>
            </a:pPr>
            <a:endParaRPr lang="en-AU" dirty="0" smtClean="0">
              <a:latin typeface="+mj-lt"/>
            </a:endParaRPr>
          </a:p>
          <a:p>
            <a:r>
              <a:rPr lang="en-AU" b="1" dirty="0" smtClean="0">
                <a:latin typeface="+mj-lt"/>
              </a:rPr>
              <a:t>Sharing the same sleep surface</a:t>
            </a:r>
          </a:p>
          <a:p>
            <a:pPr marL="0" indent="0">
              <a:buNone/>
            </a:pPr>
            <a:r>
              <a:rPr lang="en-AU" dirty="0" smtClean="0">
                <a:latin typeface="+mj-lt"/>
              </a:rPr>
              <a:t>Includes the practice of bed-sharing and co-sleeping on the same sleep surface</a:t>
            </a:r>
          </a:p>
          <a:p>
            <a:pPr marL="0" indent="0">
              <a:buNone/>
            </a:pPr>
            <a:endParaRPr lang="en-AU" dirty="0" smtClean="0">
              <a:latin typeface="+mj-lt"/>
            </a:endParaRPr>
          </a:p>
          <a:p>
            <a:r>
              <a:rPr lang="en-AU" b="1" dirty="0" smtClean="0">
                <a:latin typeface="+mj-lt"/>
              </a:rPr>
              <a:t>Co-sleeping</a:t>
            </a:r>
          </a:p>
          <a:p>
            <a:pPr marL="0" indent="0">
              <a:buNone/>
            </a:pPr>
            <a:r>
              <a:rPr lang="en-AU" dirty="0" smtClean="0">
                <a:latin typeface="+mj-lt"/>
              </a:rPr>
              <a:t>A parent, or both parents being asleep on the same sleep surface as the baby</a:t>
            </a:r>
          </a:p>
          <a:p>
            <a:pPr marL="0" indent="0">
              <a:buNone/>
            </a:pPr>
            <a:endParaRPr lang="en-AU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3849" y="6174889"/>
            <a:ext cx="2538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AU" b="1" dirty="0" smtClean="0">
              <a:solidFill>
                <a:schemeClr val="bg1">
                  <a:lumMod val="65000"/>
                </a:schemeClr>
              </a:solidFill>
              <a:latin typeface="Platform Regular" panose="020B050403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AU" b="1" dirty="0" smtClean="0">
                <a:solidFill>
                  <a:schemeClr val="bg1">
                    <a:lumMod val="65000"/>
                  </a:schemeClr>
                </a:solidFill>
                <a:latin typeface="Platform Regular" panose="020B0504030202020204" pitchFamily="34" charset="0"/>
                <a:cs typeface="Arial" panose="020B0604020202020204" pitchFamily="34" charset="0"/>
              </a:rPr>
              <a:t>rednose.com.au</a:t>
            </a:r>
            <a:endParaRPr lang="en-AU" b="1" dirty="0">
              <a:solidFill>
                <a:schemeClr val="bg1">
                  <a:lumMod val="65000"/>
                </a:schemeClr>
              </a:solidFill>
              <a:latin typeface="Platform Regular" panose="020B050403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2" y="291662"/>
            <a:ext cx="1301869" cy="1119352"/>
          </a:xfrm>
          <a:prstGeom prst="rect">
            <a:avLst/>
          </a:prstGeom>
        </p:spPr>
      </p:pic>
      <p:pic>
        <p:nvPicPr>
          <p:cNvPr id="7" name="Picture 6" descr="babenbed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303" y="1548865"/>
            <a:ext cx="3406351" cy="3556097"/>
          </a:xfrm>
          <a:prstGeom prst="rect">
            <a:avLst/>
          </a:prstGeom>
          <a:noFill/>
          <a:ln>
            <a:solidFill>
              <a:srgbClr val="FF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4546" y="1372726"/>
            <a:ext cx="385202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2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>
                <a:solidFill>
                  <a:srgbClr val="DA291C"/>
                </a:solidFill>
                <a:latin typeface="Platform Regular" panose="020B0504030202020204" pitchFamily="34" charset="0"/>
              </a:rPr>
              <a:t>Infant Mortality in Australia</a:t>
            </a:r>
            <a:endParaRPr lang="en-AU" dirty="0">
              <a:latin typeface="Platform Regular" panose="020B050403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2" y="291662"/>
            <a:ext cx="1301869" cy="1119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720" y="1954530"/>
            <a:ext cx="9052560" cy="32118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07522" y="6496334"/>
            <a:ext cx="3184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b="1" dirty="0">
                <a:solidFill>
                  <a:schemeClr val="bg1">
                    <a:lumMod val="65000"/>
                  </a:schemeClr>
                </a:solidFill>
                <a:latin typeface="Platform Regular" panose="020B0504030202020204" pitchFamily="34" charset="0"/>
                <a:cs typeface="Arial" panose="020B0604020202020204" pitchFamily="34" charset="0"/>
              </a:rPr>
              <a:t>rednose.com.au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880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2" y="291662"/>
            <a:ext cx="1301869" cy="111935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43217" y="0"/>
            <a:ext cx="10515600" cy="1325563"/>
          </a:xfrm>
        </p:spPr>
        <p:txBody>
          <a:bodyPr/>
          <a:lstStyle/>
          <a:p>
            <a:pPr algn="ctr"/>
            <a:r>
              <a:rPr lang="en-AU" b="1" dirty="0" smtClean="0">
                <a:solidFill>
                  <a:srgbClr val="DA291C"/>
                </a:solidFill>
                <a:latin typeface="Platform Regular" panose="020B0504030202020204" pitchFamily="34" charset="0"/>
              </a:rPr>
              <a:t>Infant Mortality in Australia</a:t>
            </a:r>
            <a:endParaRPr lang="en-AU" dirty="0">
              <a:latin typeface="Platform Regular" panose="020B050403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0" y="1411014"/>
            <a:ext cx="7440930" cy="4075386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7110663" y="1576137"/>
            <a:ext cx="517358" cy="268304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8952931" y="6223379"/>
            <a:ext cx="3070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b="1" dirty="0" smtClean="0">
              <a:solidFill>
                <a:schemeClr val="bg1">
                  <a:lumMod val="65000"/>
                </a:schemeClr>
              </a:solidFill>
              <a:latin typeface="Platform Regular" panose="020B050403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AU" b="1" dirty="0" smtClean="0">
                <a:solidFill>
                  <a:schemeClr val="bg1">
                    <a:lumMod val="65000"/>
                  </a:schemeClr>
                </a:solidFill>
                <a:latin typeface="Platform Regular" panose="020B0504030202020204" pitchFamily="34" charset="0"/>
                <a:cs typeface="Arial" panose="020B0604020202020204" pitchFamily="34" charset="0"/>
              </a:rPr>
              <a:t>rednose.com.au</a:t>
            </a:r>
            <a:endParaRPr lang="en-AU" b="1" dirty="0">
              <a:solidFill>
                <a:schemeClr val="bg1">
                  <a:lumMod val="65000"/>
                </a:schemeClr>
              </a:solidFill>
              <a:latin typeface="Platform Regular" panose="020B050403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745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>
                <a:solidFill>
                  <a:srgbClr val="DA291C"/>
                </a:solidFill>
                <a:latin typeface="Platform Regular" panose="020B0504030202020204" pitchFamily="34" charset="0"/>
              </a:rPr>
              <a:t>Infant Mortality in Victoria</a:t>
            </a:r>
            <a:endParaRPr lang="en-AU" dirty="0">
              <a:latin typeface="Platform Regular" panose="020B050403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38198"/>
            <a:ext cx="11010188" cy="40284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2" y="291662"/>
            <a:ext cx="1301869" cy="11193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5543550"/>
            <a:ext cx="5067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Victoria’s Mothers, Babies and Children Report (2016)</a:t>
            </a:r>
            <a:endParaRPr lang="en-AU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9319003" y="6143276"/>
            <a:ext cx="2529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AU" b="1" dirty="0" smtClean="0">
              <a:solidFill>
                <a:schemeClr val="bg1">
                  <a:lumMod val="65000"/>
                </a:schemeClr>
              </a:solidFill>
              <a:latin typeface="Platform Regular" panose="020B050403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AU" b="1" dirty="0" smtClean="0">
                <a:solidFill>
                  <a:schemeClr val="bg1">
                    <a:lumMod val="65000"/>
                  </a:schemeClr>
                </a:solidFill>
                <a:latin typeface="Platform Regular" panose="020B0504030202020204" pitchFamily="34" charset="0"/>
                <a:cs typeface="Arial" panose="020B0604020202020204" pitchFamily="34" charset="0"/>
              </a:rPr>
              <a:t>rednose.com.au</a:t>
            </a:r>
            <a:endParaRPr lang="en-AU" b="1" dirty="0">
              <a:solidFill>
                <a:schemeClr val="bg1">
                  <a:lumMod val="65000"/>
                </a:schemeClr>
              </a:solidFill>
              <a:latin typeface="Platform Regular" panose="020B0504030202020204" pitchFamily="34" charset="0"/>
              <a:cs typeface="Arial" panose="020B0604020202020204" pitchFamily="34" charset="0"/>
            </a:endParaRPr>
          </a:p>
          <a:p>
            <a:pPr algn="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269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>
                <a:solidFill>
                  <a:srgbClr val="DA291C"/>
                </a:solidFill>
                <a:latin typeface="Platform Regular" panose="020B0504030202020204" pitchFamily="34" charset="0"/>
              </a:rPr>
              <a:t>Categories of Infant </a:t>
            </a:r>
            <a:r>
              <a:rPr lang="en-AU" b="1" dirty="0" smtClean="0">
                <a:solidFill>
                  <a:srgbClr val="DA291C"/>
                </a:solidFill>
                <a:latin typeface="Platform Regular" panose="020B0504030202020204" pitchFamily="34" charset="0"/>
              </a:rPr>
              <a:t>Death</a:t>
            </a:r>
            <a:br>
              <a:rPr lang="en-AU" b="1" dirty="0" smtClean="0">
                <a:solidFill>
                  <a:srgbClr val="DA291C"/>
                </a:solidFill>
                <a:latin typeface="Platform Regular" panose="020B0504030202020204" pitchFamily="34" charset="0"/>
              </a:rPr>
            </a:br>
            <a:r>
              <a:rPr lang="en-AU" sz="2400" b="1" dirty="0" smtClean="0">
                <a:solidFill>
                  <a:srgbClr val="DA291C"/>
                </a:solidFill>
                <a:latin typeface="Platform Regular" panose="020B0504030202020204" pitchFamily="34" charset="0"/>
              </a:rPr>
              <a:t>Australia, 2018 </a:t>
            </a:r>
            <a:endParaRPr lang="en-AU" sz="2400" dirty="0">
              <a:latin typeface="Platform Regular" panose="020B050403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2" y="291662"/>
            <a:ext cx="1301869" cy="1119352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24101" y="1690689"/>
            <a:ext cx="7543799" cy="44700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300" y="6160770"/>
            <a:ext cx="36661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/>
              <a:t>Australian Bureau of Statistics. (2019). </a:t>
            </a:r>
            <a:r>
              <a:rPr lang="en-AU" sz="1400" b="1" i="1" dirty="0"/>
              <a:t>3303.0 - Causes of Death, Australia, 2018</a:t>
            </a:r>
            <a:r>
              <a:rPr lang="en-AU" sz="1400" b="1" dirty="0"/>
              <a:t>. Canberra</a:t>
            </a:r>
          </a:p>
          <a:p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9034818" y="6160770"/>
            <a:ext cx="3043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b="1" dirty="0" smtClean="0">
              <a:solidFill>
                <a:schemeClr val="bg1">
                  <a:lumMod val="65000"/>
                </a:schemeClr>
              </a:solidFill>
              <a:latin typeface="Platform Regular" panose="020B050403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AU" b="1" dirty="0" smtClean="0">
                <a:solidFill>
                  <a:schemeClr val="bg1">
                    <a:lumMod val="65000"/>
                  </a:schemeClr>
                </a:solidFill>
                <a:latin typeface="Platform Regular" panose="020B0504030202020204" pitchFamily="34" charset="0"/>
                <a:cs typeface="Arial" panose="020B0604020202020204" pitchFamily="34" charset="0"/>
              </a:rPr>
              <a:t>rednose.com.au</a:t>
            </a:r>
            <a:endParaRPr lang="en-AU" b="1" dirty="0">
              <a:solidFill>
                <a:schemeClr val="bg1">
                  <a:lumMod val="65000"/>
                </a:schemeClr>
              </a:solidFill>
              <a:latin typeface="Platform Regular" panose="020B050403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986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488" y="163326"/>
            <a:ext cx="10507134" cy="1325563"/>
          </a:xfrm>
        </p:spPr>
        <p:txBody>
          <a:bodyPr>
            <a:normAutofit/>
          </a:bodyPr>
          <a:lstStyle/>
          <a:p>
            <a:pPr algn="ctr"/>
            <a:r>
              <a:rPr lang="en-AU" b="1" dirty="0">
                <a:solidFill>
                  <a:srgbClr val="DA291C"/>
                </a:solidFill>
                <a:latin typeface="Platform Regular" panose="020B0504030202020204" pitchFamily="34" charset="0"/>
              </a:rPr>
              <a:t>Sudden Unexplained Death in </a:t>
            </a:r>
            <a:r>
              <a:rPr lang="en-AU" b="1" dirty="0" smtClean="0">
                <a:solidFill>
                  <a:srgbClr val="DA291C"/>
                </a:solidFill>
                <a:latin typeface="Platform Regular" panose="020B0504030202020204" pitchFamily="34" charset="0"/>
              </a:rPr>
              <a:t>Infancy</a:t>
            </a:r>
            <a:endParaRPr lang="en-AU" b="1" dirty="0">
              <a:solidFill>
                <a:srgbClr val="DA291C"/>
              </a:solidFill>
              <a:latin typeface="Platform Regular" panose="020B050403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22" y="163326"/>
            <a:ext cx="1301869" cy="1119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9217" y="1192367"/>
            <a:ext cx="7876054" cy="54994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94125" y="6368667"/>
            <a:ext cx="2897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b="1" dirty="0">
                <a:solidFill>
                  <a:schemeClr val="bg1">
                    <a:lumMod val="65000"/>
                  </a:schemeClr>
                </a:solidFill>
                <a:latin typeface="Platform Regular" panose="020B0504030202020204" pitchFamily="34" charset="0"/>
                <a:cs typeface="Arial" panose="020B0604020202020204" pitchFamily="34" charset="0"/>
              </a:rPr>
              <a:t>rednose.com.au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11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813"/>
            <a:ext cx="10515600" cy="1325563"/>
          </a:xfrm>
        </p:spPr>
        <p:txBody>
          <a:bodyPr/>
          <a:lstStyle/>
          <a:p>
            <a:pPr algn="ctr"/>
            <a:r>
              <a:rPr lang="en-AU" b="1" dirty="0" smtClean="0">
                <a:solidFill>
                  <a:srgbClr val="DA291C"/>
                </a:solidFill>
                <a:latin typeface="Platform Regular" panose="020B0504030202020204" pitchFamily="34" charset="0"/>
              </a:rPr>
              <a:t>Triple Risk Model</a:t>
            </a:r>
            <a:endParaRPr lang="en-AU" dirty="0">
              <a:latin typeface="Platform Regular" panose="020B050403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22" y="163326"/>
            <a:ext cx="1301869" cy="1119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6482" y="1390002"/>
            <a:ext cx="7139035" cy="5263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12239" y="6277970"/>
            <a:ext cx="2979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b="1" dirty="0" smtClean="0">
                <a:solidFill>
                  <a:schemeClr val="bg1">
                    <a:lumMod val="65000"/>
                  </a:schemeClr>
                </a:solidFill>
                <a:latin typeface="Platform Regular" panose="020B0504030202020204" pitchFamily="34" charset="0"/>
                <a:cs typeface="Arial" panose="020B0604020202020204" pitchFamily="34" charset="0"/>
              </a:rPr>
              <a:t>rednose.com.au</a:t>
            </a:r>
            <a:endParaRPr lang="en-AU" b="1" dirty="0">
              <a:solidFill>
                <a:schemeClr val="bg1">
                  <a:lumMod val="65000"/>
                </a:schemeClr>
              </a:solidFill>
              <a:latin typeface="Platform Regular" panose="020B050403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04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8296</TotalTime>
  <Words>718</Words>
  <Application>Microsoft Office PowerPoint</Application>
  <PresentationFormat>Widescreen</PresentationFormat>
  <Paragraphs>172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Platform Regular</vt:lpstr>
      <vt:lpstr>Office Theme</vt:lpstr>
      <vt:lpstr>PowerPoint Presentation</vt:lpstr>
      <vt:lpstr>Objectives</vt:lpstr>
      <vt:lpstr>Definitions</vt:lpstr>
      <vt:lpstr>Infant Mortality in Australia</vt:lpstr>
      <vt:lpstr>Infant Mortality in Australia</vt:lpstr>
      <vt:lpstr>Infant Mortality in Victoria</vt:lpstr>
      <vt:lpstr>Categories of Infant Death Australia, 2018 </vt:lpstr>
      <vt:lpstr>Sudden Unexplained Death in Infancy</vt:lpstr>
      <vt:lpstr>Triple Risk Model</vt:lpstr>
      <vt:lpstr>PowerPoint Presentation</vt:lpstr>
      <vt:lpstr>Co-Sleeping…Who is doing it?</vt:lpstr>
      <vt:lpstr>Co-Sleeping…Who is doing it?</vt:lpstr>
      <vt:lpstr>Red Nose: Risk Minimisation</vt:lpstr>
      <vt:lpstr>Benefits of Co-sleeping</vt:lpstr>
      <vt:lpstr>Strategies to reduce the risks</vt:lpstr>
      <vt:lpstr>Australian College of Midwives</vt:lpstr>
      <vt:lpstr>UNICEF and NICE</vt:lpstr>
      <vt:lpstr>KAS Safe Sleeping Checklist</vt:lpstr>
      <vt:lpstr>Red Nose tips for safer Co-sleeping </vt:lpstr>
      <vt:lpstr>Watch this space…</vt:lpstr>
      <vt:lpstr>References</vt:lpstr>
      <vt:lpstr>PowerPoint Presentation</vt:lpstr>
      <vt:lpstr>| Thank you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 Sleeping</dc:title>
  <dc:creator>Lorraine Harrison</dc:creator>
  <cp:lastModifiedBy>Jane Wiggill</cp:lastModifiedBy>
  <cp:revision>252</cp:revision>
  <cp:lastPrinted>2019-05-28T03:51:04Z</cp:lastPrinted>
  <dcterms:created xsi:type="dcterms:W3CDTF">2016-10-19T00:21:09Z</dcterms:created>
  <dcterms:modified xsi:type="dcterms:W3CDTF">2019-10-31T03:00:06Z</dcterms:modified>
</cp:coreProperties>
</file>