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69" r:id="rId4"/>
    <p:sldId id="271" r:id="rId5"/>
    <p:sldId id="273" r:id="rId6"/>
    <p:sldId id="263" r:id="rId7"/>
    <p:sldId id="274" r:id="rId8"/>
    <p:sldId id="267" r:id="rId9"/>
    <p:sldId id="262" r:id="rId10"/>
    <p:sldId id="268" r:id="rId11"/>
  </p:sldIdLst>
  <p:sldSz cx="18288000" cy="10287000"/>
  <p:notesSz cx="6797675" cy="9926638"/>
  <p:embeddedFontLst>
    <p:embeddedFont>
      <p:font typeface="Aileron Bold" panose="020B0604020202020204" charset="0"/>
      <p:regular r:id="rId13"/>
    </p:embeddedFont>
    <p:embeddedFont>
      <p:font typeface="Calibri" panose="020F0502020204030204" pitchFamily="34" charset="0"/>
      <p:regular r:id="rId14"/>
      <p:bold r:id="rId15"/>
      <p:italic r:id="rId16"/>
      <p:boldItalic r:id="rId17"/>
    </p:embeddedFont>
    <p:embeddedFont>
      <p:font typeface="Canva Sans Bold" panose="020B0604020202020204" charset="0"/>
      <p:regular r:id="rId18"/>
    </p:embeddedFont>
    <p:embeddedFont>
      <p:font typeface="Canva Sans Bold Italics" panose="020B0604020202020204" charset="0"/>
      <p:regular r:id="rId19"/>
    </p:embeddedFont>
    <p:embeddedFont>
      <p:font typeface="Roboto Bold" panose="020B0604020202020204" charset="0"/>
      <p:regular r:id="rId20"/>
      <p:bold r:id="rId21"/>
    </p:embeddedFont>
    <p:embeddedFont>
      <p:font typeface="Roboto Italics" panose="020B0604020202020204" charset="0"/>
      <p:regular r:id="rId22"/>
      <p:italic r:id="rId23"/>
    </p:embeddedFont>
    <p:embeddedFont>
      <p:font typeface="Tahoma" panose="020B0604030504040204" pitchFamily="34" charset="0"/>
      <p:regular r:id="rId24"/>
      <p:bold r:id="rId25"/>
    </p:embeddedFont>
    <p:embeddedFont>
      <p:font typeface="Telegraf" panose="020B0604020202020204" charset="0"/>
      <p:regular r:id="rId26"/>
    </p:embeddedFont>
    <p:embeddedFont>
      <p:font typeface="Telegraf Bold" panose="020B060402020202020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80DC4-E385-4F4D-AE41-B5A8F6A0C4BA}" v="4" dt="2023-08-21T04:57:11.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6397" autoAdjust="0"/>
  </p:normalViewPr>
  <p:slideViewPr>
    <p:cSldViewPr>
      <p:cViewPr varScale="1">
        <p:scale>
          <a:sx n="51" d="100"/>
          <a:sy n="51" d="100"/>
        </p:scale>
        <p:origin x="19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1CBF8E4-DF70-4B1D-9BC6-71F5F66B29F5}" type="datetimeFigureOut">
              <a:rPr lang="en-AU" smtClean="0"/>
              <a:t>23/08/2023</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1ABC8C1-D0FE-48FE-A11E-25A861F4EF9B}" type="slidenum">
              <a:rPr lang="en-AU" smtClean="0"/>
              <a:t>‹#›</a:t>
            </a:fld>
            <a:endParaRPr lang="en-AU" dirty="0"/>
          </a:p>
        </p:txBody>
      </p:sp>
    </p:spTree>
    <p:extLst>
      <p:ext uri="{BB962C8B-B14F-4D97-AF65-F5344CB8AC3E}">
        <p14:creationId xmlns:p14="http://schemas.microsoft.com/office/powerpoint/2010/main" val="275097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session is not about how to complete a CFAP, as you all will have had prior training and experience over the years on  setting SMART goals etc. My hope for today then, is  that you will have the opportunity to  review and possibly reconsider how the CFAP  can be used as a reflective tool to both enhance your practice, and most importantly client engagement and outcomes.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want to acknowledge there is a big range of practitioners and experience in this forum, and hope there is something for everyone to think about and take away.</a:t>
            </a:r>
            <a:endParaRPr lang="en-AU" dirty="0"/>
          </a:p>
        </p:txBody>
      </p:sp>
      <p:sp>
        <p:nvSpPr>
          <p:cNvPr id="4" name="Slide Number Placeholder 3"/>
          <p:cNvSpPr>
            <a:spLocks noGrp="1"/>
          </p:cNvSpPr>
          <p:nvPr>
            <p:ph type="sldNum" sz="quarter" idx="5"/>
          </p:nvPr>
        </p:nvSpPr>
        <p:spPr/>
        <p:txBody>
          <a:bodyPr/>
          <a:lstStyle/>
          <a:p>
            <a:fld id="{31ABC8C1-D0FE-48FE-A11E-25A861F4EF9B}" type="slidenum">
              <a:rPr lang="en-AU" smtClean="0"/>
              <a:t>1</a:t>
            </a:fld>
            <a:endParaRPr lang="en-AU" dirty="0"/>
          </a:p>
        </p:txBody>
      </p:sp>
    </p:spTree>
    <p:extLst>
      <p:ext uri="{BB962C8B-B14F-4D97-AF65-F5344CB8AC3E}">
        <p14:creationId xmlns:p14="http://schemas.microsoft.com/office/powerpoint/2010/main" val="286030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big thankyou to all the MAV and </a:t>
            </a:r>
            <a:r>
              <a:rPr lang="en-AU" dirty="0" err="1"/>
              <a:t>DoH</a:t>
            </a:r>
            <a:r>
              <a:rPr lang="en-AU" dirty="0"/>
              <a:t> staff  for their support and </a:t>
            </a:r>
            <a:r>
              <a:rPr lang="en-AU"/>
              <a:t>coordination of this </a:t>
            </a:r>
            <a:r>
              <a:rPr lang="en-AU" dirty="0"/>
              <a:t>Forum and thanks to the wonderful Enhanced team at Whittlesea who openly and honestly share their work stories with me and each other.  In doing so, they all demonstrate a  strength in being vulnerable and an openness to learn and grow.</a:t>
            </a:r>
          </a:p>
        </p:txBody>
      </p:sp>
      <p:sp>
        <p:nvSpPr>
          <p:cNvPr id="4" name="Slide Number Placeholder 3"/>
          <p:cNvSpPr>
            <a:spLocks noGrp="1"/>
          </p:cNvSpPr>
          <p:nvPr>
            <p:ph type="sldNum" sz="quarter" idx="5"/>
          </p:nvPr>
        </p:nvSpPr>
        <p:spPr/>
        <p:txBody>
          <a:bodyPr/>
          <a:lstStyle/>
          <a:p>
            <a:fld id="{31ABC8C1-D0FE-48FE-A11E-25A861F4EF9B}" type="slidenum">
              <a:rPr lang="en-AU" smtClean="0"/>
              <a:t>10</a:t>
            </a:fld>
            <a:endParaRPr lang="en-AU" dirty="0"/>
          </a:p>
        </p:txBody>
      </p:sp>
    </p:spTree>
    <p:extLst>
      <p:ext uri="{BB962C8B-B14F-4D97-AF65-F5344CB8AC3E}">
        <p14:creationId xmlns:p14="http://schemas.microsoft.com/office/powerpoint/2010/main" val="400009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Helpful to start with a reflection on your current views and use of the CFAP, as this will help you to identify how you are currently using it. </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For each of these themes- Where do you sit on the scale?</a:t>
            </a: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Purpose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A requirement in our practice guidelines and has to be done. On its own- not enough!...</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Consider: CFAP n</a:t>
            </a:r>
            <a:r>
              <a:rPr kumimoji="0" lang="en-AU"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eeds</a:t>
            </a:r>
            <a:r>
              <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be meaningful- A d</a:t>
            </a:r>
            <a:r>
              <a:rPr lang="en-AU" sz="1200" dirty="0" err="1">
                <a:effectLst/>
                <a:latin typeface="Calibri" panose="020F0502020204030204" pitchFamily="34" charset="0"/>
                <a:ea typeface="Calibri" panose="020F0502020204030204" pitchFamily="34" charset="0"/>
                <a:cs typeface="Times New Roman" panose="02020603050405020304" pitchFamily="18" charset="0"/>
              </a:rPr>
              <a:t>ocumented</a:t>
            </a:r>
            <a:r>
              <a:rPr lang="en-AU" sz="1200" dirty="0">
                <a:effectLst/>
                <a:latin typeface="Calibri" panose="020F0502020204030204" pitchFamily="34" charset="0"/>
                <a:ea typeface="Calibri" panose="020F0502020204030204" pitchFamily="34" charset="0"/>
                <a:cs typeface="Times New Roman" panose="02020603050405020304" pitchFamily="18" charset="0"/>
              </a:rPr>
              <a:t> partnership between caregiver and practitioner</a:t>
            </a: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Usefulness</a:t>
            </a:r>
          </a:p>
          <a:p>
            <a:pPr marL="0" indent="0">
              <a:lnSpc>
                <a:spcPct val="107000"/>
              </a:lnSpc>
              <a:spcAft>
                <a:spcPts val="800"/>
              </a:spcAft>
              <a:buFont typeface="Arial" panose="020B0604020202020204" pitchFamily="34" charset="0"/>
              <a:buNone/>
            </a:pPr>
            <a:r>
              <a:rPr lang="en-AU" sz="1200" b="0" dirty="0">
                <a:effectLst/>
                <a:latin typeface="Calibri" panose="020F0502020204030204" pitchFamily="34" charset="0"/>
                <a:ea typeface="Calibri" panose="020F0502020204030204" pitchFamily="34" charset="0"/>
                <a:cs typeface="Times New Roman" panose="02020603050405020304" pitchFamily="18" charset="0"/>
              </a:rPr>
              <a:t>Not useful - something I have to do…</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Consider: A voice for the family – both caregiver and child</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Communication tool between  you and the family and possibly others</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A means to Review progress </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A tool for reflection and a way to review of our work</a:t>
            </a: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Confidence</a:t>
            </a:r>
          </a:p>
          <a:p>
            <a:pPr marL="171450" indent="-171450">
              <a:lnSpc>
                <a:spcPct val="107000"/>
              </a:lnSpc>
              <a:spcAft>
                <a:spcPts val="800"/>
              </a:spcAft>
              <a:buFont typeface="Arial" panose="020B0604020202020204" pitchFamily="34" charset="0"/>
              <a:buChar char="•"/>
            </a:pPr>
            <a:r>
              <a:rPr lang="en-AU" sz="1200" b="0" dirty="0">
                <a:effectLst/>
                <a:latin typeface="Calibri" panose="020F0502020204030204" pitchFamily="34" charset="0"/>
                <a:ea typeface="Calibri" panose="020F0502020204030204" pitchFamily="34" charset="0"/>
                <a:cs typeface="Times New Roman" panose="02020603050405020304" pitchFamily="18" charset="0"/>
              </a:rPr>
              <a:t>Not confident, not sure what to write, what category to put it in…what language to use?</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Consider: Understanding and using the four categories to support comprehensive assessment and goal setting and documenting in a way that supports the family’s understanding of desired outcomes and your work together </a:t>
            </a:r>
          </a:p>
          <a:p>
            <a:pPr marL="171450" indent="-171450">
              <a:lnSpc>
                <a:spcPct val="107000"/>
              </a:lnSpc>
              <a:spcAft>
                <a:spcPts val="800"/>
              </a:spcAft>
              <a:buFont typeface="Arial" panose="020B060402020202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Experience</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Negative or positive?</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New to CFAP or familiar and working well.</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Where do you sit?</a:t>
            </a: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Barriers</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See above</a:t>
            </a:r>
          </a:p>
          <a:p>
            <a:pPr marL="0" indent="0">
              <a:lnSpc>
                <a:spcPct val="107000"/>
              </a:lnSpc>
              <a:spcAft>
                <a:spcPts val="800"/>
              </a:spcAft>
              <a:buFont typeface="Arial" panose="020B0604020202020204" pitchFamily="34" charset="0"/>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Time?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Consider: Acknowledging barriers and working towards a solution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Your Answers may help you identify any areas you could consider reviewing and developing….</a:t>
            </a:r>
            <a:r>
              <a:rPr kumimoji="0" lang="en-AU" sz="4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4800" b="0" i="0" u="none" strike="noStrike" kern="1200" cap="none" spc="0" normalizeH="0" baseline="0" noProof="0" dirty="0">
                <a:ln>
                  <a:noFill/>
                </a:ln>
                <a:solidFill>
                  <a:prstClr val="black"/>
                </a:solidFill>
                <a:effectLst/>
                <a:uLnTx/>
                <a:uFillTx/>
                <a:latin typeface="Calibri"/>
                <a:ea typeface="+mn-ea"/>
                <a:cs typeface="+mn-cs"/>
              </a:rPr>
              <a:t>What is working well and what am I confident with?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4800" b="0" i="0" u="none" strike="noStrike" kern="1200" cap="none" spc="0" normalizeH="0" baseline="0" noProof="0" dirty="0">
                <a:ln>
                  <a:noFill/>
                </a:ln>
                <a:solidFill>
                  <a:prstClr val="black"/>
                </a:solidFill>
                <a:effectLst/>
                <a:uLnTx/>
                <a:uFillTx/>
                <a:latin typeface="Calibri"/>
                <a:ea typeface="+mn-ea"/>
                <a:cs typeface="+mn-cs"/>
              </a:rPr>
              <a:t>What could I do better or differently?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4800" b="0" i="0" u="none" strike="noStrike" kern="1200" cap="none" spc="0" normalizeH="0" baseline="0" noProof="0" dirty="0">
                <a:ln>
                  <a:noFill/>
                </a:ln>
                <a:solidFill>
                  <a:prstClr val="black"/>
                </a:solidFill>
                <a:effectLst/>
                <a:uLnTx/>
                <a:uFillTx/>
                <a:latin typeface="Calibri"/>
                <a:ea typeface="+mn-ea"/>
                <a:cs typeface="+mn-cs"/>
              </a:rPr>
              <a:t>What support do I need to improve my practice in the use of CFAP?</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1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31ABC8C1-D0FE-48FE-A11E-25A861F4EF9B}" type="slidenum">
              <a:rPr lang="en-AU" smtClean="0"/>
              <a:t>2</a:t>
            </a:fld>
            <a:endParaRPr lang="en-AU" dirty="0"/>
          </a:p>
        </p:txBody>
      </p:sp>
    </p:spTree>
    <p:extLst>
      <p:ext uri="{BB962C8B-B14F-4D97-AF65-F5344CB8AC3E}">
        <p14:creationId xmlns:p14="http://schemas.microsoft.com/office/powerpoint/2010/main" val="182145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r>
              <a:rPr lang="en-US" b="1" dirty="0"/>
              <a:t>Referral:</a:t>
            </a:r>
          </a:p>
          <a:p>
            <a:pPr marL="171450" indent="-171450">
              <a:buFont typeface="Arial" panose="020B0604020202020204" pitchFamily="34" charset="0"/>
              <a:buChar char="•"/>
            </a:pPr>
            <a:r>
              <a:rPr lang="en-US" dirty="0"/>
              <a:t>What’s in it? </a:t>
            </a:r>
          </a:p>
          <a:p>
            <a:pPr marL="171450" indent="-171450">
              <a:buFont typeface="Arial" panose="020B0604020202020204" pitchFamily="34" charset="0"/>
              <a:buChar char="•"/>
            </a:pPr>
            <a:r>
              <a:rPr lang="en-US" dirty="0"/>
              <a:t>Why does the family think they’ve been referred, what is their understanding of the key concerns? </a:t>
            </a:r>
          </a:p>
          <a:p>
            <a:pPr marL="171450" indent="-171450">
              <a:buFont typeface="Arial" panose="020B0604020202020204" pitchFamily="34" charset="0"/>
              <a:buChar char="•"/>
            </a:pPr>
            <a:r>
              <a:rPr lang="en-US" dirty="0"/>
              <a:t>Does the referral reflect what the parent wants support with/wants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Beware of taking off without checking in and making sure you are on the right path!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dirty="0"/>
          </a:p>
          <a:p>
            <a:r>
              <a:rPr lang="en-US" b="1" dirty="0"/>
              <a:t>Assessment and Engagement:</a:t>
            </a:r>
          </a:p>
          <a:p>
            <a:r>
              <a:rPr lang="en-US" dirty="0"/>
              <a:t>Let the family tell their story and listen carefully to the whole story (Reflective listening skills)</a:t>
            </a:r>
          </a:p>
          <a:p>
            <a:r>
              <a:rPr lang="en-US" dirty="0"/>
              <a:t>Be curious and gently explore the things that may not have been said…the missing parts of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Reflective Listening Skills to hear and understand what is important, seek to understand, acknowledge what strengths and supports exist  and what  the concerns/ difficulties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Beware of  going in with your own agenda and views about what needs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Use the four Categories in the CFAP to assist you to complete a thorough child, family wellbeing, psycho-social assessment.</a:t>
            </a:r>
          </a:p>
          <a:p>
            <a:r>
              <a:rPr lang="en-AU" b="1" i="1" dirty="0">
                <a:solidFill>
                  <a:srgbClr val="000000"/>
                </a:solidFill>
                <a:effectLst/>
                <a:latin typeface="Tahoma" panose="020B0604030504040204" pitchFamily="34" charset="0"/>
              </a:rPr>
              <a:t>EMCH: Child health, wellbeing, safety, learning and development</a:t>
            </a:r>
          </a:p>
          <a:p>
            <a:r>
              <a:rPr lang="en-AU" b="1" i="1" dirty="0">
                <a:solidFill>
                  <a:srgbClr val="000000"/>
                </a:solidFill>
                <a:effectLst/>
                <a:latin typeface="Tahoma" panose="020B0604030504040204" pitchFamily="34" charset="0"/>
              </a:rPr>
              <a:t>EMCH: Parent/family health, wellbeing and safety</a:t>
            </a:r>
          </a:p>
          <a:p>
            <a:r>
              <a:rPr lang="en-AU" b="1" i="1" dirty="0">
                <a:solidFill>
                  <a:srgbClr val="000000"/>
                </a:solidFill>
                <a:effectLst/>
                <a:latin typeface="Tahoma" panose="020B0604030504040204" pitchFamily="34" charset="0"/>
              </a:rPr>
              <a:t>EMCH: Parenting Capacity</a:t>
            </a:r>
          </a:p>
          <a:p>
            <a:r>
              <a:rPr lang="en-AU" b="1" i="1" dirty="0">
                <a:solidFill>
                  <a:srgbClr val="000000"/>
                </a:solidFill>
                <a:effectLst/>
                <a:latin typeface="Tahoma" panose="020B0604030504040204" pitchFamily="34" charset="0"/>
              </a:rPr>
              <a:t>EMCH: Environment</a:t>
            </a:r>
          </a:p>
          <a:p>
            <a:endParaRPr lang="en-US" dirty="0"/>
          </a:p>
          <a:p>
            <a:endParaRPr lang="en-US" dirty="0"/>
          </a:p>
          <a:p>
            <a:r>
              <a:rPr lang="en-US" b="1" dirty="0"/>
              <a:t>Setting goals</a:t>
            </a:r>
          </a:p>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quick word about our jargon) –Be mindful of not using our jargon….because if you think like my dad did, you will go to the world of soccer when asked about goals!   </a:t>
            </a:r>
            <a:r>
              <a:rPr lang="en-US" dirty="0"/>
              <a:t>  </a:t>
            </a:r>
          </a:p>
          <a:p>
            <a:r>
              <a:rPr lang="en-US" dirty="0"/>
              <a:t>The voice of the parent?</a:t>
            </a:r>
          </a:p>
          <a:p>
            <a:r>
              <a:rPr lang="en-US" dirty="0"/>
              <a:t>The voice of the child?</a:t>
            </a:r>
          </a:p>
          <a:p>
            <a:r>
              <a:rPr lang="en-US" dirty="0"/>
              <a:t>Concerns- Whose are they? Break it down</a:t>
            </a:r>
          </a:p>
          <a:p>
            <a:r>
              <a:rPr lang="en-US" dirty="0"/>
              <a:t>Prioritize-What’s most important and why? Pick a couple of goals to start with, if there are too many</a:t>
            </a:r>
          </a:p>
          <a:p>
            <a:r>
              <a:rPr lang="en-US" dirty="0"/>
              <a:t>Short term/Longer term?</a:t>
            </a:r>
          </a:p>
          <a:p>
            <a:endParaRPr lang="en-US" dirty="0"/>
          </a:p>
          <a:p>
            <a:r>
              <a:rPr lang="en-US" b="1" dirty="0"/>
              <a:t>Planning for closure:</a:t>
            </a:r>
          </a:p>
          <a:p>
            <a:r>
              <a:rPr lang="en-US" dirty="0"/>
              <a:t>Starts at the beginning</a:t>
            </a:r>
          </a:p>
          <a:p>
            <a:r>
              <a:rPr lang="en-US" dirty="0"/>
              <a:t>How will we know when our work is done?- how will things look, what will be different? (Planning for closure)</a:t>
            </a:r>
          </a:p>
          <a:p>
            <a:endParaRPr lang="en-US" dirty="0"/>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AU"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Checking you are on the right road- don’t just rely on Google Maps or the CFAP! </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along the way ask, what is the family’s understanding of what we are working towards and who is doing what</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31ABC8C1-D0FE-48FE-A11E-25A861F4EF9B}" type="slidenum">
              <a:rPr lang="en-AU" smtClean="0"/>
              <a:t>4</a:t>
            </a:fld>
            <a:endParaRPr lang="en-AU" dirty="0"/>
          </a:p>
        </p:txBody>
      </p:sp>
    </p:spTree>
    <p:extLst>
      <p:ext uri="{BB962C8B-B14F-4D97-AF65-F5344CB8AC3E}">
        <p14:creationId xmlns:p14="http://schemas.microsoft.com/office/powerpoint/2010/main" val="360628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0"/>
              </a:spcAft>
              <a:buClrTx/>
              <a:buSzTx/>
              <a:buFont typeface="Symbol" panose="05050102010706020507" pitchFamily="18" charset="2"/>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Recalibrating  -  Whose concern?</a:t>
            </a:r>
          </a:p>
          <a:p>
            <a:pPr marL="0" marR="0" lvl="0" indent="0" algn="l" defTabSz="914400" rtl="0" eaLnBrk="1" fontAlgn="auto" latinLnBrk="0" hangingPunct="1">
              <a:lnSpc>
                <a:spcPct val="106000"/>
              </a:lnSpc>
              <a:spcBef>
                <a:spcPts val="0"/>
              </a:spcBef>
              <a:spcAft>
                <a:spcPts val="0"/>
              </a:spcAft>
              <a:buClrTx/>
              <a:buSzTx/>
              <a:buFont typeface="Symbol" panose="05050102010706020507" pitchFamily="18" charset="2"/>
              <a:buNone/>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Have things changed?</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31ABC8C1-D0FE-48FE-A11E-25A861F4EF9B}" type="slidenum">
              <a:rPr lang="en-AU" smtClean="0"/>
              <a:t>5</a:t>
            </a:fld>
            <a:endParaRPr lang="en-AU" dirty="0"/>
          </a:p>
        </p:txBody>
      </p:sp>
    </p:spTree>
    <p:extLst>
      <p:ext uri="{BB962C8B-B14F-4D97-AF65-F5344CB8AC3E}">
        <p14:creationId xmlns:p14="http://schemas.microsoft.com/office/powerpoint/2010/main" val="354906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Getting out of the Hole or when change isn’t happening –Review, review, review</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800"/>
              </a:spcAft>
              <a:buClrTx/>
              <a:buSzTx/>
              <a:buFont typeface="Symbol" panose="05050102010706020507" pitchFamily="18" charset="2"/>
              <a:buChar char=""/>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word of caution about using the helicopter (quick fix) when it isn’t an emergency- “own goals”</a:t>
            </a:r>
          </a:p>
          <a:p>
            <a:pPr marL="342900" marR="0" lvl="0" indent="-342900" algn="l" defTabSz="914400" rtl="0" eaLnBrk="1" fontAlgn="auto" latinLnBrk="0" hangingPunct="1">
              <a:lnSpc>
                <a:spcPct val="106000"/>
              </a:lnSpc>
              <a:spcBef>
                <a:spcPts val="0"/>
              </a:spcBef>
              <a:spcAft>
                <a:spcPts val="800"/>
              </a:spcAft>
              <a:buClrTx/>
              <a:buSzTx/>
              <a:buFont typeface="Symbol" panose="05050102010706020507" pitchFamily="18" charset="2"/>
              <a:buChar char=""/>
              <a:tabLst/>
              <a:defRPr/>
            </a:pPr>
            <a:r>
              <a:rPr kumimoji="0" lang="en-AU"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Check you haven’t got in the hole </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0"/>
              </a:spcAft>
              <a:buClrTx/>
              <a:buSzTx/>
              <a:buFont typeface="Symbol" panose="05050102010706020507" pitchFamily="18" charset="2"/>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31ABC8C1-D0FE-48FE-A11E-25A861F4EF9B}" type="slidenum">
              <a:rPr lang="en-AU" smtClean="0"/>
              <a:t>6</a:t>
            </a:fld>
            <a:endParaRPr lang="en-AU" dirty="0"/>
          </a:p>
        </p:txBody>
      </p:sp>
    </p:spTree>
    <p:extLst>
      <p:ext uri="{BB962C8B-B14F-4D97-AF65-F5344CB8AC3E}">
        <p14:creationId xmlns:p14="http://schemas.microsoft.com/office/powerpoint/2010/main" val="333881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you  “ feel stuck… feel the family aren’t engaging… when there is little or no progress……….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Voice of the Parent: ask “if this parent was sitting here right now, what would they say about why you are working with them and what are you all working towards?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Voice of the child: Is the child foremost in the parent’s and your mind and represented in the work being done?</a:t>
            </a:r>
            <a:endParaRPr lang="en-AU" dirty="0"/>
          </a:p>
        </p:txBody>
      </p:sp>
      <p:sp>
        <p:nvSpPr>
          <p:cNvPr id="4" name="Slide Number Placeholder 3"/>
          <p:cNvSpPr>
            <a:spLocks noGrp="1"/>
          </p:cNvSpPr>
          <p:nvPr>
            <p:ph type="sldNum" sz="quarter" idx="5"/>
          </p:nvPr>
        </p:nvSpPr>
        <p:spPr/>
        <p:txBody>
          <a:bodyPr/>
          <a:lstStyle/>
          <a:p>
            <a:fld id="{31ABC8C1-D0FE-48FE-A11E-25A861F4EF9B}" type="slidenum">
              <a:rPr lang="en-AU" smtClean="0"/>
              <a:t>7</a:t>
            </a:fld>
            <a:endParaRPr lang="en-AU" dirty="0"/>
          </a:p>
        </p:txBody>
      </p:sp>
    </p:spTree>
    <p:extLst>
      <p:ext uri="{BB962C8B-B14F-4D97-AF65-F5344CB8AC3E}">
        <p14:creationId xmlns:p14="http://schemas.microsoft.com/office/powerpoint/2010/main" val="113227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r>
              <a:rPr lang="en-US" b="1" dirty="0"/>
              <a:t>A tool for Reflection and Case Review</a:t>
            </a:r>
          </a:p>
          <a:p>
            <a:endParaRPr lang="en-US" dirty="0"/>
          </a:p>
          <a:p>
            <a:pPr marL="228600" indent="-228600">
              <a:buFont typeface="+mj-lt"/>
              <a:buAutoNum type="arabicPeriod"/>
            </a:pPr>
            <a:r>
              <a:rPr lang="en-US" dirty="0"/>
              <a:t>What is most important now?- Prioritize what is important for the family  in conjunction with your risk assessment</a:t>
            </a:r>
          </a:p>
          <a:p>
            <a:pPr marL="228600" indent="-228600">
              <a:buFont typeface="+mj-lt"/>
              <a:buAutoNum type="arabicPeriod"/>
            </a:pPr>
            <a:r>
              <a:rPr lang="en-US" dirty="0"/>
              <a:t>Are we clear about what needs to change and why? Are the goals clearly defined? </a:t>
            </a:r>
          </a:p>
          <a:p>
            <a:pPr marL="228600" indent="-228600">
              <a:buFont typeface="+mj-lt"/>
              <a:buAutoNum type="arabicPeriod"/>
            </a:pPr>
            <a:r>
              <a:rPr lang="en-US" dirty="0"/>
              <a:t>Who is doing the work here?  Always work towards building parental confidence and capacity.  Ensure the parent knows who is responsible for what?  Beware when you find yourself working harder and harder, with little or no change happening</a:t>
            </a:r>
          </a:p>
          <a:p>
            <a:pPr marL="228600" indent="-228600">
              <a:buFont typeface="+mj-lt"/>
              <a:buAutoNum type="arabicPeriod"/>
            </a:pPr>
            <a:r>
              <a:rPr lang="en-US" dirty="0"/>
              <a:t>Is there progress? If Yes- have, you noticed and celebrated this? If not, consider the following: am I on the right track? Has something changed and  taken priority? Or is the parent’s  motivation sufficient for the change needed? Is there any thing else getting in the way?</a:t>
            </a:r>
          </a:p>
          <a:p>
            <a:pPr marL="228600" indent="-228600">
              <a:buFont typeface="+mj-lt"/>
              <a:buAutoNum type="arabicPeriod"/>
            </a:pPr>
            <a:r>
              <a:rPr lang="en-US" dirty="0"/>
              <a:t>Review, Check in and Reset. Ask, are we expecting too much? Are things good enough? </a:t>
            </a:r>
          </a:p>
          <a:p>
            <a:pPr marL="228600" indent="-228600">
              <a:buFont typeface="+mj-lt"/>
              <a:buAutoNum type="arabicPeriod"/>
            </a:pPr>
            <a:r>
              <a:rPr lang="en-US" dirty="0"/>
              <a:t>What else is needed?  Additional services/supports/skills/treatments? Is this work in the scope of my role and practice, or do I need to consult/refer </a:t>
            </a:r>
            <a:r>
              <a:rPr lang="en-US" dirty="0" err="1"/>
              <a:t>etc</a:t>
            </a:r>
            <a:r>
              <a:rPr lang="en-US" dirty="0"/>
              <a:t>?</a:t>
            </a:r>
          </a:p>
          <a:p>
            <a:pPr marL="228600" indent="-228600">
              <a:buFont typeface="+mj-lt"/>
              <a:buAutoNum type="arabicPeriod"/>
            </a:pPr>
            <a:r>
              <a:rPr lang="en-US" dirty="0"/>
              <a:t>Keep track of when the work is done. May not equate to Goals being fully met.  Important for  the parent to acknowledge any change- get them to tell you what this is. Share what do have you seen, heard and what you’ve noticed/observed in  their child. Ensure the CFAP is completed at closure and family linked back in with Universal MCH. </a:t>
            </a:r>
          </a:p>
          <a:p>
            <a:pPr marL="228600" indent="-228600">
              <a:buFont typeface="+mj-lt"/>
              <a:buAutoNum type="arabicPeriod"/>
            </a:pPr>
            <a:endParaRPr lang="en-US" dirty="0"/>
          </a:p>
          <a:p>
            <a:pPr marL="0" indent="0">
              <a:buFont typeface="+mj-lt"/>
              <a:buNone/>
            </a:pPr>
            <a:endParaRPr lang="en-US" dirty="0"/>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Regular and timely updates. Less is really more… keep goals and updates concise .  CFAP is NOT another set of notes – can make a reference to notes as needed</a:t>
            </a:r>
          </a:p>
          <a:p>
            <a:endParaRPr lang="en-AU" dirty="0"/>
          </a:p>
          <a:p>
            <a:pPr marL="171450" indent="-171450">
              <a:buFont typeface="Arial" panose="020B0604020202020204" pitchFamily="34" charset="0"/>
              <a:buChar char="•"/>
            </a:pPr>
            <a:r>
              <a:rPr lang="en-AU" dirty="0"/>
              <a:t>Whenever possible use the parent’s language in goal setting-helps make it meaningful and their CFAP</a:t>
            </a:r>
          </a:p>
          <a:p>
            <a:endParaRPr lang="en-AU" dirty="0"/>
          </a:p>
          <a:p>
            <a:pPr marL="171450" indent="-171450">
              <a:buFont typeface="Arial" panose="020B0604020202020204" pitchFamily="34" charset="0"/>
              <a:buChar char="•"/>
            </a:pPr>
            <a:r>
              <a:rPr lang="en-AU" dirty="0"/>
              <a:t>Communication between agencies on current/previous Enhanced work and role- e.g. UMCH wanting an update prior to seeing a family to either see what work has been done or what is currently being worked on. Useful summary for communicating with other agencies about family’s progress and EMCH work</a:t>
            </a:r>
          </a:p>
        </p:txBody>
      </p:sp>
      <p:sp>
        <p:nvSpPr>
          <p:cNvPr id="4" name="Slide Number Placeholder 3"/>
          <p:cNvSpPr>
            <a:spLocks noGrp="1"/>
          </p:cNvSpPr>
          <p:nvPr>
            <p:ph type="sldNum" sz="quarter" idx="5"/>
          </p:nvPr>
        </p:nvSpPr>
        <p:spPr/>
        <p:txBody>
          <a:bodyPr/>
          <a:lstStyle/>
          <a:p>
            <a:fld id="{31ABC8C1-D0FE-48FE-A11E-25A861F4EF9B}" type="slidenum">
              <a:rPr lang="en-AU" smtClean="0"/>
              <a:t>9</a:t>
            </a:fld>
            <a:endParaRPr lang="en-AU" dirty="0"/>
          </a:p>
        </p:txBody>
      </p:sp>
    </p:spTree>
    <p:extLst>
      <p:ext uri="{BB962C8B-B14F-4D97-AF65-F5344CB8AC3E}">
        <p14:creationId xmlns:p14="http://schemas.microsoft.com/office/powerpoint/2010/main" val="312485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sv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386E"/>
        </a:solidFill>
        <a:effectLst/>
      </p:bgPr>
    </p:bg>
    <p:spTree>
      <p:nvGrpSpPr>
        <p:cNvPr id="1" name=""/>
        <p:cNvGrpSpPr/>
        <p:nvPr/>
      </p:nvGrpSpPr>
      <p:grpSpPr>
        <a:xfrm>
          <a:off x="0" y="0"/>
          <a:ext cx="0" cy="0"/>
          <a:chOff x="0" y="0"/>
          <a:chExt cx="0" cy="0"/>
        </a:xfrm>
      </p:grpSpPr>
      <p:sp>
        <p:nvSpPr>
          <p:cNvPr id="3" name="Freeform 3"/>
          <p:cNvSpPr/>
          <p:nvPr/>
        </p:nvSpPr>
        <p:spPr>
          <a:xfrm rot="-7353607">
            <a:off x="10357791" y="4182458"/>
            <a:ext cx="11119581" cy="6140482"/>
          </a:xfrm>
          <a:custGeom>
            <a:avLst/>
            <a:gdLst/>
            <a:ahLst/>
            <a:cxnLst/>
            <a:rect l="l" t="t" r="r" b="b"/>
            <a:pathLst>
              <a:path w="13413251" h="6140482">
                <a:moveTo>
                  <a:pt x="0" y="0"/>
                </a:moveTo>
                <a:lnTo>
                  <a:pt x="13413251" y="0"/>
                </a:lnTo>
                <a:lnTo>
                  <a:pt x="13413251" y="6140482"/>
                </a:lnTo>
                <a:lnTo>
                  <a:pt x="0" y="6140482"/>
                </a:lnTo>
                <a:lnTo>
                  <a:pt x="0" y="0"/>
                </a:lnTo>
                <a:close/>
              </a:path>
            </a:pathLst>
          </a:custGeom>
          <a:blipFill>
            <a:blip r:embed="rId3">
              <a:extLst>
                <a:ext uri="{96DAC541-7B7A-43D3-8B79-37D633B846F1}">
                  <asvg:svgBlip xmlns:asvg="http://schemas.microsoft.com/office/drawing/2016/SVG/main" r:embed="rId4"/>
                </a:ext>
              </a:extLst>
            </a:blip>
            <a:stretch>
              <a:fillRect l="-203356"/>
            </a:stretch>
          </a:blipFill>
        </p:spPr>
        <p:txBody>
          <a:bodyPr/>
          <a:lstStyle/>
          <a:p>
            <a:endParaRPr lang="en-AU"/>
          </a:p>
        </p:txBody>
      </p:sp>
      <p:sp>
        <p:nvSpPr>
          <p:cNvPr id="4" name="Freeform 4"/>
          <p:cNvSpPr/>
          <p:nvPr/>
        </p:nvSpPr>
        <p:spPr>
          <a:xfrm>
            <a:off x="12580865" y="3416163"/>
            <a:ext cx="4151122" cy="4114800"/>
          </a:xfrm>
          <a:custGeom>
            <a:avLst/>
            <a:gdLst/>
            <a:ahLst/>
            <a:cxnLst/>
            <a:rect l="l" t="t" r="r" b="b"/>
            <a:pathLst>
              <a:path w="4151122" h="4114800">
                <a:moveTo>
                  <a:pt x="0" y="0"/>
                </a:moveTo>
                <a:lnTo>
                  <a:pt x="4151123" y="0"/>
                </a:lnTo>
                <a:lnTo>
                  <a:pt x="41511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nvGrpSpPr>
          <p:cNvPr id="5" name="Group 5"/>
          <p:cNvGrpSpPr/>
          <p:nvPr/>
        </p:nvGrpSpPr>
        <p:grpSpPr>
          <a:xfrm>
            <a:off x="630860" y="914401"/>
            <a:ext cx="4245940" cy="2247902"/>
            <a:chOff x="0" y="0"/>
            <a:chExt cx="9031685" cy="4762110"/>
          </a:xfrm>
        </p:grpSpPr>
        <p:sp>
          <p:nvSpPr>
            <p:cNvPr id="6" name="Freeform 6"/>
            <p:cNvSpPr/>
            <p:nvPr/>
          </p:nvSpPr>
          <p:spPr>
            <a:xfrm>
              <a:off x="0" y="0"/>
              <a:ext cx="3256113" cy="4738362"/>
            </a:xfrm>
            <a:custGeom>
              <a:avLst/>
              <a:gdLst/>
              <a:ahLst/>
              <a:cxnLst/>
              <a:rect l="l" t="t" r="r" b="b"/>
              <a:pathLst>
                <a:path w="3256113" h="4738362">
                  <a:moveTo>
                    <a:pt x="0" y="0"/>
                  </a:moveTo>
                  <a:lnTo>
                    <a:pt x="3256113" y="0"/>
                  </a:lnTo>
                  <a:lnTo>
                    <a:pt x="3256113" y="4738362"/>
                  </a:lnTo>
                  <a:lnTo>
                    <a:pt x="0" y="4738362"/>
                  </a:lnTo>
                  <a:lnTo>
                    <a:pt x="0" y="0"/>
                  </a:lnTo>
                  <a:close/>
                </a:path>
              </a:pathLst>
            </a:custGeom>
            <a:blipFill>
              <a:blip r:embed="rId7"/>
              <a:stretch>
                <a:fillRect r="-177376"/>
              </a:stretch>
            </a:blipFill>
          </p:spPr>
          <p:txBody>
            <a:bodyPr/>
            <a:lstStyle/>
            <a:p>
              <a:endParaRPr lang="en-AU"/>
            </a:p>
          </p:txBody>
        </p:sp>
        <p:sp>
          <p:nvSpPr>
            <p:cNvPr id="7" name="Freeform 7"/>
            <p:cNvSpPr/>
            <p:nvPr/>
          </p:nvSpPr>
          <p:spPr>
            <a:xfrm>
              <a:off x="3256113" y="0"/>
              <a:ext cx="5775572" cy="4762110"/>
            </a:xfrm>
            <a:custGeom>
              <a:avLst/>
              <a:gdLst/>
              <a:ahLst/>
              <a:cxnLst/>
              <a:rect l="l" t="t" r="r" b="b"/>
              <a:pathLst>
                <a:path w="5775572" h="4762110">
                  <a:moveTo>
                    <a:pt x="0" y="0"/>
                  </a:moveTo>
                  <a:lnTo>
                    <a:pt x="5775572" y="0"/>
                  </a:lnTo>
                  <a:lnTo>
                    <a:pt x="5775572" y="4762110"/>
                  </a:lnTo>
                  <a:lnTo>
                    <a:pt x="0" y="4762110"/>
                  </a:lnTo>
                  <a:lnTo>
                    <a:pt x="0" y="0"/>
                  </a:lnTo>
                  <a:close/>
                </a:path>
              </a:pathLst>
            </a:custGeom>
            <a:blipFill>
              <a:blip r:embed="rId8"/>
              <a:stretch>
                <a:fillRect l="-57161"/>
              </a:stretch>
            </a:blipFill>
          </p:spPr>
          <p:txBody>
            <a:bodyPr/>
            <a:lstStyle/>
            <a:p>
              <a:endParaRPr lang="en-AU"/>
            </a:p>
          </p:txBody>
        </p:sp>
      </p:grpSp>
      <p:grpSp>
        <p:nvGrpSpPr>
          <p:cNvPr id="8" name="Group 8"/>
          <p:cNvGrpSpPr/>
          <p:nvPr/>
        </p:nvGrpSpPr>
        <p:grpSpPr>
          <a:xfrm>
            <a:off x="1028700" y="4354002"/>
            <a:ext cx="10506572" cy="3901115"/>
            <a:chOff x="0" y="-76200"/>
            <a:chExt cx="14008762" cy="5201484"/>
          </a:xfrm>
        </p:grpSpPr>
        <p:sp>
          <p:nvSpPr>
            <p:cNvPr id="9" name="TextBox 9"/>
            <p:cNvSpPr txBox="1"/>
            <p:nvPr/>
          </p:nvSpPr>
          <p:spPr>
            <a:xfrm>
              <a:off x="0" y="-76200"/>
              <a:ext cx="14008762" cy="2830347"/>
            </a:xfrm>
            <a:prstGeom prst="rect">
              <a:avLst/>
            </a:prstGeom>
          </p:spPr>
          <p:txBody>
            <a:bodyPr lIns="0" tIns="0" rIns="0" bIns="0" rtlCol="0" anchor="t">
              <a:spAutoFit/>
            </a:bodyPr>
            <a:lstStyle/>
            <a:p>
              <a:pPr>
                <a:lnSpc>
                  <a:spcPts val="8640"/>
                </a:lnSpc>
              </a:pPr>
              <a:r>
                <a:rPr lang="en-US" sz="6600" dirty="0">
                  <a:solidFill>
                    <a:srgbClr val="FBFDFD"/>
                  </a:solidFill>
                  <a:latin typeface="Telegraf Bold"/>
                </a:rPr>
                <a:t>Child Family Action Plan (CFAP)</a:t>
              </a:r>
            </a:p>
          </p:txBody>
        </p:sp>
        <p:sp>
          <p:nvSpPr>
            <p:cNvPr id="10" name="TextBox 10"/>
            <p:cNvSpPr txBox="1"/>
            <p:nvPr/>
          </p:nvSpPr>
          <p:spPr>
            <a:xfrm>
              <a:off x="0" y="3415415"/>
              <a:ext cx="13060087" cy="1709869"/>
            </a:xfrm>
            <a:prstGeom prst="rect">
              <a:avLst/>
            </a:prstGeom>
          </p:spPr>
          <p:txBody>
            <a:bodyPr lIns="0" tIns="0" rIns="0" bIns="0" rtlCol="0" anchor="t">
              <a:spAutoFit/>
            </a:bodyPr>
            <a:lstStyle/>
            <a:p>
              <a:pPr>
                <a:lnSpc>
                  <a:spcPts val="5040"/>
                </a:lnSpc>
              </a:pPr>
              <a:r>
                <a:rPr lang="en-US" sz="4400" dirty="0">
                  <a:solidFill>
                    <a:srgbClr val="FBFDFD"/>
                  </a:solidFill>
                  <a:latin typeface="Telegraf"/>
                </a:rPr>
                <a:t>A tool for planning, reviewing &amp; supporting a family’s journey</a:t>
              </a:r>
            </a:p>
          </p:txBody>
        </p:sp>
      </p:grpSp>
      <p:sp>
        <p:nvSpPr>
          <p:cNvPr id="11" name="TextBox 11"/>
          <p:cNvSpPr txBox="1"/>
          <p:nvPr/>
        </p:nvSpPr>
        <p:spPr>
          <a:xfrm>
            <a:off x="1028700" y="8480267"/>
            <a:ext cx="10696560" cy="683894"/>
          </a:xfrm>
          <a:prstGeom prst="rect">
            <a:avLst/>
          </a:prstGeom>
        </p:spPr>
        <p:txBody>
          <a:bodyPr lIns="0" tIns="0" rIns="0" bIns="0" rtlCol="0" anchor="t">
            <a:spAutoFit/>
          </a:bodyPr>
          <a:lstStyle/>
          <a:p>
            <a:pPr marL="0" lvl="0" indent="0" algn="l">
              <a:lnSpc>
                <a:spcPts val="2700"/>
              </a:lnSpc>
              <a:spcBef>
                <a:spcPct val="0"/>
              </a:spcBef>
            </a:pPr>
            <a:r>
              <a:rPr lang="en-US" sz="1800" dirty="0">
                <a:solidFill>
                  <a:srgbClr val="FBFDFD"/>
                </a:solidFill>
                <a:latin typeface="Roboto Italics"/>
              </a:rPr>
              <a:t>The City of Whittlesea acknowledges the Traditional Custodians of the land on which we gather, and pay respect to  Elders past and present.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5E90"/>
        </a:solidFill>
        <a:effectLst/>
      </p:bgPr>
    </p:bg>
    <p:spTree>
      <p:nvGrpSpPr>
        <p:cNvPr id="1" name=""/>
        <p:cNvGrpSpPr/>
        <p:nvPr/>
      </p:nvGrpSpPr>
      <p:grpSpPr>
        <a:xfrm>
          <a:off x="0" y="0"/>
          <a:ext cx="0" cy="0"/>
          <a:chOff x="0" y="0"/>
          <a:chExt cx="0" cy="0"/>
        </a:xfrm>
      </p:grpSpPr>
      <p:sp>
        <p:nvSpPr>
          <p:cNvPr id="2" name="Freeform 2"/>
          <p:cNvSpPr/>
          <p:nvPr/>
        </p:nvSpPr>
        <p:spPr>
          <a:xfrm>
            <a:off x="-4648200" y="0"/>
            <a:ext cx="23574224" cy="13260501"/>
          </a:xfrm>
          <a:custGeom>
            <a:avLst/>
            <a:gdLst/>
            <a:ahLst/>
            <a:cxnLst/>
            <a:rect l="l" t="t" r="r" b="b"/>
            <a:pathLst>
              <a:path w="23574224" h="13260501">
                <a:moveTo>
                  <a:pt x="0" y="0"/>
                </a:moveTo>
                <a:lnTo>
                  <a:pt x="23574224" y="0"/>
                </a:lnTo>
                <a:lnTo>
                  <a:pt x="23574224" y="13260500"/>
                </a:lnTo>
                <a:lnTo>
                  <a:pt x="0" y="13260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just"/>
            <a:r>
              <a:rPr lang="en-AU" sz="8800" dirty="0"/>
              <a:t>                       </a:t>
            </a:r>
          </a:p>
          <a:p>
            <a:pPr algn="just"/>
            <a:endParaRPr lang="en-AU" sz="8800" dirty="0"/>
          </a:p>
          <a:p>
            <a:pPr algn="just"/>
            <a:endParaRPr lang="en-AU" sz="8800" dirty="0"/>
          </a:p>
          <a:p>
            <a:pPr algn="just"/>
            <a:endParaRPr lang="en-AU" sz="8800" dirty="0"/>
          </a:p>
          <a:p>
            <a:pPr algn="just"/>
            <a:r>
              <a:rPr lang="en-AU" sz="8800" dirty="0"/>
              <a:t>                                     Thankyou!</a:t>
            </a:r>
          </a:p>
        </p:txBody>
      </p:sp>
    </p:spTree>
    <p:extLst>
      <p:ext uri="{BB962C8B-B14F-4D97-AF65-F5344CB8AC3E}">
        <p14:creationId xmlns:p14="http://schemas.microsoft.com/office/powerpoint/2010/main" val="314915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5E90"/>
        </a:solidFill>
        <a:effectLst/>
      </p:bgPr>
    </p:bg>
    <p:spTree>
      <p:nvGrpSpPr>
        <p:cNvPr id="1" name=""/>
        <p:cNvGrpSpPr/>
        <p:nvPr/>
      </p:nvGrpSpPr>
      <p:grpSpPr>
        <a:xfrm>
          <a:off x="0" y="0"/>
          <a:ext cx="0" cy="0"/>
          <a:chOff x="0" y="0"/>
          <a:chExt cx="0" cy="0"/>
        </a:xfrm>
      </p:grpSpPr>
      <p:sp>
        <p:nvSpPr>
          <p:cNvPr id="2" name="Freeform 2"/>
          <p:cNvSpPr/>
          <p:nvPr/>
        </p:nvSpPr>
        <p:spPr>
          <a:xfrm>
            <a:off x="-3124200" y="-190500"/>
            <a:ext cx="23574224" cy="13260501"/>
          </a:xfrm>
          <a:custGeom>
            <a:avLst/>
            <a:gdLst/>
            <a:ahLst/>
            <a:cxnLst/>
            <a:rect l="l" t="t" r="r" b="b"/>
            <a:pathLst>
              <a:path w="23574224" h="13260501">
                <a:moveTo>
                  <a:pt x="0" y="0"/>
                </a:moveTo>
                <a:lnTo>
                  <a:pt x="23574224" y="0"/>
                </a:lnTo>
                <a:lnTo>
                  <a:pt x="23574224" y="13260500"/>
                </a:lnTo>
                <a:lnTo>
                  <a:pt x="0" y="13260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pic>
        <p:nvPicPr>
          <p:cNvPr id="3" name="Picture 3"/>
          <p:cNvPicPr>
            <a:picLocks noChangeAspect="1"/>
          </p:cNvPicPr>
          <p:nvPr/>
        </p:nvPicPr>
        <p:blipFill>
          <a:blip r:embed="rId5">
            <a:alphaModFix amt="9999"/>
          </a:blip>
          <a:srcRect/>
          <a:stretch>
            <a:fillRect/>
          </a:stretch>
        </p:blipFill>
        <p:spPr>
          <a:xfrm>
            <a:off x="381000" y="2240368"/>
            <a:ext cx="18211800" cy="8763000"/>
          </a:xfrm>
          <a:prstGeom prst="rect">
            <a:avLst/>
          </a:prstGeom>
        </p:spPr>
      </p:pic>
      <p:sp>
        <p:nvSpPr>
          <p:cNvPr id="4" name="Freeform 4"/>
          <p:cNvSpPr/>
          <p:nvPr/>
        </p:nvSpPr>
        <p:spPr>
          <a:xfrm>
            <a:off x="3171817" y="8921903"/>
            <a:ext cx="11944366" cy="412624"/>
          </a:xfrm>
          <a:custGeom>
            <a:avLst/>
            <a:gdLst/>
            <a:ahLst/>
            <a:cxnLst/>
            <a:rect l="l" t="t" r="r" b="b"/>
            <a:pathLst>
              <a:path w="11944366" h="412624">
                <a:moveTo>
                  <a:pt x="0" y="0"/>
                </a:moveTo>
                <a:lnTo>
                  <a:pt x="11944366" y="0"/>
                </a:lnTo>
                <a:lnTo>
                  <a:pt x="11944366" y="412623"/>
                </a:lnTo>
                <a:lnTo>
                  <a:pt x="0" y="4126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5" name="Freeform 5"/>
          <p:cNvSpPr/>
          <p:nvPr/>
        </p:nvSpPr>
        <p:spPr>
          <a:xfrm>
            <a:off x="4389362" y="8959347"/>
            <a:ext cx="9509277" cy="322348"/>
          </a:xfrm>
          <a:custGeom>
            <a:avLst/>
            <a:gdLst/>
            <a:ahLst/>
            <a:cxnLst/>
            <a:rect l="l" t="t" r="r" b="b"/>
            <a:pathLst>
              <a:path w="9509277" h="322348">
                <a:moveTo>
                  <a:pt x="0" y="0"/>
                </a:moveTo>
                <a:lnTo>
                  <a:pt x="9509276" y="0"/>
                </a:lnTo>
                <a:lnTo>
                  <a:pt x="9509276" y="322348"/>
                </a:lnTo>
                <a:lnTo>
                  <a:pt x="0" y="322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grpSp>
        <p:nvGrpSpPr>
          <p:cNvPr id="6" name="Group 6"/>
          <p:cNvGrpSpPr/>
          <p:nvPr/>
        </p:nvGrpSpPr>
        <p:grpSpPr>
          <a:xfrm>
            <a:off x="1600201" y="3521382"/>
            <a:ext cx="5105400" cy="4866052"/>
            <a:chOff x="0" y="-207293"/>
            <a:chExt cx="1172049" cy="1020093"/>
          </a:xfrm>
        </p:grpSpPr>
        <p:sp>
          <p:nvSpPr>
            <p:cNvPr id="7" name="Freeform 7"/>
            <p:cNvSpPr/>
            <p:nvPr/>
          </p:nvSpPr>
          <p:spPr>
            <a:xfrm>
              <a:off x="0" y="-207293"/>
              <a:ext cx="1172049" cy="948649"/>
            </a:xfrm>
            <a:custGeom>
              <a:avLst/>
              <a:gdLst/>
              <a:ahLst/>
              <a:cxnLst/>
              <a:rect l="l" t="t" r="r" b="b"/>
              <a:pathLst>
                <a:path w="1172049" h="580785">
                  <a:moveTo>
                    <a:pt x="88725" y="0"/>
                  </a:moveTo>
                  <a:lnTo>
                    <a:pt x="1083324" y="0"/>
                  </a:lnTo>
                  <a:cubicBezTo>
                    <a:pt x="1106855" y="0"/>
                    <a:pt x="1129423" y="9348"/>
                    <a:pt x="1146062" y="25987"/>
                  </a:cubicBezTo>
                  <a:cubicBezTo>
                    <a:pt x="1162701" y="42626"/>
                    <a:pt x="1172049" y="65194"/>
                    <a:pt x="1172049" y="88725"/>
                  </a:cubicBezTo>
                  <a:lnTo>
                    <a:pt x="1172049" y="492060"/>
                  </a:lnTo>
                  <a:cubicBezTo>
                    <a:pt x="1172049" y="515591"/>
                    <a:pt x="1162701" y="538159"/>
                    <a:pt x="1146062" y="554798"/>
                  </a:cubicBezTo>
                  <a:cubicBezTo>
                    <a:pt x="1129423" y="571437"/>
                    <a:pt x="1106855" y="580785"/>
                    <a:pt x="1083324" y="580785"/>
                  </a:cubicBezTo>
                  <a:lnTo>
                    <a:pt x="88725" y="580785"/>
                  </a:lnTo>
                  <a:cubicBezTo>
                    <a:pt x="39724" y="580785"/>
                    <a:pt x="0" y="541061"/>
                    <a:pt x="0" y="492060"/>
                  </a:cubicBezTo>
                  <a:lnTo>
                    <a:pt x="0" y="88725"/>
                  </a:lnTo>
                  <a:cubicBezTo>
                    <a:pt x="0" y="39724"/>
                    <a:pt x="39724" y="0"/>
                    <a:pt x="88725" y="0"/>
                  </a:cubicBezTo>
                  <a:close/>
                </a:path>
              </a:pathLst>
            </a:custGeom>
            <a:solidFill>
              <a:srgbClr val="02386E"/>
            </a:solidFill>
          </p:spPr>
          <p:txBody>
            <a:bodyPr/>
            <a:lstStyle/>
            <a:p>
              <a:endParaRPr lang="en-AU" dirty="0"/>
            </a:p>
          </p:txBody>
        </p:sp>
        <p:sp>
          <p:nvSpPr>
            <p:cNvPr id="8" name="TextBox 8"/>
            <p:cNvSpPr txBox="1"/>
            <p:nvPr/>
          </p:nvSpPr>
          <p:spPr>
            <a:xfrm>
              <a:off x="0" y="-135849"/>
              <a:ext cx="1172049" cy="948649"/>
            </a:xfrm>
            <a:prstGeom prst="rect">
              <a:avLst/>
            </a:prstGeom>
          </p:spPr>
          <p:txBody>
            <a:bodyPr lIns="50800" tIns="50800" rIns="50800" bIns="50800" rtlCol="0" anchor="ctr"/>
            <a:lstStyle/>
            <a:p>
              <a:pPr marL="518158" lvl="1" indent="-259079">
                <a:lnSpc>
                  <a:spcPts val="3599"/>
                </a:lnSpc>
                <a:buFont typeface="Arial"/>
                <a:buChar char="•"/>
              </a:pPr>
              <a:r>
                <a:rPr lang="en-US" sz="4400" dirty="0">
                  <a:solidFill>
                    <a:srgbClr val="FFFFFF"/>
                  </a:solidFill>
                  <a:latin typeface="Telegraf Bold"/>
                </a:rPr>
                <a:t>Purpose</a:t>
              </a:r>
            </a:p>
            <a:p>
              <a:pPr marL="518158" lvl="1" indent="-259079">
                <a:lnSpc>
                  <a:spcPts val="3599"/>
                </a:lnSpc>
                <a:buFont typeface="Arial"/>
                <a:buChar char="•"/>
              </a:pPr>
              <a:endParaRPr lang="en-US" sz="4400" dirty="0">
                <a:solidFill>
                  <a:srgbClr val="FFFFFF"/>
                </a:solidFill>
                <a:latin typeface="Telegraf Bold"/>
              </a:endParaRPr>
            </a:p>
            <a:p>
              <a:pPr marL="518158" lvl="1" indent="-259079">
                <a:lnSpc>
                  <a:spcPts val="3599"/>
                </a:lnSpc>
                <a:buFont typeface="Arial"/>
                <a:buChar char="•"/>
              </a:pPr>
              <a:r>
                <a:rPr lang="en-US" sz="4400" dirty="0">
                  <a:solidFill>
                    <a:srgbClr val="FFFFFF"/>
                  </a:solidFill>
                  <a:latin typeface="Telegraf Bold"/>
                </a:rPr>
                <a:t>Usefulness</a:t>
              </a:r>
            </a:p>
            <a:p>
              <a:pPr marL="259079" lvl="1">
                <a:lnSpc>
                  <a:spcPts val="3599"/>
                </a:lnSpc>
              </a:pPr>
              <a:endParaRPr lang="en-US" sz="4400" dirty="0">
                <a:solidFill>
                  <a:srgbClr val="FFFFFF"/>
                </a:solidFill>
                <a:latin typeface="Telegraf Bold"/>
              </a:endParaRPr>
            </a:p>
            <a:p>
              <a:pPr marL="518158" lvl="1" indent="-259079">
                <a:lnSpc>
                  <a:spcPts val="3599"/>
                </a:lnSpc>
                <a:buFont typeface="Arial"/>
                <a:buChar char="•"/>
              </a:pPr>
              <a:r>
                <a:rPr lang="en-US" sz="4400" dirty="0">
                  <a:solidFill>
                    <a:srgbClr val="FFFFFF"/>
                  </a:solidFill>
                  <a:latin typeface="Telegraf Bold"/>
                </a:rPr>
                <a:t>Confidence</a:t>
              </a:r>
            </a:p>
            <a:p>
              <a:pPr marL="518158" lvl="1" indent="-259079">
                <a:lnSpc>
                  <a:spcPts val="3599"/>
                </a:lnSpc>
                <a:buFont typeface="Arial"/>
                <a:buChar char="•"/>
              </a:pPr>
              <a:endParaRPr lang="en-US" sz="4400" dirty="0">
                <a:solidFill>
                  <a:srgbClr val="FFFFFF"/>
                </a:solidFill>
                <a:latin typeface="Telegraf Bold"/>
              </a:endParaRPr>
            </a:p>
            <a:p>
              <a:pPr marL="518158" lvl="1" indent="-259079">
                <a:lnSpc>
                  <a:spcPts val="3599"/>
                </a:lnSpc>
                <a:buFont typeface="Arial"/>
                <a:buChar char="•"/>
              </a:pPr>
              <a:r>
                <a:rPr lang="en-US" sz="4400" dirty="0">
                  <a:solidFill>
                    <a:srgbClr val="FFFFFF"/>
                  </a:solidFill>
                  <a:latin typeface="Telegraf Bold"/>
                </a:rPr>
                <a:t>Experience</a:t>
              </a:r>
            </a:p>
            <a:p>
              <a:pPr marL="518158" lvl="1" indent="-259079">
                <a:lnSpc>
                  <a:spcPts val="3599"/>
                </a:lnSpc>
                <a:buFont typeface="Arial"/>
                <a:buChar char="•"/>
              </a:pPr>
              <a:endParaRPr lang="en-US" sz="4400" dirty="0">
                <a:solidFill>
                  <a:srgbClr val="FFFFFF"/>
                </a:solidFill>
                <a:latin typeface="Telegraf Bold"/>
              </a:endParaRPr>
            </a:p>
            <a:p>
              <a:pPr marL="518158" lvl="1" indent="-259079">
                <a:lnSpc>
                  <a:spcPts val="3599"/>
                </a:lnSpc>
                <a:buFont typeface="Arial"/>
                <a:buChar char="•"/>
              </a:pPr>
              <a:r>
                <a:rPr lang="en-US" sz="4400" dirty="0">
                  <a:solidFill>
                    <a:srgbClr val="FFFFFF"/>
                  </a:solidFill>
                  <a:latin typeface="Telegraf Bold"/>
                </a:rPr>
                <a:t>Barriers</a:t>
              </a:r>
            </a:p>
            <a:p>
              <a:pPr marL="259079" lvl="1">
                <a:lnSpc>
                  <a:spcPts val="3599"/>
                </a:lnSpc>
              </a:pPr>
              <a:endParaRPr lang="en-US" sz="4400" dirty="0">
                <a:solidFill>
                  <a:srgbClr val="FFFFFF"/>
                </a:solidFill>
                <a:latin typeface="Telegraf Bold"/>
              </a:endParaRPr>
            </a:p>
            <a:p>
              <a:pPr marL="259079" lvl="1">
                <a:lnSpc>
                  <a:spcPts val="3599"/>
                </a:lnSpc>
              </a:pPr>
              <a:endParaRPr lang="en-US" sz="4400" dirty="0">
                <a:solidFill>
                  <a:srgbClr val="FFFFFF"/>
                </a:solidFill>
                <a:latin typeface="Telegraf Bold"/>
              </a:endParaRPr>
            </a:p>
          </p:txBody>
        </p:sp>
      </p:grpSp>
      <p:sp>
        <p:nvSpPr>
          <p:cNvPr id="9" name="TextBox 9"/>
          <p:cNvSpPr txBox="1"/>
          <p:nvPr/>
        </p:nvSpPr>
        <p:spPr>
          <a:xfrm>
            <a:off x="5465317" y="2663860"/>
            <a:ext cx="7357366" cy="2223281"/>
          </a:xfrm>
          <a:prstGeom prst="rect">
            <a:avLst/>
          </a:prstGeom>
        </p:spPr>
        <p:txBody>
          <a:bodyPr lIns="0" tIns="0" rIns="0" bIns="0" rtlCol="0" anchor="t">
            <a:spAutoFit/>
          </a:bodyPr>
          <a:lstStyle/>
          <a:p>
            <a:pPr algn="ctr">
              <a:lnSpc>
                <a:spcPts val="7679"/>
              </a:lnSpc>
            </a:pPr>
            <a:r>
              <a:rPr lang="en-US" sz="6399" dirty="0">
                <a:solidFill>
                  <a:srgbClr val="02386E"/>
                </a:solidFill>
                <a:latin typeface="Telegraf Bold"/>
              </a:rPr>
              <a:t>Where do you sit?</a:t>
            </a:r>
          </a:p>
        </p:txBody>
      </p:sp>
      <p:sp>
        <p:nvSpPr>
          <p:cNvPr id="10" name="TextBox 10"/>
          <p:cNvSpPr txBox="1"/>
          <p:nvPr/>
        </p:nvSpPr>
        <p:spPr>
          <a:xfrm>
            <a:off x="3171817" y="8099462"/>
            <a:ext cx="808719" cy="575945"/>
          </a:xfrm>
          <a:prstGeom prst="rect">
            <a:avLst/>
          </a:prstGeom>
        </p:spPr>
        <p:txBody>
          <a:bodyPr lIns="0" tIns="0" rIns="0" bIns="0" rtlCol="0" anchor="t">
            <a:spAutoFit/>
          </a:bodyPr>
          <a:lstStyle/>
          <a:p>
            <a:pPr algn="ctr">
              <a:lnSpc>
                <a:spcPts val="4480"/>
              </a:lnSpc>
            </a:pPr>
            <a:r>
              <a:rPr lang="en-US" sz="3200" dirty="0">
                <a:solidFill>
                  <a:srgbClr val="02386E"/>
                </a:solidFill>
                <a:latin typeface="Telegraf Bold"/>
              </a:rPr>
              <a:t>1</a:t>
            </a:r>
          </a:p>
        </p:txBody>
      </p:sp>
      <p:sp>
        <p:nvSpPr>
          <p:cNvPr id="11" name="TextBox 11"/>
          <p:cNvSpPr txBox="1"/>
          <p:nvPr/>
        </p:nvSpPr>
        <p:spPr>
          <a:xfrm>
            <a:off x="14307464" y="8099462"/>
            <a:ext cx="808719" cy="575945"/>
          </a:xfrm>
          <a:prstGeom prst="rect">
            <a:avLst/>
          </a:prstGeom>
        </p:spPr>
        <p:txBody>
          <a:bodyPr lIns="0" tIns="0" rIns="0" bIns="0" rtlCol="0" anchor="t">
            <a:spAutoFit/>
          </a:bodyPr>
          <a:lstStyle/>
          <a:p>
            <a:pPr algn="ctr">
              <a:lnSpc>
                <a:spcPts val="4480"/>
              </a:lnSpc>
            </a:pPr>
            <a:r>
              <a:rPr lang="en-US" sz="3200" dirty="0">
                <a:solidFill>
                  <a:srgbClr val="02386E"/>
                </a:solidFill>
                <a:latin typeface="Telegraf Bold"/>
              </a:rPr>
              <a:t>10</a:t>
            </a:r>
          </a:p>
        </p:txBody>
      </p:sp>
      <p:sp>
        <p:nvSpPr>
          <p:cNvPr id="12" name="TextBox 12"/>
          <p:cNvSpPr txBox="1"/>
          <p:nvPr/>
        </p:nvSpPr>
        <p:spPr>
          <a:xfrm>
            <a:off x="5018491" y="933450"/>
            <a:ext cx="8251017" cy="1375395"/>
          </a:xfrm>
          <a:prstGeom prst="rect">
            <a:avLst/>
          </a:prstGeom>
        </p:spPr>
        <p:txBody>
          <a:bodyPr lIns="0" tIns="0" rIns="0" bIns="0" rtlCol="0" anchor="t">
            <a:spAutoFit/>
          </a:bodyPr>
          <a:lstStyle/>
          <a:p>
            <a:pPr algn="ctr">
              <a:lnSpc>
                <a:spcPts val="10079"/>
              </a:lnSpc>
            </a:pPr>
            <a:r>
              <a:rPr lang="en-US" sz="8399" dirty="0">
                <a:solidFill>
                  <a:srgbClr val="02386E"/>
                </a:solidFill>
                <a:latin typeface="Telegraf Bold"/>
              </a:rPr>
              <a:t>Using the CFAP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1097"/>
            <a:ext cx="7412948" cy="12354913"/>
          </a:xfrm>
          <a:custGeom>
            <a:avLst/>
            <a:gdLst/>
            <a:ahLst/>
            <a:cxnLst/>
            <a:rect l="l" t="t" r="r" b="b"/>
            <a:pathLst>
              <a:path w="7412948" h="12354913">
                <a:moveTo>
                  <a:pt x="0" y="0"/>
                </a:moveTo>
                <a:lnTo>
                  <a:pt x="7412948" y="0"/>
                </a:lnTo>
                <a:lnTo>
                  <a:pt x="7412948" y="12354913"/>
                </a:lnTo>
                <a:lnTo>
                  <a:pt x="0" y="12354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1054980"/>
            <a:ext cx="11751504" cy="9572134"/>
          </a:xfrm>
          <a:custGeom>
            <a:avLst/>
            <a:gdLst/>
            <a:ahLst/>
            <a:cxnLst/>
            <a:rect l="l" t="t" r="r" b="b"/>
            <a:pathLst>
              <a:path w="11751504" h="9572134">
                <a:moveTo>
                  <a:pt x="0" y="0"/>
                </a:moveTo>
                <a:lnTo>
                  <a:pt x="11751504" y="0"/>
                </a:lnTo>
                <a:lnTo>
                  <a:pt x="11751504" y="9572134"/>
                </a:lnTo>
                <a:lnTo>
                  <a:pt x="0" y="9572134"/>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a:off x="8774576" y="1943100"/>
            <a:ext cx="8623252" cy="1332684"/>
          </a:xfrm>
          <a:custGeom>
            <a:avLst/>
            <a:gdLst/>
            <a:ahLst/>
            <a:cxnLst/>
            <a:rect l="l" t="t" r="r" b="b"/>
            <a:pathLst>
              <a:path w="8623252" h="1332684">
                <a:moveTo>
                  <a:pt x="0" y="0"/>
                </a:moveTo>
                <a:lnTo>
                  <a:pt x="8623252" y="0"/>
                </a:lnTo>
                <a:lnTo>
                  <a:pt x="8623252" y="1332684"/>
                </a:lnTo>
                <a:lnTo>
                  <a:pt x="0" y="1332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314808" y="650460"/>
            <a:ext cx="6783332" cy="5295900"/>
          </a:xfrm>
          <a:prstGeom prst="rect">
            <a:avLst/>
          </a:prstGeom>
        </p:spPr>
        <p:txBody>
          <a:bodyPr lIns="0" tIns="0" rIns="0" bIns="0" rtlCol="0" anchor="t">
            <a:spAutoFit/>
          </a:bodyPr>
          <a:lstStyle/>
          <a:p>
            <a:pPr>
              <a:lnSpc>
                <a:spcPts val="8400"/>
              </a:lnSpc>
            </a:pPr>
            <a:r>
              <a:rPr lang="en-US" sz="6000" dirty="0">
                <a:solidFill>
                  <a:srgbClr val="FFFDE7"/>
                </a:solidFill>
                <a:latin typeface="Canva Sans Bold Italics"/>
              </a:rPr>
              <a:t>CFAP</a:t>
            </a:r>
          </a:p>
          <a:p>
            <a:pPr>
              <a:lnSpc>
                <a:spcPts val="8400"/>
              </a:lnSpc>
            </a:pPr>
            <a:endParaRPr lang="en-US" sz="6000" dirty="0">
              <a:solidFill>
                <a:srgbClr val="FFFDE7"/>
              </a:solidFill>
              <a:latin typeface="Canva Sans Bold Italics"/>
            </a:endParaRPr>
          </a:p>
          <a:p>
            <a:pPr>
              <a:lnSpc>
                <a:spcPts val="8400"/>
              </a:lnSpc>
            </a:pPr>
            <a:r>
              <a:rPr lang="en-US" sz="6000" dirty="0">
                <a:solidFill>
                  <a:srgbClr val="FFFDE7"/>
                </a:solidFill>
                <a:latin typeface="Canva Sans Bold Italics"/>
              </a:rPr>
              <a:t>Working in partnership with families</a:t>
            </a:r>
          </a:p>
        </p:txBody>
      </p:sp>
      <p:sp>
        <p:nvSpPr>
          <p:cNvPr id="6" name="Freeform 6"/>
          <p:cNvSpPr/>
          <p:nvPr/>
        </p:nvSpPr>
        <p:spPr>
          <a:xfrm>
            <a:off x="8774576" y="3825397"/>
            <a:ext cx="8623252" cy="1332684"/>
          </a:xfrm>
          <a:custGeom>
            <a:avLst/>
            <a:gdLst/>
            <a:ahLst/>
            <a:cxnLst/>
            <a:rect l="l" t="t" r="r" b="b"/>
            <a:pathLst>
              <a:path w="8623252" h="1332684">
                <a:moveTo>
                  <a:pt x="0" y="0"/>
                </a:moveTo>
                <a:lnTo>
                  <a:pt x="8623252" y="0"/>
                </a:lnTo>
                <a:lnTo>
                  <a:pt x="8623252" y="1332685"/>
                </a:lnTo>
                <a:lnTo>
                  <a:pt x="0" y="13326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8774576" y="5729582"/>
            <a:ext cx="8623252" cy="1332684"/>
          </a:xfrm>
          <a:custGeom>
            <a:avLst/>
            <a:gdLst/>
            <a:ahLst/>
            <a:cxnLst/>
            <a:rect l="l" t="t" r="r" b="b"/>
            <a:pathLst>
              <a:path w="8623252" h="1332684">
                <a:moveTo>
                  <a:pt x="0" y="0"/>
                </a:moveTo>
                <a:lnTo>
                  <a:pt x="8623252" y="0"/>
                </a:lnTo>
                <a:lnTo>
                  <a:pt x="8623252" y="1332684"/>
                </a:lnTo>
                <a:lnTo>
                  <a:pt x="0" y="1332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8774576" y="7633766"/>
            <a:ext cx="8623252" cy="1332684"/>
          </a:xfrm>
          <a:custGeom>
            <a:avLst/>
            <a:gdLst/>
            <a:ahLst/>
            <a:cxnLst/>
            <a:rect l="l" t="t" r="r" b="b"/>
            <a:pathLst>
              <a:path w="8623252" h="1332684">
                <a:moveTo>
                  <a:pt x="0" y="0"/>
                </a:moveTo>
                <a:lnTo>
                  <a:pt x="8623252" y="0"/>
                </a:lnTo>
                <a:lnTo>
                  <a:pt x="8623252" y="1332684"/>
                </a:lnTo>
                <a:lnTo>
                  <a:pt x="0" y="1332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10" name="TextBox 10"/>
          <p:cNvSpPr txBox="1"/>
          <p:nvPr/>
        </p:nvSpPr>
        <p:spPr>
          <a:xfrm>
            <a:off x="9263493" y="2135027"/>
            <a:ext cx="2972544" cy="804545"/>
          </a:xfrm>
          <a:prstGeom prst="rect">
            <a:avLst/>
          </a:prstGeom>
        </p:spPr>
        <p:txBody>
          <a:bodyPr lIns="0" tIns="0" rIns="0" bIns="0" rtlCol="0" anchor="t">
            <a:spAutoFit/>
          </a:bodyPr>
          <a:lstStyle/>
          <a:p>
            <a:pPr algn="ctr">
              <a:lnSpc>
                <a:spcPts val="6580"/>
              </a:lnSpc>
            </a:pPr>
            <a:r>
              <a:rPr lang="en-US" sz="4700" dirty="0">
                <a:solidFill>
                  <a:srgbClr val="FFFDE7"/>
                </a:solidFill>
                <a:latin typeface="Aileron Bold"/>
              </a:rPr>
              <a:t>At Referral</a:t>
            </a:r>
          </a:p>
        </p:txBody>
      </p:sp>
      <p:sp>
        <p:nvSpPr>
          <p:cNvPr id="11" name="TextBox 11"/>
          <p:cNvSpPr txBox="1"/>
          <p:nvPr/>
        </p:nvSpPr>
        <p:spPr>
          <a:xfrm>
            <a:off x="9057499" y="4041842"/>
            <a:ext cx="8057406" cy="772071"/>
          </a:xfrm>
          <a:prstGeom prst="rect">
            <a:avLst/>
          </a:prstGeom>
        </p:spPr>
        <p:txBody>
          <a:bodyPr lIns="0" tIns="0" rIns="0" bIns="0" rtlCol="0" anchor="t">
            <a:spAutoFit/>
          </a:bodyPr>
          <a:lstStyle/>
          <a:p>
            <a:pPr algn="ctr">
              <a:lnSpc>
                <a:spcPts val="6580"/>
              </a:lnSpc>
            </a:pPr>
            <a:r>
              <a:rPr lang="en-US" sz="4700" dirty="0">
                <a:solidFill>
                  <a:srgbClr val="FFFDE7"/>
                </a:solidFill>
                <a:latin typeface="Aileron Bold"/>
              </a:rPr>
              <a:t>Assessment and Engagement</a:t>
            </a:r>
          </a:p>
        </p:txBody>
      </p:sp>
      <p:sp>
        <p:nvSpPr>
          <p:cNvPr id="12" name="TextBox 12"/>
          <p:cNvSpPr txBox="1"/>
          <p:nvPr/>
        </p:nvSpPr>
        <p:spPr>
          <a:xfrm>
            <a:off x="9110594" y="5946026"/>
            <a:ext cx="6638553" cy="804545"/>
          </a:xfrm>
          <a:prstGeom prst="rect">
            <a:avLst/>
          </a:prstGeom>
        </p:spPr>
        <p:txBody>
          <a:bodyPr lIns="0" tIns="0" rIns="0" bIns="0" rtlCol="0" anchor="t">
            <a:spAutoFit/>
          </a:bodyPr>
          <a:lstStyle/>
          <a:p>
            <a:pPr algn="ctr">
              <a:lnSpc>
                <a:spcPts val="6580"/>
              </a:lnSpc>
            </a:pPr>
            <a:r>
              <a:rPr lang="en-US" sz="4700" dirty="0">
                <a:solidFill>
                  <a:srgbClr val="FFFDE7"/>
                </a:solidFill>
                <a:latin typeface="Aileron Bold"/>
              </a:rPr>
              <a:t>Goal setting and review</a:t>
            </a:r>
          </a:p>
        </p:txBody>
      </p:sp>
      <p:sp>
        <p:nvSpPr>
          <p:cNvPr id="13" name="TextBox 13"/>
          <p:cNvSpPr txBox="1"/>
          <p:nvPr/>
        </p:nvSpPr>
        <p:spPr>
          <a:xfrm>
            <a:off x="9266804" y="7852841"/>
            <a:ext cx="5651897" cy="804545"/>
          </a:xfrm>
          <a:prstGeom prst="rect">
            <a:avLst/>
          </a:prstGeom>
        </p:spPr>
        <p:txBody>
          <a:bodyPr lIns="0" tIns="0" rIns="0" bIns="0" rtlCol="0" anchor="t">
            <a:spAutoFit/>
          </a:bodyPr>
          <a:lstStyle/>
          <a:p>
            <a:pPr algn="ctr">
              <a:lnSpc>
                <a:spcPts val="6580"/>
              </a:lnSpc>
            </a:pPr>
            <a:r>
              <a:rPr lang="en-US" sz="4700" dirty="0">
                <a:solidFill>
                  <a:srgbClr val="FFFDE7"/>
                </a:solidFill>
                <a:latin typeface="Aileron Bold"/>
              </a:rPr>
              <a:t>Planning for closure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5E90"/>
        </a:solidFill>
        <a:effectLst/>
      </p:bgPr>
    </p:bg>
    <p:spTree>
      <p:nvGrpSpPr>
        <p:cNvPr id="1" name=""/>
        <p:cNvGrpSpPr/>
        <p:nvPr/>
      </p:nvGrpSpPr>
      <p:grpSpPr>
        <a:xfrm>
          <a:off x="0" y="0"/>
          <a:ext cx="0" cy="0"/>
          <a:chOff x="0" y="0"/>
          <a:chExt cx="0" cy="0"/>
        </a:xfrm>
      </p:grpSpPr>
      <p:sp>
        <p:nvSpPr>
          <p:cNvPr id="2" name="Freeform 2"/>
          <p:cNvSpPr/>
          <p:nvPr/>
        </p:nvSpPr>
        <p:spPr>
          <a:xfrm>
            <a:off x="-3505200" y="32238"/>
            <a:ext cx="23574224" cy="13260501"/>
          </a:xfrm>
          <a:custGeom>
            <a:avLst/>
            <a:gdLst/>
            <a:ahLst/>
            <a:cxnLst/>
            <a:rect l="l" t="t" r="r" b="b"/>
            <a:pathLst>
              <a:path w="23574224" h="13260501">
                <a:moveTo>
                  <a:pt x="0" y="0"/>
                </a:moveTo>
                <a:lnTo>
                  <a:pt x="23574224" y="0"/>
                </a:lnTo>
                <a:lnTo>
                  <a:pt x="23574224" y="13260500"/>
                </a:lnTo>
                <a:lnTo>
                  <a:pt x="0" y="13260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AU" dirty="0"/>
              <a:t>an</a:t>
            </a:r>
          </a:p>
        </p:txBody>
      </p:sp>
      <p:sp>
        <p:nvSpPr>
          <p:cNvPr id="17" name="TextBox 16">
            <a:extLst>
              <a:ext uri="{FF2B5EF4-FFF2-40B4-BE49-F238E27FC236}">
                <a16:creationId xmlns:a16="http://schemas.microsoft.com/office/drawing/2014/main" id="{E159B612-6723-4CB7-A48E-47DC0BAD544D}"/>
              </a:ext>
            </a:extLst>
          </p:cNvPr>
          <p:cNvSpPr txBox="1"/>
          <p:nvPr/>
        </p:nvSpPr>
        <p:spPr>
          <a:xfrm flipH="1">
            <a:off x="380999" y="266700"/>
            <a:ext cx="16230598" cy="2308324"/>
          </a:xfrm>
          <a:prstGeom prst="rect">
            <a:avLst/>
          </a:prstGeom>
          <a:noFill/>
        </p:spPr>
        <p:txBody>
          <a:bodyPr wrap="square" rtlCol="0">
            <a:spAutoFit/>
          </a:bodyPr>
          <a:lstStyle/>
          <a:p>
            <a:r>
              <a:rPr lang="en-AU" sz="4800" dirty="0"/>
              <a:t>On the wrong road to nowhere??</a:t>
            </a:r>
          </a:p>
          <a:p>
            <a:r>
              <a:rPr lang="en-AU" sz="4800" dirty="0"/>
              <a:t>Check you are on the right road and reset your  Google (CFAP) Map </a:t>
            </a:r>
          </a:p>
        </p:txBody>
      </p:sp>
      <p:pic>
        <p:nvPicPr>
          <p:cNvPr id="4" name="Picture 3" descr="Aerial shot of a city flyover">
            <a:extLst>
              <a:ext uri="{FF2B5EF4-FFF2-40B4-BE49-F238E27FC236}">
                <a16:creationId xmlns:a16="http://schemas.microsoft.com/office/drawing/2014/main" id="{ECDA78BB-C002-43B4-94FE-50A1A350F9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902" y="2832346"/>
            <a:ext cx="21488400" cy="10159754"/>
          </a:xfrm>
          <a:prstGeom prst="rect">
            <a:avLst/>
          </a:prstGeom>
        </p:spPr>
      </p:pic>
    </p:spTree>
    <p:extLst>
      <p:ext uri="{BB962C8B-B14F-4D97-AF65-F5344CB8AC3E}">
        <p14:creationId xmlns:p14="http://schemas.microsoft.com/office/powerpoint/2010/main" val="100494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AutoShape 2"/>
          <p:cNvSpPr/>
          <p:nvPr/>
        </p:nvSpPr>
        <p:spPr>
          <a:xfrm flipH="1" flipV="1">
            <a:off x="2359034" y="5104909"/>
            <a:ext cx="16420220" cy="38591"/>
          </a:xfrm>
          <a:prstGeom prst="line">
            <a:avLst/>
          </a:prstGeom>
          <a:ln w="38100" cap="flat">
            <a:solidFill>
              <a:srgbClr val="000000"/>
            </a:solidFill>
            <a:prstDash val="solid"/>
            <a:headEnd type="none" w="sm" len="sm"/>
            <a:tailEnd type="none" w="sm" len="sm"/>
          </a:ln>
        </p:spPr>
      </p:sp>
      <p:sp>
        <p:nvSpPr>
          <p:cNvPr id="3" name="AutoShape 3"/>
          <p:cNvSpPr/>
          <p:nvPr/>
        </p:nvSpPr>
        <p:spPr>
          <a:xfrm>
            <a:off x="4096704" y="6037454"/>
            <a:ext cx="1801383" cy="1210342"/>
          </a:xfrm>
          <a:prstGeom prst="line">
            <a:avLst/>
          </a:prstGeom>
          <a:ln w="38100" cap="flat">
            <a:solidFill>
              <a:srgbClr val="000000"/>
            </a:solidFill>
            <a:prstDash val="solid"/>
            <a:headEnd type="none" w="sm" len="sm"/>
            <a:tailEnd type="none" w="sm" len="sm"/>
          </a:ln>
        </p:spPr>
      </p:sp>
      <p:sp>
        <p:nvSpPr>
          <p:cNvPr id="4" name="AutoShape 4"/>
          <p:cNvSpPr/>
          <p:nvPr/>
        </p:nvSpPr>
        <p:spPr>
          <a:xfrm flipV="1">
            <a:off x="4096704" y="2883392"/>
            <a:ext cx="1812008" cy="1498854"/>
          </a:xfrm>
          <a:prstGeom prst="line">
            <a:avLst/>
          </a:prstGeom>
          <a:ln w="38100" cap="flat">
            <a:solidFill>
              <a:srgbClr val="000000"/>
            </a:solidFill>
            <a:prstDash val="solid"/>
            <a:headEnd type="none" w="sm" len="sm"/>
            <a:tailEnd type="none" w="sm" len="sm"/>
          </a:ln>
        </p:spPr>
      </p:sp>
      <p:sp>
        <p:nvSpPr>
          <p:cNvPr id="5" name="AutoShape 5"/>
          <p:cNvSpPr/>
          <p:nvPr/>
        </p:nvSpPr>
        <p:spPr>
          <a:xfrm>
            <a:off x="7335804" y="1925877"/>
            <a:ext cx="5004752" cy="21289"/>
          </a:xfrm>
          <a:prstGeom prst="line">
            <a:avLst/>
          </a:prstGeom>
          <a:ln w="38100" cap="flat">
            <a:solidFill>
              <a:srgbClr val="000000"/>
            </a:solidFill>
            <a:prstDash val="solid"/>
            <a:headEnd type="none" w="sm" len="sm"/>
            <a:tailEnd type="none" w="sm" len="sm"/>
          </a:ln>
        </p:spPr>
      </p:sp>
      <p:grpSp>
        <p:nvGrpSpPr>
          <p:cNvPr id="6" name="Group 6"/>
          <p:cNvGrpSpPr/>
          <p:nvPr/>
        </p:nvGrpSpPr>
        <p:grpSpPr>
          <a:xfrm>
            <a:off x="8133377" y="1028700"/>
            <a:ext cx="3429000" cy="1714500"/>
            <a:chOff x="0" y="0"/>
            <a:chExt cx="812800" cy="406400"/>
          </a:xfrm>
        </p:grpSpPr>
        <p:sp>
          <p:nvSpPr>
            <p:cNvPr id="7" name="Freeform 7"/>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FB00"/>
            </a:solidFill>
          </p:spPr>
        </p:sp>
        <p:sp>
          <p:nvSpPr>
            <p:cNvPr id="8" name="TextBox 8"/>
            <p:cNvSpPr txBox="1"/>
            <p:nvPr/>
          </p:nvSpPr>
          <p:spPr>
            <a:xfrm>
              <a:off x="0" y="-38100"/>
              <a:ext cx="812800" cy="444500"/>
            </a:xfrm>
            <a:prstGeom prst="rect">
              <a:avLst/>
            </a:prstGeom>
          </p:spPr>
          <p:txBody>
            <a:bodyPr lIns="50800" tIns="50800" rIns="50800" bIns="50800" rtlCol="0" anchor="ctr"/>
            <a:lstStyle/>
            <a:p>
              <a:pPr algn="ctr">
                <a:lnSpc>
                  <a:spcPts val="3414"/>
                </a:lnSpc>
              </a:pPr>
              <a:endParaRPr/>
            </a:p>
          </p:txBody>
        </p:sp>
      </p:grpSp>
      <p:grpSp>
        <p:nvGrpSpPr>
          <p:cNvPr id="9" name="Group 9"/>
          <p:cNvGrpSpPr/>
          <p:nvPr/>
        </p:nvGrpSpPr>
        <p:grpSpPr>
          <a:xfrm>
            <a:off x="12095777" y="1009394"/>
            <a:ext cx="3496217" cy="1733806"/>
            <a:chOff x="0" y="0"/>
            <a:chExt cx="856486" cy="424739"/>
          </a:xfrm>
        </p:grpSpPr>
        <p:sp>
          <p:nvSpPr>
            <p:cNvPr id="10" name="Freeform 10"/>
            <p:cNvSpPr/>
            <p:nvPr/>
          </p:nvSpPr>
          <p:spPr>
            <a:xfrm>
              <a:off x="203200" y="-340"/>
              <a:ext cx="450086" cy="425420"/>
            </a:xfrm>
            <a:custGeom>
              <a:avLst/>
              <a:gdLst/>
              <a:ahLst/>
              <a:cxnLst/>
              <a:rect l="l" t="t" r="r" b="b"/>
              <a:pathLst>
                <a:path w="450086" h="425420">
                  <a:moveTo>
                    <a:pt x="450086" y="340"/>
                  </a:moveTo>
                  <a:cubicBezTo>
                    <a:pt x="373988" y="0"/>
                    <a:pt x="303523" y="40403"/>
                    <a:pt x="265376" y="106250"/>
                  </a:cubicBezTo>
                  <a:cubicBezTo>
                    <a:pt x="227228" y="172097"/>
                    <a:pt x="227228" y="253322"/>
                    <a:pt x="265376" y="319170"/>
                  </a:cubicBezTo>
                  <a:cubicBezTo>
                    <a:pt x="303523" y="385017"/>
                    <a:pt x="373988" y="425420"/>
                    <a:pt x="450086" y="425079"/>
                  </a:cubicBezTo>
                  <a:lnTo>
                    <a:pt x="0" y="425079"/>
                  </a:lnTo>
                  <a:cubicBezTo>
                    <a:pt x="76099" y="425420"/>
                    <a:pt x="146563" y="385017"/>
                    <a:pt x="184711" y="319170"/>
                  </a:cubicBezTo>
                  <a:cubicBezTo>
                    <a:pt x="222858" y="253322"/>
                    <a:pt x="222858" y="172097"/>
                    <a:pt x="184711" y="106250"/>
                  </a:cubicBezTo>
                  <a:cubicBezTo>
                    <a:pt x="146563" y="40403"/>
                    <a:pt x="76099" y="0"/>
                    <a:pt x="0" y="340"/>
                  </a:cubicBezTo>
                  <a:close/>
                </a:path>
              </a:pathLst>
            </a:custGeom>
            <a:solidFill>
              <a:srgbClr val="FFFB00"/>
            </a:solidFill>
          </p:spPr>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3414"/>
                </a:lnSpc>
              </a:pPr>
              <a:endParaRPr/>
            </a:p>
          </p:txBody>
        </p:sp>
      </p:grpSp>
      <p:grpSp>
        <p:nvGrpSpPr>
          <p:cNvPr id="12" name="Group 12"/>
          <p:cNvGrpSpPr/>
          <p:nvPr/>
        </p:nvGrpSpPr>
        <p:grpSpPr>
          <a:xfrm rot="-2700000">
            <a:off x="5199757" y="3522544"/>
            <a:ext cx="3086100" cy="30861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B00"/>
            </a:solidFill>
          </p:spPr>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3414"/>
                </a:lnSpc>
              </a:pPr>
              <a:endParaRPr/>
            </a:p>
          </p:txBody>
        </p:sp>
      </p:grpSp>
      <p:grpSp>
        <p:nvGrpSpPr>
          <p:cNvPr id="15" name="Group 15"/>
          <p:cNvGrpSpPr/>
          <p:nvPr/>
        </p:nvGrpSpPr>
        <p:grpSpPr>
          <a:xfrm>
            <a:off x="5381813" y="6550456"/>
            <a:ext cx="2751563" cy="2751563"/>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B00"/>
            </a:solidFill>
          </p:spPr>
        </p:sp>
        <p:sp>
          <p:nvSpPr>
            <p:cNvPr id="17" name="TextBox 17"/>
            <p:cNvSpPr txBox="1"/>
            <p:nvPr/>
          </p:nvSpPr>
          <p:spPr>
            <a:xfrm>
              <a:off x="76200" y="-9525"/>
              <a:ext cx="660400" cy="746125"/>
            </a:xfrm>
            <a:prstGeom prst="rect">
              <a:avLst/>
            </a:prstGeom>
          </p:spPr>
          <p:txBody>
            <a:bodyPr lIns="50800" tIns="50800" rIns="50800" bIns="50800" rtlCol="0" anchor="ctr"/>
            <a:lstStyle/>
            <a:p>
              <a:pPr algn="ctr">
                <a:lnSpc>
                  <a:spcPts val="5234"/>
                </a:lnSpc>
              </a:pPr>
              <a:r>
                <a:rPr lang="en-US" sz="3739">
                  <a:solidFill>
                    <a:srgbClr val="000000"/>
                  </a:solidFill>
                  <a:latin typeface="Canva Sans Bold"/>
                </a:rPr>
                <a:t>Parents?</a:t>
              </a:r>
            </a:p>
          </p:txBody>
        </p:sp>
      </p:grpSp>
      <p:grpSp>
        <p:nvGrpSpPr>
          <p:cNvPr id="18" name="Group 18"/>
          <p:cNvGrpSpPr/>
          <p:nvPr/>
        </p:nvGrpSpPr>
        <p:grpSpPr>
          <a:xfrm>
            <a:off x="5021229" y="575708"/>
            <a:ext cx="3086100" cy="2700338"/>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B00"/>
            </a:soli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4954"/>
                </a:lnSpc>
              </a:pPr>
              <a:r>
                <a:rPr lang="en-US" sz="3539">
                  <a:solidFill>
                    <a:srgbClr val="000000"/>
                  </a:solidFill>
                  <a:latin typeface="Canva Sans Bold"/>
                </a:rPr>
                <a:t>Other?</a:t>
              </a:r>
            </a:p>
          </p:txBody>
        </p:sp>
      </p:grpSp>
      <p:sp>
        <p:nvSpPr>
          <p:cNvPr id="22" name="Freeform 22"/>
          <p:cNvSpPr/>
          <p:nvPr/>
        </p:nvSpPr>
        <p:spPr>
          <a:xfrm>
            <a:off x="13577148" y="7467109"/>
            <a:ext cx="1591737" cy="2453545"/>
          </a:xfrm>
          <a:custGeom>
            <a:avLst/>
            <a:gdLst/>
            <a:ahLst/>
            <a:cxnLst/>
            <a:rect l="l" t="t" r="r" b="b"/>
            <a:pathLst>
              <a:path w="1591737" h="2453545">
                <a:moveTo>
                  <a:pt x="0" y="0"/>
                </a:moveTo>
                <a:lnTo>
                  <a:pt x="1591738" y="0"/>
                </a:lnTo>
                <a:lnTo>
                  <a:pt x="1591738" y="2453545"/>
                </a:lnTo>
                <a:lnTo>
                  <a:pt x="0" y="24535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3" name="Group 23"/>
          <p:cNvGrpSpPr/>
          <p:nvPr/>
        </p:nvGrpSpPr>
        <p:grpSpPr>
          <a:xfrm>
            <a:off x="8238152" y="3561859"/>
            <a:ext cx="3086100" cy="3086100"/>
            <a:chOff x="0" y="0"/>
            <a:chExt cx="812800" cy="812800"/>
          </a:xfrm>
        </p:grpSpPr>
        <p:sp>
          <p:nvSpPr>
            <p:cNvPr id="24" name="Freeform 24"/>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B00"/>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3414"/>
                </a:lnSpc>
              </a:pPr>
              <a:r>
                <a:rPr lang="en-US" sz="2439">
                  <a:solidFill>
                    <a:srgbClr val="000000"/>
                  </a:solidFill>
                  <a:latin typeface="Canva Sans Bold"/>
                </a:rPr>
                <a:t>Describe to parent what the concern looks like.</a:t>
              </a:r>
            </a:p>
          </p:txBody>
        </p:sp>
      </p:grpSp>
      <p:grpSp>
        <p:nvGrpSpPr>
          <p:cNvPr id="26" name="Group 26"/>
          <p:cNvGrpSpPr/>
          <p:nvPr/>
        </p:nvGrpSpPr>
        <p:grpSpPr>
          <a:xfrm>
            <a:off x="11562377" y="3561859"/>
            <a:ext cx="3086100" cy="3086100"/>
            <a:chOff x="0" y="0"/>
            <a:chExt cx="812800" cy="812800"/>
          </a:xfrm>
        </p:grpSpPr>
        <p:sp>
          <p:nvSpPr>
            <p:cNvPr id="27" name="Freeform 27"/>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B00"/>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3414"/>
                </a:lnSpc>
              </a:pPr>
              <a:r>
                <a:rPr lang="en-US" sz="2439">
                  <a:solidFill>
                    <a:srgbClr val="000000"/>
                  </a:solidFill>
                  <a:latin typeface="Canva Sans Bold"/>
                </a:rPr>
                <a:t>Has the parent seen it?</a:t>
              </a:r>
            </a:p>
          </p:txBody>
        </p:sp>
      </p:grpSp>
      <p:grpSp>
        <p:nvGrpSpPr>
          <p:cNvPr id="29" name="Group 29"/>
          <p:cNvGrpSpPr/>
          <p:nvPr/>
        </p:nvGrpSpPr>
        <p:grpSpPr>
          <a:xfrm>
            <a:off x="14886602" y="3522544"/>
            <a:ext cx="3086100" cy="3086100"/>
            <a:chOff x="0" y="0"/>
            <a:chExt cx="812800" cy="812800"/>
          </a:xfrm>
        </p:grpSpPr>
        <p:sp>
          <p:nvSpPr>
            <p:cNvPr id="30" name="Freeform 30"/>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B00"/>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3414"/>
                </a:lnSpc>
              </a:pPr>
              <a:r>
                <a:rPr lang="en-US" sz="2439">
                  <a:solidFill>
                    <a:srgbClr val="000000"/>
                  </a:solidFill>
                  <a:latin typeface="Canva Sans Bold"/>
                </a:rPr>
                <a:t>Is the parent concerned?</a:t>
              </a:r>
            </a:p>
          </p:txBody>
        </p:sp>
      </p:grpSp>
      <p:sp>
        <p:nvSpPr>
          <p:cNvPr id="32" name="Freeform 32"/>
          <p:cNvSpPr/>
          <p:nvPr/>
        </p:nvSpPr>
        <p:spPr>
          <a:xfrm>
            <a:off x="2112314" y="891020"/>
            <a:ext cx="1390184" cy="2142866"/>
          </a:xfrm>
          <a:custGeom>
            <a:avLst/>
            <a:gdLst/>
            <a:ahLst/>
            <a:cxnLst/>
            <a:rect l="l" t="t" r="r" b="b"/>
            <a:pathLst>
              <a:path w="1390184" h="2142866">
                <a:moveTo>
                  <a:pt x="0" y="0"/>
                </a:moveTo>
                <a:lnTo>
                  <a:pt x="1390184" y="0"/>
                </a:lnTo>
                <a:lnTo>
                  <a:pt x="1390184" y="2142865"/>
                </a:lnTo>
                <a:lnTo>
                  <a:pt x="0" y="21428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3" name="Group 33"/>
          <p:cNvGrpSpPr/>
          <p:nvPr/>
        </p:nvGrpSpPr>
        <p:grpSpPr>
          <a:xfrm>
            <a:off x="191169" y="3782016"/>
            <a:ext cx="1912965" cy="3075494"/>
            <a:chOff x="0" y="-38100"/>
            <a:chExt cx="616338" cy="761019"/>
          </a:xfrm>
        </p:grpSpPr>
        <p:sp>
          <p:nvSpPr>
            <p:cNvPr id="34" name="Freeform 34"/>
            <p:cNvSpPr/>
            <p:nvPr/>
          </p:nvSpPr>
          <p:spPr>
            <a:xfrm>
              <a:off x="0" y="0"/>
              <a:ext cx="616338" cy="606895"/>
            </a:xfrm>
            <a:custGeom>
              <a:avLst/>
              <a:gdLst/>
              <a:ahLst/>
              <a:cxnLst/>
              <a:rect l="l" t="t" r="r" b="b"/>
              <a:pathLst>
                <a:path w="616338" h="606895">
                  <a:moveTo>
                    <a:pt x="168723" y="0"/>
                  </a:moveTo>
                  <a:lnTo>
                    <a:pt x="447616" y="0"/>
                  </a:lnTo>
                  <a:cubicBezTo>
                    <a:pt x="540799" y="0"/>
                    <a:pt x="616338" y="75540"/>
                    <a:pt x="616338" y="168723"/>
                  </a:cubicBezTo>
                  <a:lnTo>
                    <a:pt x="616338" y="438172"/>
                  </a:lnTo>
                  <a:cubicBezTo>
                    <a:pt x="616338" y="531355"/>
                    <a:pt x="540799" y="606895"/>
                    <a:pt x="447616" y="606895"/>
                  </a:cubicBezTo>
                  <a:lnTo>
                    <a:pt x="168723" y="606895"/>
                  </a:lnTo>
                  <a:cubicBezTo>
                    <a:pt x="75540" y="606895"/>
                    <a:pt x="0" y="531355"/>
                    <a:pt x="0" y="438172"/>
                  </a:cubicBezTo>
                  <a:lnTo>
                    <a:pt x="0" y="168723"/>
                  </a:lnTo>
                  <a:cubicBezTo>
                    <a:pt x="0" y="75540"/>
                    <a:pt x="75540" y="0"/>
                    <a:pt x="168723" y="0"/>
                  </a:cubicBezTo>
                  <a:close/>
                </a:path>
              </a:pathLst>
            </a:custGeom>
            <a:solidFill>
              <a:srgbClr val="FFFB00"/>
            </a:solidFill>
          </p:spPr>
        </p:sp>
        <p:sp>
          <p:nvSpPr>
            <p:cNvPr id="35" name="TextBox 35"/>
            <p:cNvSpPr txBox="1"/>
            <p:nvPr/>
          </p:nvSpPr>
          <p:spPr>
            <a:xfrm>
              <a:off x="0" y="-38100"/>
              <a:ext cx="597637" cy="761019"/>
            </a:xfrm>
            <a:prstGeom prst="rect">
              <a:avLst/>
            </a:prstGeom>
          </p:spPr>
          <p:txBody>
            <a:bodyPr lIns="50800" tIns="50800" rIns="50800" bIns="50800" rtlCol="0" anchor="ctr"/>
            <a:lstStyle/>
            <a:p>
              <a:pPr algn="ctr">
                <a:lnSpc>
                  <a:spcPts val="3414"/>
                </a:lnSpc>
              </a:pPr>
              <a:r>
                <a:rPr lang="en-US" sz="2439" dirty="0">
                  <a:solidFill>
                    <a:srgbClr val="000000"/>
                  </a:solidFill>
                  <a:latin typeface="Canva Sans Bold"/>
                </a:rPr>
                <a:t>What is</a:t>
              </a:r>
            </a:p>
            <a:p>
              <a:pPr algn="ctr">
                <a:lnSpc>
                  <a:spcPts val="3414"/>
                </a:lnSpc>
              </a:pPr>
              <a:r>
                <a:rPr lang="en-US" sz="2439" dirty="0">
                  <a:solidFill>
                    <a:srgbClr val="000000"/>
                  </a:solidFill>
                  <a:latin typeface="Canva Sans Bold"/>
                </a:rPr>
                <a:t> the </a:t>
              </a:r>
            </a:p>
            <a:p>
              <a:pPr algn="ctr">
                <a:lnSpc>
                  <a:spcPts val="3414"/>
                </a:lnSpc>
              </a:pPr>
              <a:r>
                <a:rPr lang="en-US" sz="2439" dirty="0">
                  <a:solidFill>
                    <a:srgbClr val="000000"/>
                  </a:solidFill>
                  <a:latin typeface="Canva Sans Bold"/>
                </a:rPr>
                <a:t>concern?</a:t>
              </a:r>
            </a:p>
          </p:txBody>
        </p:sp>
      </p:grpSp>
      <p:grpSp>
        <p:nvGrpSpPr>
          <p:cNvPr id="36" name="Group 36"/>
          <p:cNvGrpSpPr/>
          <p:nvPr/>
        </p:nvGrpSpPr>
        <p:grpSpPr>
          <a:xfrm>
            <a:off x="3079453" y="3897399"/>
            <a:ext cx="2065716" cy="2085061"/>
            <a:chOff x="0" y="-38100"/>
            <a:chExt cx="544057" cy="549152"/>
          </a:xfrm>
        </p:grpSpPr>
        <p:sp>
          <p:nvSpPr>
            <p:cNvPr id="37" name="Freeform 37"/>
            <p:cNvSpPr/>
            <p:nvPr/>
          </p:nvSpPr>
          <p:spPr>
            <a:xfrm>
              <a:off x="0" y="0"/>
              <a:ext cx="530240" cy="511052"/>
            </a:xfrm>
            <a:custGeom>
              <a:avLst/>
              <a:gdLst/>
              <a:ahLst/>
              <a:cxnLst/>
              <a:rect l="l" t="t" r="r" b="b"/>
              <a:pathLst>
                <a:path w="530240" h="511052">
                  <a:moveTo>
                    <a:pt x="196119" y="0"/>
                  </a:moveTo>
                  <a:lnTo>
                    <a:pt x="334121" y="0"/>
                  </a:lnTo>
                  <a:cubicBezTo>
                    <a:pt x="442434" y="0"/>
                    <a:pt x="530240" y="87806"/>
                    <a:pt x="530240" y="196119"/>
                  </a:cubicBezTo>
                  <a:lnTo>
                    <a:pt x="530240" y="314933"/>
                  </a:lnTo>
                  <a:cubicBezTo>
                    <a:pt x="530240" y="366947"/>
                    <a:pt x="509577" y="416830"/>
                    <a:pt x="472798" y="453610"/>
                  </a:cubicBezTo>
                  <a:cubicBezTo>
                    <a:pt x="436018" y="490389"/>
                    <a:pt x="386135" y="511052"/>
                    <a:pt x="334121" y="511052"/>
                  </a:cubicBezTo>
                  <a:lnTo>
                    <a:pt x="196119" y="511052"/>
                  </a:lnTo>
                  <a:cubicBezTo>
                    <a:pt x="87806" y="511052"/>
                    <a:pt x="0" y="423246"/>
                    <a:pt x="0" y="314933"/>
                  </a:cubicBezTo>
                  <a:lnTo>
                    <a:pt x="0" y="196119"/>
                  </a:lnTo>
                  <a:cubicBezTo>
                    <a:pt x="0" y="87806"/>
                    <a:pt x="87806" y="0"/>
                    <a:pt x="196119" y="0"/>
                  </a:cubicBezTo>
                  <a:close/>
                </a:path>
              </a:pathLst>
            </a:custGeom>
            <a:solidFill>
              <a:srgbClr val="FFFB00"/>
            </a:solidFill>
          </p:spPr>
        </p:sp>
        <p:sp>
          <p:nvSpPr>
            <p:cNvPr id="38" name="TextBox 38"/>
            <p:cNvSpPr txBox="1"/>
            <p:nvPr/>
          </p:nvSpPr>
          <p:spPr>
            <a:xfrm>
              <a:off x="0" y="-38100"/>
              <a:ext cx="544057" cy="549152"/>
            </a:xfrm>
            <a:prstGeom prst="rect">
              <a:avLst/>
            </a:prstGeom>
          </p:spPr>
          <p:txBody>
            <a:bodyPr lIns="50800" tIns="50800" rIns="50800" bIns="50800" rtlCol="0" anchor="ctr"/>
            <a:lstStyle/>
            <a:p>
              <a:pPr algn="ctr">
                <a:lnSpc>
                  <a:spcPts val="3414"/>
                </a:lnSpc>
              </a:pPr>
              <a:r>
                <a:rPr lang="en-US" sz="2439" dirty="0">
                  <a:solidFill>
                    <a:srgbClr val="000000"/>
                  </a:solidFill>
                  <a:latin typeface="Canva Sans Bold"/>
                </a:rPr>
                <a:t>Whose concern is it?</a:t>
              </a:r>
            </a:p>
          </p:txBody>
        </p:sp>
      </p:grpSp>
      <p:sp>
        <p:nvSpPr>
          <p:cNvPr id="39" name="TextBox 39"/>
          <p:cNvSpPr txBox="1"/>
          <p:nvPr/>
        </p:nvSpPr>
        <p:spPr>
          <a:xfrm>
            <a:off x="6088757" y="4692793"/>
            <a:ext cx="1308100" cy="738506"/>
          </a:xfrm>
          <a:prstGeom prst="rect">
            <a:avLst/>
          </a:prstGeom>
        </p:spPr>
        <p:txBody>
          <a:bodyPr lIns="0" tIns="0" rIns="0" bIns="0" rtlCol="0" anchor="t">
            <a:spAutoFit/>
          </a:bodyPr>
          <a:lstStyle/>
          <a:p>
            <a:pPr algn="ctr">
              <a:lnSpc>
                <a:spcPts val="6019"/>
              </a:lnSpc>
            </a:pPr>
            <a:r>
              <a:rPr lang="en-US" sz="4299">
                <a:solidFill>
                  <a:srgbClr val="000000"/>
                </a:solidFill>
                <a:latin typeface="Canva Sans Bold"/>
              </a:rPr>
              <a:t>You?</a:t>
            </a:r>
          </a:p>
        </p:txBody>
      </p:sp>
      <p:sp>
        <p:nvSpPr>
          <p:cNvPr id="40" name="TextBox 40"/>
          <p:cNvSpPr txBox="1"/>
          <p:nvPr/>
        </p:nvSpPr>
        <p:spPr>
          <a:xfrm>
            <a:off x="8624014" y="1340814"/>
            <a:ext cx="2314377" cy="948479"/>
          </a:xfrm>
          <a:prstGeom prst="rect">
            <a:avLst/>
          </a:prstGeom>
        </p:spPr>
        <p:txBody>
          <a:bodyPr lIns="0" tIns="0" rIns="0" bIns="0" rtlCol="0" anchor="t">
            <a:spAutoFit/>
          </a:bodyPr>
          <a:lstStyle/>
          <a:p>
            <a:pPr algn="ctr">
              <a:lnSpc>
                <a:spcPts val="3896"/>
              </a:lnSpc>
            </a:pPr>
            <a:r>
              <a:rPr lang="en-US" sz="2783">
                <a:solidFill>
                  <a:srgbClr val="000000"/>
                </a:solidFill>
                <a:latin typeface="Canva Sans Bold"/>
              </a:rPr>
              <a:t>What is the </a:t>
            </a:r>
          </a:p>
          <a:p>
            <a:pPr algn="ctr">
              <a:lnSpc>
                <a:spcPts val="3896"/>
              </a:lnSpc>
            </a:pPr>
            <a:r>
              <a:rPr lang="en-US" sz="2783">
                <a:solidFill>
                  <a:srgbClr val="000000"/>
                </a:solidFill>
                <a:latin typeface="Canva Sans Bold"/>
              </a:rPr>
              <a:t>other saying?</a:t>
            </a:r>
          </a:p>
        </p:txBody>
      </p:sp>
      <p:sp>
        <p:nvSpPr>
          <p:cNvPr id="41" name="TextBox 41"/>
          <p:cNvSpPr txBox="1"/>
          <p:nvPr/>
        </p:nvSpPr>
        <p:spPr>
          <a:xfrm>
            <a:off x="12340556" y="1371310"/>
            <a:ext cx="2828330" cy="1125644"/>
          </a:xfrm>
          <a:prstGeom prst="rect">
            <a:avLst/>
          </a:prstGeom>
        </p:spPr>
        <p:txBody>
          <a:bodyPr lIns="0" tIns="0" rIns="0" bIns="0" rtlCol="0" anchor="t">
            <a:spAutoFit/>
          </a:bodyPr>
          <a:lstStyle/>
          <a:p>
            <a:pPr algn="ctr">
              <a:lnSpc>
                <a:spcPts val="3056"/>
              </a:lnSpc>
            </a:pPr>
            <a:r>
              <a:rPr lang="en-US" sz="2183">
                <a:solidFill>
                  <a:srgbClr val="000000"/>
                </a:solidFill>
                <a:latin typeface="Canva Sans Bold"/>
              </a:rPr>
              <a:t>What does the </a:t>
            </a:r>
          </a:p>
          <a:p>
            <a:pPr algn="ctr">
              <a:lnSpc>
                <a:spcPts val="3056"/>
              </a:lnSpc>
            </a:pPr>
            <a:r>
              <a:rPr lang="en-US" sz="2183">
                <a:solidFill>
                  <a:srgbClr val="000000"/>
                </a:solidFill>
                <a:latin typeface="Canva Sans Bold"/>
              </a:rPr>
              <a:t>parent think and feel</a:t>
            </a:r>
          </a:p>
          <a:p>
            <a:pPr algn="ctr">
              <a:lnSpc>
                <a:spcPts val="3056"/>
              </a:lnSpc>
            </a:pPr>
            <a:r>
              <a:rPr lang="en-US" sz="2183">
                <a:solidFill>
                  <a:srgbClr val="000000"/>
                </a:solidFill>
                <a:latin typeface="Canva Sans Bold"/>
              </a:rPr>
              <a:t> about it??</a:t>
            </a:r>
          </a:p>
        </p:txBody>
      </p:sp>
      <p:pic>
        <p:nvPicPr>
          <p:cNvPr id="42" name="Graphic 41" descr="Badge Copyright outline">
            <a:extLst>
              <a:ext uri="{FF2B5EF4-FFF2-40B4-BE49-F238E27FC236}">
                <a16:creationId xmlns:a16="http://schemas.microsoft.com/office/drawing/2014/main" id="{BD8C9CC6-A037-4275-AF6A-DE5D197431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3251" y="9044059"/>
            <a:ext cx="681149" cy="369332"/>
          </a:xfrm>
          <a:prstGeom prst="rect">
            <a:avLst/>
          </a:prstGeom>
        </p:spPr>
      </p:pic>
      <p:sp>
        <p:nvSpPr>
          <p:cNvPr id="44" name="TextBox 43">
            <a:extLst>
              <a:ext uri="{FF2B5EF4-FFF2-40B4-BE49-F238E27FC236}">
                <a16:creationId xmlns:a16="http://schemas.microsoft.com/office/drawing/2014/main" id="{3A34A9AC-3C2A-4BFC-85D2-F83177592969}"/>
              </a:ext>
            </a:extLst>
          </p:cNvPr>
          <p:cNvSpPr txBox="1"/>
          <p:nvPr/>
        </p:nvSpPr>
        <p:spPr>
          <a:xfrm>
            <a:off x="1066800" y="9044059"/>
            <a:ext cx="3029904" cy="369332"/>
          </a:xfrm>
          <a:prstGeom prst="rect">
            <a:avLst/>
          </a:prstGeom>
          <a:noFill/>
        </p:spPr>
        <p:txBody>
          <a:bodyPr wrap="square" rtlCol="0">
            <a:spAutoFit/>
          </a:bodyPr>
          <a:lstStyle/>
          <a:p>
            <a:r>
              <a:rPr lang="en-AU" dirty="0"/>
              <a:t>Parenting Research Centre</a:t>
            </a:r>
          </a:p>
        </p:txBody>
      </p:sp>
    </p:spTree>
    <p:extLst>
      <p:ext uri="{BB962C8B-B14F-4D97-AF65-F5344CB8AC3E}">
        <p14:creationId xmlns:p14="http://schemas.microsoft.com/office/powerpoint/2010/main" val="393749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5E90"/>
        </a:solidFill>
        <a:effectLst/>
      </p:bgPr>
    </p:bg>
    <p:spTree>
      <p:nvGrpSpPr>
        <p:cNvPr id="1" name=""/>
        <p:cNvGrpSpPr/>
        <p:nvPr/>
      </p:nvGrpSpPr>
      <p:grpSpPr>
        <a:xfrm>
          <a:off x="0" y="0"/>
          <a:ext cx="0" cy="0"/>
          <a:chOff x="0" y="0"/>
          <a:chExt cx="0" cy="0"/>
        </a:xfrm>
      </p:grpSpPr>
      <p:sp>
        <p:nvSpPr>
          <p:cNvPr id="2" name="Freeform 2"/>
          <p:cNvSpPr/>
          <p:nvPr/>
        </p:nvSpPr>
        <p:spPr>
          <a:xfrm>
            <a:off x="0" y="19050"/>
            <a:ext cx="18440400" cy="11772900"/>
          </a:xfrm>
          <a:custGeom>
            <a:avLst/>
            <a:gdLst/>
            <a:ahLst/>
            <a:cxnLst/>
            <a:rect l="l" t="t" r="r" b="b"/>
            <a:pathLst>
              <a:path w="29206937" h="16428902">
                <a:moveTo>
                  <a:pt x="0" y="0"/>
                </a:moveTo>
                <a:lnTo>
                  <a:pt x="29206937" y="0"/>
                </a:lnTo>
                <a:lnTo>
                  <a:pt x="29206937" y="16428902"/>
                </a:lnTo>
                <a:lnTo>
                  <a:pt x="0" y="16428902"/>
                </a:lnTo>
                <a:lnTo>
                  <a:pt x="0" y="0"/>
                </a:lnTo>
                <a:close/>
              </a:path>
            </a:pathLst>
          </a:custGeom>
          <a:blipFill>
            <a:blip r:embed="rId3"/>
            <a:stretch>
              <a:fillRect l="-12786" t="-7412" r="-46920" b="-523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 name="Freeform 3"/>
          <p:cNvSpPr/>
          <p:nvPr/>
        </p:nvSpPr>
        <p:spPr>
          <a:xfrm flipV="1">
            <a:off x="4038600" y="-647700"/>
            <a:ext cx="9132254" cy="12204736"/>
          </a:xfrm>
          <a:custGeom>
            <a:avLst/>
            <a:gdLst/>
            <a:ahLst/>
            <a:cxnLst/>
            <a:rect l="l" t="t" r="r" b="b"/>
            <a:pathLst>
              <a:path w="7982738" h="11259399">
                <a:moveTo>
                  <a:pt x="0" y="11259400"/>
                </a:moveTo>
                <a:lnTo>
                  <a:pt x="7982739" y="11259400"/>
                </a:lnTo>
                <a:lnTo>
                  <a:pt x="7982739" y="0"/>
                </a:lnTo>
                <a:lnTo>
                  <a:pt x="0" y="0"/>
                </a:lnTo>
                <a:lnTo>
                  <a:pt x="0" y="11259400"/>
                </a:lnTo>
                <a:close/>
              </a:path>
            </a:pathLst>
          </a:custGeom>
          <a:blipFill>
            <a:blip r:embed="rId4"/>
            <a:stretch>
              <a:fillRect/>
            </a:stretch>
          </a:blipFill>
        </p:spPr>
        <p:txBody>
          <a:bodyPr/>
          <a:lstStyle/>
          <a:p>
            <a:endParaRPr lang="en-AU"/>
          </a:p>
        </p:txBody>
      </p:sp>
      <p:sp>
        <p:nvSpPr>
          <p:cNvPr id="4" name="TextBox 4"/>
          <p:cNvSpPr txBox="1"/>
          <p:nvPr/>
        </p:nvSpPr>
        <p:spPr>
          <a:xfrm>
            <a:off x="1702105" y="8731981"/>
            <a:ext cx="2488895" cy="492571"/>
          </a:xfrm>
          <a:prstGeom prst="rect">
            <a:avLst/>
          </a:prstGeom>
        </p:spPr>
        <p:txBody>
          <a:bodyPr wrap="square" lIns="0" tIns="0" rIns="0" bIns="0" rtlCol="0" anchor="t">
            <a:spAutoFit/>
          </a:bodyPr>
          <a:lstStyle/>
          <a:p>
            <a:pPr>
              <a:lnSpc>
                <a:spcPts val="4065"/>
              </a:lnSpc>
              <a:spcBef>
                <a:spcPct val="0"/>
              </a:spcBef>
            </a:pPr>
            <a:r>
              <a:rPr lang="en-US" sz="2903" dirty="0">
                <a:solidFill>
                  <a:srgbClr val="FBFDFD"/>
                </a:solidFill>
                <a:latin typeface="Telegraf"/>
              </a:rPr>
              <a:t> </a:t>
            </a:r>
            <a:r>
              <a:rPr lang="en-US" sz="2000" dirty="0">
                <a:solidFill>
                  <a:srgbClr val="FBFDFD"/>
                </a:solidFill>
                <a:latin typeface="Telegraf"/>
              </a:rPr>
              <a:t>Lynn Kemp</a:t>
            </a:r>
          </a:p>
        </p:txBody>
      </p:sp>
      <p:pic>
        <p:nvPicPr>
          <p:cNvPr id="6" name="Graphic 5" descr="Badge Copyright outline">
            <a:extLst>
              <a:ext uri="{FF2B5EF4-FFF2-40B4-BE49-F238E27FC236}">
                <a16:creationId xmlns:a16="http://schemas.microsoft.com/office/drawing/2014/main" id="{0170531D-4B4E-46A4-B4A1-156886F7FA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8731980"/>
            <a:ext cx="685800" cy="678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5282" y="2459817"/>
            <a:ext cx="9997436" cy="7560483"/>
          </a:xfrm>
          <a:custGeom>
            <a:avLst/>
            <a:gdLst/>
            <a:ahLst/>
            <a:cxnLst/>
            <a:rect l="l" t="t" r="r" b="b"/>
            <a:pathLst>
              <a:path w="9997436" h="8120661">
                <a:moveTo>
                  <a:pt x="0" y="0"/>
                </a:moveTo>
                <a:lnTo>
                  <a:pt x="9997436" y="0"/>
                </a:lnTo>
                <a:lnTo>
                  <a:pt x="9997436" y="8120661"/>
                </a:lnTo>
                <a:lnTo>
                  <a:pt x="0" y="8120661"/>
                </a:lnTo>
                <a:lnTo>
                  <a:pt x="0" y="0"/>
                </a:lnTo>
                <a:close/>
              </a:path>
            </a:pathLst>
          </a:custGeom>
          <a:blipFill>
            <a:blip r:embed="rId3">
              <a:alphaModFix amt="42000"/>
            </a:blip>
            <a:stretch>
              <a:fillRect/>
            </a:stretch>
          </a:blipFill>
        </p:spPr>
      </p:sp>
      <p:sp>
        <p:nvSpPr>
          <p:cNvPr id="3" name="TextBox 3"/>
          <p:cNvSpPr txBox="1"/>
          <p:nvPr/>
        </p:nvSpPr>
        <p:spPr>
          <a:xfrm>
            <a:off x="0" y="528002"/>
            <a:ext cx="17373600" cy="970522"/>
          </a:xfrm>
          <a:prstGeom prst="rect">
            <a:avLst/>
          </a:prstGeom>
        </p:spPr>
        <p:txBody>
          <a:bodyPr wrap="square" lIns="0" tIns="0" rIns="0" bIns="0" rtlCol="0" anchor="t">
            <a:spAutoFit/>
          </a:bodyPr>
          <a:lstStyle/>
          <a:p>
            <a:pPr algn="ctr">
              <a:lnSpc>
                <a:spcPts val="8259"/>
              </a:lnSpc>
            </a:pPr>
            <a:r>
              <a:rPr lang="en-US" sz="5899" b="1" dirty="0">
                <a:solidFill>
                  <a:srgbClr val="000000"/>
                </a:solidFill>
                <a:latin typeface="Canva Sans Bold"/>
              </a:rPr>
              <a:t>CFAP: A tool for Reflection and Case Review</a:t>
            </a:r>
            <a:r>
              <a:rPr lang="en-US" sz="5899" dirty="0">
                <a:solidFill>
                  <a:srgbClr val="000000"/>
                </a:solidFill>
                <a:latin typeface="Canva Sans Bold"/>
              </a:rPr>
              <a:t>:</a:t>
            </a:r>
          </a:p>
        </p:txBody>
      </p:sp>
    </p:spTree>
    <p:extLst>
      <p:ext uri="{BB962C8B-B14F-4D97-AF65-F5344CB8AC3E}">
        <p14:creationId xmlns:p14="http://schemas.microsoft.com/office/powerpoint/2010/main" val="286415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6231" y="3596675"/>
            <a:ext cx="4412378" cy="3517211"/>
          </a:xfrm>
          <a:custGeom>
            <a:avLst/>
            <a:gdLst/>
            <a:ahLst/>
            <a:cxnLst/>
            <a:rect l="l" t="t" r="r" b="b"/>
            <a:pathLst>
              <a:path w="9997436" h="8120661">
                <a:moveTo>
                  <a:pt x="0" y="0"/>
                </a:moveTo>
                <a:lnTo>
                  <a:pt x="9997436" y="0"/>
                </a:lnTo>
                <a:lnTo>
                  <a:pt x="9997436" y="8120661"/>
                </a:lnTo>
                <a:lnTo>
                  <a:pt x="0" y="8120661"/>
                </a:lnTo>
                <a:lnTo>
                  <a:pt x="0" y="0"/>
                </a:lnTo>
                <a:close/>
              </a:path>
            </a:pathLst>
          </a:custGeom>
          <a:blipFill>
            <a:blip r:embed="rId3">
              <a:alphaModFix amt="42000"/>
            </a:blip>
            <a:stretch>
              <a:fillRect/>
            </a:stretch>
          </a:blipFill>
        </p:spPr>
      </p:sp>
      <p:grpSp>
        <p:nvGrpSpPr>
          <p:cNvPr id="3" name="Group 3"/>
          <p:cNvGrpSpPr/>
          <p:nvPr/>
        </p:nvGrpSpPr>
        <p:grpSpPr>
          <a:xfrm>
            <a:off x="657156" y="657156"/>
            <a:ext cx="3233779" cy="323377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6DA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414"/>
                </a:lnSpc>
              </a:pPr>
              <a:r>
                <a:rPr lang="en-US" sz="2439" dirty="0">
                  <a:solidFill>
                    <a:srgbClr val="FFFFFF"/>
                  </a:solidFill>
                  <a:latin typeface="Canva Sans Bold"/>
                </a:rPr>
                <a:t>VOICE of the care giver</a:t>
              </a:r>
            </a:p>
          </p:txBody>
        </p:sp>
      </p:grpSp>
      <p:grpSp>
        <p:nvGrpSpPr>
          <p:cNvPr id="6" name="Group 6"/>
          <p:cNvGrpSpPr/>
          <p:nvPr/>
        </p:nvGrpSpPr>
        <p:grpSpPr>
          <a:xfrm>
            <a:off x="9723138" y="-85415"/>
            <a:ext cx="4330298" cy="3198050"/>
            <a:chOff x="0" y="-38100"/>
            <a:chExt cx="449006" cy="850900"/>
          </a:xfrm>
        </p:grpSpPr>
        <p:sp>
          <p:nvSpPr>
            <p:cNvPr id="7" name="Freeform 7"/>
            <p:cNvSpPr/>
            <p:nvPr/>
          </p:nvSpPr>
          <p:spPr>
            <a:xfrm>
              <a:off x="0" y="0"/>
              <a:ext cx="438496" cy="673278"/>
            </a:xfrm>
            <a:custGeom>
              <a:avLst/>
              <a:gdLst/>
              <a:ahLst/>
              <a:cxnLst/>
              <a:rect l="l" t="t" r="r" b="b"/>
              <a:pathLst>
                <a:path w="638626" h="673278">
                  <a:moveTo>
                    <a:pt x="162834" y="0"/>
                  </a:moveTo>
                  <a:lnTo>
                    <a:pt x="475791" y="0"/>
                  </a:lnTo>
                  <a:cubicBezTo>
                    <a:pt x="518978" y="0"/>
                    <a:pt x="560395" y="17156"/>
                    <a:pt x="590932" y="47693"/>
                  </a:cubicBezTo>
                  <a:cubicBezTo>
                    <a:pt x="621470" y="78230"/>
                    <a:pt x="638626" y="119648"/>
                    <a:pt x="638626" y="162834"/>
                  </a:cubicBezTo>
                  <a:lnTo>
                    <a:pt x="638626" y="510444"/>
                  </a:lnTo>
                  <a:cubicBezTo>
                    <a:pt x="638626" y="600375"/>
                    <a:pt x="565722" y="673278"/>
                    <a:pt x="475791" y="673278"/>
                  </a:cubicBezTo>
                  <a:lnTo>
                    <a:pt x="162834" y="673278"/>
                  </a:lnTo>
                  <a:cubicBezTo>
                    <a:pt x="119648" y="673278"/>
                    <a:pt x="78230" y="656122"/>
                    <a:pt x="47693" y="625585"/>
                  </a:cubicBezTo>
                  <a:cubicBezTo>
                    <a:pt x="17156" y="595048"/>
                    <a:pt x="0" y="553630"/>
                    <a:pt x="0" y="510444"/>
                  </a:cubicBezTo>
                  <a:lnTo>
                    <a:pt x="0" y="162834"/>
                  </a:lnTo>
                  <a:cubicBezTo>
                    <a:pt x="0" y="119648"/>
                    <a:pt x="17156" y="78230"/>
                    <a:pt x="47693" y="47693"/>
                  </a:cubicBezTo>
                  <a:cubicBezTo>
                    <a:pt x="78230" y="17156"/>
                    <a:pt x="119648" y="0"/>
                    <a:pt x="162834" y="0"/>
                  </a:cubicBezTo>
                  <a:close/>
                </a:path>
              </a:pathLst>
            </a:custGeom>
            <a:solidFill>
              <a:srgbClr val="85C9EE"/>
            </a:solidFill>
          </p:spPr>
        </p:sp>
        <p:sp>
          <p:nvSpPr>
            <p:cNvPr id="8" name="TextBox 8"/>
            <p:cNvSpPr txBox="1"/>
            <p:nvPr/>
          </p:nvSpPr>
          <p:spPr>
            <a:xfrm>
              <a:off x="0" y="-38100"/>
              <a:ext cx="449006" cy="850900"/>
            </a:xfrm>
            <a:prstGeom prst="rect">
              <a:avLst/>
            </a:prstGeom>
          </p:spPr>
          <p:txBody>
            <a:bodyPr lIns="50800" tIns="50800" rIns="50800" bIns="50800" rtlCol="0" anchor="ctr"/>
            <a:lstStyle/>
            <a:p>
              <a:pPr>
                <a:lnSpc>
                  <a:spcPts val="3414"/>
                </a:lnSpc>
              </a:pPr>
              <a:r>
                <a:rPr lang="en-US" sz="2439" dirty="0">
                  <a:solidFill>
                    <a:srgbClr val="000000"/>
                  </a:solidFill>
                  <a:latin typeface="Canva Sans Bold"/>
                </a:rPr>
                <a:t>Is  the work done?</a:t>
              </a:r>
            </a:p>
            <a:p>
              <a:pPr>
                <a:lnSpc>
                  <a:spcPts val="3414"/>
                </a:lnSpc>
              </a:pPr>
              <a:r>
                <a:rPr lang="en-US" sz="2439" dirty="0">
                  <a:solidFill>
                    <a:srgbClr val="000000"/>
                  </a:solidFill>
                  <a:latin typeface="Canva Sans Bold"/>
                </a:rPr>
                <a:t>Outcomes</a:t>
              </a:r>
            </a:p>
            <a:p>
              <a:pPr>
                <a:lnSpc>
                  <a:spcPts val="3414"/>
                </a:lnSpc>
              </a:pPr>
              <a:r>
                <a:rPr lang="en-US" sz="2439" dirty="0">
                  <a:solidFill>
                    <a:srgbClr val="000000"/>
                  </a:solidFill>
                  <a:latin typeface="Canva Sans Bold"/>
                </a:rPr>
                <a:t>Closure</a:t>
              </a:r>
            </a:p>
          </p:txBody>
        </p:sp>
      </p:grpSp>
      <p:grpSp>
        <p:nvGrpSpPr>
          <p:cNvPr id="9" name="Group 9"/>
          <p:cNvGrpSpPr/>
          <p:nvPr/>
        </p:nvGrpSpPr>
        <p:grpSpPr>
          <a:xfrm>
            <a:off x="4382971" y="78312"/>
            <a:ext cx="3174237" cy="3174237"/>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6DA8"/>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414"/>
                </a:lnSpc>
              </a:pPr>
              <a:endParaRPr dirty="0"/>
            </a:p>
            <a:p>
              <a:pPr algn="ctr">
                <a:lnSpc>
                  <a:spcPts val="3414"/>
                </a:lnSpc>
              </a:pPr>
              <a:r>
                <a:rPr lang="en-US" sz="2439" dirty="0">
                  <a:solidFill>
                    <a:srgbClr val="FCFCFC"/>
                  </a:solidFill>
                  <a:latin typeface="Canva Sans Bold"/>
                </a:rPr>
                <a:t>VOICE for the CHILD</a:t>
              </a:r>
            </a:p>
          </p:txBody>
        </p:sp>
      </p:grpSp>
      <p:grpSp>
        <p:nvGrpSpPr>
          <p:cNvPr id="12" name="Group 12"/>
          <p:cNvGrpSpPr/>
          <p:nvPr/>
        </p:nvGrpSpPr>
        <p:grpSpPr>
          <a:xfrm>
            <a:off x="364587" y="5691832"/>
            <a:ext cx="4571380" cy="3230759"/>
            <a:chOff x="-42215" y="-38100"/>
            <a:chExt cx="855015" cy="850900"/>
          </a:xfrm>
        </p:grpSpPr>
        <p:sp>
          <p:nvSpPr>
            <p:cNvPr id="13" name="Freeform 13"/>
            <p:cNvSpPr/>
            <p:nvPr/>
          </p:nvSpPr>
          <p:spPr>
            <a:xfrm>
              <a:off x="-42215" y="58897"/>
              <a:ext cx="608193" cy="590402"/>
            </a:xfrm>
            <a:custGeom>
              <a:avLst/>
              <a:gdLst/>
              <a:ahLst/>
              <a:cxnLst/>
              <a:rect l="l" t="t" r="r" b="b"/>
              <a:pathLst>
                <a:path w="608193" h="590402">
                  <a:moveTo>
                    <a:pt x="170982" y="0"/>
                  </a:moveTo>
                  <a:lnTo>
                    <a:pt x="437211" y="0"/>
                  </a:lnTo>
                  <a:cubicBezTo>
                    <a:pt x="482559" y="0"/>
                    <a:pt x="526049" y="18014"/>
                    <a:pt x="558114" y="50080"/>
                  </a:cubicBezTo>
                  <a:cubicBezTo>
                    <a:pt x="590179" y="82145"/>
                    <a:pt x="608193" y="125635"/>
                    <a:pt x="608193" y="170982"/>
                  </a:cubicBezTo>
                  <a:lnTo>
                    <a:pt x="608193" y="419420"/>
                  </a:lnTo>
                  <a:cubicBezTo>
                    <a:pt x="608193" y="464767"/>
                    <a:pt x="590179" y="508257"/>
                    <a:pt x="558114" y="540322"/>
                  </a:cubicBezTo>
                  <a:cubicBezTo>
                    <a:pt x="526049" y="572387"/>
                    <a:pt x="482559" y="590402"/>
                    <a:pt x="437211" y="590402"/>
                  </a:cubicBezTo>
                  <a:lnTo>
                    <a:pt x="170982" y="590402"/>
                  </a:lnTo>
                  <a:cubicBezTo>
                    <a:pt x="125635" y="590402"/>
                    <a:pt x="82145" y="572387"/>
                    <a:pt x="50080" y="540322"/>
                  </a:cubicBezTo>
                  <a:cubicBezTo>
                    <a:pt x="18014" y="508257"/>
                    <a:pt x="0" y="464767"/>
                    <a:pt x="0" y="419420"/>
                  </a:cubicBezTo>
                  <a:lnTo>
                    <a:pt x="0" y="170982"/>
                  </a:lnTo>
                  <a:cubicBezTo>
                    <a:pt x="0" y="125635"/>
                    <a:pt x="18014" y="82145"/>
                    <a:pt x="50080" y="50080"/>
                  </a:cubicBezTo>
                  <a:cubicBezTo>
                    <a:pt x="82145" y="18014"/>
                    <a:pt x="125635" y="0"/>
                    <a:pt x="170982" y="0"/>
                  </a:cubicBezTo>
                  <a:close/>
                </a:path>
              </a:pathLst>
            </a:custGeom>
            <a:solidFill>
              <a:srgbClr val="85C9EE"/>
            </a:solidFill>
          </p:spPr>
          <p:txBody>
            <a:bodyPr/>
            <a:lstStyle/>
            <a:p>
              <a:endParaRPr lang="en-AU" dirty="0"/>
            </a:p>
            <a:p>
              <a:endParaRPr lang="en-AU" dirty="0"/>
            </a:p>
            <a:p>
              <a:pPr algn="ctr"/>
              <a:r>
                <a:rPr lang="en-AU" sz="2600" dirty="0">
                  <a:latin typeface="Canva Sans Bold" panose="020B0604020202020204" charset="0"/>
                </a:rPr>
                <a:t>Are goals clear?</a:t>
              </a:r>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3414"/>
                </a:lnSpc>
              </a:pPr>
              <a:endParaRPr lang="en-US" sz="2439" dirty="0">
                <a:solidFill>
                  <a:srgbClr val="000000"/>
                </a:solidFill>
                <a:latin typeface="Canva Sans Bold"/>
              </a:endParaRPr>
            </a:p>
          </p:txBody>
        </p:sp>
      </p:grpSp>
      <p:grpSp>
        <p:nvGrpSpPr>
          <p:cNvPr id="15" name="Group 15"/>
          <p:cNvGrpSpPr/>
          <p:nvPr/>
        </p:nvGrpSpPr>
        <p:grpSpPr>
          <a:xfrm>
            <a:off x="2747624" y="3596676"/>
            <a:ext cx="2704271" cy="27042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5C9EE"/>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414"/>
                </a:lnSpc>
              </a:pPr>
              <a:r>
                <a:rPr lang="en-US" sz="2439" dirty="0">
                  <a:solidFill>
                    <a:srgbClr val="000000"/>
                  </a:solidFill>
                  <a:latin typeface="Canva Sans Bold"/>
                </a:rPr>
                <a:t>What is most important?</a:t>
              </a:r>
            </a:p>
          </p:txBody>
        </p:sp>
      </p:grpSp>
      <p:grpSp>
        <p:nvGrpSpPr>
          <p:cNvPr id="18" name="Group 18"/>
          <p:cNvGrpSpPr/>
          <p:nvPr/>
        </p:nvGrpSpPr>
        <p:grpSpPr>
          <a:xfrm>
            <a:off x="9794671" y="7467307"/>
            <a:ext cx="2545672" cy="2511895"/>
            <a:chOff x="0" y="0"/>
            <a:chExt cx="670465" cy="661569"/>
          </a:xfrm>
        </p:grpSpPr>
        <p:sp>
          <p:nvSpPr>
            <p:cNvPr id="19" name="Freeform 19"/>
            <p:cNvSpPr/>
            <p:nvPr/>
          </p:nvSpPr>
          <p:spPr>
            <a:xfrm>
              <a:off x="0" y="0"/>
              <a:ext cx="670465" cy="661569"/>
            </a:xfrm>
            <a:custGeom>
              <a:avLst/>
              <a:gdLst/>
              <a:ahLst/>
              <a:cxnLst/>
              <a:rect l="l" t="t" r="r" b="b"/>
              <a:pathLst>
                <a:path w="670465" h="661569">
                  <a:moveTo>
                    <a:pt x="155102" y="0"/>
                  </a:moveTo>
                  <a:lnTo>
                    <a:pt x="515363" y="0"/>
                  </a:lnTo>
                  <a:cubicBezTo>
                    <a:pt x="556499" y="0"/>
                    <a:pt x="595950" y="16341"/>
                    <a:pt x="625037" y="45428"/>
                  </a:cubicBezTo>
                  <a:cubicBezTo>
                    <a:pt x="654124" y="74515"/>
                    <a:pt x="670465" y="113966"/>
                    <a:pt x="670465" y="155102"/>
                  </a:cubicBezTo>
                  <a:lnTo>
                    <a:pt x="670465" y="506467"/>
                  </a:lnTo>
                  <a:cubicBezTo>
                    <a:pt x="670465" y="592128"/>
                    <a:pt x="601024" y="661569"/>
                    <a:pt x="515363" y="661569"/>
                  </a:cubicBezTo>
                  <a:lnTo>
                    <a:pt x="155102" y="661569"/>
                  </a:lnTo>
                  <a:cubicBezTo>
                    <a:pt x="113966" y="661569"/>
                    <a:pt x="74515" y="645228"/>
                    <a:pt x="45428" y="616141"/>
                  </a:cubicBezTo>
                  <a:cubicBezTo>
                    <a:pt x="16341" y="587054"/>
                    <a:pt x="0" y="547603"/>
                    <a:pt x="0" y="506467"/>
                  </a:cubicBezTo>
                  <a:lnTo>
                    <a:pt x="0" y="155102"/>
                  </a:lnTo>
                  <a:cubicBezTo>
                    <a:pt x="0" y="113966"/>
                    <a:pt x="16341" y="74515"/>
                    <a:pt x="45428" y="45428"/>
                  </a:cubicBezTo>
                  <a:cubicBezTo>
                    <a:pt x="74515" y="16341"/>
                    <a:pt x="113966" y="0"/>
                    <a:pt x="155102" y="0"/>
                  </a:cubicBezTo>
                  <a:close/>
                </a:path>
              </a:pathLst>
            </a:custGeom>
            <a:solidFill>
              <a:srgbClr val="85C9EE"/>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nSpc>
                  <a:spcPts val="3414"/>
                </a:lnSpc>
              </a:pPr>
              <a:r>
                <a:rPr lang="en-US" sz="2439" dirty="0">
                  <a:solidFill>
                    <a:srgbClr val="000000"/>
                  </a:solidFill>
                  <a:latin typeface="Canva Sans Bold"/>
                </a:rPr>
                <a:t>Is there progress?</a:t>
              </a:r>
            </a:p>
          </p:txBody>
        </p:sp>
      </p:grpSp>
      <p:grpSp>
        <p:nvGrpSpPr>
          <p:cNvPr id="21" name="Group 21"/>
          <p:cNvGrpSpPr/>
          <p:nvPr/>
        </p:nvGrpSpPr>
        <p:grpSpPr>
          <a:xfrm>
            <a:off x="3772551" y="7630637"/>
            <a:ext cx="3777572" cy="2241681"/>
            <a:chOff x="-443269" y="-12779"/>
            <a:chExt cx="953936" cy="721452"/>
          </a:xfrm>
        </p:grpSpPr>
        <p:sp>
          <p:nvSpPr>
            <p:cNvPr id="22" name="Freeform 22"/>
            <p:cNvSpPr/>
            <p:nvPr/>
          </p:nvSpPr>
          <p:spPr>
            <a:xfrm>
              <a:off x="-443269" y="-12779"/>
              <a:ext cx="865337" cy="708673"/>
            </a:xfrm>
            <a:custGeom>
              <a:avLst/>
              <a:gdLst/>
              <a:ahLst/>
              <a:cxnLst/>
              <a:rect l="l" t="t" r="r" b="b"/>
              <a:pathLst>
                <a:path w="688257" h="688257">
                  <a:moveTo>
                    <a:pt x="151092" y="0"/>
                  </a:moveTo>
                  <a:lnTo>
                    <a:pt x="537165" y="0"/>
                  </a:lnTo>
                  <a:cubicBezTo>
                    <a:pt x="577237" y="0"/>
                    <a:pt x="615668" y="15919"/>
                    <a:pt x="644003" y="44254"/>
                  </a:cubicBezTo>
                  <a:cubicBezTo>
                    <a:pt x="672338" y="72589"/>
                    <a:pt x="688257" y="111020"/>
                    <a:pt x="688257" y="151092"/>
                  </a:cubicBezTo>
                  <a:lnTo>
                    <a:pt x="688257" y="537165"/>
                  </a:lnTo>
                  <a:cubicBezTo>
                    <a:pt x="688257" y="577237"/>
                    <a:pt x="672338" y="615668"/>
                    <a:pt x="644003" y="644003"/>
                  </a:cubicBezTo>
                  <a:cubicBezTo>
                    <a:pt x="615668" y="672338"/>
                    <a:pt x="577237" y="688257"/>
                    <a:pt x="537165" y="688257"/>
                  </a:cubicBezTo>
                  <a:lnTo>
                    <a:pt x="151092" y="688257"/>
                  </a:lnTo>
                  <a:cubicBezTo>
                    <a:pt x="111020" y="688257"/>
                    <a:pt x="72589" y="672338"/>
                    <a:pt x="44254" y="644003"/>
                  </a:cubicBezTo>
                  <a:cubicBezTo>
                    <a:pt x="15919" y="615668"/>
                    <a:pt x="0" y="577237"/>
                    <a:pt x="0" y="537165"/>
                  </a:cubicBezTo>
                  <a:lnTo>
                    <a:pt x="0" y="151092"/>
                  </a:lnTo>
                  <a:cubicBezTo>
                    <a:pt x="0" y="111020"/>
                    <a:pt x="15919" y="72589"/>
                    <a:pt x="44254" y="44254"/>
                  </a:cubicBezTo>
                  <a:cubicBezTo>
                    <a:pt x="72589" y="15919"/>
                    <a:pt x="111020" y="0"/>
                    <a:pt x="151092" y="0"/>
                  </a:cubicBezTo>
                  <a:close/>
                </a:path>
              </a:pathLst>
            </a:custGeom>
            <a:solidFill>
              <a:srgbClr val="85C9EE"/>
            </a:solidFill>
          </p:spPr>
        </p:sp>
        <p:sp>
          <p:nvSpPr>
            <p:cNvPr id="23" name="TextBox 23"/>
            <p:cNvSpPr txBox="1"/>
            <p:nvPr/>
          </p:nvSpPr>
          <p:spPr>
            <a:xfrm flipH="1">
              <a:off x="-443269" y="0"/>
              <a:ext cx="953936" cy="708673"/>
            </a:xfrm>
            <a:prstGeom prst="rect">
              <a:avLst/>
            </a:prstGeom>
          </p:spPr>
          <p:txBody>
            <a:bodyPr lIns="50800" tIns="50800" rIns="50800" bIns="50800" rtlCol="0" anchor="ctr"/>
            <a:lstStyle/>
            <a:p>
              <a:pPr algn="ctr">
                <a:lnSpc>
                  <a:spcPts val="3414"/>
                </a:lnSpc>
              </a:pPr>
              <a:r>
                <a:rPr lang="en-US" sz="2439" dirty="0">
                  <a:solidFill>
                    <a:srgbClr val="000000"/>
                  </a:solidFill>
                  <a:latin typeface="Canva Sans Bold"/>
                </a:rPr>
                <a:t>Who is doing the work here?</a:t>
              </a:r>
            </a:p>
            <a:p>
              <a:pPr algn="ctr">
                <a:lnSpc>
                  <a:spcPts val="3414"/>
                </a:lnSpc>
              </a:pPr>
              <a:r>
                <a:rPr lang="en-US" sz="2439" dirty="0">
                  <a:solidFill>
                    <a:srgbClr val="000000"/>
                  </a:solidFill>
                  <a:latin typeface="Canva Sans Bold"/>
                </a:rPr>
                <a:t>Building parental capacity</a:t>
              </a:r>
            </a:p>
          </p:txBody>
        </p:sp>
      </p:grpSp>
      <p:grpSp>
        <p:nvGrpSpPr>
          <p:cNvPr id="27" name="Group 27"/>
          <p:cNvGrpSpPr/>
          <p:nvPr/>
        </p:nvGrpSpPr>
        <p:grpSpPr>
          <a:xfrm>
            <a:off x="13940553" y="6015256"/>
            <a:ext cx="2783140" cy="3230762"/>
            <a:chOff x="-277031" y="-271965"/>
            <a:chExt cx="809173" cy="939315"/>
          </a:xfrm>
        </p:grpSpPr>
        <p:sp>
          <p:nvSpPr>
            <p:cNvPr id="28" name="Freeform 28"/>
            <p:cNvSpPr/>
            <p:nvPr/>
          </p:nvSpPr>
          <p:spPr>
            <a:xfrm>
              <a:off x="-277031" y="-256194"/>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5C9EE"/>
            </a:solidFill>
          </p:spPr>
        </p:sp>
        <p:sp>
          <p:nvSpPr>
            <p:cNvPr id="29" name="TextBox 29"/>
            <p:cNvSpPr txBox="1"/>
            <p:nvPr/>
          </p:nvSpPr>
          <p:spPr>
            <a:xfrm>
              <a:off x="-277031" y="-271965"/>
              <a:ext cx="809173" cy="939315"/>
            </a:xfrm>
            <a:prstGeom prst="rect">
              <a:avLst/>
            </a:prstGeom>
          </p:spPr>
          <p:txBody>
            <a:bodyPr lIns="50800" tIns="50800" rIns="50800" bIns="50800" rtlCol="0" anchor="ctr"/>
            <a:lstStyle/>
            <a:p>
              <a:pPr algn="ctr">
                <a:lnSpc>
                  <a:spcPts val="3414"/>
                </a:lnSpc>
              </a:pPr>
              <a:r>
                <a:rPr lang="en-US" sz="2439" dirty="0">
                  <a:solidFill>
                    <a:srgbClr val="000000"/>
                  </a:solidFill>
                  <a:latin typeface="Canva Sans Bold"/>
                </a:rPr>
                <a:t>Review,</a:t>
              </a:r>
            </a:p>
            <a:p>
              <a:pPr algn="ctr">
                <a:lnSpc>
                  <a:spcPts val="3414"/>
                </a:lnSpc>
              </a:pPr>
              <a:r>
                <a:rPr lang="en-US" sz="2439" dirty="0">
                  <a:solidFill>
                    <a:srgbClr val="000000"/>
                  </a:solidFill>
                  <a:latin typeface="Canva Sans Bold"/>
                </a:rPr>
                <a:t>Check in</a:t>
              </a:r>
            </a:p>
            <a:p>
              <a:pPr algn="ctr">
                <a:lnSpc>
                  <a:spcPts val="3414"/>
                </a:lnSpc>
              </a:pPr>
              <a:r>
                <a:rPr lang="en-US" sz="2439" dirty="0">
                  <a:solidFill>
                    <a:srgbClr val="000000"/>
                  </a:solidFill>
                  <a:latin typeface="Canva Sans Bold"/>
                </a:rPr>
                <a:t>Reset </a:t>
              </a:r>
            </a:p>
          </p:txBody>
        </p:sp>
      </p:grpSp>
      <p:grpSp>
        <p:nvGrpSpPr>
          <p:cNvPr id="30" name="Group 30"/>
          <p:cNvGrpSpPr/>
          <p:nvPr/>
        </p:nvGrpSpPr>
        <p:grpSpPr>
          <a:xfrm>
            <a:off x="14349387" y="1673223"/>
            <a:ext cx="3509293" cy="3863373"/>
            <a:chOff x="-3682731" y="-2827905"/>
            <a:chExt cx="2212008" cy="2222243"/>
          </a:xfrm>
        </p:grpSpPr>
        <p:sp>
          <p:nvSpPr>
            <p:cNvPr id="31" name="Freeform 31"/>
            <p:cNvSpPr/>
            <p:nvPr/>
          </p:nvSpPr>
          <p:spPr>
            <a:xfrm>
              <a:off x="-3682731" y="-2543866"/>
              <a:ext cx="2212008" cy="160678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5C9EE"/>
            </a:solidFill>
          </p:spPr>
        </p:sp>
        <p:sp>
          <p:nvSpPr>
            <p:cNvPr id="32" name="TextBox 32"/>
            <p:cNvSpPr txBox="1"/>
            <p:nvPr/>
          </p:nvSpPr>
          <p:spPr>
            <a:xfrm>
              <a:off x="-3682731" y="-2827905"/>
              <a:ext cx="2140395" cy="2222243"/>
            </a:xfrm>
            <a:prstGeom prst="rect">
              <a:avLst/>
            </a:prstGeom>
          </p:spPr>
          <p:txBody>
            <a:bodyPr lIns="50800" tIns="50800" rIns="50800" bIns="50800" rtlCol="0" anchor="ctr"/>
            <a:lstStyle/>
            <a:p>
              <a:pPr algn="ctr">
                <a:lnSpc>
                  <a:spcPts val="3414"/>
                </a:lnSpc>
              </a:pPr>
              <a:r>
                <a:rPr lang="en-US" sz="2439" dirty="0">
                  <a:solidFill>
                    <a:srgbClr val="000000"/>
                  </a:solidFill>
                  <a:latin typeface="Canva Sans Bold"/>
                </a:rPr>
                <a:t>Is anything else needed?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B9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472673"/>
          </a:xfrm>
          <a:custGeom>
            <a:avLst/>
            <a:gdLst/>
            <a:ahLst/>
            <a:cxnLst/>
            <a:rect l="l" t="t" r="r" b="b"/>
            <a:pathLst>
              <a:path w="21546444" h="12119875">
                <a:moveTo>
                  <a:pt x="0" y="0"/>
                </a:moveTo>
                <a:lnTo>
                  <a:pt x="21546444" y="0"/>
                </a:lnTo>
                <a:lnTo>
                  <a:pt x="21546444" y="12119875"/>
                </a:lnTo>
                <a:lnTo>
                  <a:pt x="0" y="12119875"/>
                </a:lnTo>
                <a:lnTo>
                  <a:pt x="0" y="0"/>
                </a:lnTo>
                <a:close/>
              </a:path>
            </a:pathLst>
          </a:custGeom>
          <a:blipFill>
            <a:blip r:embed="rId3">
              <a:extLst>
                <a:ext uri="{96DAC541-7B7A-43D3-8B79-37D633B846F1}">
                  <asvg:svgBlip xmlns:asvg="http://schemas.microsoft.com/office/drawing/2016/SVG/main" r:embed="rId4"/>
                </a:ext>
              </a:extLst>
            </a:blip>
            <a:stretch>
              <a:fillRect l="-5727" t="-249008" r="-12090" b="1"/>
            </a:stretch>
          </a:blipFill>
        </p:spPr>
        <p:txBody>
          <a:bodyPr/>
          <a:lstStyle/>
          <a:p>
            <a:endParaRPr lang="en-AU"/>
          </a:p>
        </p:txBody>
      </p:sp>
      <p:graphicFrame>
        <p:nvGraphicFramePr>
          <p:cNvPr id="3" name="Table 3"/>
          <p:cNvGraphicFramePr>
            <a:graphicFrameLocks noGrp="1"/>
          </p:cNvGraphicFramePr>
          <p:nvPr>
            <p:extLst>
              <p:ext uri="{D42A27DB-BD31-4B8C-83A1-F6EECF244321}">
                <p14:modId xmlns:p14="http://schemas.microsoft.com/office/powerpoint/2010/main" val="2631148465"/>
              </p:ext>
            </p:extLst>
          </p:nvPr>
        </p:nvGraphicFramePr>
        <p:xfrm>
          <a:off x="1610512" y="7207737"/>
          <a:ext cx="16230600" cy="3879363"/>
        </p:xfrm>
        <a:graphic>
          <a:graphicData uri="http://schemas.openxmlformats.org/drawingml/2006/table">
            <a:tbl>
              <a:tblPr/>
              <a:tblGrid>
                <a:gridCol w="54102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1996633">
                <a:tc>
                  <a:txBody>
                    <a:bodyPr/>
                    <a:lstStyle/>
                    <a:p>
                      <a:pPr marL="0" lvl="0" indent="0" algn="l">
                        <a:lnSpc>
                          <a:spcPts val="3639"/>
                        </a:lnSpc>
                        <a:spcBef>
                          <a:spcPct val="0"/>
                        </a:spcBef>
                        <a:defRPr/>
                      </a:pPr>
                      <a:r>
                        <a:rPr lang="en-US" sz="2799" dirty="0">
                          <a:solidFill>
                            <a:srgbClr val="02386E"/>
                          </a:solidFill>
                          <a:latin typeface="Roboto Bold"/>
                        </a:rPr>
                        <a:t>Keep it concise and record progress as change occurs</a:t>
                      </a:r>
                      <a:endParaRPr lang="en-US" sz="1100" dirty="0"/>
                    </a:p>
                  </a:txBody>
                  <a:tcPr marL="190500" marR="190500" marT="190500" marB="190500" anchor="b">
                    <a:lnL w="19050" cap="flat" cmpd="sng" algn="ctr">
                      <a:solidFill>
                        <a:srgbClr val="57B9C2"/>
                      </a:solidFill>
                      <a:prstDash val="solid"/>
                      <a:round/>
                      <a:headEnd type="none" w="med" len="med"/>
                      <a:tailEnd type="none" w="med" len="med"/>
                    </a:lnL>
                    <a:lnR w="19050" cap="flat" cmpd="sng" algn="ctr">
                      <a:solidFill>
                        <a:srgbClr val="57B9C2"/>
                      </a:solidFill>
                      <a:prstDash val="solid"/>
                      <a:round/>
                      <a:headEnd type="none" w="med" len="med"/>
                      <a:tailEnd type="none" w="med" len="med"/>
                    </a:lnR>
                    <a:lnT w="19050" cap="flat" cmpd="sng" algn="ctr">
                      <a:solidFill>
                        <a:srgbClr val="57B9C2"/>
                      </a:solidFill>
                      <a:prstDash val="solid"/>
                      <a:round/>
                      <a:headEnd type="none" w="med" len="med"/>
                      <a:tailEnd type="none" w="med" len="med"/>
                    </a:lnT>
                    <a:lnB w="19050" cap="flat" cmpd="sng" algn="ctr">
                      <a:solidFill>
                        <a:srgbClr val="57B9C2"/>
                      </a:solidFill>
                      <a:prstDash val="solid"/>
                      <a:round/>
                      <a:headEnd type="none" w="med" len="med"/>
                      <a:tailEnd type="none" w="med" len="med"/>
                    </a:lnB>
                  </a:tcPr>
                </a:tc>
                <a:tc>
                  <a:txBody>
                    <a:bodyPr/>
                    <a:lstStyle/>
                    <a:p>
                      <a:pPr algn="l">
                        <a:lnSpc>
                          <a:spcPts val="3639"/>
                        </a:lnSpc>
                        <a:defRPr/>
                      </a:pPr>
                      <a:r>
                        <a:rPr lang="en-US" sz="2799" dirty="0">
                          <a:solidFill>
                            <a:srgbClr val="02386E"/>
                          </a:solidFill>
                          <a:latin typeface="Roboto Bold"/>
                        </a:rPr>
                        <a:t>Use the caregiver's </a:t>
                      </a:r>
                      <a:endParaRPr lang="en-US" sz="1100" dirty="0"/>
                    </a:p>
                    <a:p>
                      <a:pPr marL="0" lvl="0" indent="0">
                        <a:lnSpc>
                          <a:spcPts val="3639"/>
                        </a:lnSpc>
                        <a:spcBef>
                          <a:spcPct val="0"/>
                        </a:spcBef>
                      </a:pPr>
                      <a:r>
                        <a:rPr lang="en-US" sz="2799" dirty="0">
                          <a:solidFill>
                            <a:srgbClr val="02386E"/>
                          </a:solidFill>
                          <a:latin typeface="Roboto Bold"/>
                        </a:rPr>
                        <a:t>language</a:t>
                      </a:r>
                    </a:p>
                  </a:txBody>
                  <a:tcPr marL="190500" marR="190500" marT="190500" marB="190500" anchor="b">
                    <a:lnL w="19050" cap="flat" cmpd="sng" algn="ctr">
                      <a:solidFill>
                        <a:srgbClr val="57B9C2"/>
                      </a:solidFill>
                      <a:prstDash val="solid"/>
                      <a:round/>
                      <a:headEnd type="none" w="med" len="med"/>
                      <a:tailEnd type="none" w="med" len="med"/>
                    </a:lnL>
                    <a:lnR w="19050" cap="flat" cmpd="sng" algn="ctr">
                      <a:solidFill>
                        <a:srgbClr val="57B9C2"/>
                      </a:solidFill>
                      <a:prstDash val="solid"/>
                      <a:round/>
                      <a:headEnd type="none" w="med" len="med"/>
                      <a:tailEnd type="none" w="med" len="med"/>
                    </a:lnR>
                    <a:lnT w="19050" cap="flat" cmpd="sng" algn="ctr">
                      <a:solidFill>
                        <a:srgbClr val="57B9C2"/>
                      </a:solidFill>
                      <a:prstDash val="solid"/>
                      <a:round/>
                      <a:headEnd type="none" w="med" len="med"/>
                      <a:tailEnd type="none" w="med" len="med"/>
                    </a:lnT>
                    <a:lnB w="19050" cap="flat" cmpd="sng" algn="ctr">
                      <a:solidFill>
                        <a:srgbClr val="57B9C2"/>
                      </a:solidFill>
                      <a:prstDash val="solid"/>
                      <a:round/>
                      <a:headEnd type="none" w="med" len="med"/>
                      <a:tailEnd type="none" w="med" len="med"/>
                    </a:lnB>
                  </a:tcPr>
                </a:tc>
                <a:tc>
                  <a:txBody>
                    <a:bodyPr/>
                    <a:lstStyle/>
                    <a:p>
                      <a:pPr marL="0" lvl="0" indent="0" algn="l">
                        <a:lnSpc>
                          <a:spcPts val="3639"/>
                        </a:lnSpc>
                        <a:spcBef>
                          <a:spcPct val="0"/>
                        </a:spcBef>
                        <a:defRPr/>
                      </a:pPr>
                      <a:r>
                        <a:rPr lang="en-US" sz="2799" dirty="0">
                          <a:solidFill>
                            <a:srgbClr val="02386E"/>
                          </a:solidFill>
                          <a:latin typeface="Roboto Bold"/>
                        </a:rPr>
                        <a:t>Communication tool with UMCH and other agencies </a:t>
                      </a:r>
                      <a:endParaRPr lang="en-US" sz="1100" dirty="0"/>
                    </a:p>
                  </a:txBody>
                  <a:tcPr marL="190500" marR="190500" marT="190500" marB="190500" anchor="b">
                    <a:lnL w="19050" cap="flat" cmpd="sng" algn="ctr">
                      <a:solidFill>
                        <a:srgbClr val="57B9C2"/>
                      </a:solidFill>
                      <a:prstDash val="solid"/>
                      <a:round/>
                      <a:headEnd type="none" w="med" len="med"/>
                      <a:tailEnd type="none" w="med" len="med"/>
                    </a:lnL>
                    <a:lnR w="19050" cap="flat" cmpd="sng" algn="ctr">
                      <a:solidFill>
                        <a:srgbClr val="57B9C2"/>
                      </a:solidFill>
                      <a:prstDash val="solid"/>
                      <a:round/>
                      <a:headEnd type="none" w="med" len="med"/>
                      <a:tailEnd type="none" w="med" len="med"/>
                    </a:lnR>
                    <a:lnT w="19050" cap="flat" cmpd="sng" algn="ctr">
                      <a:solidFill>
                        <a:srgbClr val="57B9C2"/>
                      </a:solidFill>
                      <a:prstDash val="solid"/>
                      <a:round/>
                      <a:headEnd type="none" w="med" len="med"/>
                      <a:tailEnd type="none" w="med" len="med"/>
                    </a:lnT>
                    <a:lnB w="19050" cap="flat" cmpd="sng" algn="ctr">
                      <a:solidFill>
                        <a:srgbClr val="57B9C2"/>
                      </a:solidFill>
                      <a:prstDash val="solid"/>
                      <a:round/>
                      <a:headEnd type="none" w="med" len="med"/>
                      <a:tailEnd type="none" w="med" len="med"/>
                    </a:lnB>
                  </a:tcPr>
                </a:tc>
                <a:extLst>
                  <a:ext uri="{0D108BD9-81ED-4DB2-BD59-A6C34878D82A}">
                    <a16:rowId xmlns:a16="http://schemas.microsoft.com/office/drawing/2014/main" val="10000"/>
                  </a:ext>
                </a:extLst>
              </a:tr>
              <a:tr h="1882730">
                <a:tc>
                  <a:txBody>
                    <a:bodyPr/>
                    <a:lstStyle/>
                    <a:p>
                      <a:pPr marL="0" lvl="0" indent="0" algn="l">
                        <a:lnSpc>
                          <a:spcPts val="3120"/>
                        </a:lnSpc>
                        <a:spcBef>
                          <a:spcPct val="0"/>
                        </a:spcBef>
                        <a:defRPr/>
                      </a:pPr>
                      <a:endParaRPr lang="en-US" sz="1100" dirty="0"/>
                    </a:p>
                  </a:txBody>
                  <a:tcPr marL="190500" marR="190500" marT="190500" marB="190500">
                    <a:lnL w="19050" cap="flat" cmpd="sng" algn="ctr">
                      <a:solidFill>
                        <a:srgbClr val="57B9C2"/>
                      </a:solidFill>
                      <a:prstDash val="solid"/>
                      <a:round/>
                      <a:headEnd type="none" w="med" len="med"/>
                      <a:tailEnd type="none" w="med" len="med"/>
                    </a:lnL>
                    <a:lnR w="19050" cap="flat" cmpd="sng" algn="ctr">
                      <a:solidFill>
                        <a:srgbClr val="57B9C2"/>
                      </a:solidFill>
                      <a:prstDash val="solid"/>
                      <a:round/>
                      <a:headEnd type="none" w="med" len="med"/>
                      <a:tailEnd type="none" w="med" len="med"/>
                    </a:lnR>
                    <a:lnT w="19050" cap="flat" cmpd="sng" algn="ctr">
                      <a:solidFill>
                        <a:srgbClr val="57B9C2"/>
                      </a:solidFill>
                      <a:prstDash val="solid"/>
                      <a:round/>
                      <a:headEnd type="none" w="med" len="med"/>
                      <a:tailEnd type="none" w="med" len="med"/>
                    </a:lnT>
                    <a:lnB w="19050" cap="flat" cmpd="sng" algn="ctr">
                      <a:solidFill>
                        <a:srgbClr val="57B9C2"/>
                      </a:solidFill>
                      <a:prstDash val="solid"/>
                      <a:round/>
                      <a:headEnd type="none" w="med" len="med"/>
                      <a:tailEnd type="none" w="med" len="med"/>
                    </a:lnB>
                  </a:tcPr>
                </a:tc>
                <a:tc>
                  <a:txBody>
                    <a:bodyPr/>
                    <a:lstStyle/>
                    <a:p>
                      <a:pPr marL="0" lvl="0" indent="0" algn="l">
                        <a:lnSpc>
                          <a:spcPts val="3120"/>
                        </a:lnSpc>
                        <a:spcBef>
                          <a:spcPct val="0"/>
                        </a:spcBef>
                        <a:defRPr/>
                      </a:pPr>
                      <a:endParaRPr lang="en-US" sz="1100" dirty="0"/>
                    </a:p>
                  </a:txBody>
                  <a:tcPr marL="190500" marR="190500" marT="190500" marB="190500">
                    <a:lnL w="19050" cap="flat" cmpd="sng" algn="ctr">
                      <a:solidFill>
                        <a:srgbClr val="57B9C2"/>
                      </a:solidFill>
                      <a:prstDash val="solid"/>
                      <a:round/>
                      <a:headEnd type="none" w="med" len="med"/>
                      <a:tailEnd type="none" w="med" len="med"/>
                    </a:lnL>
                    <a:lnR w="19050" cap="flat" cmpd="sng" algn="ctr">
                      <a:solidFill>
                        <a:srgbClr val="57B9C2"/>
                      </a:solidFill>
                      <a:prstDash val="solid"/>
                      <a:round/>
                      <a:headEnd type="none" w="med" len="med"/>
                      <a:tailEnd type="none" w="med" len="med"/>
                    </a:lnR>
                    <a:lnT w="19050" cap="flat" cmpd="sng" algn="ctr">
                      <a:solidFill>
                        <a:srgbClr val="57B9C2"/>
                      </a:solidFill>
                      <a:prstDash val="solid"/>
                      <a:round/>
                      <a:headEnd type="none" w="med" len="med"/>
                      <a:tailEnd type="none" w="med" len="med"/>
                    </a:lnT>
                    <a:lnB w="19050" cap="flat" cmpd="sng" algn="ctr">
                      <a:solidFill>
                        <a:srgbClr val="57B9C2"/>
                      </a:solidFill>
                      <a:prstDash val="solid"/>
                      <a:round/>
                      <a:headEnd type="none" w="med" len="med"/>
                      <a:tailEnd type="none" w="med" len="med"/>
                    </a:lnB>
                  </a:tcPr>
                </a:tc>
                <a:tc>
                  <a:txBody>
                    <a:bodyPr/>
                    <a:lstStyle/>
                    <a:p>
                      <a:pPr marL="0" lvl="0" indent="0" algn="l">
                        <a:lnSpc>
                          <a:spcPts val="3120"/>
                        </a:lnSpc>
                        <a:spcBef>
                          <a:spcPct val="0"/>
                        </a:spcBef>
                        <a:defRPr/>
                      </a:pPr>
                      <a:endParaRPr lang="en-US" sz="1100" dirty="0"/>
                    </a:p>
                  </a:txBody>
                  <a:tcPr marL="190500" marR="190500" marT="190500" marB="190500">
                    <a:lnL w="19050" cap="flat" cmpd="sng" algn="ctr">
                      <a:solidFill>
                        <a:srgbClr val="57B9C2"/>
                      </a:solidFill>
                      <a:prstDash val="solid"/>
                      <a:round/>
                      <a:headEnd type="none" w="med" len="med"/>
                      <a:tailEnd type="none" w="med" len="med"/>
                    </a:lnL>
                    <a:lnR w="19050" cap="flat" cmpd="sng" algn="ctr">
                      <a:solidFill>
                        <a:srgbClr val="57B9C2"/>
                      </a:solidFill>
                      <a:prstDash val="solid"/>
                      <a:round/>
                      <a:headEnd type="none" w="med" len="med"/>
                      <a:tailEnd type="none" w="med" len="med"/>
                    </a:lnR>
                    <a:lnT w="19050" cap="flat" cmpd="sng" algn="ctr">
                      <a:solidFill>
                        <a:srgbClr val="57B9C2"/>
                      </a:solidFill>
                      <a:prstDash val="solid"/>
                      <a:round/>
                      <a:headEnd type="none" w="med" len="med"/>
                      <a:tailEnd type="none" w="med" len="med"/>
                    </a:lnT>
                    <a:lnB w="19050" cap="flat" cmpd="sng" algn="ctr">
                      <a:solidFill>
                        <a:srgbClr val="57B9C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Freeform 4"/>
          <p:cNvSpPr/>
          <p:nvPr/>
        </p:nvSpPr>
        <p:spPr>
          <a:xfrm>
            <a:off x="7494009" y="3514512"/>
            <a:ext cx="3498499" cy="3257977"/>
          </a:xfrm>
          <a:custGeom>
            <a:avLst/>
            <a:gdLst/>
            <a:ahLst/>
            <a:cxnLst/>
            <a:rect l="l" t="t" r="r" b="b"/>
            <a:pathLst>
              <a:path w="3498499" h="3257977">
                <a:moveTo>
                  <a:pt x="0" y="0"/>
                </a:moveTo>
                <a:lnTo>
                  <a:pt x="3498499" y="0"/>
                </a:lnTo>
                <a:lnTo>
                  <a:pt x="3498499" y="3257976"/>
                </a:lnTo>
                <a:lnTo>
                  <a:pt x="0" y="3257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5" name="Freeform 5"/>
          <p:cNvSpPr/>
          <p:nvPr/>
        </p:nvSpPr>
        <p:spPr>
          <a:xfrm>
            <a:off x="13030200" y="3451199"/>
            <a:ext cx="3304911" cy="3304911"/>
          </a:xfrm>
          <a:custGeom>
            <a:avLst/>
            <a:gdLst/>
            <a:ahLst/>
            <a:cxnLst/>
            <a:rect l="l" t="t" r="r" b="b"/>
            <a:pathLst>
              <a:path w="3304911" h="3304911">
                <a:moveTo>
                  <a:pt x="0" y="0"/>
                </a:moveTo>
                <a:lnTo>
                  <a:pt x="3304910" y="0"/>
                </a:lnTo>
                <a:lnTo>
                  <a:pt x="3304910" y="3304911"/>
                </a:lnTo>
                <a:lnTo>
                  <a:pt x="0" y="3304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6" name="Freeform 6"/>
          <p:cNvSpPr/>
          <p:nvPr/>
        </p:nvSpPr>
        <p:spPr>
          <a:xfrm>
            <a:off x="1752600" y="3924300"/>
            <a:ext cx="3401174" cy="3341654"/>
          </a:xfrm>
          <a:custGeom>
            <a:avLst/>
            <a:gdLst/>
            <a:ahLst/>
            <a:cxnLst/>
            <a:rect l="l" t="t" r="r" b="b"/>
            <a:pathLst>
              <a:path w="3401174" h="3341654">
                <a:moveTo>
                  <a:pt x="0" y="0"/>
                </a:moveTo>
                <a:lnTo>
                  <a:pt x="3401175" y="0"/>
                </a:lnTo>
                <a:lnTo>
                  <a:pt x="3401175" y="3341654"/>
                </a:lnTo>
                <a:lnTo>
                  <a:pt x="0" y="3341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7" name="TextBox 7"/>
          <p:cNvSpPr txBox="1"/>
          <p:nvPr/>
        </p:nvSpPr>
        <p:spPr>
          <a:xfrm>
            <a:off x="1037492" y="1314450"/>
            <a:ext cx="14659708" cy="927498"/>
          </a:xfrm>
          <a:prstGeom prst="rect">
            <a:avLst/>
          </a:prstGeom>
        </p:spPr>
        <p:txBody>
          <a:bodyPr wrap="square" lIns="0" tIns="0" rIns="0" bIns="0" rtlCol="0" anchor="t">
            <a:spAutoFit/>
          </a:bodyPr>
          <a:lstStyle/>
          <a:p>
            <a:pPr>
              <a:lnSpc>
                <a:spcPts val="7679"/>
              </a:lnSpc>
            </a:pPr>
            <a:r>
              <a:rPr lang="en-US" sz="6399" dirty="0">
                <a:solidFill>
                  <a:srgbClr val="02386E"/>
                </a:solidFill>
                <a:latin typeface="Telegraf Bold"/>
              </a:rPr>
              <a:t> A Final word about Documentation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1540</Words>
  <Application>Microsoft Office PowerPoint</Application>
  <PresentationFormat>Custom</PresentationFormat>
  <Paragraphs>188</Paragraphs>
  <Slides>10</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Canva Sans Bold</vt:lpstr>
      <vt:lpstr>Roboto Bold</vt:lpstr>
      <vt:lpstr>Roboto Italics</vt:lpstr>
      <vt:lpstr>Calibri</vt:lpstr>
      <vt:lpstr>Aileron Bold</vt:lpstr>
      <vt:lpstr>Canva Sans Bold Italics</vt:lpstr>
      <vt:lpstr>Telegraf Bold</vt:lpstr>
      <vt:lpstr>Telegraf</vt:lpstr>
      <vt:lpstr>Arial</vt:lpstr>
      <vt:lpstr>Symbol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Family Action Plan (CFAP)</dc:title>
  <dc:creator>Viviana Lawry</dc:creator>
  <cp:lastModifiedBy>Melissa Ryan</cp:lastModifiedBy>
  <cp:revision>8</cp:revision>
  <cp:lastPrinted>2023-08-14T21:47:42Z</cp:lastPrinted>
  <dcterms:created xsi:type="dcterms:W3CDTF">2006-08-16T00:00:00Z</dcterms:created>
  <dcterms:modified xsi:type="dcterms:W3CDTF">2023-08-22T23:29:02Z</dcterms:modified>
  <dc:identifier>DAFqKW5MbhQ</dc:identifier>
</cp:coreProperties>
</file>