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27" r:id="rId5"/>
    <p:sldId id="328" r:id="rId6"/>
    <p:sldId id="343" r:id="rId7"/>
    <p:sldId id="346" r:id="rId8"/>
    <p:sldId id="344" r:id="rId9"/>
    <p:sldId id="335" r:id="rId10"/>
    <p:sldId id="336" r:id="rId11"/>
    <p:sldId id="362" r:id="rId12"/>
    <p:sldId id="337" r:id="rId13"/>
    <p:sldId id="338" r:id="rId14"/>
    <p:sldId id="339" r:id="rId15"/>
    <p:sldId id="345" r:id="rId16"/>
    <p:sldId id="347" r:id="rId17"/>
    <p:sldId id="363" r:id="rId18"/>
    <p:sldId id="349" r:id="rId19"/>
    <p:sldId id="355" r:id="rId20"/>
    <p:sldId id="359" r:id="rId21"/>
    <p:sldId id="360" r:id="rId22"/>
    <p:sldId id="365" r:id="rId23"/>
    <p:sldId id="366" r:id="rId24"/>
    <p:sldId id="368" r:id="rId25"/>
    <p:sldId id="367" r:id="rId26"/>
    <p:sldId id="361" r:id="rId27"/>
    <p:sldId id="334" r:id="rId28"/>
    <p:sldId id="341" r:id="rId29"/>
    <p:sldId id="34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McNair" initials="AM" lastIdx="9" clrIdx="0">
    <p:extLst>
      <p:ext uri="{19B8F6BF-5375-455C-9EA6-DF929625EA0E}">
        <p15:presenceInfo xmlns:p15="http://schemas.microsoft.com/office/powerpoint/2012/main" userId="11bbf373e3956476" providerId="Windows Live"/>
      </p:ext>
    </p:extLst>
  </p:cmAuthor>
  <p:cmAuthor id="2" name="Melissa Ryan" initials="MR" lastIdx="4" clrIdx="1">
    <p:extLst>
      <p:ext uri="{19B8F6BF-5375-455C-9EA6-DF929625EA0E}">
        <p15:presenceInfo xmlns:p15="http://schemas.microsoft.com/office/powerpoint/2012/main" userId="S::mryan@mav.asn.au::169f3ad4-a1c1-4d4c-bc50-d9e66cb109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5343F-CB76-4829-9DE8-EB71D82A580D}" v="9" dt="2023-03-29T21:19:47.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6915343F-CB76-4829-9DE8-EB71D82A580D}"/>
    <pc:docChg chg="undo custSel delSld modSld">
      <pc:chgData name="Melissa Ryan" userId="169f3ad4-a1c1-4d4c-bc50-d9e66cb109a9" providerId="ADAL" clId="{6915343F-CB76-4829-9DE8-EB71D82A580D}" dt="2023-03-31T01:11:17.019" v="877" actId="20577"/>
      <pc:docMkLst>
        <pc:docMk/>
      </pc:docMkLst>
      <pc:sldChg chg="modSp mod">
        <pc:chgData name="Melissa Ryan" userId="169f3ad4-a1c1-4d4c-bc50-d9e66cb109a9" providerId="ADAL" clId="{6915343F-CB76-4829-9DE8-EB71D82A580D}" dt="2023-03-29T21:01:29.864" v="14" actId="313"/>
        <pc:sldMkLst>
          <pc:docMk/>
          <pc:sldMk cId="665912548" sldId="328"/>
        </pc:sldMkLst>
        <pc:graphicFrameChg chg="modGraphic">
          <ac:chgData name="Melissa Ryan" userId="169f3ad4-a1c1-4d4c-bc50-d9e66cb109a9" providerId="ADAL" clId="{6915343F-CB76-4829-9DE8-EB71D82A580D}" dt="2023-03-29T21:01:29.864" v="14" actId="313"/>
          <ac:graphicFrameMkLst>
            <pc:docMk/>
            <pc:sldMk cId="665912548" sldId="328"/>
            <ac:graphicFrameMk id="2" creationId="{801BE9F7-CDDD-4453-AB9B-67075E704610}"/>
          </ac:graphicFrameMkLst>
        </pc:graphicFrameChg>
      </pc:sldChg>
      <pc:sldChg chg="del">
        <pc:chgData name="Melissa Ryan" userId="169f3ad4-a1c1-4d4c-bc50-d9e66cb109a9" providerId="ADAL" clId="{6915343F-CB76-4829-9DE8-EB71D82A580D}" dt="2023-03-29T23:41:41.681" v="752" actId="2696"/>
        <pc:sldMkLst>
          <pc:docMk/>
          <pc:sldMk cId="2772351588" sldId="329"/>
        </pc:sldMkLst>
      </pc:sldChg>
      <pc:sldChg chg="delCm">
        <pc:chgData name="Melissa Ryan" userId="169f3ad4-a1c1-4d4c-bc50-d9e66cb109a9" providerId="ADAL" clId="{6915343F-CB76-4829-9DE8-EB71D82A580D}" dt="2023-03-29T21:04:31.559" v="21" actId="1592"/>
        <pc:sldMkLst>
          <pc:docMk/>
          <pc:sldMk cId="2421268238" sldId="337"/>
        </pc:sldMkLst>
      </pc:sldChg>
      <pc:sldChg chg="addSp modSp mod delCm">
        <pc:chgData name="Melissa Ryan" userId="169f3ad4-a1c1-4d4c-bc50-d9e66cb109a9" providerId="ADAL" clId="{6915343F-CB76-4829-9DE8-EB71D82A580D}" dt="2023-03-29T21:04:57.773" v="22" actId="1592"/>
        <pc:sldMkLst>
          <pc:docMk/>
          <pc:sldMk cId="884155704" sldId="339"/>
        </pc:sldMkLst>
        <pc:spChg chg="mod">
          <ac:chgData name="Melissa Ryan" userId="169f3ad4-a1c1-4d4c-bc50-d9e66cb109a9" providerId="ADAL" clId="{6915343F-CB76-4829-9DE8-EB71D82A580D}" dt="2023-03-29T21:02:19.731" v="16" actId="20577"/>
          <ac:spMkLst>
            <pc:docMk/>
            <pc:sldMk cId="884155704" sldId="339"/>
            <ac:spMk id="3" creationId="{2AEEBD74-CC6D-4DAB-8DCA-3D2FC2DF6EFA}"/>
          </ac:spMkLst>
        </pc:spChg>
        <pc:picChg chg="add mod">
          <ac:chgData name="Melissa Ryan" userId="169f3ad4-a1c1-4d4c-bc50-d9e66cb109a9" providerId="ADAL" clId="{6915343F-CB76-4829-9DE8-EB71D82A580D}" dt="2023-03-29T21:02:23.018" v="18" actId="1076"/>
          <ac:picMkLst>
            <pc:docMk/>
            <pc:sldMk cId="884155704" sldId="339"/>
            <ac:picMk id="4" creationId="{D7E873F3-4867-A9DA-83B0-1F80243AAED9}"/>
          </ac:picMkLst>
        </pc:picChg>
      </pc:sldChg>
      <pc:sldChg chg="addSp delSp modSp mod">
        <pc:chgData name="Melissa Ryan" userId="169f3ad4-a1c1-4d4c-bc50-d9e66cb109a9" providerId="ADAL" clId="{6915343F-CB76-4829-9DE8-EB71D82A580D}" dt="2023-03-29T23:40:09.964" v="751" actId="13926"/>
        <pc:sldMkLst>
          <pc:docMk/>
          <pc:sldMk cId="4213789948" sldId="341"/>
        </pc:sldMkLst>
        <pc:spChg chg="mod">
          <ac:chgData name="Melissa Ryan" userId="169f3ad4-a1c1-4d4c-bc50-d9e66cb109a9" providerId="ADAL" clId="{6915343F-CB76-4829-9DE8-EB71D82A580D}" dt="2023-03-29T23:40:09.964" v="751" actId="13926"/>
          <ac:spMkLst>
            <pc:docMk/>
            <pc:sldMk cId="4213789948" sldId="341"/>
            <ac:spMk id="2" creationId="{FBCD98BA-FBE3-88A4-5E89-07B5FC2574AD}"/>
          </ac:spMkLst>
        </pc:spChg>
        <pc:spChg chg="mod">
          <ac:chgData name="Melissa Ryan" userId="169f3ad4-a1c1-4d4c-bc50-d9e66cb109a9" providerId="ADAL" clId="{6915343F-CB76-4829-9DE8-EB71D82A580D}" dt="2023-03-29T21:21:38.709" v="298" actId="27636"/>
          <ac:spMkLst>
            <pc:docMk/>
            <pc:sldMk cId="4213789948" sldId="341"/>
            <ac:spMk id="3" creationId="{6A161C6A-E516-BE2F-CF46-2DEC0FD8D573}"/>
          </ac:spMkLst>
        </pc:spChg>
        <pc:graphicFrameChg chg="add del mod">
          <ac:chgData name="Melissa Ryan" userId="169f3ad4-a1c1-4d4c-bc50-d9e66cb109a9" providerId="ADAL" clId="{6915343F-CB76-4829-9DE8-EB71D82A580D}" dt="2023-03-29T21:18:10.054" v="94"/>
          <ac:graphicFrameMkLst>
            <pc:docMk/>
            <pc:sldMk cId="4213789948" sldId="341"/>
            <ac:graphicFrameMk id="4" creationId="{C0BA0803-1589-583E-B26F-10E900CC938F}"/>
          </ac:graphicFrameMkLst>
        </pc:graphicFrameChg>
        <pc:graphicFrameChg chg="add del mod modGraphic">
          <ac:chgData name="Melissa Ryan" userId="169f3ad4-a1c1-4d4c-bc50-d9e66cb109a9" providerId="ADAL" clId="{6915343F-CB76-4829-9DE8-EB71D82A580D}" dt="2023-03-29T21:18:17.212" v="98"/>
          <ac:graphicFrameMkLst>
            <pc:docMk/>
            <pc:sldMk cId="4213789948" sldId="341"/>
            <ac:graphicFrameMk id="5" creationId="{1CAE8A79-4380-9C78-97FA-1D3EAC9D02A9}"/>
          </ac:graphicFrameMkLst>
        </pc:graphicFrameChg>
        <pc:graphicFrameChg chg="add del mod">
          <ac:chgData name="Melissa Ryan" userId="169f3ad4-a1c1-4d4c-bc50-d9e66cb109a9" providerId="ADAL" clId="{6915343F-CB76-4829-9DE8-EB71D82A580D}" dt="2023-03-29T21:19:32.080" v="130"/>
          <ac:graphicFrameMkLst>
            <pc:docMk/>
            <pc:sldMk cId="4213789948" sldId="341"/>
            <ac:graphicFrameMk id="6" creationId="{13C58A36-92C0-A52B-EEE4-B54A5E58F178}"/>
          </ac:graphicFrameMkLst>
        </pc:graphicFrameChg>
      </pc:sldChg>
      <pc:sldChg chg="modSp mod delCm">
        <pc:chgData name="Melissa Ryan" userId="169f3ad4-a1c1-4d4c-bc50-d9e66cb109a9" providerId="ADAL" clId="{6915343F-CB76-4829-9DE8-EB71D82A580D}" dt="2023-03-31T01:11:17.019" v="877" actId="20577"/>
        <pc:sldMkLst>
          <pc:docMk/>
          <pc:sldMk cId="1657615803" sldId="342"/>
        </pc:sldMkLst>
        <pc:spChg chg="mod">
          <ac:chgData name="Melissa Ryan" userId="169f3ad4-a1c1-4d4c-bc50-d9e66cb109a9" providerId="ADAL" clId="{6915343F-CB76-4829-9DE8-EB71D82A580D}" dt="2023-03-29T23:38:16.346" v="621" actId="20577"/>
          <ac:spMkLst>
            <pc:docMk/>
            <pc:sldMk cId="1657615803" sldId="342"/>
            <ac:spMk id="2" creationId="{2EF91772-DE8C-4393-C4C2-D30A57BC80AB}"/>
          </ac:spMkLst>
        </pc:spChg>
        <pc:spChg chg="mod">
          <ac:chgData name="Melissa Ryan" userId="169f3ad4-a1c1-4d4c-bc50-d9e66cb109a9" providerId="ADAL" clId="{6915343F-CB76-4829-9DE8-EB71D82A580D}" dt="2023-03-31T01:11:17.019" v="877" actId="20577"/>
          <ac:spMkLst>
            <pc:docMk/>
            <pc:sldMk cId="1657615803" sldId="342"/>
            <ac:spMk id="3" creationId="{DA897924-5D5C-0C78-827B-D704785CB0DD}"/>
          </ac:spMkLst>
        </pc:spChg>
      </pc:sldChg>
      <pc:sldChg chg="del">
        <pc:chgData name="Melissa Ryan" userId="169f3ad4-a1c1-4d4c-bc50-d9e66cb109a9" providerId="ADAL" clId="{6915343F-CB76-4829-9DE8-EB71D82A580D}" dt="2023-03-29T21:07:01.332" v="25" actId="2696"/>
        <pc:sldMkLst>
          <pc:docMk/>
          <pc:sldMk cId="3371656302" sldId="352"/>
        </pc:sldMkLst>
      </pc:sldChg>
      <pc:sldChg chg="del">
        <pc:chgData name="Melissa Ryan" userId="169f3ad4-a1c1-4d4c-bc50-d9e66cb109a9" providerId="ADAL" clId="{6915343F-CB76-4829-9DE8-EB71D82A580D}" dt="2023-03-29T21:06:57.702" v="24" actId="2696"/>
        <pc:sldMkLst>
          <pc:docMk/>
          <pc:sldMk cId="189502520" sldId="353"/>
        </pc:sldMkLst>
      </pc:sldChg>
      <pc:sldChg chg="modSp mod delCm">
        <pc:chgData name="Melissa Ryan" userId="169f3ad4-a1c1-4d4c-bc50-d9e66cb109a9" providerId="ADAL" clId="{6915343F-CB76-4829-9DE8-EB71D82A580D}" dt="2023-03-29T21:03:20.073" v="20" actId="1592"/>
        <pc:sldMkLst>
          <pc:docMk/>
          <pc:sldMk cId="2900463981" sldId="362"/>
        </pc:sldMkLst>
        <pc:spChg chg="mod">
          <ac:chgData name="Melissa Ryan" userId="169f3ad4-a1c1-4d4c-bc50-d9e66cb109a9" providerId="ADAL" clId="{6915343F-CB76-4829-9DE8-EB71D82A580D}" dt="2023-03-29T21:03:14.518" v="19" actId="13926"/>
          <ac:spMkLst>
            <pc:docMk/>
            <pc:sldMk cId="2900463981" sldId="362"/>
            <ac:spMk id="3" creationId="{D2830EB5-F7F6-DA9B-48C4-E130DA40B7A6}"/>
          </ac:spMkLst>
        </pc:spChg>
      </pc:sldChg>
      <pc:sldChg chg="del">
        <pc:chgData name="Melissa Ryan" userId="169f3ad4-a1c1-4d4c-bc50-d9e66cb109a9" providerId="ADAL" clId="{6915343F-CB76-4829-9DE8-EB71D82A580D}" dt="2023-03-29T21:05:44.716" v="23" actId="2696"/>
        <pc:sldMkLst>
          <pc:docMk/>
          <pc:sldMk cId="2975483692" sldId="364"/>
        </pc:sldMkLst>
      </pc:sldChg>
      <pc:sldChg chg="addSp delSp modSp mod">
        <pc:chgData name="Melissa Ryan" userId="169f3ad4-a1c1-4d4c-bc50-d9e66cb109a9" providerId="ADAL" clId="{6915343F-CB76-4829-9DE8-EB71D82A580D}" dt="2023-03-30T00:20:43.084" v="867" actId="14100"/>
        <pc:sldMkLst>
          <pc:docMk/>
          <pc:sldMk cId="2470243412" sldId="365"/>
        </pc:sldMkLst>
        <pc:spChg chg="mod">
          <ac:chgData name="Melissa Ryan" userId="169f3ad4-a1c1-4d4c-bc50-d9e66cb109a9" providerId="ADAL" clId="{6915343F-CB76-4829-9DE8-EB71D82A580D}" dt="2023-03-30T00:19:31.277" v="798" actId="20577"/>
          <ac:spMkLst>
            <pc:docMk/>
            <pc:sldMk cId="2470243412" sldId="365"/>
            <ac:spMk id="3" creationId="{44DB28D3-32F9-FCE0-A785-D6AC6EDD845F}"/>
          </ac:spMkLst>
        </pc:spChg>
        <pc:spChg chg="add del mod">
          <ac:chgData name="Melissa Ryan" userId="169f3ad4-a1c1-4d4c-bc50-d9e66cb109a9" providerId="ADAL" clId="{6915343F-CB76-4829-9DE8-EB71D82A580D}" dt="2023-03-30T00:19:23.489" v="761" actId="11529"/>
          <ac:spMkLst>
            <pc:docMk/>
            <pc:sldMk cId="2470243412" sldId="365"/>
            <ac:spMk id="5" creationId="{A4108FBF-CB88-9BF3-CDF8-0A6D3A208F8C}"/>
          </ac:spMkLst>
        </pc:spChg>
        <pc:spChg chg="add mod">
          <ac:chgData name="Melissa Ryan" userId="169f3ad4-a1c1-4d4c-bc50-d9e66cb109a9" providerId="ADAL" clId="{6915343F-CB76-4829-9DE8-EB71D82A580D}" dt="2023-03-30T00:20:43.084" v="867" actId="14100"/>
          <ac:spMkLst>
            <pc:docMk/>
            <pc:sldMk cId="2470243412" sldId="365"/>
            <ac:spMk id="7" creationId="{53B62FA8-2304-7C3D-2B2B-678C2FFB39CB}"/>
          </ac:spMkLst>
        </pc:spChg>
      </pc:sldChg>
      <pc:sldChg chg="modSp mod">
        <pc:chgData name="Melissa Ryan" userId="169f3ad4-a1c1-4d4c-bc50-d9e66cb109a9" providerId="ADAL" clId="{6915343F-CB76-4829-9DE8-EB71D82A580D}" dt="2023-03-30T00:16:17.833" v="755" actId="5793"/>
        <pc:sldMkLst>
          <pc:docMk/>
          <pc:sldMk cId="2346021070" sldId="366"/>
        </pc:sldMkLst>
        <pc:spChg chg="mod">
          <ac:chgData name="Melissa Ryan" userId="169f3ad4-a1c1-4d4c-bc50-d9e66cb109a9" providerId="ADAL" clId="{6915343F-CB76-4829-9DE8-EB71D82A580D}" dt="2023-03-30T00:16:17.833" v="755" actId="5793"/>
          <ac:spMkLst>
            <pc:docMk/>
            <pc:sldMk cId="2346021070" sldId="366"/>
            <ac:spMk id="3" creationId="{44DB28D3-32F9-FCE0-A785-D6AC6EDD845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18938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33633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147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5453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98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3757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7631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93056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61312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66719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43B6B9-6BBB-4BA7-A816-280337F9267E}" type="datetimeFigureOut">
              <a:rPr lang="en-AU" smtClean="0"/>
              <a:t>31/03/2023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00878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3B6B9-6BBB-4BA7-A816-280337F9267E}" type="datetimeFigureOut">
              <a:rPr lang="en-AU" smtClean="0"/>
              <a:t>31/03/2023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97100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43B6B9-6BBB-4BA7-A816-280337F9267E}" type="datetimeFigureOut">
              <a:rPr lang="en-AU" smtClean="0"/>
              <a:t>31/03/2023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25204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3B6B9-6BBB-4BA7-A816-280337F9267E}" type="datetimeFigureOut">
              <a:rPr lang="en-AU" smtClean="0"/>
              <a:t>31/03/2023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1126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43B6B9-6BBB-4BA7-A816-280337F9267E}" type="datetimeFigureOut">
              <a:rPr lang="en-AU" smtClean="0"/>
              <a:t>31/03/2023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61989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3B6B9-6BBB-4BA7-A816-280337F9267E}" type="datetimeFigureOut">
              <a:rPr lang="en-AU" smtClean="0"/>
              <a:t>31/03/2023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63755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43B6B9-6BBB-4BA7-A816-280337F9267E}" type="datetimeFigureOut">
              <a:rPr lang="en-AU" smtClean="0"/>
              <a:t>31/03/2023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E92505-D047-45DB-B337-8AF90DB5BF43}" type="slidenum">
              <a:rPr lang="en-AU" smtClean="0"/>
              <a:t>‹#›</a:t>
            </a:fld>
            <a:endParaRPr lang="en-AU"/>
          </a:p>
        </p:txBody>
      </p:sp>
    </p:spTree>
    <p:extLst>
      <p:ext uri="{BB962C8B-B14F-4D97-AF65-F5344CB8AC3E}">
        <p14:creationId xmlns:p14="http://schemas.microsoft.com/office/powerpoint/2010/main" val="425822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vic.gov.au/govic-url-shortener"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ryan@mav.asn.au" TargetMode="External"/><Relationship Id="rId2" Type="http://schemas.openxmlformats.org/officeDocument/2006/relationships/hyperlink" Target="mailto:hlees@mav.asn.au" TargetMode="External"/><Relationship Id="rId1" Type="http://schemas.openxmlformats.org/officeDocument/2006/relationships/slideLayout" Target="../slideLayouts/slideLayout2.xml"/><Relationship Id="rId4" Type="http://schemas.openxmlformats.org/officeDocument/2006/relationships/hyperlink" Target="mailto:natkinson@mav.asn.a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hyperlink" Target="https://raisingchildren.net.au/newborns/premature-babies-sick-babies/development/corrected-age#:~:text=to%20have%20immunisations-,Corrected%20age%3A%20what%20is%20it%3F,corrected%20age%20of%209%20month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1507066" y="1371600"/>
            <a:ext cx="8232551" cy="2343150"/>
          </a:xfrm>
        </p:spPr>
        <p:txBody>
          <a:bodyPr/>
          <a:lstStyle/>
          <a:p>
            <a:pPr algn="ctr"/>
            <a:br>
              <a:rPr lang="en-US" sz="2400" dirty="0">
                <a:latin typeface="+mn-lt"/>
                <a:ea typeface="+mn-ea"/>
                <a:cs typeface="+mn-cs"/>
              </a:rPr>
            </a:br>
            <a:br>
              <a:rPr lang="en-US" sz="2400" dirty="0">
                <a:latin typeface="+mn-lt"/>
                <a:ea typeface="+mn-ea"/>
                <a:cs typeface="+mn-cs"/>
              </a:rPr>
            </a:br>
            <a:br>
              <a:rPr lang="en-US" sz="2400" dirty="0">
                <a:latin typeface="+mn-lt"/>
                <a:ea typeface="+mn-ea"/>
                <a:cs typeface="+mn-cs"/>
              </a:rPr>
            </a:br>
            <a:br>
              <a:rPr lang="en-US" sz="2400" dirty="0">
                <a:latin typeface="+mn-lt"/>
                <a:ea typeface="+mn-ea"/>
                <a:cs typeface="+mn-cs"/>
              </a:rPr>
            </a:br>
            <a:br>
              <a:rPr lang="en-US" sz="2400" dirty="0">
                <a:latin typeface="+mn-lt"/>
                <a:ea typeface="+mn-ea"/>
                <a:cs typeface="+mn-cs"/>
              </a:rPr>
            </a:br>
            <a:br>
              <a:rPr lang="en-US" sz="2400" dirty="0">
                <a:latin typeface="+mn-lt"/>
                <a:ea typeface="+mn-ea"/>
                <a:cs typeface="+mn-cs"/>
              </a:rPr>
            </a:br>
            <a:br>
              <a:rPr lang="en-US" sz="2400" dirty="0">
                <a:latin typeface="+mn-lt"/>
                <a:ea typeface="+mn-ea"/>
                <a:cs typeface="+mn-cs"/>
              </a:rPr>
            </a:br>
            <a:br>
              <a:rPr lang="en-US" sz="2400" dirty="0">
                <a:latin typeface="+mn-lt"/>
                <a:ea typeface="+mn-ea"/>
                <a:cs typeface="+mn-cs"/>
              </a:rPr>
            </a:br>
            <a:br>
              <a:rPr lang="en-US" sz="2400" dirty="0">
                <a:latin typeface="+mn-lt"/>
                <a:ea typeface="+mn-ea"/>
                <a:cs typeface="+mn-cs"/>
              </a:rPr>
            </a:br>
            <a:r>
              <a:rPr lang="en-US" sz="2400" dirty="0">
                <a:latin typeface="+mn-lt"/>
                <a:ea typeface="+mn-ea"/>
                <a:cs typeface="+mn-cs"/>
              </a:rPr>
              <a:t>Child Development Information System (CDIS)</a:t>
            </a:r>
            <a:br>
              <a:rPr lang="en-US" sz="2400" dirty="0">
                <a:latin typeface="+mn-lt"/>
                <a:ea typeface="+mn-ea"/>
                <a:cs typeface="+mn-cs"/>
              </a:rPr>
            </a:br>
            <a:br>
              <a:rPr lang="en-US" sz="2400" dirty="0">
                <a:latin typeface="+mn-lt"/>
                <a:ea typeface="+mn-ea"/>
                <a:cs typeface="+mn-cs"/>
              </a:rPr>
            </a:br>
            <a:br>
              <a:rPr lang="en-US" sz="2400" dirty="0">
                <a:latin typeface="+mn-lt"/>
                <a:ea typeface="+mn-ea"/>
                <a:cs typeface="+mn-cs"/>
              </a:rPr>
            </a:br>
            <a:r>
              <a:rPr lang="en-US" sz="2400" dirty="0"/>
              <a:t>CDIS Clinical Users Group</a:t>
            </a:r>
            <a:br>
              <a:rPr lang="en-US" sz="2400" dirty="0"/>
            </a:br>
            <a:br>
              <a:rPr lang="en-US" sz="2400" dirty="0"/>
            </a:br>
            <a:endParaRPr lang="en-AU" sz="3200" dirty="0">
              <a:ln w="0"/>
              <a:solidFill>
                <a:schemeClr val="accent1"/>
              </a:solidFill>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1507067" y="4050833"/>
            <a:ext cx="8232550" cy="1096899"/>
          </a:xfrm>
        </p:spPr>
        <p:txBody>
          <a:bodyPr>
            <a:normAutofit/>
          </a:bodyPr>
          <a:lstStyle/>
          <a:p>
            <a:pPr algn="ctr"/>
            <a:r>
              <a:rPr lang="en-US" sz="2400" dirty="0">
                <a:solidFill>
                  <a:srgbClr val="92D050"/>
                </a:solidFill>
              </a:rPr>
              <a:t>Thursday 30</a:t>
            </a:r>
            <a:r>
              <a:rPr lang="en-US" sz="2400" baseline="30000" dirty="0">
                <a:solidFill>
                  <a:srgbClr val="92D050"/>
                </a:solidFill>
              </a:rPr>
              <a:t>th</a:t>
            </a:r>
            <a:r>
              <a:rPr lang="en-US" sz="2400" dirty="0">
                <a:solidFill>
                  <a:srgbClr val="92D050"/>
                </a:solidFill>
              </a:rPr>
              <a:t> March 2023 8:30 am – 9:30 am</a:t>
            </a:r>
            <a:br>
              <a:rPr lang="en-US" sz="2400" dirty="0">
                <a:solidFill>
                  <a:srgbClr val="92D050"/>
                </a:solidFill>
                <a:highlight>
                  <a:srgbClr val="FFFF00"/>
                </a:highlight>
              </a:rPr>
            </a:br>
            <a:endParaRPr lang="en-AU" sz="2400" dirty="0">
              <a:solidFill>
                <a:srgbClr val="92D050"/>
              </a:solidFill>
            </a:endParaRPr>
          </a:p>
        </p:txBody>
      </p:sp>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400175"/>
            <a:ext cx="8596668" cy="5143500"/>
          </a:xfrm>
        </p:spPr>
        <p:txBody>
          <a:bodyPr>
            <a:normAutofit/>
          </a:bodyPr>
          <a:lstStyle/>
          <a:p>
            <a:pPr marL="0" indent="0" algn="l">
              <a:buNone/>
            </a:pPr>
            <a:r>
              <a:rPr lang="en-US" sz="1200" dirty="0">
                <a:solidFill>
                  <a:srgbClr val="000000"/>
                </a:solidFill>
                <a:latin typeface="Open Sans" panose="020B0606030504020204" pitchFamily="34" charset="0"/>
              </a:rPr>
              <a:t>As per Maternal and Child Health Service – Practice Guidelines (2009 reissued 2019)</a:t>
            </a:r>
          </a:p>
          <a:p>
            <a:pPr>
              <a:lnSpc>
                <a:spcPts val="1600"/>
              </a:lnSpc>
              <a:spcBef>
                <a:spcPts val="1200"/>
              </a:spcBef>
              <a:spcAft>
                <a:spcPts val="450"/>
              </a:spcAft>
            </a:pPr>
            <a:r>
              <a:rPr lang="en-AU" sz="1800" b="1" dirty="0">
                <a:solidFill>
                  <a:srgbClr val="87189D"/>
                </a:solidFill>
                <a:effectLst/>
                <a:latin typeface="Arial" panose="020B0604020202020204" pitchFamily="34" charset="0"/>
                <a:ea typeface="Times New Roman" panose="02020603050405020304" pitchFamily="18" charset="0"/>
                <a:cs typeface="Times New Roman" panose="02020603050405020304" pitchFamily="18" charset="0"/>
              </a:rPr>
              <a:t>Brigance</a:t>
            </a:r>
          </a:p>
          <a:p>
            <a:pPr>
              <a:lnSpc>
                <a:spcPts val="1350"/>
              </a:lnSpc>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Adjustment for prematurity:</a:t>
            </a:r>
          </a:p>
          <a:p>
            <a:pPr marL="342900" lvl="0" indent="-342900">
              <a:lnSpc>
                <a:spcPts val="1350"/>
              </a:lnSpc>
              <a:spcAft>
                <a:spcPts val="200"/>
              </a:spcAft>
              <a:buFont typeface="Calibri" panose="020F0502020204030204" pitchFamily="34" charset="0"/>
              <a:buChar char="•"/>
            </a:pPr>
            <a:r>
              <a:rPr lang="en-AU" sz="1800" dirty="0">
                <a:effectLst/>
                <a:latin typeface="Arial" panose="020B0604020202020204" pitchFamily="34" charset="0"/>
                <a:ea typeface="Times" panose="02020603050405020304" pitchFamily="18" charset="0"/>
                <a:cs typeface="Times New Roman" panose="02020603050405020304" pitchFamily="18" charset="0"/>
              </a:rPr>
              <a:t>If the child is born at 36 weeks gestation or less</a:t>
            </a:r>
          </a:p>
          <a:p>
            <a:pPr marL="342900" lvl="0" indent="-342900">
              <a:lnSpc>
                <a:spcPts val="1350"/>
              </a:lnSpc>
              <a:spcAft>
                <a:spcPts val="200"/>
              </a:spcAft>
              <a:buFont typeface="Calibri" panose="020F0502020204030204" pitchFamily="34" charset="0"/>
              <a:buChar char="•"/>
            </a:pPr>
            <a:r>
              <a:rPr lang="en-AU" sz="1800" dirty="0">
                <a:effectLst/>
                <a:latin typeface="Arial" panose="020B0604020202020204" pitchFamily="34" charset="0"/>
                <a:ea typeface="Times" panose="02020603050405020304" pitchFamily="18" charset="0"/>
                <a:cs typeface="Times New Roman" panose="02020603050405020304" pitchFamily="18" charset="0"/>
              </a:rPr>
              <a:t>When using the Infant and Toddler Screen only (birth-23months)</a:t>
            </a:r>
          </a:p>
          <a:p>
            <a:pPr marL="342900" lvl="0" indent="-342900">
              <a:lnSpc>
                <a:spcPts val="1350"/>
              </a:lnSpc>
              <a:spcAft>
                <a:spcPts val="200"/>
              </a:spcAft>
              <a:buFont typeface="Calibri" panose="020F0502020204030204" pitchFamily="34" charset="0"/>
              <a:buChar char="•"/>
            </a:pPr>
            <a:r>
              <a:rPr lang="en-AU" sz="1800" dirty="0">
                <a:effectLst/>
                <a:latin typeface="Arial" panose="020B0604020202020204" pitchFamily="34" charset="0"/>
                <a:ea typeface="Times" panose="02020603050405020304" pitchFamily="18" charset="0"/>
                <a:cs typeface="Times New Roman" panose="02020603050405020304" pitchFamily="18" charset="0"/>
              </a:rPr>
              <a:t>Therefore, all assessments under 2 years of age.</a:t>
            </a:r>
          </a:p>
          <a:p>
            <a:pPr>
              <a:lnSpc>
                <a:spcPts val="1350"/>
              </a:lnSpc>
              <a:spcBef>
                <a:spcPts val="600"/>
              </a:spcBef>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(Reference: Technical Report for the Brigance Screens, republished in Australia by Hawker Brownlow, 2007)</a:t>
            </a:r>
          </a:p>
          <a:p>
            <a:pPr>
              <a:lnSpc>
                <a:spcPts val="1600"/>
              </a:lnSpc>
              <a:spcBef>
                <a:spcPts val="1200"/>
              </a:spcBef>
              <a:spcAft>
                <a:spcPts val="450"/>
              </a:spcAft>
            </a:pPr>
            <a:r>
              <a:rPr lang="en-AU" sz="1800" b="1" dirty="0">
                <a:solidFill>
                  <a:srgbClr val="87189D"/>
                </a:solidFill>
                <a:effectLst/>
                <a:latin typeface="Arial" panose="020B0604020202020204" pitchFamily="34" charset="0"/>
                <a:ea typeface="Times New Roman" panose="02020603050405020304" pitchFamily="18" charset="0"/>
                <a:cs typeface="Times New Roman" panose="02020603050405020304" pitchFamily="18" charset="0"/>
              </a:rPr>
              <a:t>Hips</a:t>
            </a:r>
          </a:p>
          <a:p>
            <a:pPr>
              <a:lnSpc>
                <a:spcPts val="1350"/>
              </a:lnSpc>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There is no age correction for prematurity when assessing hips at each Key Age and Stage consultation.</a:t>
            </a:r>
          </a:p>
          <a:p>
            <a:pPr>
              <a:lnSpc>
                <a:spcPts val="1350"/>
              </a:lnSpc>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(Reference: Department of Orthopaedics and Physiotherapy, The Royal Children’s Hospital, DDH Education module DVD.)</a:t>
            </a:r>
            <a:endParaRPr lang="en-AU" sz="1800" b="1" dirty="0">
              <a:solidFill>
                <a:srgbClr val="87189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l">
              <a:buNone/>
            </a:pPr>
            <a:endParaRPr lang="en-US" sz="12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30992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400175"/>
            <a:ext cx="8596668" cy="5143500"/>
          </a:xfrm>
        </p:spPr>
        <p:txBody>
          <a:bodyPr>
            <a:normAutofit/>
          </a:bodyPr>
          <a:lstStyle/>
          <a:p>
            <a:pPr marL="0" indent="0" algn="l">
              <a:buNone/>
            </a:pPr>
            <a:r>
              <a:rPr lang="en-US" sz="1600" dirty="0">
                <a:solidFill>
                  <a:srgbClr val="000000"/>
                </a:solidFill>
                <a:latin typeface="Open Sans" panose="020B0606030504020204" pitchFamily="34" charset="0"/>
              </a:rPr>
              <a:t>As per Maternal and Child Health Service – Practice Guidelines (2009 reissued 2019)</a:t>
            </a:r>
          </a:p>
          <a:p>
            <a:pPr marL="0" indent="0" algn="l">
              <a:buNone/>
            </a:pPr>
            <a:endParaRPr lang="en-US" sz="1600" dirty="0">
              <a:solidFill>
                <a:srgbClr val="000000"/>
              </a:solidFill>
              <a:latin typeface="Open Sans" panose="020B0606030504020204" pitchFamily="34" charset="0"/>
            </a:endParaRPr>
          </a:p>
          <a:p>
            <a:pPr>
              <a:lnSpc>
                <a:spcPts val="1600"/>
              </a:lnSpc>
              <a:spcBef>
                <a:spcPts val="1200"/>
              </a:spcBef>
              <a:spcAft>
                <a:spcPts val="450"/>
              </a:spcAft>
            </a:pPr>
            <a:r>
              <a:rPr lang="en-AU" b="1" dirty="0">
                <a:solidFill>
                  <a:srgbClr val="87189D"/>
                </a:solidFill>
                <a:effectLst/>
                <a:latin typeface="Arial" panose="020B0604020202020204" pitchFamily="34" charset="0"/>
                <a:ea typeface="Times New Roman" panose="02020603050405020304" pitchFamily="18" charset="0"/>
                <a:cs typeface="Arial" panose="020B0604020202020204" pitchFamily="34" charset="0"/>
              </a:rPr>
              <a:t>Growth</a:t>
            </a:r>
          </a:p>
          <a:p>
            <a:pPr>
              <a:lnSpc>
                <a:spcPts val="1350"/>
              </a:lnSpc>
              <a:spcAft>
                <a:spcPts val="600"/>
              </a:spcAft>
            </a:pPr>
            <a:r>
              <a:rPr lang="en-AU" dirty="0">
                <a:effectLst/>
                <a:latin typeface="Arial" panose="020B0604020202020204" pitchFamily="34" charset="0"/>
                <a:ea typeface="Times" panose="02020603050405020304" pitchFamily="18" charset="0"/>
                <a:cs typeface="Arial" panose="020B0604020202020204" pitchFamily="34" charset="0"/>
              </a:rPr>
              <a:t>It is recommended to correct age for prematurity for children born before 37 weeks and until the age of 2 years.</a:t>
            </a:r>
          </a:p>
          <a:p>
            <a:r>
              <a:rPr lang="en-AU" dirty="0">
                <a:effectLst/>
                <a:latin typeface="Arial" panose="020B0604020202020204" pitchFamily="34" charset="0"/>
                <a:ea typeface="Calibri" panose="020F0502020204030204" pitchFamily="34" charset="0"/>
                <a:cs typeface="Arial" panose="020B0604020202020204" pitchFamily="34" charset="0"/>
              </a:rPr>
              <a:t>In practice, clinicians usually stop correcting for prematurity at 2 years of age. However, in current research studies, the recommendation </a:t>
            </a:r>
            <a:r>
              <a:rPr lang="en-AU" dirty="0">
                <a:latin typeface="Arial" panose="020B0604020202020204" pitchFamily="34" charset="0"/>
                <a:ea typeface="Calibri" panose="020F0502020204030204" pitchFamily="34" charset="0"/>
                <a:cs typeface="Arial" panose="020B0604020202020204" pitchFamily="34" charset="0"/>
              </a:rPr>
              <a:t>is for </a:t>
            </a:r>
            <a:r>
              <a:rPr lang="en-AU" dirty="0">
                <a:effectLst/>
                <a:latin typeface="Arial" panose="020B0604020202020204" pitchFamily="34" charset="0"/>
                <a:ea typeface="Calibri" panose="020F0502020204030204" pitchFamily="34" charset="0"/>
                <a:cs typeface="Arial" panose="020B0604020202020204" pitchFamily="34" charset="0"/>
              </a:rPr>
              <a:t>this correction is be  long term</a:t>
            </a:r>
          </a:p>
          <a:p>
            <a:endParaRPr lang="en-AU" dirty="0">
              <a:latin typeface="Arial" panose="020B0604020202020204" pitchFamily="34" charset="0"/>
              <a:ea typeface="Calibri" panose="020F0502020204030204" pitchFamily="34" charset="0"/>
              <a:cs typeface="Arial" panose="020B0604020202020204" pitchFamily="34" charset="0"/>
            </a:endParaRPr>
          </a:p>
          <a:p>
            <a:endParaRPr lang="en-AU" dirty="0">
              <a:effectLst/>
              <a:latin typeface="Arial" panose="020B0604020202020204" pitchFamily="34" charset="0"/>
              <a:ea typeface="Calibri" panose="020F0502020204030204" pitchFamily="34" charset="0"/>
              <a:cs typeface="Arial" panose="020B0604020202020204" pitchFamily="34" charset="0"/>
            </a:endParaRPr>
          </a:p>
          <a:p>
            <a:endParaRPr lang="en-AU" b="0" i="0" dirty="0">
              <a:solidFill>
                <a:srgbClr val="000000"/>
              </a:solidFill>
              <a:latin typeface="Arial" panose="020B0604020202020204" pitchFamily="34" charset="0"/>
              <a:cs typeface="Arial" panose="020B0604020202020204" pitchFamily="34" charset="0"/>
            </a:endParaRPr>
          </a:p>
          <a:p>
            <a:endParaRPr lang="en-AU" sz="7200" dirty="0">
              <a:solidFill>
                <a:srgbClr val="000000"/>
              </a:solidFill>
              <a:effectLst/>
              <a:latin typeface="Arial" panose="020B0604020202020204" pitchFamily="34" charset="0"/>
              <a:cs typeface="Arial" panose="020B0604020202020204" pitchFamily="34" charset="0"/>
            </a:endParaRPr>
          </a:p>
          <a:p>
            <a:endParaRPr lang="en-US" sz="1200" b="0" i="0" dirty="0">
              <a:solidFill>
                <a:srgbClr val="000000"/>
              </a:solidFill>
              <a:effectLst/>
              <a:latin typeface="Open Sans" panose="020B0606030504020204" pitchFamily="34" charset="0"/>
            </a:endParaRPr>
          </a:p>
        </p:txBody>
      </p:sp>
      <p:pic>
        <p:nvPicPr>
          <p:cNvPr id="4" name="Picture 3">
            <a:extLst>
              <a:ext uri="{FF2B5EF4-FFF2-40B4-BE49-F238E27FC236}">
                <a16:creationId xmlns:a16="http://schemas.microsoft.com/office/drawing/2014/main" id="{D7E873F3-4867-A9DA-83B0-1F80243AAED9}"/>
              </a:ext>
            </a:extLst>
          </p:cNvPr>
          <p:cNvPicPr>
            <a:picLocks noChangeAspect="1"/>
          </p:cNvPicPr>
          <p:nvPr/>
        </p:nvPicPr>
        <p:blipFill rotWithShape="1">
          <a:blip r:embed="rId2"/>
          <a:srcRect b="5478"/>
          <a:stretch/>
        </p:blipFill>
        <p:spPr>
          <a:xfrm>
            <a:off x="1864821" y="4490433"/>
            <a:ext cx="6035042" cy="1757967"/>
          </a:xfrm>
          <a:prstGeom prst="rect">
            <a:avLst/>
          </a:prstGeom>
        </p:spPr>
      </p:pic>
    </p:spTree>
    <p:extLst>
      <p:ext uri="{BB962C8B-B14F-4D97-AF65-F5344CB8AC3E}">
        <p14:creationId xmlns:p14="http://schemas.microsoft.com/office/powerpoint/2010/main" val="88415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E5BC-7280-A669-FF46-EE64FF288A45}"/>
              </a:ext>
            </a:extLst>
          </p:cNvPr>
          <p:cNvSpPr>
            <a:spLocks noGrp="1"/>
          </p:cNvSpPr>
          <p:nvPr>
            <p:ph type="title"/>
          </p:nvPr>
        </p:nvSpPr>
        <p:spPr>
          <a:xfrm>
            <a:off x="677334" y="419100"/>
            <a:ext cx="9127066" cy="1511300"/>
          </a:xfrm>
        </p:spPr>
        <p:txBody>
          <a:bodyPr>
            <a:normAutofit fontScale="90000"/>
          </a:bodyPr>
          <a:lstStyle/>
          <a:p>
            <a:r>
              <a:rPr lang="en-AU" dirty="0">
                <a:effectLst/>
                <a:latin typeface="Arial" panose="020B0604020202020204" pitchFamily="34" charset="0"/>
                <a:ea typeface="Times New Roman" panose="02020603050405020304" pitchFamily="18" charset="0"/>
              </a:rPr>
              <a:t>How to remove a client who is incorrectly on the birth notification list</a:t>
            </a:r>
            <a:br>
              <a:rPr lang="en-AU" sz="1800" dirty="0">
                <a:effectLst/>
                <a:latin typeface="Arial" panose="020B0604020202020204" pitchFamily="34" charset="0"/>
                <a:ea typeface="Calibri" panose="020F0502020204030204" pitchFamily="34" charset="0"/>
              </a:rPr>
            </a:br>
            <a:endParaRPr lang="en-AU" dirty="0"/>
          </a:p>
        </p:txBody>
      </p:sp>
      <p:pic>
        <p:nvPicPr>
          <p:cNvPr id="5" name="Content Placeholder 4">
            <a:extLst>
              <a:ext uri="{FF2B5EF4-FFF2-40B4-BE49-F238E27FC236}">
                <a16:creationId xmlns:a16="http://schemas.microsoft.com/office/drawing/2014/main" id="{F782D24D-BFFB-295E-1504-4BA95CB0D74A}"/>
              </a:ext>
            </a:extLst>
          </p:cNvPr>
          <p:cNvPicPr>
            <a:picLocks noGrp="1" noChangeAspect="1"/>
          </p:cNvPicPr>
          <p:nvPr>
            <p:ph idx="1"/>
          </p:nvPr>
        </p:nvPicPr>
        <p:blipFill rotWithShape="1">
          <a:blip r:embed="rId2"/>
          <a:srcRect r="25152"/>
          <a:stretch/>
        </p:blipFill>
        <p:spPr>
          <a:xfrm>
            <a:off x="677863" y="1930399"/>
            <a:ext cx="6434137" cy="4257041"/>
          </a:xfrm>
        </p:spPr>
      </p:pic>
      <p:pic>
        <p:nvPicPr>
          <p:cNvPr id="4" name="Picture 3">
            <a:extLst>
              <a:ext uri="{FF2B5EF4-FFF2-40B4-BE49-F238E27FC236}">
                <a16:creationId xmlns:a16="http://schemas.microsoft.com/office/drawing/2014/main" id="{5022DA1E-4B0E-2A52-F771-4F99466D5592}"/>
              </a:ext>
            </a:extLst>
          </p:cNvPr>
          <p:cNvPicPr>
            <a:picLocks noChangeAspect="1"/>
          </p:cNvPicPr>
          <p:nvPr/>
        </p:nvPicPr>
        <p:blipFill>
          <a:blip r:embed="rId3"/>
          <a:stretch>
            <a:fillRect/>
          </a:stretch>
        </p:blipFill>
        <p:spPr>
          <a:xfrm>
            <a:off x="6604000" y="1012276"/>
            <a:ext cx="4775200" cy="3114064"/>
          </a:xfrm>
          <a:prstGeom prst="rect">
            <a:avLst/>
          </a:prstGeom>
        </p:spPr>
      </p:pic>
      <p:pic>
        <p:nvPicPr>
          <p:cNvPr id="7" name="Picture 6">
            <a:extLst>
              <a:ext uri="{FF2B5EF4-FFF2-40B4-BE49-F238E27FC236}">
                <a16:creationId xmlns:a16="http://schemas.microsoft.com/office/drawing/2014/main" id="{52962095-F77C-A948-8C40-95994EC8BAEE}"/>
              </a:ext>
            </a:extLst>
          </p:cNvPr>
          <p:cNvPicPr>
            <a:picLocks noChangeAspect="1"/>
          </p:cNvPicPr>
          <p:nvPr/>
        </p:nvPicPr>
        <p:blipFill>
          <a:blip r:embed="rId4"/>
          <a:stretch>
            <a:fillRect/>
          </a:stretch>
        </p:blipFill>
        <p:spPr>
          <a:xfrm>
            <a:off x="7602537" y="3000128"/>
            <a:ext cx="3434080" cy="3438772"/>
          </a:xfrm>
          <a:prstGeom prst="rect">
            <a:avLst/>
          </a:prstGeom>
        </p:spPr>
      </p:pic>
    </p:spTree>
    <p:extLst>
      <p:ext uri="{BB962C8B-B14F-4D97-AF65-F5344CB8AC3E}">
        <p14:creationId xmlns:p14="http://schemas.microsoft.com/office/powerpoint/2010/main" val="212588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5E3C-B33E-427F-8DAF-CCFAAF9D019E}"/>
              </a:ext>
            </a:extLst>
          </p:cNvPr>
          <p:cNvSpPr>
            <a:spLocks noGrp="1"/>
          </p:cNvSpPr>
          <p:nvPr>
            <p:ph type="title"/>
          </p:nvPr>
        </p:nvSpPr>
        <p:spPr/>
        <p:txBody>
          <a:bodyPr/>
          <a:lstStyle/>
          <a:p>
            <a:r>
              <a:rPr lang="en-AU" dirty="0"/>
              <a:t>Client Appointment Reminders</a:t>
            </a:r>
          </a:p>
        </p:txBody>
      </p:sp>
      <p:sp>
        <p:nvSpPr>
          <p:cNvPr id="3" name="Content Placeholder 2">
            <a:extLst>
              <a:ext uri="{FF2B5EF4-FFF2-40B4-BE49-F238E27FC236}">
                <a16:creationId xmlns:a16="http://schemas.microsoft.com/office/drawing/2014/main" id="{69D4EF02-F2A5-4434-812B-0073DB70B679}"/>
              </a:ext>
            </a:extLst>
          </p:cNvPr>
          <p:cNvSpPr>
            <a:spLocks noGrp="1"/>
          </p:cNvSpPr>
          <p:nvPr>
            <p:ph idx="1"/>
          </p:nvPr>
        </p:nvSpPr>
        <p:spPr>
          <a:xfrm>
            <a:off x="677334" y="1782147"/>
            <a:ext cx="8596668" cy="4259215"/>
          </a:xfrm>
        </p:spPr>
        <p:txBody>
          <a:bodyPr>
            <a:normAutofit/>
          </a:bodyPr>
          <a:lstStyle/>
          <a:p>
            <a:r>
              <a:rPr lang="en-AU" dirty="0"/>
              <a:t>SMS / E-mails can be sent to clients from various screens within CDIS</a:t>
            </a:r>
          </a:p>
          <a:p>
            <a:r>
              <a:rPr lang="en-AU" dirty="0"/>
              <a:t>The client’s Hx contains the details of their Primary (PCG) and other Caregivers (CG)</a:t>
            </a:r>
          </a:p>
          <a:p>
            <a:endParaRPr lang="en-AU" dirty="0"/>
          </a:p>
          <a:p>
            <a:endParaRPr lang="en-AU" dirty="0"/>
          </a:p>
          <a:p>
            <a:endParaRPr lang="en-AU" dirty="0"/>
          </a:p>
          <a:p>
            <a:endParaRPr lang="en-AU" dirty="0"/>
          </a:p>
          <a:p>
            <a:endParaRPr lang="en-AU" dirty="0"/>
          </a:p>
          <a:p>
            <a:r>
              <a:rPr lang="en-AU" dirty="0"/>
              <a:t>The ‘Contact Information’ in the PCG or CG record is </a:t>
            </a:r>
          </a:p>
          <a:p>
            <a:pPr marL="0" indent="0">
              <a:buNone/>
            </a:pPr>
            <a:r>
              <a:rPr lang="en-AU" dirty="0"/>
              <a:t>Recorded or updated in the ‘Update Client Details’ </a:t>
            </a:r>
          </a:p>
          <a:p>
            <a:pPr marL="0" indent="0">
              <a:buNone/>
            </a:pPr>
            <a:r>
              <a:rPr lang="en-AU" dirty="0"/>
              <a:t>screen, under the ‘Client Details’ menu</a:t>
            </a:r>
          </a:p>
          <a:p>
            <a:endParaRPr lang="en-AU" dirty="0"/>
          </a:p>
          <a:p>
            <a:endParaRPr lang="en-AU" dirty="0"/>
          </a:p>
          <a:p>
            <a:endParaRPr lang="en-AU" dirty="0"/>
          </a:p>
          <a:p>
            <a:pPr marL="0" indent="0">
              <a:buNone/>
            </a:pPr>
            <a:endParaRPr lang="en-AU" dirty="0"/>
          </a:p>
          <a:p>
            <a:pPr marL="0" indent="0">
              <a:buNone/>
            </a:pPr>
            <a:endParaRPr lang="en-AU" dirty="0"/>
          </a:p>
        </p:txBody>
      </p:sp>
      <p:pic>
        <p:nvPicPr>
          <p:cNvPr id="7" name="Picture 6">
            <a:extLst>
              <a:ext uri="{FF2B5EF4-FFF2-40B4-BE49-F238E27FC236}">
                <a16:creationId xmlns:a16="http://schemas.microsoft.com/office/drawing/2014/main" id="{479E709B-9F23-67BE-7F26-8CF0575EBBE4}"/>
              </a:ext>
            </a:extLst>
          </p:cNvPr>
          <p:cNvPicPr>
            <a:picLocks noChangeAspect="1"/>
          </p:cNvPicPr>
          <p:nvPr/>
        </p:nvPicPr>
        <p:blipFill rotWithShape="1">
          <a:blip r:embed="rId2"/>
          <a:srcRect b="9501"/>
          <a:stretch/>
        </p:blipFill>
        <p:spPr>
          <a:xfrm>
            <a:off x="6593432" y="2486829"/>
            <a:ext cx="4996520" cy="3374175"/>
          </a:xfrm>
          <a:prstGeom prst="rect">
            <a:avLst/>
          </a:prstGeom>
        </p:spPr>
      </p:pic>
      <p:pic>
        <p:nvPicPr>
          <p:cNvPr id="5" name="Picture 4">
            <a:extLst>
              <a:ext uri="{FF2B5EF4-FFF2-40B4-BE49-F238E27FC236}">
                <a16:creationId xmlns:a16="http://schemas.microsoft.com/office/drawing/2014/main" id="{83390110-68AE-17A2-E9FD-801F7E96E259}"/>
              </a:ext>
            </a:extLst>
          </p:cNvPr>
          <p:cNvPicPr>
            <a:picLocks noChangeAspect="1"/>
          </p:cNvPicPr>
          <p:nvPr/>
        </p:nvPicPr>
        <p:blipFill rotWithShape="1">
          <a:blip r:embed="rId3"/>
          <a:srcRect r="9827"/>
          <a:stretch/>
        </p:blipFill>
        <p:spPr>
          <a:xfrm>
            <a:off x="831052" y="3102947"/>
            <a:ext cx="6413932" cy="1606302"/>
          </a:xfrm>
          <a:prstGeom prst="rect">
            <a:avLst/>
          </a:prstGeom>
        </p:spPr>
      </p:pic>
      <p:cxnSp>
        <p:nvCxnSpPr>
          <p:cNvPr id="9" name="Straight Arrow Connector 8">
            <a:extLst>
              <a:ext uri="{FF2B5EF4-FFF2-40B4-BE49-F238E27FC236}">
                <a16:creationId xmlns:a16="http://schemas.microsoft.com/office/drawing/2014/main" id="{0BCAFF5E-295B-EE63-0234-03851206BA97}"/>
              </a:ext>
            </a:extLst>
          </p:cNvPr>
          <p:cNvCxnSpPr>
            <a:cxnSpLocks/>
          </p:cNvCxnSpPr>
          <p:nvPr/>
        </p:nvCxnSpPr>
        <p:spPr>
          <a:xfrm flipV="1">
            <a:off x="4975668" y="2785145"/>
            <a:ext cx="1827804" cy="3075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49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137226" cy="1320800"/>
          </a:xfrm>
        </p:spPr>
        <p:txBody>
          <a:bodyPr/>
          <a:lstStyle/>
          <a:p>
            <a:r>
              <a:rPr lang="en-AU" dirty="0"/>
              <a:t>Client Appointment Reminders </a:t>
            </a:r>
            <a:r>
              <a:rPr lang="en-AU" i="1" dirty="0"/>
              <a:t>(continued)</a:t>
            </a:r>
            <a:endParaRPr lang="en-AU" dirty="0"/>
          </a:p>
        </p:txBody>
      </p:sp>
      <p:sp>
        <p:nvSpPr>
          <p:cNvPr id="4" name="Content Placeholder 3">
            <a:extLst>
              <a:ext uri="{FF2B5EF4-FFF2-40B4-BE49-F238E27FC236}">
                <a16:creationId xmlns:a16="http://schemas.microsoft.com/office/drawing/2014/main" id="{68BEEA42-F787-E4BD-6E60-E64198530B59}"/>
              </a:ext>
            </a:extLst>
          </p:cNvPr>
          <p:cNvSpPr>
            <a:spLocks noGrp="1"/>
          </p:cNvSpPr>
          <p:nvPr>
            <p:ph idx="1"/>
          </p:nvPr>
        </p:nvSpPr>
        <p:spPr>
          <a:xfrm>
            <a:off x="677334" y="1675824"/>
            <a:ext cx="9381066" cy="4427682"/>
          </a:xfrm>
        </p:spPr>
        <p:txBody>
          <a:bodyPr>
            <a:normAutofit/>
          </a:bodyPr>
          <a:lstStyle/>
          <a:p>
            <a:r>
              <a:rPr lang="en-AU" dirty="0"/>
              <a:t>Appointment Reminders are generated when the client appointment is scheduled.</a:t>
            </a:r>
          </a:p>
          <a:p>
            <a:r>
              <a:rPr lang="en-AU" dirty="0"/>
              <a:t>The timing of when the appointment reminder is sent from CDIS to the client depends on both;</a:t>
            </a:r>
          </a:p>
          <a:p>
            <a:pPr lvl="1"/>
            <a:r>
              <a:rPr lang="en-AU" dirty="0"/>
              <a:t>The </a:t>
            </a:r>
            <a:r>
              <a:rPr lang="en-AU" b="1" i="1" dirty="0"/>
              <a:t>Appointment Reminder Settings</a:t>
            </a:r>
            <a:r>
              <a:rPr lang="en-AU" dirty="0"/>
              <a:t>, configured for each MCH Service Provider, and</a:t>
            </a:r>
          </a:p>
          <a:p>
            <a:pPr lvl="1"/>
            <a:r>
              <a:rPr lang="en-AU" dirty="0"/>
              <a:t>An additional 1 day, that CDIS requires to send the reminder into the ‘SMS Cloud’. From the cloud it is sent via carrier to the telecommunications provider.</a:t>
            </a:r>
          </a:p>
          <a:p>
            <a:r>
              <a:rPr lang="en-AU" dirty="0"/>
              <a:t>Depending how far in advance a client appointment is being scheduled, there will either be “generate reminder” </a:t>
            </a:r>
            <a:r>
              <a:rPr lang="en-AU" dirty="0">
                <a:highlight>
                  <a:srgbClr val="FFFF00"/>
                </a:highlight>
              </a:rPr>
              <a:t>or </a:t>
            </a:r>
            <a:r>
              <a:rPr lang="en-AU" dirty="0"/>
              <a:t>“immediate send” checkbox</a:t>
            </a:r>
          </a:p>
        </p:txBody>
      </p:sp>
    </p:spTree>
    <p:extLst>
      <p:ext uri="{BB962C8B-B14F-4D97-AF65-F5344CB8AC3E}">
        <p14:creationId xmlns:p14="http://schemas.microsoft.com/office/powerpoint/2010/main" val="281979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452186" cy="1320800"/>
          </a:xfrm>
        </p:spPr>
        <p:txBody>
          <a:bodyPr/>
          <a:lstStyle/>
          <a:p>
            <a:r>
              <a:rPr lang="en-AU" dirty="0"/>
              <a:t>Client Appointment Reminders </a:t>
            </a:r>
            <a:r>
              <a:rPr lang="en-AU" i="1" dirty="0"/>
              <a:t>(continued)</a:t>
            </a:r>
            <a:endParaRPr lang="en-AU" dirty="0"/>
          </a:p>
        </p:txBody>
      </p:sp>
      <p:sp>
        <p:nvSpPr>
          <p:cNvPr id="7" name="Content Placeholder 6">
            <a:extLst>
              <a:ext uri="{FF2B5EF4-FFF2-40B4-BE49-F238E27FC236}">
                <a16:creationId xmlns:a16="http://schemas.microsoft.com/office/drawing/2014/main" id="{F684547B-C37E-37F0-5EEB-C34753E6DBBA}"/>
              </a:ext>
            </a:extLst>
          </p:cNvPr>
          <p:cNvSpPr>
            <a:spLocks noGrp="1"/>
          </p:cNvSpPr>
          <p:nvPr>
            <p:ph idx="1"/>
          </p:nvPr>
        </p:nvSpPr>
        <p:spPr>
          <a:xfrm>
            <a:off x="677334" y="1828801"/>
            <a:ext cx="8596668" cy="4212562"/>
          </a:xfrm>
        </p:spPr>
        <p:txBody>
          <a:bodyPr/>
          <a:lstStyle/>
          <a:p>
            <a:endParaRPr lang="en-AU" dirty="0"/>
          </a:p>
          <a:p>
            <a:pPr marL="0" indent="0">
              <a:buNone/>
            </a:pPr>
            <a:endParaRPr lang="en-AU" dirty="0"/>
          </a:p>
        </p:txBody>
      </p:sp>
      <p:pic>
        <p:nvPicPr>
          <p:cNvPr id="11" name="Picture 10">
            <a:extLst>
              <a:ext uri="{FF2B5EF4-FFF2-40B4-BE49-F238E27FC236}">
                <a16:creationId xmlns:a16="http://schemas.microsoft.com/office/drawing/2014/main" id="{2DE53624-6AA9-6DE0-0552-5B66A4D1029E}"/>
              </a:ext>
            </a:extLst>
          </p:cNvPr>
          <p:cNvPicPr>
            <a:picLocks noChangeAspect="1"/>
          </p:cNvPicPr>
          <p:nvPr/>
        </p:nvPicPr>
        <p:blipFill>
          <a:blip r:embed="rId2"/>
          <a:stretch>
            <a:fillRect/>
          </a:stretch>
        </p:blipFill>
        <p:spPr>
          <a:xfrm>
            <a:off x="6247720" y="1524000"/>
            <a:ext cx="4705723" cy="5103836"/>
          </a:xfrm>
          <a:prstGeom prst="rect">
            <a:avLst/>
          </a:prstGeom>
        </p:spPr>
      </p:pic>
      <p:sp>
        <p:nvSpPr>
          <p:cNvPr id="13" name="TextBox 12">
            <a:extLst>
              <a:ext uri="{FF2B5EF4-FFF2-40B4-BE49-F238E27FC236}">
                <a16:creationId xmlns:a16="http://schemas.microsoft.com/office/drawing/2014/main" id="{4A6D9C7C-BD96-A7EE-13CF-B0AF298A2030}"/>
              </a:ext>
            </a:extLst>
          </p:cNvPr>
          <p:cNvSpPr txBox="1"/>
          <p:nvPr/>
        </p:nvSpPr>
        <p:spPr>
          <a:xfrm>
            <a:off x="602902" y="1566335"/>
            <a:ext cx="5644818" cy="1477328"/>
          </a:xfrm>
          <a:prstGeom prst="rect">
            <a:avLst/>
          </a:prstGeom>
          <a:solidFill>
            <a:srgbClr val="00B0F0"/>
          </a:solidFill>
        </p:spPr>
        <p:txBody>
          <a:bodyPr wrap="square">
            <a:spAutoFit/>
          </a:bodyPr>
          <a:lstStyle/>
          <a:p>
            <a:r>
              <a:rPr lang="en-AU" dirty="0"/>
              <a:t>[ClientFirstName]'s MCH appt is on [AppointmentStartDate] [AppointmentStartTime] at [SiteName]. If unable to attend or if anyone in your family is unwell call [SitePhoneNumber]. Automated no reply</a:t>
            </a:r>
          </a:p>
        </p:txBody>
      </p:sp>
      <p:pic>
        <p:nvPicPr>
          <p:cNvPr id="2050" name="Picture 2">
            <a:extLst>
              <a:ext uri="{FF2B5EF4-FFF2-40B4-BE49-F238E27FC236}">
                <a16:creationId xmlns:a16="http://schemas.microsoft.com/office/drawing/2014/main" id="{BC41E19A-F863-0C32-12E8-2FF09307FA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223" r="24561" b="18389"/>
          <a:stretch/>
        </p:blipFill>
        <p:spPr bwMode="auto">
          <a:xfrm>
            <a:off x="1758453" y="3295290"/>
            <a:ext cx="2968034" cy="15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61B0FA6-1479-52E4-3CBB-7780B48FE28C}"/>
              </a:ext>
            </a:extLst>
          </p:cNvPr>
          <p:cNvPicPr>
            <a:picLocks noChangeAspect="1"/>
          </p:cNvPicPr>
          <p:nvPr/>
        </p:nvPicPr>
        <p:blipFill>
          <a:blip r:embed="rId4"/>
          <a:stretch>
            <a:fillRect/>
          </a:stretch>
        </p:blipFill>
        <p:spPr>
          <a:xfrm>
            <a:off x="2499664" y="5233131"/>
            <a:ext cx="1123950" cy="619125"/>
          </a:xfrm>
          <a:prstGeom prst="rect">
            <a:avLst/>
          </a:prstGeom>
        </p:spPr>
      </p:pic>
    </p:spTree>
    <p:extLst>
      <p:ext uri="{BB962C8B-B14F-4D97-AF65-F5344CB8AC3E}">
        <p14:creationId xmlns:p14="http://schemas.microsoft.com/office/powerpoint/2010/main" val="311083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3" y="609600"/>
            <a:ext cx="9953721" cy="1320800"/>
          </a:xfrm>
        </p:spPr>
        <p:txBody>
          <a:bodyPr/>
          <a:lstStyle/>
          <a:p>
            <a:r>
              <a:rPr lang="en-AU" dirty="0"/>
              <a:t>Client Appointment Reminders </a:t>
            </a:r>
            <a:r>
              <a:rPr lang="en-AU" i="1" dirty="0"/>
              <a:t>(continued)</a:t>
            </a:r>
            <a:endParaRPr lang="en-AU" dirty="0"/>
          </a:p>
        </p:txBody>
      </p:sp>
      <p:sp>
        <p:nvSpPr>
          <p:cNvPr id="4" name="Content Placeholder 3">
            <a:extLst>
              <a:ext uri="{FF2B5EF4-FFF2-40B4-BE49-F238E27FC236}">
                <a16:creationId xmlns:a16="http://schemas.microsoft.com/office/drawing/2014/main" id="{68BEEA42-F787-E4BD-6E60-E64198530B59}"/>
              </a:ext>
            </a:extLst>
          </p:cNvPr>
          <p:cNvSpPr>
            <a:spLocks noGrp="1"/>
          </p:cNvSpPr>
          <p:nvPr>
            <p:ph idx="1"/>
          </p:nvPr>
        </p:nvSpPr>
        <p:spPr>
          <a:xfrm>
            <a:off x="677334" y="1551963"/>
            <a:ext cx="8596668" cy="4489399"/>
          </a:xfrm>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When scheduling an consultation within the same week or a few days away, generally you will usually see the checkbox ‘Immediate Send’.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This is based on the Appointment Reminder Settings. In this example, the reminder setting is for 3 days.</a:t>
            </a:r>
          </a:p>
          <a:p>
            <a:pPr>
              <a:lnSpc>
                <a:spcPct val="107000"/>
              </a:lnSpc>
              <a:spcAft>
                <a:spcPts val="80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3" name="Content Placeholder 5">
            <a:extLst>
              <a:ext uri="{FF2B5EF4-FFF2-40B4-BE49-F238E27FC236}">
                <a16:creationId xmlns:a16="http://schemas.microsoft.com/office/drawing/2014/main" id="{48CA1727-6913-A388-25B3-AA717BA1B4DC}"/>
              </a:ext>
            </a:extLst>
          </p:cNvPr>
          <p:cNvPicPr>
            <a:picLocks noChangeAspect="1"/>
          </p:cNvPicPr>
          <p:nvPr/>
        </p:nvPicPr>
        <p:blipFill>
          <a:blip r:embed="rId2"/>
          <a:stretch>
            <a:fillRect/>
          </a:stretch>
        </p:blipFill>
        <p:spPr>
          <a:xfrm>
            <a:off x="3305739" y="2639982"/>
            <a:ext cx="5790797" cy="3881437"/>
          </a:xfrm>
          <a:prstGeom prst="rect">
            <a:avLst/>
          </a:prstGeom>
        </p:spPr>
      </p:pic>
    </p:spTree>
    <p:extLst>
      <p:ext uri="{BB962C8B-B14F-4D97-AF65-F5344CB8AC3E}">
        <p14:creationId xmlns:p14="http://schemas.microsoft.com/office/powerpoint/2010/main" val="257687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558618" cy="1320800"/>
          </a:xfrm>
        </p:spPr>
        <p:txBody>
          <a:bodyPr/>
          <a:lstStyle/>
          <a:p>
            <a:r>
              <a:rPr lang="en-AU" dirty="0"/>
              <a:t>Client Appointment Reminders </a:t>
            </a:r>
            <a:r>
              <a:rPr lang="en-AU" i="1" dirty="0"/>
              <a:t>(continued)</a:t>
            </a:r>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478605"/>
            <a:ext cx="9558618" cy="4562758"/>
          </a:xfrm>
        </p:spPr>
        <p:txBody>
          <a:bodyPr>
            <a:normAutofit/>
          </a:bodyPr>
          <a:lstStyle/>
          <a:p>
            <a:r>
              <a:rPr lang="en-AU" dirty="0"/>
              <a:t>If you want to send details from an SMS appointment reminder, you should be mindful of the limitations and costs</a:t>
            </a:r>
          </a:p>
          <a:p>
            <a:r>
              <a:rPr lang="en-AU" dirty="0"/>
              <a:t>QR codes cannot be sent from CDIS at this time</a:t>
            </a:r>
          </a:p>
          <a:p>
            <a:r>
              <a:rPr lang="en-AU" dirty="0"/>
              <a:t>Only full web, </a:t>
            </a:r>
            <a:r>
              <a:rPr lang="en-AU" dirty="0" err="1"/>
              <a:t>TinyURLs</a:t>
            </a:r>
            <a:r>
              <a:rPr lang="en-AU" dirty="0"/>
              <a:t>, or email addresses can be received by clients receiving SMS</a:t>
            </a:r>
          </a:p>
          <a:p>
            <a:r>
              <a:rPr lang="en-AU" dirty="0"/>
              <a:t>Use </a:t>
            </a:r>
            <a:r>
              <a:rPr lang="en-AU" dirty="0">
                <a:hlinkClick r:id="rId2"/>
              </a:rPr>
              <a:t>https://www.vic.gov.au/govic-url-shortener</a:t>
            </a:r>
            <a:r>
              <a:rPr lang="en-AU" dirty="0"/>
              <a:t> or other in house services</a:t>
            </a:r>
          </a:p>
          <a:p>
            <a:r>
              <a:rPr lang="en-AU" dirty="0"/>
              <a:t>Do send complete web addresses as seen here, or any smaller URLs you have generated</a:t>
            </a:r>
          </a:p>
          <a:p>
            <a:endParaRPr lang="en-AU" dirty="0"/>
          </a:p>
          <a:p>
            <a:endParaRPr lang="en-AU" dirty="0"/>
          </a:p>
          <a:p>
            <a:endParaRPr lang="en-AU" dirty="0"/>
          </a:p>
          <a:p>
            <a:r>
              <a:rPr lang="en-AU" dirty="0"/>
              <a:t>Hyperlinks wont work</a:t>
            </a:r>
          </a:p>
        </p:txBody>
      </p:sp>
      <p:pic>
        <p:nvPicPr>
          <p:cNvPr id="5" name="Picture 4">
            <a:extLst>
              <a:ext uri="{FF2B5EF4-FFF2-40B4-BE49-F238E27FC236}">
                <a16:creationId xmlns:a16="http://schemas.microsoft.com/office/drawing/2014/main" id="{AC3559CA-9043-CB45-A0D9-B1529FA34621}"/>
              </a:ext>
            </a:extLst>
          </p:cNvPr>
          <p:cNvPicPr>
            <a:picLocks noChangeAspect="1"/>
          </p:cNvPicPr>
          <p:nvPr/>
        </p:nvPicPr>
        <p:blipFill>
          <a:blip r:embed="rId3"/>
          <a:stretch>
            <a:fillRect/>
          </a:stretch>
        </p:blipFill>
        <p:spPr>
          <a:xfrm>
            <a:off x="1129959" y="3714465"/>
            <a:ext cx="6901574" cy="1160216"/>
          </a:xfrm>
          <a:prstGeom prst="rect">
            <a:avLst/>
          </a:prstGeom>
          <a:ln w="3175">
            <a:solidFill>
              <a:schemeClr val="tx1"/>
            </a:solidFill>
          </a:ln>
        </p:spPr>
      </p:pic>
      <p:pic>
        <p:nvPicPr>
          <p:cNvPr id="7" name="Picture 6">
            <a:extLst>
              <a:ext uri="{FF2B5EF4-FFF2-40B4-BE49-F238E27FC236}">
                <a16:creationId xmlns:a16="http://schemas.microsoft.com/office/drawing/2014/main" id="{2EB2FC68-BB56-C8B6-8F4A-49A6923104D6}"/>
              </a:ext>
            </a:extLst>
          </p:cNvPr>
          <p:cNvPicPr>
            <a:picLocks noChangeAspect="1"/>
          </p:cNvPicPr>
          <p:nvPr/>
        </p:nvPicPr>
        <p:blipFill>
          <a:blip r:embed="rId4"/>
          <a:stretch>
            <a:fillRect/>
          </a:stretch>
        </p:blipFill>
        <p:spPr>
          <a:xfrm>
            <a:off x="4342184" y="5059799"/>
            <a:ext cx="4416532" cy="1302058"/>
          </a:xfrm>
          <a:prstGeom prst="rect">
            <a:avLst/>
          </a:prstGeom>
          <a:ln w="3175">
            <a:solidFill>
              <a:schemeClr val="tx1"/>
            </a:solidFill>
          </a:ln>
        </p:spPr>
      </p:pic>
      <p:sp>
        <p:nvSpPr>
          <p:cNvPr id="8" name="Smiley Face 7">
            <a:extLst>
              <a:ext uri="{FF2B5EF4-FFF2-40B4-BE49-F238E27FC236}">
                <a16:creationId xmlns:a16="http://schemas.microsoft.com/office/drawing/2014/main" id="{FFF65444-2052-9D40-5ED1-99B4D2B14E67}"/>
              </a:ext>
            </a:extLst>
          </p:cNvPr>
          <p:cNvSpPr/>
          <p:nvPr/>
        </p:nvSpPr>
        <p:spPr>
          <a:xfrm>
            <a:off x="7924595" y="3798893"/>
            <a:ext cx="961951" cy="99136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Multiplication Sign 8">
            <a:extLst>
              <a:ext uri="{FF2B5EF4-FFF2-40B4-BE49-F238E27FC236}">
                <a16:creationId xmlns:a16="http://schemas.microsoft.com/office/drawing/2014/main" id="{7F878C6F-E223-2E64-E16E-49B704DD15DB}"/>
              </a:ext>
            </a:extLst>
          </p:cNvPr>
          <p:cNvSpPr/>
          <p:nvPr/>
        </p:nvSpPr>
        <p:spPr>
          <a:xfrm>
            <a:off x="3198234" y="4744383"/>
            <a:ext cx="1624614" cy="180169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2197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574106" cy="1320800"/>
          </a:xfrm>
        </p:spPr>
        <p:txBody>
          <a:bodyPr/>
          <a:lstStyle/>
          <a:p>
            <a:r>
              <a:rPr lang="en-AU" dirty="0"/>
              <a:t>Client Appointment Reminders </a:t>
            </a:r>
            <a:r>
              <a:rPr lang="en-AU" i="1" dirty="0"/>
              <a:t>(continued)</a:t>
            </a:r>
            <a:endParaRPr lang="en-AU" dirty="0"/>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478605"/>
            <a:ext cx="8596668" cy="4562758"/>
          </a:xfrm>
        </p:spPr>
        <p:txBody>
          <a:bodyPr>
            <a:normAutofit/>
          </a:bodyPr>
          <a:lstStyle/>
          <a:p>
            <a:r>
              <a:rPr lang="en-AU" dirty="0"/>
              <a:t>Each character (including spaces) in all messages (not just reminders), is counted (for SMS), and this means a long Appointment reminder could be 2 or even 3 SMS</a:t>
            </a:r>
          </a:p>
          <a:p>
            <a:r>
              <a:rPr lang="en-AU" sz="1800" u="sng" dirty="0">
                <a:effectLst/>
                <a:latin typeface="Calibri" panose="020F0502020204030204" pitchFamily="34" charset="0"/>
                <a:ea typeface="Calibri" panose="020F0502020204030204" pitchFamily="34" charset="0"/>
                <a:cs typeface="Times New Roman" panose="02020603050405020304" pitchFamily="18" charset="0"/>
              </a:rPr>
              <a:t>Best Practice: </a:t>
            </a:r>
            <a:r>
              <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Use WORD to draft your template. Then highlight all the words and punctuation, and go to Review menu, then “word count”.</a:t>
            </a:r>
            <a:r>
              <a:rPr lang="en-AU" sz="1800" dirty="0">
                <a:effectLst/>
                <a:latin typeface="Calibri" panose="020F0502020204030204" pitchFamily="34" charset="0"/>
                <a:ea typeface="Calibri" panose="020F0502020204030204" pitchFamily="34" charset="0"/>
                <a:cs typeface="Times New Roman" panose="02020603050405020304" pitchFamily="18" charset="0"/>
              </a:rPr>
              <a:t>  See below the character count in this highlighted sentence.</a:t>
            </a: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a:p>
            <a:endParaRPr lang="en-AU" dirty="0"/>
          </a:p>
          <a:p>
            <a:endParaRPr lang="en-AU" dirty="0"/>
          </a:p>
          <a:p>
            <a:endParaRPr lang="en-AU" dirty="0"/>
          </a:p>
        </p:txBody>
      </p:sp>
      <p:pic>
        <p:nvPicPr>
          <p:cNvPr id="14" name="Picture 13">
            <a:extLst>
              <a:ext uri="{FF2B5EF4-FFF2-40B4-BE49-F238E27FC236}">
                <a16:creationId xmlns:a16="http://schemas.microsoft.com/office/drawing/2014/main" id="{D603EBE7-F4C9-A986-8F0B-C70894082993}"/>
              </a:ext>
            </a:extLst>
          </p:cNvPr>
          <p:cNvPicPr>
            <a:picLocks noChangeAspect="1"/>
          </p:cNvPicPr>
          <p:nvPr/>
        </p:nvPicPr>
        <p:blipFill>
          <a:blip r:embed="rId2"/>
          <a:stretch>
            <a:fillRect/>
          </a:stretch>
        </p:blipFill>
        <p:spPr>
          <a:xfrm>
            <a:off x="4119099" y="3348095"/>
            <a:ext cx="2532826" cy="2532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648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574106" cy="1320800"/>
          </a:xfrm>
        </p:spPr>
        <p:txBody>
          <a:bodyPr/>
          <a:lstStyle/>
          <a:p>
            <a:r>
              <a:rPr lang="en-AU" dirty="0"/>
              <a:t>Client Correspondence</a:t>
            </a:r>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478605"/>
            <a:ext cx="8596668" cy="4562758"/>
          </a:xfrm>
        </p:spPr>
        <p:txBody>
          <a:bodyPr>
            <a:normAutofit/>
          </a:bodyPr>
          <a:lstStyle/>
          <a:p>
            <a:r>
              <a:rPr lang="en-AU" sz="1800" dirty="0">
                <a:effectLst/>
                <a:ea typeface="Times" panose="02020603050405020304" pitchFamily="18" charset="0"/>
                <a:cs typeface="Arial" panose="020B0604020202020204" pitchFamily="34" charset="0"/>
              </a:rPr>
              <a:t>All correspondence is accessible via the Hx from menu </a:t>
            </a:r>
            <a:r>
              <a:rPr lang="en-AU" sz="1800" i="1" dirty="0">
                <a:effectLst/>
                <a:ea typeface="Times" panose="02020603050405020304" pitchFamily="18" charset="0"/>
                <a:cs typeface="Arial" panose="020B0604020202020204" pitchFamily="34" charset="0"/>
              </a:rPr>
              <a:t>Letters/Reports &gt; Correspondence History</a:t>
            </a:r>
            <a:r>
              <a:rPr lang="en-AU" sz="1800" dirty="0">
                <a:effectLst/>
                <a:ea typeface="Times" panose="02020603050405020304" pitchFamily="18" charset="0"/>
                <a:cs typeface="Arial" panose="020B0604020202020204" pitchFamily="34" charset="0"/>
              </a:rPr>
              <a:t> within a clients Hx.</a:t>
            </a:r>
          </a:p>
          <a:p>
            <a:pPr marL="0" indent="0">
              <a:buNone/>
            </a:pPr>
            <a:endParaRPr lang="en-AU" sz="1800" dirty="0">
              <a:effectLst/>
              <a:latin typeface="Arial" panose="020B0604020202020204" pitchFamily="34" charset="0"/>
              <a:ea typeface="Times" panose="02020603050405020304" pitchFamily="18" charset="0"/>
              <a:cs typeface="Times New Roman" panose="02020603050405020304" pitchFamily="18" charset="0"/>
            </a:endParaRPr>
          </a:p>
          <a:p>
            <a:pPr marL="0" indent="0">
              <a:buNone/>
            </a:pPr>
            <a:endParaRPr lang="en-AU" dirty="0"/>
          </a:p>
          <a:p>
            <a:pPr marL="0" indent="0">
              <a:buNone/>
            </a:pPr>
            <a:endParaRPr lang="en-AU" dirty="0"/>
          </a:p>
          <a:p>
            <a:r>
              <a:rPr lang="en-AU" sz="1800" dirty="0">
                <a:effectLst/>
                <a:ea typeface="Times New Roman" panose="02020603050405020304" pitchFamily="18" charset="0"/>
              </a:rPr>
              <a:t>This is saved separately to the location of the client’s medical history, accessible via </a:t>
            </a:r>
            <a:r>
              <a:rPr lang="en-AU" sz="1800" i="1" dirty="0">
                <a:effectLst/>
                <a:ea typeface="Times New Roman" panose="02020603050405020304" pitchFamily="18" charset="0"/>
              </a:rPr>
              <a:t>History / Notes &gt; Notes</a:t>
            </a:r>
            <a:r>
              <a:rPr lang="en-AU" sz="1800" dirty="0">
                <a:effectLst/>
                <a:ea typeface="Times New Roman" panose="02020603050405020304" pitchFamily="18" charset="0"/>
              </a:rPr>
              <a:t>.                                     </a:t>
            </a:r>
            <a:endParaRPr lang="en-AU" dirty="0"/>
          </a:p>
          <a:p>
            <a:pPr marL="0" indent="0">
              <a:buNone/>
            </a:pPr>
            <a:endParaRPr lang="en-AU" dirty="0"/>
          </a:p>
          <a:p>
            <a:endParaRPr lang="en-AU" dirty="0"/>
          </a:p>
          <a:p>
            <a:endParaRPr lang="en-AU" dirty="0"/>
          </a:p>
          <a:p>
            <a:endParaRPr lang="en-AU" dirty="0"/>
          </a:p>
          <a:p>
            <a:endParaRPr lang="en-AU" dirty="0"/>
          </a:p>
          <a:p>
            <a:endParaRPr lang="en-AU" dirty="0"/>
          </a:p>
          <a:p>
            <a:endParaRPr lang="en-AU" dirty="0"/>
          </a:p>
        </p:txBody>
      </p:sp>
      <p:pic>
        <p:nvPicPr>
          <p:cNvPr id="4" name="Picture 3">
            <a:extLst>
              <a:ext uri="{FF2B5EF4-FFF2-40B4-BE49-F238E27FC236}">
                <a16:creationId xmlns:a16="http://schemas.microsoft.com/office/drawing/2014/main" id="{4B0461DA-D13F-6B0A-67BB-7F19473580DF}"/>
              </a:ext>
            </a:extLst>
          </p:cNvPr>
          <p:cNvPicPr>
            <a:picLocks noChangeAspect="1"/>
          </p:cNvPicPr>
          <p:nvPr/>
        </p:nvPicPr>
        <p:blipFill rotWithShape="1">
          <a:blip r:embed="rId2"/>
          <a:srcRect t="17152" r="65680" b="66782"/>
          <a:stretch/>
        </p:blipFill>
        <p:spPr bwMode="auto">
          <a:xfrm>
            <a:off x="1116445" y="2063303"/>
            <a:ext cx="4647046" cy="1178368"/>
          </a:xfrm>
          <a:prstGeom prst="rect">
            <a:avLst/>
          </a:prstGeom>
          <a:ln w="6350">
            <a:solidFill>
              <a:schemeClr val="tx1"/>
            </a:solid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5E6E2CE-8D62-EE69-FDC4-2C800779D370}"/>
              </a:ext>
            </a:extLst>
          </p:cNvPr>
          <p:cNvPicPr>
            <a:picLocks noChangeAspect="1"/>
          </p:cNvPicPr>
          <p:nvPr/>
        </p:nvPicPr>
        <p:blipFill rotWithShape="1">
          <a:blip r:embed="rId3"/>
          <a:srcRect t="17153" r="74723" b="62656"/>
          <a:stretch/>
        </p:blipFill>
        <p:spPr bwMode="auto">
          <a:xfrm>
            <a:off x="1116445" y="4110676"/>
            <a:ext cx="3821430" cy="1652905"/>
          </a:xfrm>
          <a:prstGeom prst="rect">
            <a:avLst/>
          </a:prstGeom>
          <a:ln w="635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53B62FA8-2304-7C3D-2B2B-678C2FFB39CB}"/>
              </a:ext>
            </a:extLst>
          </p:cNvPr>
          <p:cNvSpPr/>
          <p:nvPr/>
        </p:nvSpPr>
        <p:spPr>
          <a:xfrm>
            <a:off x="6652470" y="4110677"/>
            <a:ext cx="2139192" cy="166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Tip:</a:t>
            </a:r>
          </a:p>
          <a:p>
            <a:pPr algn="ctr"/>
            <a:r>
              <a:rPr lang="en-AU" sz="1400" dirty="0"/>
              <a:t>Remember to include in notes for subpoena</a:t>
            </a:r>
          </a:p>
        </p:txBody>
      </p:sp>
    </p:spTree>
    <p:extLst>
      <p:ext uri="{BB962C8B-B14F-4D97-AF65-F5344CB8AC3E}">
        <p14:creationId xmlns:p14="http://schemas.microsoft.com/office/powerpoint/2010/main" val="247024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3769867387"/>
              </p:ext>
            </p:extLst>
          </p:nvPr>
        </p:nvGraphicFramePr>
        <p:xfrm>
          <a:off x="971550" y="1261330"/>
          <a:ext cx="6448425" cy="4035788"/>
        </p:xfrm>
        <a:graphic>
          <a:graphicData uri="http://schemas.openxmlformats.org/drawingml/2006/table">
            <a:tbl>
              <a:tblPr firstRow="1" bandRow="1">
                <a:solidFill>
                  <a:schemeClr val="bg1">
                    <a:lumMod val="95000"/>
                  </a:schemeClr>
                </a:solidFill>
                <a:tableStyleId>{8EC20E35-A176-4012-BC5E-935CFFF8708E}</a:tableStyleId>
              </a:tblPr>
              <a:tblGrid>
                <a:gridCol w="6448425">
                  <a:extLst>
                    <a:ext uri="{9D8B030D-6E8A-4147-A177-3AD203B41FA5}">
                      <a16:colId xmlns:a16="http://schemas.microsoft.com/office/drawing/2014/main" val="1087752378"/>
                    </a:ext>
                  </a:extLst>
                </a:gridCol>
              </a:tblGrid>
              <a:tr h="512548">
                <a:tc>
                  <a:txBody>
                    <a:bodyPr/>
                    <a:lstStyle/>
                    <a:p>
                      <a:pPr>
                        <a:spcBef>
                          <a:spcPct val="0"/>
                        </a:spcBef>
                        <a:spcAft>
                          <a:spcPts val="600"/>
                        </a:spcAft>
                      </a:pPr>
                      <a:r>
                        <a:rPr lang="en-US" sz="2000" b="1" kern="1200" dirty="0">
                          <a:solidFill>
                            <a:schemeClr val="accent1"/>
                          </a:solidFill>
                          <a:latin typeface="+mn-lt"/>
                          <a:ea typeface="+mn-ea"/>
                          <a:cs typeface="+mn-cs"/>
                        </a:rPr>
                        <a:t>Contents</a:t>
                      </a:r>
                    </a:p>
                  </a:txBody>
                  <a:tcPr marL="52263" marR="86708" marT="14932" marB="111992"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949789130"/>
                  </a:ext>
                </a:extLst>
              </a:tr>
              <a:tr h="524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Tips and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How to create a QR code</a:t>
                      </a:r>
                    </a:p>
                  </a:txBody>
                  <a:tcPr marL="52263" marR="86708" marT="14932" marB="111992">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801426461"/>
                  </a:ext>
                </a:extLst>
              </a:tr>
              <a:tr h="512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Correcting for Prematurity</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5266040"/>
                  </a:ext>
                </a:extLst>
              </a:tr>
              <a:tr h="512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How to remove a client who is incorrectly on the Birth Notice list.</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14043133"/>
                  </a:ext>
                </a:extLst>
              </a:tr>
              <a:tr h="594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SMS appointments reminders and templates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Correspondence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kern="1200" cap="none" spc="0" dirty="0">
                        <a:solidFill>
                          <a:schemeClr val="tx1"/>
                        </a:solidFill>
                        <a:latin typeface="+mn-lt"/>
                        <a:ea typeface="+mn-ea"/>
                        <a:cs typeface="+mn-cs"/>
                      </a:endParaRP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214255681"/>
                  </a:ext>
                </a:extLst>
              </a:tr>
              <a:tr h="512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Q&amp;A</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09694280"/>
                  </a:ext>
                </a:extLst>
              </a:tr>
              <a:tr h="512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cap="none" spc="0" dirty="0">
                        <a:solidFill>
                          <a:schemeClr val="tx1"/>
                        </a:solidFill>
                        <a:highlight>
                          <a:srgbClr val="FFFF00"/>
                        </a:highlight>
                      </a:endParaRP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66591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574106" cy="1320800"/>
          </a:xfrm>
        </p:spPr>
        <p:txBody>
          <a:bodyPr/>
          <a:lstStyle/>
          <a:p>
            <a:r>
              <a:rPr lang="en-AU" dirty="0"/>
              <a:t>Client Correspondence </a:t>
            </a:r>
            <a:r>
              <a:rPr lang="en-AU" i="1" dirty="0"/>
              <a:t>(continued)</a:t>
            </a:r>
            <a:endParaRPr lang="en-AU" dirty="0"/>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478604"/>
            <a:ext cx="8596668" cy="4972529"/>
          </a:xfrm>
        </p:spPr>
        <p:txBody>
          <a:bodyPr>
            <a:normAutofit fontScale="70000" lnSpcReduction="20000"/>
          </a:bodyPr>
          <a:lstStyle/>
          <a:p>
            <a:pPr>
              <a:lnSpc>
                <a:spcPct val="107000"/>
              </a:lnSpc>
              <a:spcAft>
                <a:spcPts val="800"/>
              </a:spcAft>
            </a:pPr>
            <a:r>
              <a:rPr lang="en-AU" dirty="0">
                <a:cs typeface="Arial" panose="020B0604020202020204" pitchFamily="34" charset="0"/>
              </a:rPr>
              <a:t>The Client Correspondence will either be listed in the Correspondence History of the client or the Caregiver(s). The recorded items are;</a:t>
            </a:r>
          </a:p>
          <a:p>
            <a:pPr lvl="1">
              <a:lnSpc>
                <a:spcPct val="107000"/>
              </a:lnSpc>
              <a:spcAft>
                <a:spcPts val="800"/>
              </a:spcAft>
            </a:pPr>
            <a:r>
              <a:rPr lang="en-AU" sz="1800" dirty="0">
                <a:cs typeface="Arial" panose="020B0604020202020204" pitchFamily="34" charset="0"/>
              </a:rPr>
              <a:t>Date of correspondence</a:t>
            </a:r>
          </a:p>
          <a:p>
            <a:pPr lvl="1">
              <a:lnSpc>
                <a:spcPct val="107000"/>
              </a:lnSpc>
              <a:spcAft>
                <a:spcPts val="800"/>
              </a:spcAft>
            </a:pPr>
            <a:r>
              <a:rPr lang="en-AU" sz="1800" dirty="0">
                <a:cs typeface="Arial" panose="020B0604020202020204" pitchFamily="34" charset="0"/>
              </a:rPr>
              <a:t>The intended recipient of the correspondence</a:t>
            </a:r>
          </a:p>
          <a:p>
            <a:pPr lvl="1">
              <a:lnSpc>
                <a:spcPct val="107000"/>
              </a:lnSpc>
              <a:spcAft>
                <a:spcPts val="800"/>
              </a:spcAft>
            </a:pPr>
            <a:r>
              <a:rPr lang="en-AU" sz="1800" dirty="0">
                <a:cs typeface="Arial" panose="020B0604020202020204" pitchFamily="34" charset="0"/>
              </a:rPr>
              <a:t>Type of correspondence (i.e., SMS, Email or Letters), </a:t>
            </a:r>
          </a:p>
          <a:p>
            <a:pPr lvl="1">
              <a:lnSpc>
                <a:spcPct val="107000"/>
              </a:lnSpc>
              <a:spcAft>
                <a:spcPts val="800"/>
              </a:spcAft>
            </a:pPr>
            <a:r>
              <a:rPr lang="en-AU" sz="1800" dirty="0">
                <a:cs typeface="Arial" panose="020B0604020202020204" pitchFamily="34" charset="0"/>
              </a:rPr>
              <a:t>The Template used </a:t>
            </a:r>
          </a:p>
          <a:p>
            <a:pPr lvl="2">
              <a:lnSpc>
                <a:spcPct val="107000"/>
              </a:lnSpc>
              <a:spcAft>
                <a:spcPts val="800"/>
              </a:spcAft>
            </a:pPr>
            <a:r>
              <a:rPr lang="en-AU" sz="1800" dirty="0">
                <a:cs typeface="Arial" panose="020B0604020202020204" pitchFamily="34" charset="0"/>
              </a:rPr>
              <a:t>A Description (often duplicated information)</a:t>
            </a:r>
          </a:p>
          <a:p>
            <a:pPr lvl="1">
              <a:lnSpc>
                <a:spcPct val="107000"/>
              </a:lnSpc>
              <a:spcAft>
                <a:spcPts val="800"/>
              </a:spcAft>
            </a:pPr>
            <a:r>
              <a:rPr lang="en-AU" sz="1800" dirty="0">
                <a:cs typeface="Arial" panose="020B0604020202020204" pitchFamily="34" charset="0"/>
              </a:rPr>
              <a:t>Staff member that sent the correspondence</a:t>
            </a:r>
          </a:p>
          <a:p>
            <a:pPr lvl="1">
              <a:lnSpc>
                <a:spcPct val="107000"/>
              </a:lnSpc>
              <a:spcAft>
                <a:spcPts val="800"/>
              </a:spcAft>
            </a:pPr>
            <a:r>
              <a:rPr lang="en-AU" sz="1800" dirty="0">
                <a:cs typeface="Arial" panose="020B0604020202020204" pitchFamily="34" charset="0"/>
              </a:rPr>
              <a:t>If a letter; </a:t>
            </a:r>
          </a:p>
          <a:p>
            <a:pPr lvl="2">
              <a:lnSpc>
                <a:spcPct val="107000"/>
              </a:lnSpc>
              <a:spcAft>
                <a:spcPts val="800"/>
              </a:spcAft>
            </a:pPr>
            <a:r>
              <a:rPr lang="en-AU" sz="1800" dirty="0">
                <a:cs typeface="Arial" panose="020B0604020202020204" pitchFamily="34" charset="0"/>
              </a:rPr>
              <a:t>a hyperlink to view the letter</a:t>
            </a:r>
          </a:p>
          <a:p>
            <a:pPr lvl="2">
              <a:lnSpc>
                <a:spcPct val="107000"/>
              </a:lnSpc>
              <a:spcAft>
                <a:spcPts val="800"/>
              </a:spcAft>
            </a:pPr>
            <a:r>
              <a:rPr lang="en-AU" sz="1800" dirty="0">
                <a:cs typeface="Arial" panose="020B0604020202020204" pitchFamily="34" charset="0"/>
              </a:rPr>
              <a:t>An icon to show the way it was delivered</a:t>
            </a:r>
          </a:p>
          <a:p>
            <a:pPr lvl="2">
              <a:lnSpc>
                <a:spcPct val="107000"/>
              </a:lnSpc>
              <a:spcAft>
                <a:spcPts val="800"/>
              </a:spcAft>
            </a:pPr>
            <a:r>
              <a:rPr lang="en-AU" sz="1800" dirty="0">
                <a:cs typeface="Arial" panose="020B0604020202020204" pitchFamily="34" charset="0"/>
              </a:rPr>
              <a:t>The mechanism for printing</a:t>
            </a:r>
          </a:p>
          <a:p>
            <a:pPr lvl="2">
              <a:lnSpc>
                <a:spcPct val="107000"/>
              </a:lnSpc>
              <a:spcAft>
                <a:spcPts val="800"/>
              </a:spcAft>
            </a:pPr>
            <a:r>
              <a:rPr lang="en-AU" sz="1800" dirty="0">
                <a:cs typeface="Arial" panose="020B0604020202020204" pitchFamily="34" charset="0"/>
              </a:rPr>
              <a:t>If it was sent (which really means printed)</a:t>
            </a:r>
          </a:p>
          <a:p>
            <a:pPr marL="914400" lvl="2" indent="0">
              <a:lnSpc>
                <a:spcPct val="107000"/>
              </a:lnSpc>
              <a:spcAft>
                <a:spcPts val="800"/>
              </a:spcAft>
              <a:buNone/>
            </a:pPr>
            <a:endParaRPr lang="en-AU" sz="1800" dirty="0">
              <a:cs typeface="Arial" panose="020B0604020202020204" pitchFamily="34" charset="0"/>
            </a:endParaRPr>
          </a:p>
        </p:txBody>
      </p:sp>
    </p:spTree>
    <p:extLst>
      <p:ext uri="{BB962C8B-B14F-4D97-AF65-F5344CB8AC3E}">
        <p14:creationId xmlns:p14="http://schemas.microsoft.com/office/powerpoint/2010/main" val="234602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574106" cy="1320800"/>
          </a:xfrm>
        </p:spPr>
        <p:txBody>
          <a:bodyPr/>
          <a:lstStyle/>
          <a:p>
            <a:r>
              <a:rPr lang="en-AU" dirty="0"/>
              <a:t>Client Appointment Reminders </a:t>
            </a:r>
            <a:r>
              <a:rPr lang="en-AU" i="1" dirty="0"/>
              <a:t>(continued)</a:t>
            </a:r>
            <a:endParaRPr lang="en-AU" dirty="0"/>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478605"/>
            <a:ext cx="8970005" cy="828367"/>
          </a:xfrm>
        </p:spPr>
        <p:txBody>
          <a:bodyPr>
            <a:normAutofit/>
          </a:bodyPr>
          <a:lstStyle/>
          <a:p>
            <a:pPr>
              <a:lnSpc>
                <a:spcPct val="107000"/>
              </a:lnSpc>
              <a:spcAft>
                <a:spcPts val="800"/>
              </a:spcAft>
            </a:pPr>
            <a:r>
              <a:rPr lang="en-AU" sz="1400" dirty="0">
                <a:cs typeface="Times New Roman" panose="02020603050405020304" pitchFamily="18" charset="0"/>
              </a:rPr>
              <a:t>The PCG’s Correspondence History:  </a:t>
            </a:r>
            <a:r>
              <a:rPr lang="en-AU" sz="1400" dirty="0">
                <a:effectLst/>
                <a:ea typeface="Times New Roman" panose="02020603050405020304" pitchFamily="18" charset="0"/>
              </a:rPr>
              <a:t>By default, the most recent correspondence is at the top when you open the screen, but you can sort by any of the column headings, and the arrow will indicate ascending or descending order. </a:t>
            </a:r>
          </a:p>
        </p:txBody>
      </p:sp>
      <p:sp>
        <p:nvSpPr>
          <p:cNvPr id="9" name="Content Placeholder 2">
            <a:extLst>
              <a:ext uri="{FF2B5EF4-FFF2-40B4-BE49-F238E27FC236}">
                <a16:creationId xmlns:a16="http://schemas.microsoft.com/office/drawing/2014/main" id="{B6FA8C87-9261-46DC-7577-5894BD4B7A76}"/>
              </a:ext>
            </a:extLst>
          </p:cNvPr>
          <p:cNvSpPr txBox="1">
            <a:spLocks/>
          </p:cNvSpPr>
          <p:nvPr/>
        </p:nvSpPr>
        <p:spPr>
          <a:xfrm>
            <a:off x="843833" y="2102227"/>
            <a:ext cx="3551998" cy="49725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07000"/>
              </a:lnSpc>
              <a:spcAft>
                <a:spcPts val="800"/>
              </a:spcAft>
              <a:buNone/>
            </a:pPr>
            <a:endParaRPr lang="en-AU" sz="1400" dirty="0">
              <a:cs typeface="Arial" panose="020B0604020202020204" pitchFamily="34" charset="0"/>
            </a:endParaRPr>
          </a:p>
        </p:txBody>
      </p:sp>
      <p:sp>
        <p:nvSpPr>
          <p:cNvPr id="12" name="Content Placeholder 2">
            <a:extLst>
              <a:ext uri="{FF2B5EF4-FFF2-40B4-BE49-F238E27FC236}">
                <a16:creationId xmlns:a16="http://schemas.microsoft.com/office/drawing/2014/main" id="{45E62218-DFCF-BBF6-1DF0-109FF4504C85}"/>
              </a:ext>
            </a:extLst>
          </p:cNvPr>
          <p:cNvSpPr txBox="1">
            <a:spLocks/>
          </p:cNvSpPr>
          <p:nvPr/>
        </p:nvSpPr>
        <p:spPr>
          <a:xfrm>
            <a:off x="1003742" y="5185479"/>
            <a:ext cx="9037880" cy="1320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87000"/>
              </a:lnSpc>
              <a:spcAft>
                <a:spcPts val="800"/>
              </a:spcAft>
            </a:pPr>
            <a:r>
              <a:rPr lang="en-AU" sz="1400" dirty="0">
                <a:cs typeface="Arial" panose="020B0604020202020204" pitchFamily="34" charset="0"/>
              </a:rPr>
              <a:t>31/01/23 - During the 4-week KAS an appointment a custom letter was created and sent via email. A copy was recorded.</a:t>
            </a:r>
          </a:p>
          <a:p>
            <a:pPr>
              <a:lnSpc>
                <a:spcPct val="87000"/>
              </a:lnSpc>
              <a:spcAft>
                <a:spcPts val="800"/>
              </a:spcAft>
            </a:pPr>
            <a:r>
              <a:rPr lang="en-AU" sz="1400" dirty="0">
                <a:cs typeface="Arial" panose="020B0604020202020204" pitchFamily="34" charset="0"/>
              </a:rPr>
              <a:t>30/01/23 – An EMCH appt; an SMS sent to the father(as the Recipient), and as the lead client i.e. client.</a:t>
            </a:r>
          </a:p>
          <a:p>
            <a:pPr>
              <a:lnSpc>
                <a:spcPct val="87000"/>
              </a:lnSpc>
              <a:spcAft>
                <a:spcPts val="800"/>
              </a:spcAft>
            </a:pPr>
            <a:r>
              <a:rPr lang="en-AU" sz="1400" dirty="0">
                <a:cs typeface="Arial" panose="020B0604020202020204" pitchFamily="34" charset="0"/>
              </a:rPr>
              <a:t>30/01/23 – The child’s 4-week KAS; an SMS sent to a child’s PCG, the recipient (of the correspondence).</a:t>
            </a:r>
          </a:p>
        </p:txBody>
      </p:sp>
      <p:pic>
        <p:nvPicPr>
          <p:cNvPr id="15" name="Picture 14">
            <a:extLst>
              <a:ext uri="{FF2B5EF4-FFF2-40B4-BE49-F238E27FC236}">
                <a16:creationId xmlns:a16="http://schemas.microsoft.com/office/drawing/2014/main" id="{6AAFFB98-839D-83BA-A0EB-CBB61930C91F}"/>
              </a:ext>
            </a:extLst>
          </p:cNvPr>
          <p:cNvPicPr>
            <a:picLocks noChangeAspect="1"/>
          </p:cNvPicPr>
          <p:nvPr/>
        </p:nvPicPr>
        <p:blipFill>
          <a:blip r:embed="rId2"/>
          <a:stretch>
            <a:fillRect/>
          </a:stretch>
        </p:blipFill>
        <p:spPr>
          <a:xfrm>
            <a:off x="1003742" y="2306972"/>
            <a:ext cx="9124474" cy="2706680"/>
          </a:xfrm>
          <a:prstGeom prst="rect">
            <a:avLst/>
          </a:prstGeom>
        </p:spPr>
      </p:pic>
    </p:spTree>
    <p:extLst>
      <p:ext uri="{BB962C8B-B14F-4D97-AF65-F5344CB8AC3E}">
        <p14:creationId xmlns:p14="http://schemas.microsoft.com/office/powerpoint/2010/main" val="1433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574106" cy="1320800"/>
          </a:xfrm>
        </p:spPr>
        <p:txBody>
          <a:bodyPr/>
          <a:lstStyle/>
          <a:p>
            <a:r>
              <a:rPr lang="en-AU" dirty="0"/>
              <a:t>Client Appointment Reminders </a:t>
            </a:r>
            <a:r>
              <a:rPr lang="en-AU" i="1" dirty="0"/>
              <a:t>(continued)</a:t>
            </a:r>
            <a:endParaRPr lang="en-AU" dirty="0"/>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3" y="1478604"/>
            <a:ext cx="9959565" cy="686359"/>
          </a:xfrm>
        </p:spPr>
        <p:txBody>
          <a:bodyPr>
            <a:normAutofit/>
          </a:bodyPr>
          <a:lstStyle/>
          <a:p>
            <a:pPr>
              <a:lnSpc>
                <a:spcPct val="107000"/>
              </a:lnSpc>
              <a:spcAft>
                <a:spcPts val="800"/>
              </a:spcAft>
            </a:pPr>
            <a:r>
              <a:rPr lang="en-AU" sz="1400" dirty="0">
                <a:cs typeface="Times New Roman" panose="02020603050405020304" pitchFamily="18" charset="0"/>
              </a:rPr>
              <a:t>The Child’s Correspondence History:  </a:t>
            </a:r>
            <a:r>
              <a:rPr lang="en-AU" sz="1400" dirty="0">
                <a:effectLst/>
                <a:ea typeface="Times New Roman" panose="02020603050405020304" pitchFamily="18" charset="0"/>
              </a:rPr>
              <a:t>By default, the most recent correspondence is at the top when you open the screen, but you can sort by any of the column headings, and the arrow will indicate ascending or descending order. </a:t>
            </a:r>
          </a:p>
        </p:txBody>
      </p:sp>
      <p:pic>
        <p:nvPicPr>
          <p:cNvPr id="10" name="Picture 9">
            <a:extLst>
              <a:ext uri="{FF2B5EF4-FFF2-40B4-BE49-F238E27FC236}">
                <a16:creationId xmlns:a16="http://schemas.microsoft.com/office/drawing/2014/main" id="{4C1C5014-7E36-2BE5-6F96-91C402034FCE}"/>
              </a:ext>
            </a:extLst>
          </p:cNvPr>
          <p:cNvPicPr>
            <a:picLocks noChangeAspect="1"/>
          </p:cNvPicPr>
          <p:nvPr/>
        </p:nvPicPr>
        <p:blipFill>
          <a:blip r:embed="rId2"/>
          <a:stretch>
            <a:fillRect/>
          </a:stretch>
        </p:blipFill>
        <p:spPr>
          <a:xfrm>
            <a:off x="4568102" y="2356372"/>
            <a:ext cx="7149624" cy="3599810"/>
          </a:xfrm>
          <a:prstGeom prst="rect">
            <a:avLst/>
          </a:prstGeom>
        </p:spPr>
      </p:pic>
      <p:sp>
        <p:nvSpPr>
          <p:cNvPr id="11" name="Content Placeholder 2">
            <a:extLst>
              <a:ext uri="{FF2B5EF4-FFF2-40B4-BE49-F238E27FC236}">
                <a16:creationId xmlns:a16="http://schemas.microsoft.com/office/drawing/2014/main" id="{2FF79473-F610-C8C6-0FC1-9D7114368CEC}"/>
              </a:ext>
            </a:extLst>
          </p:cNvPr>
          <p:cNvSpPr txBox="1">
            <a:spLocks/>
          </p:cNvSpPr>
          <p:nvPr/>
        </p:nvSpPr>
        <p:spPr>
          <a:xfrm>
            <a:off x="581156" y="2164964"/>
            <a:ext cx="3986946" cy="42274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07000"/>
              </a:lnSpc>
              <a:spcAft>
                <a:spcPts val="800"/>
              </a:spcAft>
            </a:pPr>
            <a:r>
              <a:rPr lang="en-AU" sz="1400" dirty="0">
                <a:cs typeface="Arial" panose="020B0604020202020204" pitchFamily="34" charset="0"/>
              </a:rPr>
              <a:t>30/01/23 - The first appointment scheduled was for the child’s 4-week KAS, with an SMS sent to a child’s Primary Caregiver (PCG).</a:t>
            </a:r>
          </a:p>
          <a:p>
            <a:pPr>
              <a:lnSpc>
                <a:spcPct val="87000"/>
              </a:lnSpc>
              <a:spcAft>
                <a:spcPts val="800"/>
              </a:spcAft>
            </a:pPr>
            <a:r>
              <a:rPr lang="en-AU" sz="1400" dirty="0">
                <a:cs typeface="Arial" panose="020B0604020202020204" pitchFamily="34" charset="0"/>
              </a:rPr>
              <a:t>31/01/23 - During the 4-week KAS an appointment a custom letter was created and sent via email. A copy was recorded here as the child was selected to receive correspondence.</a:t>
            </a:r>
          </a:p>
          <a:p>
            <a:pPr>
              <a:lnSpc>
                <a:spcPct val="87000"/>
              </a:lnSpc>
              <a:spcAft>
                <a:spcPts val="800"/>
              </a:spcAft>
            </a:pPr>
            <a:r>
              <a:rPr lang="en-AU" sz="1400" dirty="0">
                <a:cs typeface="Arial" panose="020B0604020202020204" pitchFamily="34" charset="0"/>
              </a:rPr>
              <a:t>31/01/23 – Several External Referrals sent via letter. Only one printed (i.e. sent) </a:t>
            </a:r>
          </a:p>
          <a:p>
            <a:pPr>
              <a:lnSpc>
                <a:spcPct val="87000"/>
              </a:lnSpc>
              <a:spcAft>
                <a:spcPts val="800"/>
              </a:spcAft>
            </a:pPr>
            <a:r>
              <a:rPr lang="en-AU" sz="1400" dirty="0">
                <a:cs typeface="Arial" panose="020B0604020202020204" pitchFamily="34" charset="0"/>
              </a:rPr>
              <a:t>NB: No EMCH Appt SMS recorded, as the client is the PCG.</a:t>
            </a:r>
          </a:p>
          <a:p>
            <a:pPr>
              <a:lnSpc>
                <a:spcPct val="87000"/>
              </a:lnSpc>
              <a:spcAft>
                <a:spcPts val="800"/>
              </a:spcAft>
            </a:pPr>
            <a:r>
              <a:rPr lang="en-AU" sz="1400" dirty="0">
                <a:cs typeface="Arial" panose="020B0604020202020204" pitchFamily="34" charset="0"/>
              </a:rPr>
              <a:t>30/01/23 – The child’s 4-week KAS; an SMS sent to a child’s PCG, the recipient (of the correspondence).</a:t>
            </a:r>
          </a:p>
        </p:txBody>
      </p:sp>
    </p:spTree>
    <p:extLst>
      <p:ext uri="{BB962C8B-B14F-4D97-AF65-F5344CB8AC3E}">
        <p14:creationId xmlns:p14="http://schemas.microsoft.com/office/powerpoint/2010/main" val="3987582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p:txBody>
          <a:bodyPr/>
          <a:lstStyle/>
          <a:p>
            <a:r>
              <a:rPr lang="en-AU" dirty="0"/>
              <a:t>SMS and Email Templates</a:t>
            </a:r>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932480" y="1625634"/>
            <a:ext cx="8596668" cy="4258872"/>
          </a:xfrm>
        </p:spPr>
        <p:txBody>
          <a:bodyPr/>
          <a:lstStyle/>
          <a:p>
            <a:r>
              <a:rPr lang="en-AU" dirty="0"/>
              <a:t>Templates are centralised; everyone using CDIS has the same template</a:t>
            </a:r>
          </a:p>
          <a:p>
            <a:r>
              <a:rPr lang="en-AU" dirty="0"/>
              <a:t>Clients receive correspondence based on their individual settings</a:t>
            </a:r>
          </a:p>
          <a:p>
            <a:r>
              <a:rPr lang="en-AU" dirty="0"/>
              <a:t>Each screen where client correspondence is available, may have one or several templates</a:t>
            </a:r>
          </a:p>
          <a:p>
            <a:r>
              <a:rPr lang="en-AU" dirty="0"/>
              <a:t>Each templates contains both text (which can be left or edited), and variables. The variables are [inside square brackets].  These will be different for each screen and each template.  They act as automated inputs into the message, from other areas of the system</a:t>
            </a:r>
          </a:p>
          <a:p>
            <a:pPr marL="0" indent="0">
              <a:buNone/>
            </a:pPr>
            <a:endParaRPr lang="en-AU" dirty="0"/>
          </a:p>
        </p:txBody>
      </p:sp>
    </p:spTree>
    <p:extLst>
      <p:ext uri="{BB962C8B-B14F-4D97-AF65-F5344CB8AC3E}">
        <p14:creationId xmlns:p14="http://schemas.microsoft.com/office/powerpoint/2010/main" val="2235241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p:txBody>
          <a:bodyPr/>
          <a:lstStyle/>
          <a:p>
            <a:r>
              <a:rPr lang="en-AU" dirty="0"/>
              <a:t>SMS and Email Templates </a:t>
            </a:r>
            <a:r>
              <a:rPr lang="en-AU" i="1" dirty="0"/>
              <a:t>(continued)</a:t>
            </a:r>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846555"/>
            <a:ext cx="8596668" cy="4194807"/>
          </a:xfrm>
        </p:spPr>
        <p:txBody>
          <a:bodyPr>
            <a:normAutofit/>
          </a:bodyPr>
          <a:lstStyle/>
          <a:p>
            <a:r>
              <a:rPr lang="en-AU" dirty="0"/>
              <a:t>Admin staff don’t have access to the ‘Correspondence History’ screen as this is part of the client health record and access is controlled by Legislation. This is the screen where the correspondence is saved once it is sent to the client.</a:t>
            </a:r>
          </a:p>
          <a:p>
            <a:r>
              <a:rPr lang="en-AU" dirty="0"/>
              <a:t>Admin staff do have access to schedule appointments and send appointment reminders and send Bulk SMS or Bulk SMS Reschedule emails.</a:t>
            </a:r>
          </a:p>
          <a:p>
            <a:r>
              <a:rPr lang="en-AU" dirty="0"/>
              <a:t>Each of these screens is available on different menus</a:t>
            </a:r>
          </a:p>
          <a:p>
            <a:pPr lvl="1"/>
            <a:r>
              <a:rPr lang="en-AU" dirty="0"/>
              <a:t>Calendar (Home) &gt; Appointment reminders</a:t>
            </a:r>
          </a:p>
          <a:p>
            <a:pPr lvl="1"/>
            <a:r>
              <a:rPr lang="en-AU" dirty="0"/>
              <a:t>General &gt; Bulk SMS</a:t>
            </a:r>
          </a:p>
          <a:p>
            <a:pPr lvl="1"/>
            <a:r>
              <a:rPr lang="en-AU" dirty="0"/>
              <a:t>Schedule &gt; Bulk SMS Re-Schedule</a:t>
            </a:r>
          </a:p>
          <a:p>
            <a:endParaRPr lang="en-AU" dirty="0"/>
          </a:p>
        </p:txBody>
      </p:sp>
    </p:spTree>
    <p:extLst>
      <p:ext uri="{BB962C8B-B14F-4D97-AF65-F5344CB8AC3E}">
        <p14:creationId xmlns:p14="http://schemas.microsoft.com/office/powerpoint/2010/main" val="2528958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98BA-FBE3-88A4-5E89-07B5FC2574AD}"/>
              </a:ext>
            </a:extLst>
          </p:cNvPr>
          <p:cNvSpPr>
            <a:spLocks noGrp="1"/>
          </p:cNvSpPr>
          <p:nvPr>
            <p:ph type="title"/>
          </p:nvPr>
        </p:nvSpPr>
        <p:spPr/>
        <p:txBody>
          <a:bodyPr/>
          <a:lstStyle/>
          <a:p>
            <a:r>
              <a:rPr lang="en-AU" dirty="0"/>
              <a:t>MCH Administration online group </a:t>
            </a:r>
            <a:br>
              <a:rPr lang="en-AU" dirty="0"/>
            </a:br>
            <a:r>
              <a:rPr lang="en-AU" dirty="0"/>
              <a:t>(MAV MS TEAMS)</a:t>
            </a:r>
          </a:p>
        </p:txBody>
      </p:sp>
      <p:sp>
        <p:nvSpPr>
          <p:cNvPr id="3" name="Content Placeholder 2">
            <a:extLst>
              <a:ext uri="{FF2B5EF4-FFF2-40B4-BE49-F238E27FC236}">
                <a16:creationId xmlns:a16="http://schemas.microsoft.com/office/drawing/2014/main" id="{6A161C6A-E516-BE2F-CF46-2DEC0FD8D573}"/>
              </a:ext>
            </a:extLst>
          </p:cNvPr>
          <p:cNvSpPr>
            <a:spLocks noGrp="1"/>
          </p:cNvSpPr>
          <p:nvPr>
            <p:ph idx="1"/>
          </p:nvPr>
        </p:nvSpPr>
        <p:spPr>
          <a:xfrm>
            <a:off x="677334" y="1930400"/>
            <a:ext cx="8596668" cy="3880773"/>
          </a:xfrm>
        </p:spPr>
        <p:txBody>
          <a:bodyPr>
            <a:normAutofit lnSpcReduction="10000"/>
          </a:bodyPr>
          <a:lstStyle/>
          <a:p>
            <a:r>
              <a:rPr lang="en-AU" dirty="0">
                <a:cs typeface="Arial" panose="020B0604020202020204" pitchFamily="34" charset="0"/>
              </a:rPr>
              <a:t>Supported from the MCH Vic Coordinators group</a:t>
            </a:r>
          </a:p>
          <a:p>
            <a:r>
              <a:rPr lang="en-AU" dirty="0">
                <a:cs typeface="Arial" panose="020B0604020202020204" pitchFamily="34" charset="0"/>
              </a:rPr>
              <a:t>MAV has now set up the MS Teams site MCH Administration online group</a:t>
            </a:r>
          </a:p>
          <a:p>
            <a:pPr lvl="1"/>
            <a:r>
              <a:rPr lang="en-AU" dirty="0">
                <a:cs typeface="Arial" panose="020B0604020202020204" pitchFamily="34" charset="0"/>
              </a:rPr>
              <a:t>To have your details added to this group, please ask your MCH coordinator to collate all the relevant staff names and send one collated list with staff details and individual emails (no group emails) </a:t>
            </a:r>
          </a:p>
          <a:p>
            <a:pPr lvl="1"/>
            <a:r>
              <a:rPr lang="en-AU" dirty="0">
                <a:cs typeface="Arial" panose="020B0604020202020204" pitchFamily="34" charset="0"/>
              </a:rPr>
              <a:t> Helen Lees </a:t>
            </a:r>
            <a:r>
              <a:rPr lang="en-AU" sz="1800" dirty="0">
                <a:solidFill>
                  <a:srgbClr val="464749"/>
                </a:solidFill>
                <a:effectLst/>
                <a:latin typeface="Arial" panose="020B0604020202020204" pitchFamily="34" charset="0"/>
                <a:ea typeface="Calibri" panose="020F0502020204030204" pitchFamily="34" charset="0"/>
              </a:rPr>
              <a:t>: </a:t>
            </a:r>
            <a:r>
              <a:rPr lang="en-AU" sz="1800" u="sng" dirty="0">
                <a:solidFill>
                  <a:srgbClr val="000000"/>
                </a:solidFill>
                <a:effectLst/>
                <a:latin typeface="Arial" panose="020B0604020202020204" pitchFamily="34" charset="0"/>
                <a:ea typeface="Calibri" panose="020F0502020204030204" pitchFamily="34" charset="0"/>
                <a:hlinkClick r:id="rId2"/>
              </a:rPr>
              <a:t>hlees@mav.asn.au</a:t>
            </a:r>
            <a:endParaRPr lang="en-AU" dirty="0">
              <a:cs typeface="Arial" panose="020B0604020202020204" pitchFamily="34" charset="0"/>
            </a:endParaRPr>
          </a:p>
          <a:p>
            <a:pPr lvl="1"/>
            <a:r>
              <a:rPr lang="en-AU" dirty="0">
                <a:cs typeface="Arial" panose="020B0604020202020204" pitchFamily="34" charset="0"/>
              </a:rPr>
              <a:t>Melissa Ryan:  </a:t>
            </a:r>
            <a:r>
              <a:rPr lang="en-AU" dirty="0">
                <a:cs typeface="Arial" panose="020B0604020202020204" pitchFamily="34" charset="0"/>
                <a:hlinkClick r:id="rId3"/>
              </a:rPr>
              <a:t>mryan@mav.asn.au</a:t>
            </a:r>
            <a:endParaRPr lang="en-AU" dirty="0">
              <a:cs typeface="Arial" panose="020B0604020202020204" pitchFamily="34" charset="0"/>
            </a:endParaRPr>
          </a:p>
          <a:p>
            <a:pPr lvl="1"/>
            <a:r>
              <a:rPr lang="en-AU" dirty="0">
                <a:cs typeface="Arial" panose="020B0604020202020204" pitchFamily="34" charset="0"/>
              </a:rPr>
              <a:t>Naree Atkinson: </a:t>
            </a:r>
            <a:r>
              <a:rPr lang="en-AU" dirty="0">
                <a:cs typeface="Arial" panose="020B0604020202020204" pitchFamily="34" charset="0"/>
                <a:hlinkClick r:id="rId4"/>
              </a:rPr>
              <a:t>natkinson@mav.asn.au</a:t>
            </a:r>
            <a:endParaRPr lang="en-AU" dirty="0">
              <a:cs typeface="Arial" panose="020B0604020202020204" pitchFamily="34" charset="0"/>
            </a:endParaRPr>
          </a:p>
          <a:p>
            <a:pPr lvl="1"/>
            <a:endParaRPr lang="en-AU" dirty="0">
              <a:cs typeface="Arial" panose="020B0604020202020204" pitchFamily="34" charset="0"/>
            </a:endParaRPr>
          </a:p>
          <a:p>
            <a:pPr lvl="1"/>
            <a:endParaRPr lang="en-AU" dirty="0">
              <a:cs typeface="Arial" panose="020B0604020202020204" pitchFamily="34" charset="0"/>
            </a:endParaRPr>
          </a:p>
          <a:p>
            <a:pPr lvl="1"/>
            <a:r>
              <a:rPr lang="en-AU" dirty="0">
                <a:cs typeface="Arial" panose="020B0604020202020204" pitchFamily="34" charset="0"/>
              </a:rPr>
              <a:t>Don’t forget the  EMCH Online group (MAV MS Teams) </a:t>
            </a:r>
          </a:p>
          <a:p>
            <a:pPr lvl="1"/>
            <a:endParaRPr lang="en-AU" dirty="0">
              <a:highlight>
                <a:srgbClr val="FFFF00"/>
              </a:highlight>
              <a:cs typeface="Arial" panose="020B0604020202020204" pitchFamily="34" charset="0"/>
            </a:endParaRPr>
          </a:p>
          <a:p>
            <a:endParaRPr lang="en-AU" dirty="0"/>
          </a:p>
        </p:txBody>
      </p:sp>
    </p:spTree>
    <p:extLst>
      <p:ext uri="{BB962C8B-B14F-4D97-AF65-F5344CB8AC3E}">
        <p14:creationId xmlns:p14="http://schemas.microsoft.com/office/powerpoint/2010/main" val="421378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1772-DE8C-4393-C4C2-D30A57BC80AB}"/>
              </a:ext>
            </a:extLst>
          </p:cNvPr>
          <p:cNvSpPr>
            <a:spLocks noGrp="1"/>
          </p:cNvSpPr>
          <p:nvPr>
            <p:ph type="title"/>
          </p:nvPr>
        </p:nvSpPr>
        <p:spPr/>
        <p:txBody>
          <a:bodyPr/>
          <a:lstStyle/>
          <a:p>
            <a:r>
              <a:rPr lang="en-AU" dirty="0"/>
              <a:t> Q&amp;A</a:t>
            </a:r>
          </a:p>
        </p:txBody>
      </p:sp>
      <p:sp>
        <p:nvSpPr>
          <p:cNvPr id="3" name="Content Placeholder 2">
            <a:extLst>
              <a:ext uri="{FF2B5EF4-FFF2-40B4-BE49-F238E27FC236}">
                <a16:creationId xmlns:a16="http://schemas.microsoft.com/office/drawing/2014/main" id="{DA897924-5D5C-0C78-827B-D704785CB0DD}"/>
              </a:ext>
            </a:extLst>
          </p:cNvPr>
          <p:cNvSpPr>
            <a:spLocks noGrp="1"/>
          </p:cNvSpPr>
          <p:nvPr>
            <p:ph idx="1"/>
          </p:nvPr>
        </p:nvSpPr>
        <p:spPr>
          <a:xfrm>
            <a:off x="677334" y="964735"/>
            <a:ext cx="8596668" cy="5076628"/>
          </a:xfrm>
        </p:spPr>
        <p:txBody>
          <a:bodyPr>
            <a:normAutofit fontScale="62500" lnSpcReduction="20000"/>
          </a:bodyPr>
          <a:lstStyle/>
          <a:p>
            <a:endParaRPr lang="en-AU" dirty="0"/>
          </a:p>
          <a:p>
            <a:endParaRPr lang="en-AU" dirty="0"/>
          </a:p>
          <a:p>
            <a:r>
              <a:rPr lang="en-AU" dirty="0"/>
              <a:t>Your questions, thoughts and discussions</a:t>
            </a:r>
            <a:r>
              <a:rPr lang="en-AU" dirty="0">
                <a:sym typeface="Wingdings" panose="05000000000000000000" pitchFamily="2" charset="2"/>
              </a:rPr>
              <a:t></a:t>
            </a:r>
          </a:p>
          <a:p>
            <a:pPr marL="0" indent="0">
              <a:buNone/>
            </a:pPr>
            <a:endParaRPr lang="en-AU" dirty="0">
              <a:sym typeface="Wingdings" panose="05000000000000000000" pitchFamily="2" charset="2"/>
            </a:endParaRPr>
          </a:p>
          <a:p>
            <a:r>
              <a:rPr lang="en-AU" dirty="0">
                <a:sym typeface="Wingdings" panose="05000000000000000000" pitchFamily="2" charset="2"/>
              </a:rPr>
              <a:t>Should we continue to cleanse data knowing there is a new MCH system?</a:t>
            </a:r>
          </a:p>
          <a:p>
            <a:r>
              <a:rPr lang="en-AU" dirty="0">
                <a:sym typeface="Wingdings" panose="05000000000000000000" pitchFamily="2" charset="2"/>
              </a:rPr>
              <a:t>Yes very important to keep data cleansing to keep medical records up to date and reflective of the client situation.</a:t>
            </a:r>
          </a:p>
          <a:p>
            <a:r>
              <a:rPr lang="en-AU" dirty="0">
                <a:sym typeface="Wingdings" panose="05000000000000000000" pitchFamily="2" charset="2"/>
              </a:rPr>
              <a:t>Also good to keep on top of data cleansing for the eventual migration of data to new system</a:t>
            </a:r>
          </a:p>
          <a:p>
            <a:endParaRPr lang="en-AU" dirty="0">
              <a:sym typeface="Wingdings" panose="05000000000000000000" pitchFamily="2" charset="2"/>
            </a:endParaRPr>
          </a:p>
          <a:p>
            <a:r>
              <a:rPr lang="en-AU" sz="1800" u="sng" dirty="0">
                <a:effectLst/>
                <a:ea typeface="Calibri" panose="020F0502020204030204" pitchFamily="34" charset="0"/>
              </a:rPr>
              <a:t>Issue: </a:t>
            </a:r>
            <a:endParaRPr lang="en-AU" sz="1800" dirty="0">
              <a:effectLst/>
              <a:ea typeface="Calibri" panose="020F0502020204030204" pitchFamily="34" charset="0"/>
            </a:endParaRPr>
          </a:p>
          <a:p>
            <a:r>
              <a:rPr lang="en-AU" sz="1800" dirty="0">
                <a:effectLst/>
                <a:ea typeface="Calibri" panose="020F0502020204030204" pitchFamily="34" charset="0"/>
              </a:rPr>
              <a:t>Staff are reporting they are logging into CDIS, and on the Home calendar, in addition to their "current site" are adding calendars.</a:t>
            </a:r>
          </a:p>
          <a:p>
            <a:pPr>
              <a:spcAft>
                <a:spcPts val="1200"/>
              </a:spcAft>
            </a:pPr>
            <a:r>
              <a:rPr lang="en-AU" sz="1800" dirty="0">
                <a:effectLst/>
                <a:ea typeface="Calibri" panose="020F0502020204030204" pitchFamily="34" charset="0"/>
              </a:rPr>
              <a:t>Then walking away / undertaking other tasks and returning (sometime later) and the added sites/calendars are gone from the Home page</a:t>
            </a:r>
          </a:p>
          <a:p>
            <a:r>
              <a:rPr lang="en-AU" sz="1800" u="sng" dirty="0">
                <a:effectLst/>
                <a:ea typeface="Calibri" panose="020F0502020204030204" pitchFamily="34" charset="0"/>
              </a:rPr>
              <a:t>Response (CDIS vendor):</a:t>
            </a:r>
            <a:endParaRPr lang="en-AU" sz="1800" dirty="0">
              <a:effectLst/>
              <a:ea typeface="Calibri" panose="020F0502020204030204" pitchFamily="34" charset="0"/>
            </a:endParaRPr>
          </a:p>
          <a:p>
            <a:r>
              <a:rPr lang="en-AU" sz="1800" dirty="0">
                <a:effectLst/>
                <a:ea typeface="Calibri" panose="020F0502020204030204" pitchFamily="34" charset="0"/>
              </a:rPr>
              <a:t>We cannot reproduce his issue – we have multiple calendars open all day and don’t have issues. We have also reviewed the code and cannot see any auto-refresh functionality.</a:t>
            </a:r>
            <a:br>
              <a:rPr lang="en-AU" sz="1800" dirty="0">
                <a:effectLst/>
                <a:ea typeface="Calibri" panose="020F0502020204030204" pitchFamily="34" charset="0"/>
              </a:rPr>
            </a:br>
            <a:r>
              <a:rPr lang="en-AU" sz="1800" dirty="0">
                <a:effectLst/>
                <a:ea typeface="Calibri" panose="020F0502020204030204" pitchFamily="34" charset="0"/>
              </a:rPr>
              <a:t>One possibility is that users are clicking the 'Home' button (top right of the screen) to refresh the calendars. However, doing this will revert the calendar to just display their default calendar. </a:t>
            </a:r>
            <a:br>
              <a:rPr lang="en-AU" sz="1800" dirty="0">
                <a:effectLst/>
                <a:ea typeface="Calibri" panose="020F0502020204030204" pitchFamily="34" charset="0"/>
              </a:rPr>
            </a:br>
            <a:endParaRPr lang="en-AU" sz="1800" dirty="0">
              <a:effectLst/>
              <a:ea typeface="Calibri" panose="020F0502020204030204" pitchFamily="34" charset="0"/>
            </a:endParaRPr>
          </a:p>
          <a:p>
            <a:r>
              <a:rPr lang="en-AU" sz="1800" u="sng" dirty="0">
                <a:effectLst/>
                <a:ea typeface="Calibri" panose="020F0502020204030204" pitchFamily="34" charset="0"/>
              </a:rPr>
              <a:t>Recommendation:</a:t>
            </a:r>
            <a:r>
              <a:rPr lang="en-AU" sz="1800" dirty="0">
                <a:effectLst/>
                <a:ea typeface="Calibri" panose="020F0502020204030204" pitchFamily="34" charset="0"/>
              </a:rPr>
              <a:t> Using the 'Refresh' button instead (Just under the 'Timeline' button) will refresh all the calendars and also keep them open.</a:t>
            </a:r>
          </a:p>
          <a:p>
            <a:endParaRPr lang="en-AU" sz="1800" dirty="0">
              <a:effectLst/>
              <a:ea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165761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C28E5-0A75-E705-3F8F-FF5202515D76}"/>
              </a:ext>
            </a:extLst>
          </p:cNvPr>
          <p:cNvPicPr>
            <a:picLocks noChangeAspect="1"/>
          </p:cNvPicPr>
          <p:nvPr/>
        </p:nvPicPr>
        <p:blipFill>
          <a:blip r:embed="rId2"/>
          <a:stretch>
            <a:fillRect/>
          </a:stretch>
        </p:blipFill>
        <p:spPr>
          <a:xfrm>
            <a:off x="4770397" y="1934564"/>
            <a:ext cx="6825549" cy="2730348"/>
          </a:xfrm>
          <a:prstGeom prst="rect">
            <a:avLst/>
          </a:prstGeom>
        </p:spPr>
      </p:pic>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a:xfrm>
            <a:off x="677334" y="609600"/>
            <a:ext cx="8596668" cy="680720"/>
          </a:xfrm>
        </p:spPr>
        <p:txBody>
          <a:bodyPr/>
          <a:lstStyle/>
          <a:p>
            <a:pPr algn="ctr"/>
            <a:r>
              <a:rPr lang="en-AU" dirty="0"/>
              <a:t>Tips and Tricks</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844265" y="1168401"/>
            <a:ext cx="10199656" cy="5283199"/>
          </a:xfrm>
        </p:spPr>
        <p:txBody>
          <a:bodyPr>
            <a:normAutofit lnSpcReduction="10000"/>
          </a:bodyPr>
          <a:lstStyle/>
          <a:p>
            <a:pPr marL="0" indent="0">
              <a:buSzPts val="1000"/>
              <a:buNone/>
              <a:tabLst>
                <a:tab pos="457200" algn="l"/>
              </a:tabLst>
            </a:pPr>
            <a:endParaRPr lang="en-AU" b="1" dirty="0">
              <a:solidFill>
                <a:srgbClr val="2E475D"/>
              </a:solidFill>
              <a:latin typeface="Arial" panose="020B0604020202020204" pitchFamily="34" charset="0"/>
              <a:ea typeface="Times New Roman" panose="02020603050405020304" pitchFamily="18" charset="0"/>
            </a:endParaRPr>
          </a:p>
          <a:p>
            <a:pPr>
              <a:buSzPts val="1000"/>
              <a:tabLst>
                <a:tab pos="457200" algn="l"/>
              </a:tabLst>
            </a:pPr>
            <a:r>
              <a:rPr lang="en-AU" b="1" dirty="0">
                <a:solidFill>
                  <a:srgbClr val="2E475D"/>
                </a:solidFill>
                <a:latin typeface="Arial" panose="020B0604020202020204" pitchFamily="34" charset="0"/>
                <a:ea typeface="Times New Roman" panose="02020603050405020304" pitchFamily="18" charset="0"/>
              </a:rPr>
              <a:t>How to Create a QR Code for Desktop Computers Using Chrome</a:t>
            </a:r>
            <a:endParaRPr lang="en-AU" b="1" dirty="0">
              <a:latin typeface="Calibri" panose="020F0502020204030204" pitchFamily="34" charset="0"/>
              <a:ea typeface="Calibri" panose="020F0502020204030204" pitchFamily="34" charset="0"/>
            </a:endParaRPr>
          </a:p>
          <a:p>
            <a:pPr marL="0" lvl="0" indent="0">
              <a:buSzPts val="1000"/>
              <a:buNone/>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pPr marL="0" lvl="0" indent="0">
              <a:buSzPts val="1000"/>
              <a:buNone/>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r>
              <a:rPr lang="en-AU" sz="1800" dirty="0">
                <a:solidFill>
                  <a:srgbClr val="2E475D"/>
                </a:solidFill>
                <a:effectLst/>
                <a:ea typeface="Times New Roman" panose="02020603050405020304" pitchFamily="18" charset="0"/>
              </a:rPr>
              <a:t>Either copy the QR link, click download to download the QR code, or scan the QR code with a camera on another device</a:t>
            </a:r>
            <a:endParaRPr lang="en-AU" dirty="0"/>
          </a:p>
          <a:p>
            <a:endParaRPr lang="en-AU" dirty="0"/>
          </a:p>
        </p:txBody>
      </p:sp>
      <p:sp>
        <p:nvSpPr>
          <p:cNvPr id="4" name="Content Placeholder 2">
            <a:extLst>
              <a:ext uri="{FF2B5EF4-FFF2-40B4-BE49-F238E27FC236}">
                <a16:creationId xmlns:a16="http://schemas.microsoft.com/office/drawing/2014/main" id="{A11A0357-BB86-09D5-42CA-3CF5A7AE9777}"/>
              </a:ext>
            </a:extLst>
          </p:cNvPr>
          <p:cNvSpPr txBox="1">
            <a:spLocks/>
          </p:cNvSpPr>
          <p:nvPr/>
        </p:nvSpPr>
        <p:spPr>
          <a:xfrm>
            <a:off x="829733" y="1452880"/>
            <a:ext cx="4392507" cy="52831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1200"/>
              </a:spcAft>
              <a:buSzPts val="1000"/>
              <a:buFont typeface="Symbol" panose="05050102010706020507" pitchFamily="18" charset="2"/>
              <a:buChar char=""/>
              <a:tabLst>
                <a:tab pos="457200" algn="l"/>
              </a:tabLst>
            </a:pPr>
            <a:endParaRPr lang="en-AU" dirty="0">
              <a:solidFill>
                <a:srgbClr val="2E475D"/>
              </a:solidFill>
              <a:ea typeface="Times New Roman" panose="02020603050405020304" pitchFamily="18" charset="0"/>
            </a:endParaRPr>
          </a:p>
          <a:p>
            <a:pPr>
              <a:spcBef>
                <a:spcPts val="1200"/>
              </a:spcBef>
              <a:spcAft>
                <a:spcPts val="1200"/>
              </a:spcAft>
              <a:buSzPts val="1000"/>
              <a:buFont typeface="Symbol" panose="05050102010706020507" pitchFamily="18" charset="2"/>
              <a:buChar char=""/>
              <a:tabLst>
                <a:tab pos="457200" algn="l"/>
              </a:tabLst>
            </a:pPr>
            <a:r>
              <a:rPr lang="en-AU" dirty="0">
                <a:solidFill>
                  <a:srgbClr val="2E475D"/>
                </a:solidFill>
                <a:ea typeface="Times New Roman" panose="02020603050405020304" pitchFamily="18" charset="0"/>
              </a:rPr>
              <a:t>Open Chrome on your desktop.</a:t>
            </a:r>
            <a:endParaRPr lang="en-AU" dirty="0">
              <a:solidFill>
                <a:srgbClr val="2E475D"/>
              </a:solidFill>
              <a:ea typeface="Calibri" panose="020F0502020204030204" pitchFamily="34" charset="0"/>
            </a:endParaRPr>
          </a:p>
          <a:p>
            <a:pPr>
              <a:spcBef>
                <a:spcPts val="1200"/>
              </a:spcBef>
              <a:spcAft>
                <a:spcPts val="1200"/>
              </a:spcAft>
              <a:buSzPts val="1000"/>
              <a:buFont typeface="Symbol" panose="05050102010706020507" pitchFamily="18" charset="2"/>
              <a:buChar char=""/>
              <a:tabLst>
                <a:tab pos="457200" algn="l"/>
              </a:tabLst>
            </a:pPr>
            <a:r>
              <a:rPr lang="en-AU" dirty="0">
                <a:solidFill>
                  <a:srgbClr val="2E475D"/>
                </a:solidFill>
                <a:ea typeface="Times New Roman" panose="02020603050405020304" pitchFamily="18" charset="0"/>
              </a:rPr>
              <a:t>Go to the URL you want to share.</a:t>
            </a:r>
          </a:p>
          <a:p>
            <a:pPr>
              <a:spcBef>
                <a:spcPts val="1200"/>
              </a:spcBef>
              <a:spcAft>
                <a:spcPts val="1200"/>
              </a:spcAft>
              <a:buSzPts val="1000"/>
              <a:buFont typeface="Symbol" panose="05050102010706020507" pitchFamily="18" charset="2"/>
              <a:buChar char=""/>
              <a:tabLst>
                <a:tab pos="457200" algn="l"/>
              </a:tabLst>
            </a:pPr>
            <a:r>
              <a:rPr lang="en-AU" dirty="0">
                <a:solidFill>
                  <a:srgbClr val="2E475D"/>
                </a:solidFill>
                <a:ea typeface="Times New Roman" panose="02020603050405020304" pitchFamily="18" charset="0"/>
              </a:rPr>
              <a:t>For Linux, Windows, and Mac computer users, navigate to the right-hand side of the address bar, click </a:t>
            </a:r>
            <a:r>
              <a:rPr lang="en-AU" b="1" dirty="0">
                <a:solidFill>
                  <a:srgbClr val="2E475D"/>
                </a:solidFill>
                <a:ea typeface="Times New Roman" panose="02020603050405020304" pitchFamily="18" charset="0"/>
              </a:rPr>
              <a:t>Share</a:t>
            </a:r>
            <a:r>
              <a:rPr lang="en-AU" dirty="0">
                <a:solidFill>
                  <a:srgbClr val="2E475D"/>
                </a:solidFill>
                <a:ea typeface="Times New Roman" panose="02020603050405020304" pitchFamily="18" charset="0"/>
              </a:rPr>
              <a:t>, and select </a:t>
            </a:r>
            <a:r>
              <a:rPr lang="en-AU" b="1" dirty="0">
                <a:solidFill>
                  <a:srgbClr val="2E475D"/>
                </a:solidFill>
                <a:ea typeface="Times New Roman" panose="02020603050405020304" pitchFamily="18" charset="0"/>
              </a:rPr>
              <a:t>QR code</a:t>
            </a:r>
            <a:r>
              <a:rPr lang="en-AU" dirty="0">
                <a:solidFill>
                  <a:srgbClr val="2E475D"/>
                </a:solidFill>
                <a:ea typeface="Times New Roman" panose="02020603050405020304" pitchFamily="18" charset="0"/>
              </a:rPr>
              <a:t>.</a:t>
            </a:r>
          </a:p>
          <a:p>
            <a:pPr>
              <a:buSzPts val="1000"/>
              <a:buFont typeface="Symbol" panose="05050102010706020507" pitchFamily="18" charset="2"/>
              <a:buChar char=""/>
              <a:tabLst>
                <a:tab pos="457200" algn="l"/>
              </a:tabLst>
            </a:pPr>
            <a:r>
              <a:rPr lang="en-AU" dirty="0">
                <a:solidFill>
                  <a:srgbClr val="2E475D"/>
                </a:solidFill>
                <a:ea typeface="Times New Roman" panose="02020603050405020304" pitchFamily="18" charset="0"/>
              </a:rPr>
              <a:t>For Chromebook users, navigate to the address bar and then QR code.</a:t>
            </a:r>
          </a:p>
        </p:txBody>
      </p:sp>
      <p:cxnSp>
        <p:nvCxnSpPr>
          <p:cNvPr id="7" name="Straight Arrow Connector 6">
            <a:extLst>
              <a:ext uri="{FF2B5EF4-FFF2-40B4-BE49-F238E27FC236}">
                <a16:creationId xmlns:a16="http://schemas.microsoft.com/office/drawing/2014/main" id="{953D4C46-BFED-700C-A2AB-1E482AEDFB84}"/>
              </a:ext>
            </a:extLst>
          </p:cNvPr>
          <p:cNvCxnSpPr>
            <a:cxnSpLocks/>
          </p:cNvCxnSpPr>
          <p:nvPr/>
        </p:nvCxnSpPr>
        <p:spPr>
          <a:xfrm flipV="1">
            <a:off x="4770397" y="2672080"/>
            <a:ext cx="5257523" cy="1381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02FFA59-4F9D-368B-37CB-1B918C75E2E4}"/>
              </a:ext>
            </a:extLst>
          </p:cNvPr>
          <p:cNvCxnSpPr>
            <a:cxnSpLocks/>
          </p:cNvCxnSpPr>
          <p:nvPr/>
        </p:nvCxnSpPr>
        <p:spPr>
          <a:xfrm flipV="1">
            <a:off x="4770397" y="2011680"/>
            <a:ext cx="6090643" cy="2042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0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r>
              <a:rPr lang="en-AU" dirty="0"/>
              <a:t>Tips and Tricks</a:t>
            </a:r>
            <a:endParaRPr lang="en-AU" i="1" dirty="0"/>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685925"/>
            <a:ext cx="8596668" cy="4355437"/>
          </a:xfrm>
        </p:spPr>
        <p:txBody>
          <a:bodyPr>
            <a:normAutofit fontScale="85000" lnSpcReduction="20000"/>
          </a:bodyPr>
          <a:lstStyle/>
          <a:p>
            <a:pPr>
              <a:spcBef>
                <a:spcPts val="600"/>
              </a:spcBef>
              <a:spcAft>
                <a:spcPts val="600"/>
              </a:spcAft>
            </a:pPr>
            <a:r>
              <a:rPr lang="en-AU" sz="1800" b="1" dirty="0">
                <a:solidFill>
                  <a:srgbClr val="2E475D"/>
                </a:solidFill>
                <a:effectLst/>
                <a:ea typeface="Times New Roman" panose="02020603050405020304" pitchFamily="18" charset="0"/>
              </a:rPr>
              <a:t>How to Create a QR Code on an Android Device (mobile)</a:t>
            </a:r>
            <a:endParaRPr lang="en-AU" sz="1800" b="1" dirty="0">
              <a:effectLst/>
              <a:ea typeface="Calibri" panose="020F0502020204030204" pitchFamily="34" charset="0"/>
            </a:endParaRPr>
          </a:p>
          <a:p>
            <a:pPr marL="0" indent="0">
              <a:buNone/>
            </a:pPr>
            <a:r>
              <a:rPr lang="en-AU" sz="1800" dirty="0">
                <a:solidFill>
                  <a:srgbClr val="2E475D"/>
                </a:solidFill>
                <a:effectLst/>
                <a:ea typeface="Calibri" panose="020F0502020204030204" pitchFamily="34" charset="0"/>
              </a:rPr>
              <a:t>Creating a QR code on an Android device is simple with the Chrome app. You can only make QR codes for URLs, but this is a handy tool for when you need to quickly share product pages or blog posts with someone.</a:t>
            </a:r>
          </a:p>
          <a:p>
            <a:pPr marL="0" indent="0">
              <a:buNone/>
            </a:pPr>
            <a:endParaRPr lang="en-AU" sz="1800" dirty="0">
              <a:effectLst/>
              <a:ea typeface="Calibri" panose="020F0502020204030204" pitchFamily="34" charset="0"/>
            </a:endParaRPr>
          </a:p>
          <a:p>
            <a:pPr marL="342900" lvl="0" indent="-342900">
              <a:spcBef>
                <a:spcPts val="1200"/>
              </a:spcBef>
              <a:spcAft>
                <a:spcPts val="1200"/>
              </a:spcAft>
              <a:buSzPts val="1000"/>
              <a:buFont typeface="+mj-lt"/>
              <a:buAutoNum type="arabicPeriod"/>
              <a:tabLst>
                <a:tab pos="457200" algn="l"/>
              </a:tabLst>
            </a:pPr>
            <a:r>
              <a:rPr lang="en-AU" sz="1800" dirty="0">
                <a:solidFill>
                  <a:srgbClr val="2E475D"/>
                </a:solidFill>
                <a:effectLst/>
                <a:ea typeface="Times New Roman" panose="02020603050405020304" pitchFamily="18" charset="0"/>
              </a:rPr>
              <a:t>Download the Google Chrome app from the Google Play Store.</a:t>
            </a:r>
            <a:endParaRPr lang="en-AU" sz="1800" dirty="0">
              <a:solidFill>
                <a:srgbClr val="2E475D"/>
              </a:solidFill>
              <a:effectLst/>
              <a:ea typeface="Calibri" panose="020F0502020204030204" pitchFamily="34" charset="0"/>
            </a:endParaRPr>
          </a:p>
          <a:p>
            <a:pPr marL="342900" lvl="0" indent="-342900">
              <a:spcBef>
                <a:spcPts val="1200"/>
              </a:spcBef>
              <a:spcAft>
                <a:spcPts val="1200"/>
              </a:spcAft>
              <a:buSzPts val="1000"/>
              <a:buFont typeface="+mj-lt"/>
              <a:buAutoNum type="arabicPeriod"/>
              <a:tabLst>
                <a:tab pos="457200" algn="l"/>
              </a:tabLst>
            </a:pPr>
            <a:r>
              <a:rPr lang="en-AU" sz="1800" dirty="0">
                <a:solidFill>
                  <a:srgbClr val="2E475D"/>
                </a:solidFill>
                <a:effectLst/>
                <a:ea typeface="Times New Roman" panose="02020603050405020304" pitchFamily="18" charset="0"/>
              </a:rPr>
              <a:t>Navigate to the URL you want to share.</a:t>
            </a:r>
            <a:endParaRPr lang="en-AU" sz="1800" dirty="0">
              <a:solidFill>
                <a:srgbClr val="2E475D"/>
              </a:solidFill>
              <a:effectLst/>
              <a:ea typeface="Calibri" panose="020F0502020204030204" pitchFamily="34" charset="0"/>
            </a:endParaRPr>
          </a:p>
          <a:p>
            <a:pPr marL="342900" lvl="0" indent="-342900">
              <a:spcBef>
                <a:spcPts val="1200"/>
              </a:spcBef>
              <a:spcAft>
                <a:spcPts val="1200"/>
              </a:spcAft>
              <a:buSzPts val="1000"/>
              <a:buFont typeface="+mj-lt"/>
              <a:buAutoNum type="arabicPeriod"/>
              <a:tabLst>
                <a:tab pos="457200" algn="l"/>
              </a:tabLst>
            </a:pPr>
            <a:r>
              <a:rPr lang="en-AU" sz="1800" dirty="0">
                <a:solidFill>
                  <a:srgbClr val="2E475D"/>
                </a:solidFill>
                <a:effectLst/>
                <a:ea typeface="Times New Roman" panose="02020603050405020304" pitchFamily="18" charset="0"/>
              </a:rPr>
              <a:t>Click the three ellipses i.e. vertical dots (</a:t>
            </a:r>
            <a:r>
              <a:rPr lang="en-AU" sz="1800" dirty="0">
                <a:solidFill>
                  <a:srgbClr val="2E475D"/>
                </a:solidFill>
                <a:effectLst/>
                <a:ea typeface="Times New Roman" panose="02020603050405020304" pitchFamily="18" charset="0"/>
                <a:cs typeface="Cambria Math" panose="02040503050406030204" pitchFamily="18" charset="0"/>
              </a:rPr>
              <a:t>⋮</a:t>
            </a:r>
            <a:r>
              <a:rPr lang="en-AU" sz="1800" dirty="0">
                <a:solidFill>
                  <a:srgbClr val="2E475D"/>
                </a:solidFill>
                <a:effectLst/>
                <a:ea typeface="Times New Roman" panose="02020603050405020304" pitchFamily="18" charset="0"/>
              </a:rPr>
              <a:t>) on the top toolbar.</a:t>
            </a:r>
            <a:endParaRPr lang="en-AU" sz="1800" dirty="0">
              <a:solidFill>
                <a:srgbClr val="2E475D"/>
              </a:solidFill>
              <a:effectLst/>
              <a:ea typeface="Calibri" panose="020F0502020204030204" pitchFamily="34" charset="0"/>
            </a:endParaRPr>
          </a:p>
          <a:p>
            <a:pPr marL="342900" lvl="0" indent="-342900">
              <a:buSzPts val="1000"/>
              <a:buFont typeface="+mj-lt"/>
              <a:buAutoNum type="arabicPeriod"/>
              <a:tabLst>
                <a:tab pos="457200" algn="l"/>
              </a:tabLst>
            </a:pPr>
            <a:r>
              <a:rPr lang="en-AU" sz="1800" dirty="0">
                <a:solidFill>
                  <a:srgbClr val="2E475D"/>
                </a:solidFill>
                <a:effectLst/>
                <a:ea typeface="Times New Roman" panose="02020603050405020304" pitchFamily="18" charset="0"/>
              </a:rPr>
              <a:t>Tap </a:t>
            </a:r>
            <a:r>
              <a:rPr lang="en-AU" sz="1800" b="1" dirty="0">
                <a:solidFill>
                  <a:srgbClr val="2E475D"/>
                </a:solidFill>
                <a:effectLst/>
                <a:ea typeface="Times New Roman" panose="02020603050405020304" pitchFamily="18" charset="0"/>
              </a:rPr>
              <a:t>Share</a:t>
            </a:r>
            <a:r>
              <a:rPr lang="en-AU" sz="1800" dirty="0">
                <a:solidFill>
                  <a:srgbClr val="2E475D"/>
                </a:solidFill>
                <a:effectLst/>
                <a:ea typeface="Times New Roman" panose="02020603050405020304" pitchFamily="18" charset="0"/>
              </a:rPr>
              <a:t>.</a:t>
            </a:r>
          </a:p>
          <a:p>
            <a:pPr lvl="0">
              <a:buSzPts val="1000"/>
              <a:buFont typeface="+mj-lt"/>
              <a:buAutoNum type="arabicPeriod"/>
              <a:tabLst>
                <a:tab pos="457200" algn="l"/>
              </a:tabLst>
            </a:pPr>
            <a:endParaRPr lang="en-AU" sz="1800" dirty="0">
              <a:solidFill>
                <a:srgbClr val="2E475D"/>
              </a:solidFill>
              <a:effectLst/>
              <a:ea typeface="Calibri" panose="020F0502020204030204" pitchFamily="34" charset="0"/>
            </a:endParaRPr>
          </a:p>
          <a:p>
            <a:pPr marL="342900" lvl="0" indent="-342900">
              <a:buSzPts val="1000"/>
              <a:buFont typeface="+mj-lt"/>
              <a:buAutoNum type="arabicPeriod"/>
              <a:tabLst>
                <a:tab pos="457200" algn="l"/>
              </a:tabLst>
            </a:pPr>
            <a:r>
              <a:rPr lang="en-AU" sz="1800" dirty="0">
                <a:solidFill>
                  <a:srgbClr val="2E475D"/>
                </a:solidFill>
                <a:effectLst/>
                <a:ea typeface="Times New Roman" panose="02020603050405020304" pitchFamily="18" charset="0"/>
              </a:rPr>
              <a:t>On the pop-up, select </a:t>
            </a:r>
            <a:r>
              <a:rPr lang="en-AU" sz="1800" b="1" dirty="0">
                <a:solidFill>
                  <a:srgbClr val="2E475D"/>
                </a:solidFill>
                <a:effectLst/>
                <a:ea typeface="Times New Roman" panose="02020603050405020304" pitchFamily="18" charset="0"/>
              </a:rPr>
              <a:t>QR Code</a:t>
            </a:r>
            <a:r>
              <a:rPr lang="en-AU" sz="1800" dirty="0">
                <a:solidFill>
                  <a:srgbClr val="2E475D"/>
                </a:solidFill>
                <a:effectLst/>
                <a:ea typeface="Times New Roman" panose="02020603050405020304" pitchFamily="18" charset="0"/>
              </a:rPr>
              <a:t>.</a:t>
            </a:r>
          </a:p>
          <a:p>
            <a:pPr lvl="0">
              <a:buSzPts val="1000"/>
              <a:buFont typeface="+mj-lt"/>
              <a:buAutoNum type="arabicPeriod"/>
              <a:tabLst>
                <a:tab pos="457200" algn="l"/>
              </a:tabLst>
            </a:pPr>
            <a:endParaRPr lang="en-AU" sz="1800" dirty="0">
              <a:solidFill>
                <a:srgbClr val="2E475D"/>
              </a:solidFill>
              <a:effectLst/>
              <a:ea typeface="Calibri" panose="020F0502020204030204" pitchFamily="34" charset="0"/>
            </a:endParaRPr>
          </a:p>
          <a:p>
            <a:pPr marL="342900" lvl="0" indent="-342900">
              <a:buSzPts val="1000"/>
              <a:buFont typeface="+mj-lt"/>
              <a:buAutoNum type="arabicPeriod"/>
              <a:tabLst>
                <a:tab pos="457200" algn="l"/>
              </a:tabLst>
            </a:pPr>
            <a:r>
              <a:rPr lang="en-AU" sz="1800" dirty="0">
                <a:solidFill>
                  <a:srgbClr val="2E475D"/>
                </a:solidFill>
                <a:effectLst/>
                <a:ea typeface="Times New Roman" panose="02020603050405020304" pitchFamily="18" charset="0"/>
              </a:rPr>
              <a:t>Either click </a:t>
            </a:r>
            <a:r>
              <a:rPr lang="en-AU" sz="1800" b="1" dirty="0">
                <a:solidFill>
                  <a:srgbClr val="2E475D"/>
                </a:solidFill>
                <a:effectLst/>
                <a:ea typeface="Times New Roman" panose="02020603050405020304" pitchFamily="18" charset="0"/>
              </a:rPr>
              <a:t>Download</a:t>
            </a:r>
            <a:r>
              <a:rPr lang="en-AU" sz="1800" dirty="0">
                <a:solidFill>
                  <a:srgbClr val="2E475D"/>
                </a:solidFill>
                <a:effectLst/>
                <a:ea typeface="Times New Roman" panose="02020603050405020304" pitchFamily="18" charset="0"/>
              </a:rPr>
              <a:t> at the bottom or hold your phone up for someone to scan the code.</a:t>
            </a:r>
            <a:endParaRPr lang="en-AU" sz="1800" dirty="0">
              <a:solidFill>
                <a:srgbClr val="2E475D"/>
              </a:solidFill>
              <a:effectLst/>
              <a:ea typeface="Calibri" panose="020F0502020204030204" pitchFamily="34" charset="0"/>
            </a:endParaRPr>
          </a:p>
          <a:p>
            <a:endParaRPr lang="en-AU" dirty="0"/>
          </a:p>
        </p:txBody>
      </p:sp>
    </p:spTree>
    <p:extLst>
      <p:ext uri="{BB962C8B-B14F-4D97-AF65-F5344CB8AC3E}">
        <p14:creationId xmlns:p14="http://schemas.microsoft.com/office/powerpoint/2010/main" val="334902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r>
              <a:rPr lang="en-AU" dirty="0"/>
              <a:t>Tips and Tricks </a:t>
            </a:r>
            <a:r>
              <a:rPr lang="en-AU" i="1" dirty="0"/>
              <a:t>(continued)</a:t>
            </a:r>
            <a:endParaRPr lang="en-AU" dirty="0"/>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685925"/>
            <a:ext cx="5182808" cy="4355437"/>
          </a:xfrm>
        </p:spPr>
        <p:txBody>
          <a:bodyPr>
            <a:normAutofit fontScale="92500" lnSpcReduction="20000"/>
          </a:bodyPr>
          <a:lstStyle/>
          <a:p>
            <a:pPr>
              <a:spcBef>
                <a:spcPts val="600"/>
              </a:spcBef>
              <a:spcAft>
                <a:spcPts val="600"/>
              </a:spcAft>
            </a:pPr>
            <a:r>
              <a:rPr lang="en-AU" sz="1500" b="1" dirty="0">
                <a:solidFill>
                  <a:srgbClr val="2E475D"/>
                </a:solidFill>
                <a:effectLst/>
                <a:ea typeface="Times New Roman" panose="02020603050405020304" pitchFamily="18" charset="0"/>
              </a:rPr>
              <a:t>How to Create a QR Code on iOS Mobile Device</a:t>
            </a:r>
            <a:endParaRPr lang="en-AU" sz="1500" b="1" dirty="0">
              <a:effectLst/>
              <a:ea typeface="Calibri" panose="020F0502020204030204" pitchFamily="34" charset="0"/>
            </a:endParaRPr>
          </a:p>
          <a:p>
            <a:pPr>
              <a:spcBef>
                <a:spcPts val="1200"/>
              </a:spcBef>
              <a:spcAft>
                <a:spcPts val="1200"/>
              </a:spcAft>
            </a:pPr>
            <a:r>
              <a:rPr lang="en-AU" sz="1500" dirty="0">
                <a:solidFill>
                  <a:srgbClr val="2E475D"/>
                </a:solidFill>
                <a:effectLst/>
                <a:ea typeface="Calibri" panose="020F0502020204030204" pitchFamily="34" charset="0"/>
              </a:rPr>
              <a:t>Just like in Android, you can easily make QR Codes on any iPhone or iPad. Here's how:</a:t>
            </a:r>
            <a:endParaRPr lang="en-AU" sz="1500" dirty="0">
              <a:effectLst/>
              <a:ea typeface="Calibri" panose="020F0502020204030204" pitchFamily="34" charset="0"/>
            </a:endParaRPr>
          </a:p>
          <a:p>
            <a:pPr marL="342900" lvl="0" indent="-342900">
              <a:spcBef>
                <a:spcPts val="1200"/>
              </a:spcBef>
              <a:spcAft>
                <a:spcPts val="1200"/>
              </a:spcAft>
              <a:buFont typeface="+mj-lt"/>
              <a:buAutoNum type="arabicPeriod"/>
              <a:tabLst>
                <a:tab pos="457200" algn="l"/>
              </a:tabLst>
            </a:pPr>
            <a:r>
              <a:rPr lang="en-AU" sz="1500" dirty="0">
                <a:solidFill>
                  <a:srgbClr val="2E475D"/>
                </a:solidFill>
                <a:effectLst/>
                <a:ea typeface="Times New Roman" panose="02020603050405020304" pitchFamily="18" charset="0"/>
              </a:rPr>
              <a:t>Download the Google Chrome app from the App Store. NB: You can't create QR Codes from the Google search app, only the Chrome app.</a:t>
            </a:r>
            <a:endParaRPr lang="en-AU" sz="1500" dirty="0">
              <a:solidFill>
                <a:srgbClr val="2E475D"/>
              </a:solidFill>
              <a:effectLst/>
              <a:ea typeface="Calibri" panose="020F0502020204030204" pitchFamily="34" charset="0"/>
            </a:endParaRPr>
          </a:p>
          <a:p>
            <a:pPr marL="342900" lvl="0" indent="-342900">
              <a:spcBef>
                <a:spcPts val="1200"/>
              </a:spcBef>
              <a:spcAft>
                <a:spcPts val="1200"/>
              </a:spcAft>
              <a:buFont typeface="+mj-lt"/>
              <a:buAutoNum type="arabicPeriod"/>
              <a:tabLst>
                <a:tab pos="457200" algn="l"/>
              </a:tabLst>
            </a:pPr>
            <a:r>
              <a:rPr lang="en-AU" sz="1500" dirty="0">
                <a:solidFill>
                  <a:srgbClr val="2E475D"/>
                </a:solidFill>
                <a:effectLst/>
                <a:ea typeface="Times New Roman" panose="02020603050405020304" pitchFamily="18" charset="0"/>
              </a:rPr>
              <a:t>Navigate to the URL you want to share.</a:t>
            </a:r>
          </a:p>
          <a:p>
            <a:pPr marL="342900" lvl="0" indent="-342900">
              <a:spcBef>
                <a:spcPts val="1200"/>
              </a:spcBef>
              <a:spcAft>
                <a:spcPts val="1200"/>
              </a:spcAft>
              <a:buFont typeface="+mj-lt"/>
              <a:buAutoNum type="arabicPeriod"/>
              <a:tabLst>
                <a:tab pos="457200" algn="l"/>
              </a:tabLst>
            </a:pPr>
            <a:r>
              <a:rPr lang="en-AU" sz="1600" dirty="0">
                <a:solidFill>
                  <a:srgbClr val="2E475D"/>
                </a:solidFill>
              </a:rPr>
              <a:t>Tap the Share button on the upper right-hand corner.</a:t>
            </a:r>
          </a:p>
          <a:p>
            <a:pPr marL="342900" lvl="0" indent="-342900">
              <a:spcBef>
                <a:spcPts val="1200"/>
              </a:spcBef>
              <a:spcAft>
                <a:spcPts val="1200"/>
              </a:spcAft>
              <a:buFont typeface="+mj-lt"/>
              <a:buAutoNum type="arabicPeriod"/>
              <a:tabLst>
                <a:tab pos="457200" algn="l"/>
              </a:tabLst>
            </a:pPr>
            <a:r>
              <a:rPr lang="en-AU" sz="1600" dirty="0">
                <a:solidFill>
                  <a:srgbClr val="2E475D"/>
                </a:solidFill>
              </a:rPr>
              <a:t>Select Create QR code</a:t>
            </a:r>
          </a:p>
          <a:p>
            <a:pPr marL="342900" lvl="0" indent="-342900">
              <a:spcBef>
                <a:spcPts val="1200"/>
              </a:spcBef>
              <a:spcAft>
                <a:spcPts val="1200"/>
              </a:spcAft>
              <a:buFont typeface="+mj-lt"/>
              <a:buAutoNum type="arabicPeriod"/>
              <a:tabLst>
                <a:tab pos="457200" algn="l"/>
              </a:tabLst>
            </a:pPr>
            <a:r>
              <a:rPr lang="en-AU" sz="1600" dirty="0">
                <a:solidFill>
                  <a:srgbClr val="2E475D"/>
                </a:solidFill>
              </a:rPr>
              <a:t>Either hold it up for someone to scan or tap share. This option will allow you to print your QR code, save the image to your camera roll, or save it to your files.</a:t>
            </a:r>
            <a:endParaRPr lang="en-AU" sz="1600" dirty="0"/>
          </a:p>
          <a:p>
            <a:pPr marL="342900" lvl="0" indent="-342900">
              <a:spcBef>
                <a:spcPts val="1200"/>
              </a:spcBef>
              <a:spcAft>
                <a:spcPts val="1200"/>
              </a:spcAft>
              <a:buFont typeface="+mj-lt"/>
              <a:buAutoNum type="arabicPeriod"/>
              <a:tabLst>
                <a:tab pos="457200" algn="l"/>
              </a:tabLst>
            </a:pPr>
            <a:endParaRPr lang="en-AU" sz="1500" dirty="0">
              <a:solidFill>
                <a:srgbClr val="2E475D"/>
              </a:solidFill>
              <a:latin typeface="Arial" panose="020B0604020202020204" pitchFamily="34" charset="0"/>
              <a:ea typeface="Times New Roman" panose="02020603050405020304" pitchFamily="18" charset="0"/>
            </a:endParaRPr>
          </a:p>
          <a:p>
            <a:pPr marL="0" lvl="0" indent="0">
              <a:spcBef>
                <a:spcPts val="1200"/>
              </a:spcBef>
              <a:spcAft>
                <a:spcPts val="1200"/>
              </a:spcAft>
              <a:buNone/>
              <a:tabLst>
                <a:tab pos="457200" algn="l"/>
              </a:tabLst>
            </a:pPr>
            <a:endParaRPr lang="en-AU" sz="1500" dirty="0">
              <a:solidFill>
                <a:srgbClr val="2E475D"/>
              </a:solidFill>
              <a:effectLst/>
              <a:latin typeface="Arial" panose="020B0604020202020204" pitchFamily="34" charset="0"/>
              <a:ea typeface="Times New Roman" panose="02020603050405020304" pitchFamily="18" charset="0"/>
            </a:endParaRPr>
          </a:p>
          <a:p>
            <a:pPr marL="342900" lvl="0" indent="-342900">
              <a:spcBef>
                <a:spcPts val="1200"/>
              </a:spcBef>
              <a:spcAft>
                <a:spcPts val="1200"/>
              </a:spcAft>
              <a:buFont typeface="+mj-lt"/>
              <a:buAutoNum type="arabicPeriod"/>
              <a:tabLst>
                <a:tab pos="457200" algn="l"/>
              </a:tabLst>
            </a:pPr>
            <a:endParaRPr lang="en-AU" sz="1500" dirty="0">
              <a:solidFill>
                <a:srgbClr val="2E475D"/>
              </a:solidFill>
              <a:effectLst/>
              <a:latin typeface="Calibri" panose="020F0502020204030204" pitchFamily="34" charset="0"/>
              <a:ea typeface="Calibri" panose="020F0502020204030204" pitchFamily="34" charset="0"/>
            </a:endParaRPr>
          </a:p>
          <a:p>
            <a:endParaRPr lang="en-AU" sz="1500" dirty="0"/>
          </a:p>
        </p:txBody>
      </p:sp>
      <p:pic>
        <p:nvPicPr>
          <p:cNvPr id="4" name="Picture 3">
            <a:extLst>
              <a:ext uri="{FF2B5EF4-FFF2-40B4-BE49-F238E27FC236}">
                <a16:creationId xmlns:a16="http://schemas.microsoft.com/office/drawing/2014/main" id="{8FA9CB0A-B5A1-C963-E7C6-3C50AB3360FA}"/>
              </a:ext>
            </a:extLst>
          </p:cNvPr>
          <p:cNvPicPr>
            <a:picLocks noChangeAspect="1"/>
          </p:cNvPicPr>
          <p:nvPr/>
        </p:nvPicPr>
        <p:blipFill>
          <a:blip r:embed="rId2"/>
          <a:stretch>
            <a:fillRect/>
          </a:stretch>
        </p:blipFill>
        <p:spPr>
          <a:xfrm>
            <a:off x="6130400" y="1943974"/>
            <a:ext cx="1894016" cy="4097388"/>
          </a:xfrm>
          <a:prstGeom prst="rect">
            <a:avLst/>
          </a:prstGeom>
        </p:spPr>
      </p:pic>
      <p:pic>
        <p:nvPicPr>
          <p:cNvPr id="5" name="Picture 4">
            <a:extLst>
              <a:ext uri="{FF2B5EF4-FFF2-40B4-BE49-F238E27FC236}">
                <a16:creationId xmlns:a16="http://schemas.microsoft.com/office/drawing/2014/main" id="{CCC47D81-A733-276D-8B2C-08381403EFE2}"/>
              </a:ext>
            </a:extLst>
          </p:cNvPr>
          <p:cNvPicPr>
            <a:picLocks noChangeAspect="1"/>
          </p:cNvPicPr>
          <p:nvPr/>
        </p:nvPicPr>
        <p:blipFill>
          <a:blip r:embed="rId3"/>
          <a:stretch>
            <a:fillRect/>
          </a:stretch>
        </p:blipFill>
        <p:spPr>
          <a:xfrm>
            <a:off x="8119775" y="1930400"/>
            <a:ext cx="1857180" cy="2822914"/>
          </a:xfrm>
          <a:prstGeom prst="rect">
            <a:avLst/>
          </a:prstGeom>
        </p:spPr>
      </p:pic>
      <p:pic>
        <p:nvPicPr>
          <p:cNvPr id="6" name="Picture 5">
            <a:extLst>
              <a:ext uri="{FF2B5EF4-FFF2-40B4-BE49-F238E27FC236}">
                <a16:creationId xmlns:a16="http://schemas.microsoft.com/office/drawing/2014/main" id="{B0A2A166-9D4D-7501-C6AF-005EE2EF0569}"/>
              </a:ext>
            </a:extLst>
          </p:cNvPr>
          <p:cNvPicPr>
            <a:picLocks noChangeAspect="1"/>
          </p:cNvPicPr>
          <p:nvPr/>
        </p:nvPicPr>
        <p:blipFill>
          <a:blip r:embed="rId4"/>
          <a:stretch>
            <a:fillRect/>
          </a:stretch>
        </p:blipFill>
        <p:spPr>
          <a:xfrm>
            <a:off x="10074205" y="1930400"/>
            <a:ext cx="1711005" cy="3701473"/>
          </a:xfrm>
          <a:prstGeom prst="rect">
            <a:avLst/>
          </a:prstGeom>
        </p:spPr>
      </p:pic>
      <p:sp>
        <p:nvSpPr>
          <p:cNvPr id="7" name="TextBox 6">
            <a:extLst>
              <a:ext uri="{FF2B5EF4-FFF2-40B4-BE49-F238E27FC236}">
                <a16:creationId xmlns:a16="http://schemas.microsoft.com/office/drawing/2014/main" id="{2B38037E-2D8D-7397-97BB-FF65C246530F}"/>
              </a:ext>
            </a:extLst>
          </p:cNvPr>
          <p:cNvSpPr txBox="1"/>
          <p:nvPr/>
        </p:nvSpPr>
        <p:spPr>
          <a:xfrm>
            <a:off x="6431281" y="1383189"/>
            <a:ext cx="5083386" cy="369332"/>
          </a:xfrm>
          <a:prstGeom prst="rect">
            <a:avLst/>
          </a:prstGeom>
          <a:noFill/>
        </p:spPr>
        <p:txBody>
          <a:bodyPr wrap="square" rtlCol="0">
            <a:spAutoFit/>
          </a:bodyPr>
          <a:lstStyle/>
          <a:p>
            <a:r>
              <a:rPr lang="en-AU" dirty="0"/>
              <a:t>Step 3			  Step 4		  	 Step 5</a:t>
            </a:r>
          </a:p>
        </p:txBody>
      </p:sp>
    </p:spTree>
    <p:extLst>
      <p:ext uri="{BB962C8B-B14F-4D97-AF65-F5344CB8AC3E}">
        <p14:creationId xmlns:p14="http://schemas.microsoft.com/office/powerpoint/2010/main" val="49809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400175"/>
            <a:ext cx="8596668" cy="5143500"/>
          </a:xfrm>
        </p:spPr>
        <p:txBody>
          <a:bodyPr>
            <a:normAutofit fontScale="92500" lnSpcReduction="10000"/>
          </a:bodyPr>
          <a:lstStyle/>
          <a:p>
            <a:pPr algn="l"/>
            <a:r>
              <a:rPr lang="en-US" b="1" i="0" dirty="0">
                <a:solidFill>
                  <a:srgbClr val="E30000"/>
                </a:solidFill>
                <a:effectLst/>
                <a:latin typeface="Montserrat" panose="020B0604020202020204" pitchFamily="2" charset="0"/>
              </a:rPr>
              <a:t>Corrected age: what is it?</a:t>
            </a:r>
          </a:p>
          <a:p>
            <a:pPr algn="l"/>
            <a:r>
              <a:rPr lang="en-US" b="0" i="0" dirty="0">
                <a:solidFill>
                  <a:srgbClr val="000000"/>
                </a:solidFill>
                <a:effectLst/>
                <a:latin typeface="Open Sans" panose="020B0606030504020204" pitchFamily="34" charset="0"/>
              </a:rPr>
              <a:t>Corrected age, or adjusted age, is your premature baby’s </a:t>
            </a:r>
            <a:r>
              <a:rPr lang="en-US" b="1" i="0" dirty="0">
                <a:solidFill>
                  <a:srgbClr val="000000"/>
                </a:solidFill>
                <a:effectLst/>
                <a:latin typeface="Open Sans" panose="020B0606030504020204" pitchFamily="34" charset="0"/>
              </a:rPr>
              <a:t>chronological age minus the number of weeks or months early they were born</a:t>
            </a:r>
            <a:r>
              <a:rPr lang="en-US" b="0" i="0" dirty="0">
                <a:solidFill>
                  <a:srgbClr val="000000"/>
                </a:solidFill>
                <a:effectLst/>
                <a:latin typeface="Open Sans" panose="020B0606030504020204" pitchFamily="34" charset="0"/>
              </a:rPr>
              <a:t>.</a:t>
            </a:r>
          </a:p>
          <a:p>
            <a:pPr algn="l"/>
            <a:r>
              <a:rPr lang="en-US" b="0" i="0" dirty="0">
                <a:solidFill>
                  <a:srgbClr val="000000"/>
                </a:solidFill>
                <a:effectLst/>
                <a:latin typeface="Open Sans" panose="020B0606030504020204" pitchFamily="34" charset="0"/>
              </a:rPr>
              <a:t>For example, a 1-year-old who was born 3 months early would have a corrected age of 9 months.</a:t>
            </a:r>
          </a:p>
          <a:p>
            <a:pPr algn="l"/>
            <a:r>
              <a:rPr lang="en-US" b="1" i="0" dirty="0">
                <a:solidFill>
                  <a:srgbClr val="E30000"/>
                </a:solidFill>
                <a:effectLst/>
                <a:latin typeface="Montserrat" panose="020B0604020202020204" pitchFamily="2" charset="0"/>
              </a:rPr>
              <a:t>Why corrected age is important</a:t>
            </a:r>
          </a:p>
          <a:p>
            <a:pPr algn="l"/>
            <a:r>
              <a:rPr lang="en-US" b="0" i="0" dirty="0">
                <a:solidFill>
                  <a:srgbClr val="000000"/>
                </a:solidFill>
                <a:effectLst/>
                <a:latin typeface="Open Sans" panose="020B0606030504020204" pitchFamily="34" charset="0"/>
              </a:rPr>
              <a:t>Corrected age can help if you’re trying to </a:t>
            </a:r>
            <a:r>
              <a:rPr lang="en-US" b="1" i="0" dirty="0">
                <a:solidFill>
                  <a:srgbClr val="000000"/>
                </a:solidFill>
                <a:effectLst/>
                <a:latin typeface="Open Sans" panose="020B0606030504020204" pitchFamily="34" charset="0"/>
              </a:rPr>
              <a:t>work out whether your premature baby’s development is tracking in a typical way</a:t>
            </a:r>
            <a:r>
              <a:rPr lang="en-US" b="0" i="0" dirty="0">
                <a:solidFill>
                  <a:srgbClr val="000000"/>
                </a:solidFill>
                <a:effectLst/>
                <a:latin typeface="Open Sans" panose="020B0606030504020204" pitchFamily="34" charset="0"/>
              </a:rPr>
              <a:t>. For example, if someone notices that your baby is 6 months old but not sitting up yet, you could explain that your baby was born 3 months early. If you look at your baby’s corrected age, they’re really only 3 months old and they’re doing everything a 3-month-old usually does.</a:t>
            </a:r>
          </a:p>
          <a:p>
            <a:pPr algn="l"/>
            <a:r>
              <a:rPr lang="en-US" b="0" i="0" dirty="0">
                <a:solidFill>
                  <a:srgbClr val="000000"/>
                </a:solidFill>
                <a:effectLst/>
                <a:latin typeface="Open Sans" panose="020B0606030504020204" pitchFamily="34" charset="0"/>
              </a:rPr>
              <a:t>Corrected age is most relevant during your child’s early years, because it might explain things that look like delays in development in these years.</a:t>
            </a:r>
          </a:p>
          <a:p>
            <a:pPr algn="l"/>
            <a:endParaRPr lang="en-US" dirty="0">
              <a:solidFill>
                <a:srgbClr val="000000"/>
              </a:solidFill>
              <a:latin typeface="Open Sans" panose="020B0606030504020204" pitchFamily="34" charset="0"/>
            </a:endParaRPr>
          </a:p>
          <a:p>
            <a:pPr marL="0" indent="0" algn="l">
              <a:buNone/>
            </a:pPr>
            <a:r>
              <a:rPr lang="en-US" sz="1200" b="0" i="0" dirty="0">
                <a:solidFill>
                  <a:srgbClr val="000000"/>
                </a:solidFill>
                <a:effectLst/>
                <a:latin typeface="Open Sans" panose="020B0606030504020204" pitchFamily="34" charset="0"/>
                <a:hlinkClick r:id="rId2"/>
              </a:rPr>
              <a:t>https://raisingchildren.net.au/newborns/premature-babies-sick-babies/development/corrected-age#:~:text=to%20have%20immunisations-,Corrected%20age%3A%20what%20is%20it%3F,corrected%20age%20of%209%20months</a:t>
            </a:r>
            <a:r>
              <a:rPr lang="en-US" sz="1200" b="0" i="0" dirty="0">
                <a:solidFill>
                  <a:srgbClr val="000000"/>
                </a:solidFill>
                <a:effectLst/>
                <a:latin typeface="Open Sans" panose="020B0606030504020204" pitchFamily="34" charset="0"/>
              </a:rPr>
              <a:t>.</a:t>
            </a:r>
          </a:p>
          <a:p>
            <a:pPr marL="0" indent="0" algn="l">
              <a:buNone/>
            </a:pPr>
            <a:endParaRPr lang="en-US" sz="1200" b="0" i="0" dirty="0">
              <a:solidFill>
                <a:srgbClr val="000000"/>
              </a:solidFill>
              <a:effectLst/>
              <a:latin typeface="Open Sans" panose="020B0606030504020204" pitchFamily="34" charset="0"/>
            </a:endParaRPr>
          </a:p>
          <a:p>
            <a:pPr algn="l"/>
            <a:endParaRPr lang="en-US" sz="1200" b="0" i="0" dirty="0">
              <a:solidFill>
                <a:srgbClr val="000000"/>
              </a:solidFill>
              <a:effectLst/>
              <a:latin typeface="Open Sans" panose="020B0606030504020204" pitchFamily="34" charset="0"/>
            </a:endParaRPr>
          </a:p>
          <a:p>
            <a:pPr>
              <a:spcBef>
                <a:spcPts val="600"/>
              </a:spcBef>
              <a:spcAft>
                <a:spcPts val="600"/>
              </a:spcAft>
            </a:pPr>
            <a:endParaRPr lang="en-AU" sz="1800" dirty="0">
              <a:solidFill>
                <a:srgbClr val="2E475D"/>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067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400175"/>
            <a:ext cx="8596668" cy="5143500"/>
          </a:xfrm>
        </p:spPr>
        <p:txBody>
          <a:bodyPr>
            <a:noAutofit/>
          </a:bodyPr>
          <a:lstStyle/>
          <a:p>
            <a:pPr marL="0" indent="0" algn="l">
              <a:buNone/>
            </a:pPr>
            <a:r>
              <a:rPr lang="en-US" sz="1600" dirty="0">
                <a:solidFill>
                  <a:srgbClr val="000000"/>
                </a:solidFill>
                <a:cs typeface="Arial" panose="020B0604020202020204" pitchFamily="34" charset="0"/>
              </a:rPr>
              <a:t>As per </a:t>
            </a:r>
            <a:r>
              <a:rPr lang="en-US" sz="1600" u="sng" dirty="0">
                <a:solidFill>
                  <a:srgbClr val="000000"/>
                </a:solidFill>
                <a:cs typeface="Arial" panose="020B0604020202020204" pitchFamily="34" charset="0"/>
              </a:rPr>
              <a:t>Maternal and Child Health Service – Practice Guidelines </a:t>
            </a:r>
            <a:r>
              <a:rPr lang="en-US" sz="1600" dirty="0">
                <a:solidFill>
                  <a:srgbClr val="000000"/>
                </a:solidFill>
                <a:cs typeface="Arial" panose="020B0604020202020204" pitchFamily="34" charset="0"/>
              </a:rPr>
              <a:t>(2009 reissued 2019)</a:t>
            </a:r>
          </a:p>
          <a:p>
            <a:pPr marL="0" indent="0" algn="l">
              <a:buNone/>
            </a:pPr>
            <a:endParaRPr lang="en-US" sz="1600" b="0" i="0" dirty="0">
              <a:solidFill>
                <a:srgbClr val="000000"/>
              </a:solidFill>
              <a:effectLst/>
              <a:cs typeface="Arial" panose="020B0604020202020204" pitchFamily="34" charset="0"/>
            </a:endParaRPr>
          </a:p>
          <a:p>
            <a:pPr marL="0" indent="0" algn="l">
              <a:buNone/>
            </a:pPr>
            <a:r>
              <a:rPr lang="en-US" sz="1600" dirty="0">
                <a:solidFill>
                  <a:srgbClr val="000000"/>
                </a:solidFill>
                <a:cs typeface="Arial" panose="020B0604020202020204" pitchFamily="34" charset="0"/>
              </a:rPr>
              <a:t>CDIS corrects for prematurity, but you must do the following when entering a birth notice:</a:t>
            </a:r>
          </a:p>
          <a:p>
            <a:pPr marL="0" indent="0">
              <a:buNone/>
            </a:pPr>
            <a:r>
              <a:rPr lang="en-AU" sz="1600" dirty="0">
                <a:effectLst/>
                <a:ea typeface="Times" panose="02020603050405020304" pitchFamily="18" charset="0"/>
                <a:cs typeface="Arial" panose="020B0604020202020204" pitchFamily="34" charset="0"/>
              </a:rPr>
              <a:t>Premature (required): Select checkbox if relevant (if known). </a:t>
            </a:r>
            <a:endParaRPr lang="en-AU" sz="1600" dirty="0">
              <a:ea typeface="Times" panose="02020603050405020304" pitchFamily="18" charset="0"/>
              <a:cs typeface="Arial" panose="020B0604020202020204" pitchFamily="34" charset="0"/>
            </a:endParaRPr>
          </a:p>
          <a:p>
            <a:pPr marL="0" indent="0">
              <a:buNone/>
            </a:pPr>
            <a:r>
              <a:rPr lang="en-AU" sz="1600" dirty="0">
                <a:effectLst/>
                <a:ea typeface="Times" panose="02020603050405020304" pitchFamily="18" charset="0"/>
                <a:cs typeface="Arial" panose="020B0604020202020204" pitchFamily="34" charset="0"/>
              </a:rPr>
              <a:t>Enter prematurity in weeks and days premature (</a:t>
            </a:r>
            <a:r>
              <a:rPr lang="en-AU" sz="1600" b="1" dirty="0">
                <a:effectLst/>
                <a:ea typeface="Times" panose="02020603050405020304" pitchFamily="18" charset="0"/>
                <a:cs typeface="Arial" panose="020B0604020202020204" pitchFamily="34" charset="0"/>
              </a:rPr>
              <a:t>not</a:t>
            </a:r>
            <a:r>
              <a:rPr lang="en-AU" sz="1600" dirty="0">
                <a:effectLst/>
                <a:ea typeface="Times" panose="02020603050405020304" pitchFamily="18" charset="0"/>
                <a:cs typeface="Arial" panose="020B0604020202020204" pitchFamily="34" charset="0"/>
              </a:rPr>
              <a:t> gestation). (See </a:t>
            </a:r>
            <a:r>
              <a:rPr lang="en-AU" sz="1600" u="dotted" dirty="0">
                <a:solidFill>
                  <a:srgbClr val="0072CE"/>
                </a:solidFill>
                <a:effectLst/>
                <a:ea typeface="Times" panose="02020603050405020304" pitchFamily="18" charset="0"/>
                <a:cs typeface="Arial" panose="020B0604020202020204" pitchFamily="34" charset="0"/>
              </a:rPr>
              <a:t>Appendix 1.4</a:t>
            </a:r>
            <a:r>
              <a:rPr lang="en-AU" sz="1600" dirty="0">
                <a:effectLst/>
                <a:ea typeface="Times" panose="02020603050405020304" pitchFamily="18" charset="0"/>
                <a:cs typeface="Arial" panose="020B0604020202020204" pitchFamily="34" charset="0"/>
              </a:rPr>
              <a:t>)</a:t>
            </a:r>
          </a:p>
          <a:p>
            <a:pPr marL="0" indent="0">
              <a:buNone/>
            </a:pPr>
            <a:r>
              <a:rPr lang="en-AU" sz="1600" dirty="0">
                <a:effectLst/>
                <a:ea typeface="Times" panose="02020603050405020304" pitchFamily="18" charset="0"/>
                <a:cs typeface="Arial" panose="020B0604020202020204" pitchFamily="34" charset="0"/>
              </a:rPr>
              <a:t>Example: For a baby at 34.2 weeks gestation, c</a:t>
            </a:r>
            <a:r>
              <a:rPr lang="en-AU" sz="1600" dirty="0">
                <a:ea typeface="Times" panose="02020603050405020304" pitchFamily="18" charset="0"/>
                <a:cs typeface="Arial" panose="020B0604020202020204" pitchFamily="34" charset="0"/>
              </a:rPr>
              <a:t>alculated by 40 weeks (term for the purposes of CDIS) subtract 34 weeks and 2 days therefore </a:t>
            </a:r>
            <a:r>
              <a:rPr lang="en-AU" sz="1600" dirty="0">
                <a:effectLst/>
                <a:ea typeface="Times" panose="02020603050405020304" pitchFamily="18" charset="0"/>
                <a:cs typeface="Arial" panose="020B0604020202020204" pitchFamily="34" charset="0"/>
              </a:rPr>
              <a:t>5 weeks and 5 days premature</a:t>
            </a:r>
          </a:p>
          <a:p>
            <a:pPr marL="0" indent="0">
              <a:buNone/>
            </a:pPr>
            <a:endParaRPr lang="en-AU" sz="1600" dirty="0">
              <a:latin typeface="Arial" panose="020B0604020202020204" pitchFamily="34" charset="0"/>
              <a:ea typeface="Times" panose="02020603050405020304" pitchFamily="18" charset="0"/>
              <a:cs typeface="Arial" panose="020B0604020202020204" pitchFamily="34" charset="0"/>
            </a:endParaRPr>
          </a:p>
          <a:p>
            <a:pPr marL="0" indent="0">
              <a:buNone/>
            </a:pPr>
            <a:endParaRPr lang="en-AU" sz="1600" dirty="0">
              <a:effectLst/>
              <a:latin typeface="Arial" panose="020B0604020202020204" pitchFamily="34" charset="0"/>
              <a:ea typeface="Times" panose="02020603050405020304" pitchFamily="18" charset="0"/>
              <a:cs typeface="Arial" panose="020B0604020202020204" pitchFamily="34" charset="0"/>
            </a:endParaRPr>
          </a:p>
          <a:p>
            <a:pPr marL="0" indent="0">
              <a:buNone/>
            </a:pPr>
            <a:endParaRPr lang="en-US" sz="1600" b="0" i="0" dirty="0">
              <a:solidFill>
                <a:srgbClr val="000000"/>
              </a:solidFill>
              <a:effectLst/>
              <a:latin typeface="Arial" panose="020B0604020202020204" pitchFamily="34" charset="0"/>
              <a:cs typeface="Arial" panose="020B0604020202020204" pitchFamily="34" charset="0"/>
            </a:endParaRPr>
          </a:p>
          <a:p>
            <a:pPr marL="0" indent="0">
              <a:buNone/>
            </a:pPr>
            <a:endParaRPr lang="en-US" sz="1600" b="0" i="0" dirty="0">
              <a:solidFill>
                <a:srgbClr val="000000"/>
              </a:solidFill>
              <a:effectLst/>
              <a:latin typeface="Arial" panose="020B0604020202020204" pitchFamily="34" charset="0"/>
              <a:cs typeface="Arial" panose="020B0604020202020204" pitchFamily="34" charset="0"/>
            </a:endParaRPr>
          </a:p>
          <a:p>
            <a:pPr marL="0" indent="0">
              <a:spcBef>
                <a:spcPts val="600"/>
              </a:spcBef>
              <a:spcAft>
                <a:spcPts val="600"/>
              </a:spcAft>
              <a:buNone/>
            </a:pPr>
            <a:endParaRPr lang="en-AU" sz="1600" dirty="0">
              <a:solidFill>
                <a:srgbClr val="2E475D"/>
              </a:solidFill>
              <a:effectLst/>
              <a:highlight>
                <a:srgbClr val="FFFF00"/>
              </a:highlight>
              <a:ea typeface="Calibri" panose="020F0502020204030204" pitchFamily="34" charset="0"/>
              <a:cs typeface="Arial" panose="020B0604020202020204" pitchFamily="34" charset="0"/>
            </a:endParaRPr>
          </a:p>
          <a:p>
            <a:pPr>
              <a:spcBef>
                <a:spcPts val="600"/>
              </a:spcBef>
              <a:spcAft>
                <a:spcPts val="600"/>
              </a:spcAft>
            </a:pPr>
            <a:r>
              <a:rPr lang="en-AU" sz="1600" dirty="0">
                <a:solidFill>
                  <a:srgbClr val="2E475D"/>
                </a:solidFill>
                <a:effectLst/>
                <a:highlight>
                  <a:srgbClr val="FFFF00"/>
                </a:highlight>
                <a:ea typeface="Calibri" panose="020F0502020204030204" pitchFamily="34" charset="0"/>
                <a:cs typeface="Arial" panose="020B0604020202020204" pitchFamily="34" charset="0"/>
              </a:rPr>
              <a:t>TIP – MCHN should check the details entered re prematurity are correct to ensure that corrected age is right</a:t>
            </a:r>
            <a:r>
              <a:rPr lang="en-AU" sz="1600" dirty="0">
                <a:solidFill>
                  <a:srgbClr val="2E475D"/>
                </a:solidFill>
                <a:effectLst/>
                <a:ea typeface="Calibri" panose="020F0502020204030204" pitchFamily="34" charset="0"/>
                <a:cs typeface="Arial" panose="020B0604020202020204" pitchFamily="34" charset="0"/>
              </a:rPr>
              <a:t>.</a:t>
            </a:r>
            <a:endParaRPr lang="en-AU" sz="1600" dirty="0">
              <a:solidFill>
                <a:srgbClr val="2E475D"/>
              </a:solidFill>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7A64B20-05CB-E712-F6A8-3B4247590E7F}"/>
              </a:ext>
            </a:extLst>
          </p:cNvPr>
          <p:cNvPicPr>
            <a:picLocks noChangeAspect="1"/>
          </p:cNvPicPr>
          <p:nvPr/>
        </p:nvPicPr>
        <p:blipFill rotWithShape="1">
          <a:blip r:embed="rId2"/>
          <a:srcRect b="5478"/>
          <a:stretch/>
        </p:blipFill>
        <p:spPr>
          <a:xfrm>
            <a:off x="1412239" y="3860513"/>
            <a:ext cx="6035042" cy="1757967"/>
          </a:xfrm>
          <a:prstGeom prst="rect">
            <a:avLst/>
          </a:prstGeom>
        </p:spPr>
      </p:pic>
    </p:spTree>
    <p:extLst>
      <p:ext uri="{BB962C8B-B14F-4D97-AF65-F5344CB8AC3E}">
        <p14:creationId xmlns:p14="http://schemas.microsoft.com/office/powerpoint/2010/main" val="755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C148-8A17-2767-7589-19CE8D58B224}"/>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D2830EB5-F7F6-DA9B-48C4-E130DA40B7A6}"/>
              </a:ext>
            </a:extLst>
          </p:cNvPr>
          <p:cNvSpPr>
            <a:spLocks noGrp="1"/>
          </p:cNvSpPr>
          <p:nvPr>
            <p:ph idx="1"/>
          </p:nvPr>
        </p:nvSpPr>
        <p:spPr>
          <a:xfrm>
            <a:off x="677334" y="1686187"/>
            <a:ext cx="8596668" cy="4355175"/>
          </a:xfrm>
        </p:spPr>
        <p:txBody>
          <a:bodyPr/>
          <a:lstStyle/>
          <a:p>
            <a:r>
              <a:rPr lang="en-AU" dirty="0">
                <a:effectLst/>
                <a:ea typeface="Calibri" panose="020F0502020204030204" pitchFamily="34" charset="0"/>
                <a:cs typeface="Arial" panose="020B0604020202020204" pitchFamily="34" charset="0"/>
              </a:rPr>
              <a:t>Correcting age for prematurity needs to be considered in the following context:</a:t>
            </a:r>
          </a:p>
          <a:p>
            <a:pPr marL="342900" lvl="0" indent="-342900">
              <a:buFont typeface="Symbol" panose="05050102010706020507" pitchFamily="18" charset="2"/>
              <a:buChar char=""/>
            </a:pPr>
            <a:r>
              <a:rPr lang="en-AU" dirty="0">
                <a:effectLst/>
                <a:ea typeface="Times New Roman" panose="02020603050405020304" pitchFamily="18" charset="0"/>
                <a:cs typeface="Arial" panose="020B0604020202020204" pitchFamily="34" charset="0"/>
              </a:rPr>
              <a:t>If a child is born under 37 weeks gestation</a:t>
            </a:r>
            <a:endParaRPr lang="en-AU"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AU" dirty="0">
                <a:effectLst/>
                <a:ea typeface="Times New Roman" panose="02020603050405020304" pitchFamily="18" charset="0"/>
                <a:cs typeface="Arial" panose="020B0604020202020204" pitchFamily="34" charset="0"/>
              </a:rPr>
              <a:t>All assessments under 2yrs of age</a:t>
            </a:r>
            <a:endParaRPr lang="en-AU"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AU" dirty="0">
                <a:effectLst/>
                <a:ea typeface="Times New Roman" panose="02020603050405020304" pitchFamily="18" charset="0"/>
                <a:cs typeface="Arial" panose="020B0604020202020204" pitchFamily="34" charset="0"/>
              </a:rPr>
              <a:t>Professional judgement of MCH Nurse to determine if there is a need for:</a:t>
            </a:r>
            <a:endParaRPr lang="en-AU" dirty="0">
              <a:effectLst/>
              <a:ea typeface="Calibri" panose="020F0502020204030204" pitchFamily="34" charset="0"/>
              <a:cs typeface="Arial" panose="020B0604020202020204" pitchFamily="34" charset="0"/>
            </a:endParaRPr>
          </a:p>
          <a:p>
            <a:pPr lvl="1" indent="-34290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additional consultations</a:t>
            </a:r>
          </a:p>
          <a:p>
            <a:pPr marL="742950" lvl="1" indent="-28575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further assessment/ activities</a:t>
            </a:r>
          </a:p>
          <a:p>
            <a:pPr marL="742950" lvl="1" indent="-28575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more flexible approach to service delivery</a:t>
            </a:r>
          </a:p>
          <a:p>
            <a:pPr marL="742950" lvl="1" indent="-28575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follow-up – this may be by phone or appointment</a:t>
            </a:r>
          </a:p>
          <a:p>
            <a:pPr marL="742950" lvl="1" indent="-28575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referral to secondary services.</a:t>
            </a:r>
          </a:p>
          <a:p>
            <a:pPr marL="742950" lvl="1" indent="-285750">
              <a:lnSpc>
                <a:spcPts val="1350"/>
              </a:lnSpc>
              <a:spcAft>
                <a:spcPts val="200"/>
              </a:spcAft>
              <a:buFont typeface="Courier New" panose="02070309020205020404" pitchFamily="49" charset="0"/>
              <a:buChar char="o"/>
            </a:pPr>
            <a:r>
              <a:rPr lang="en-AU" sz="1800" dirty="0">
                <a:ea typeface="Calibri" panose="020F0502020204030204" pitchFamily="34" charset="0"/>
                <a:cs typeface="Arial" panose="020B0604020202020204" pitchFamily="34" charset="0"/>
              </a:rPr>
              <a:t>Service provider policy/procedure</a:t>
            </a:r>
            <a:endParaRPr lang="en-AU" sz="1800" dirty="0">
              <a:effectLst/>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90046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400175"/>
            <a:ext cx="8596668" cy="5143500"/>
          </a:xfrm>
        </p:spPr>
        <p:txBody>
          <a:bodyPr>
            <a:normAutofit/>
          </a:bodyPr>
          <a:lstStyle/>
          <a:p>
            <a:pPr marL="0" indent="0" algn="l">
              <a:buNone/>
            </a:pPr>
            <a:r>
              <a:rPr lang="en-US" sz="1200" dirty="0">
                <a:solidFill>
                  <a:srgbClr val="000000"/>
                </a:solidFill>
                <a:latin typeface="Open Sans" panose="020B0606030504020204" pitchFamily="34" charset="0"/>
              </a:rPr>
              <a:t>As per Maternal and Child Health Service – Practice Guidelines (2009 reissued 2019)</a:t>
            </a:r>
          </a:p>
          <a:p>
            <a:pPr marL="0" indent="0" algn="l">
              <a:buNone/>
            </a:pPr>
            <a:endParaRPr lang="en-US" sz="1200" b="0" i="0" dirty="0">
              <a:solidFill>
                <a:srgbClr val="000000"/>
              </a:solidFill>
              <a:effectLst/>
              <a:latin typeface="Open Sans" panose="020B0606030504020204" pitchFamily="34" charset="0"/>
            </a:endParaRPr>
          </a:p>
          <a:p>
            <a:pPr>
              <a:lnSpc>
                <a:spcPts val="1350"/>
              </a:lnSpc>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Within the Maternal and Child Health Service correcting age for premature infants needs to be considered in the following context:</a:t>
            </a:r>
          </a:p>
          <a:p>
            <a:pPr>
              <a:lnSpc>
                <a:spcPts val="1600"/>
              </a:lnSpc>
              <a:spcBef>
                <a:spcPts val="1200"/>
              </a:spcBef>
              <a:spcAft>
                <a:spcPts val="450"/>
              </a:spcAft>
            </a:pPr>
            <a:r>
              <a:rPr lang="en-AU" sz="1800" b="1" dirty="0">
                <a:solidFill>
                  <a:srgbClr val="87189D"/>
                </a:solidFill>
                <a:effectLst/>
                <a:latin typeface="Arial" panose="020B0604020202020204" pitchFamily="34" charset="0"/>
                <a:ea typeface="Times New Roman" panose="02020603050405020304" pitchFamily="18" charset="0"/>
                <a:cs typeface="Times New Roman" panose="02020603050405020304" pitchFamily="18" charset="0"/>
              </a:rPr>
              <a:t>PEDS</a:t>
            </a:r>
          </a:p>
          <a:p>
            <a:pPr>
              <a:lnSpc>
                <a:spcPts val="1350"/>
              </a:lnSpc>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Adjustment for prematurity:</a:t>
            </a:r>
          </a:p>
          <a:p>
            <a:pPr marL="342900" lvl="0" indent="-342900">
              <a:lnSpc>
                <a:spcPts val="1350"/>
              </a:lnSpc>
              <a:spcAft>
                <a:spcPts val="200"/>
              </a:spcAft>
              <a:buFont typeface="Calibri" panose="020F0502020204030204" pitchFamily="34" charset="0"/>
              <a:buChar char="•"/>
            </a:pPr>
            <a:r>
              <a:rPr lang="en-AU" sz="1800" dirty="0">
                <a:effectLst/>
                <a:latin typeface="Arial" panose="020B0604020202020204" pitchFamily="34" charset="0"/>
                <a:ea typeface="Times" panose="02020603050405020304" pitchFamily="18" charset="0"/>
                <a:cs typeface="Times New Roman" panose="02020603050405020304" pitchFamily="18" charset="0"/>
              </a:rPr>
              <a:t>if child is born 37 weeks gestation</a:t>
            </a:r>
          </a:p>
          <a:p>
            <a:pPr marL="342900" lvl="0" indent="-342900">
              <a:lnSpc>
                <a:spcPts val="1350"/>
              </a:lnSpc>
              <a:spcAft>
                <a:spcPts val="200"/>
              </a:spcAft>
              <a:buFont typeface="Calibri" panose="020F0502020204030204" pitchFamily="34" charset="0"/>
              <a:buChar char="•"/>
            </a:pPr>
            <a:r>
              <a:rPr lang="en-AU" sz="1800" dirty="0">
                <a:effectLst/>
                <a:latin typeface="Arial" panose="020B0604020202020204" pitchFamily="34" charset="0"/>
                <a:ea typeface="Times" panose="02020603050405020304" pitchFamily="18" charset="0"/>
                <a:cs typeface="Times New Roman" panose="02020603050405020304" pitchFamily="18" charset="0"/>
              </a:rPr>
              <a:t>all assessments under 2 years of age (current discussions recommend continuing to correct for gestational age after 2yrs)</a:t>
            </a:r>
          </a:p>
          <a:p>
            <a:pPr>
              <a:lnSpc>
                <a:spcPts val="1350"/>
              </a:lnSpc>
              <a:spcAft>
                <a:spcPts val="200"/>
              </a:spcAft>
              <a:buFont typeface="Arial" panose="020B0604020202020204" pitchFamily="34" charset="0"/>
              <a:buChar char="•"/>
            </a:pPr>
            <a:r>
              <a:rPr lang="en-AU" sz="1600" dirty="0">
                <a:latin typeface="Arial" panose="020B0604020202020204" pitchFamily="34" charset="0"/>
                <a:ea typeface="Times" panose="02020603050405020304" pitchFamily="18" charset="0"/>
                <a:cs typeface="Times New Roman" panose="02020603050405020304" pitchFamily="18" charset="0"/>
              </a:rPr>
              <a:t>In</a:t>
            </a:r>
            <a:r>
              <a:rPr lang="en-AU" sz="1600" dirty="0">
                <a:effectLst/>
                <a:latin typeface="Arial" panose="020B0604020202020204" pitchFamily="34" charset="0"/>
                <a:ea typeface="Times" panose="02020603050405020304" pitchFamily="18" charset="0"/>
                <a:cs typeface="Times New Roman" panose="02020603050405020304" pitchFamily="18" charset="0"/>
              </a:rPr>
              <a:t> relation to Keys Age and Stage Visits – the adjustment will occur at the 2 weeks, 4 weeks, 8 weeks, 4 months, 8 months, 12 months, and 18 months.</a:t>
            </a:r>
          </a:p>
          <a:p>
            <a:pPr>
              <a:lnSpc>
                <a:spcPts val="1350"/>
              </a:lnSpc>
              <a:spcBef>
                <a:spcPts val="600"/>
              </a:spcBef>
              <a:spcAft>
                <a:spcPts val="600"/>
              </a:spcAft>
            </a:pPr>
            <a:r>
              <a:rPr lang="en-AU" sz="1600" dirty="0">
                <a:effectLst/>
                <a:latin typeface="Arial" panose="020B0604020202020204" pitchFamily="34" charset="0"/>
                <a:ea typeface="Times" panose="02020603050405020304" pitchFamily="18" charset="0"/>
                <a:cs typeface="Times New Roman" panose="02020603050405020304" pitchFamily="18" charset="0"/>
              </a:rPr>
              <a:t>Referring to the PEDS Score form, in the 18-23 months category ‘social emotional’ ceases to be a predictive (shaded) concern, while ‘receptive language’ becomes a predictive concern. Until that age group, the pattern of shaded (predictive) and unshaded (non-predictive) concerns remains the same (</a:t>
            </a:r>
            <a:r>
              <a:rPr lang="en-AU" sz="1600" dirty="0" err="1">
                <a:effectLst/>
                <a:latin typeface="Arial" panose="020B0604020202020204" pitchFamily="34" charset="0"/>
                <a:ea typeface="Times" panose="02020603050405020304" pitchFamily="18" charset="0"/>
                <a:cs typeface="Times New Roman" panose="02020603050405020304" pitchFamily="18" charset="0"/>
              </a:rPr>
              <a:t>ie</a:t>
            </a:r>
            <a:r>
              <a:rPr lang="en-AU" sz="1600" dirty="0">
                <a:effectLst/>
                <a:latin typeface="Arial" panose="020B0604020202020204" pitchFamily="34" charset="0"/>
                <a:ea typeface="Times" panose="02020603050405020304" pitchFamily="18" charset="0"/>
                <a:cs typeface="Times New Roman" panose="02020603050405020304" pitchFamily="18" charset="0"/>
              </a:rPr>
              <a:t> from birth to 17months) - so it’s only at the cross-over from the 15-17 months into the 18 - 23 month categories that adjustment for prematurity makes a difference to the scoring and interpretation and PEDS pathway.</a:t>
            </a:r>
          </a:p>
        </p:txBody>
      </p:sp>
    </p:spTree>
    <p:extLst>
      <p:ext uri="{BB962C8B-B14F-4D97-AF65-F5344CB8AC3E}">
        <p14:creationId xmlns:p14="http://schemas.microsoft.com/office/powerpoint/2010/main" val="24212682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Category xmlns="35a6475d-fdaf-4e44-ad26-67993a5eb8cb">2 Program / Project</FolderCategory>
    <Status xmlns="35a6475d-fdaf-4e44-ad26-67993a5eb8cb">Active</Status>
    <TaxCatchAll xmlns="5ce0f2b5-5be5-4508-bce9-d7011ece0659" xsi:nil="true"/>
    <lcf76f155ced4ddcb4097134ff3c332f xmlns="35a6475d-fdaf-4e44-ad26-67993a5eb8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0" ma:contentTypeDescription="Create a new document." ma:contentTypeScope="" ma:versionID="f43fb2e382f81e8e646e6b35294e8597">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521a2393841f162e6b2fe953cc326fc8"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F1646-1607-42D7-AF89-A3E192C4E6B0}">
  <ds:schemaRefs>
    <ds:schemaRef ds:uri="http://purl.org/dc/elements/1.1/"/>
    <ds:schemaRef ds:uri="http://schemas.microsoft.com/office/2006/metadata/properties"/>
    <ds:schemaRef ds:uri="http://purl.org/dc/terms/"/>
    <ds:schemaRef ds:uri="http://schemas.openxmlformats.org/package/2006/metadata/core-properties"/>
    <ds:schemaRef ds:uri="809e95fe-ce31-4ae8-bff2-815e252e6c7f"/>
    <ds:schemaRef ds:uri="http://schemas.microsoft.com/office/2006/documentManagement/types"/>
    <ds:schemaRef ds:uri="http://schemas.microsoft.com/office/infopath/2007/PartnerControls"/>
    <ds:schemaRef ds:uri="5ce0f2b5-5be5-4508-bce9-d7011ece0659"/>
    <ds:schemaRef ds:uri="35a6475d-fdaf-4e44-ad26-67993a5eb8cb"/>
    <ds:schemaRef ds:uri="http://www.w3.org/XML/1998/namespace"/>
    <ds:schemaRef ds:uri="http://purl.org/dc/dcmitype/"/>
  </ds:schemaRefs>
</ds:datastoreItem>
</file>

<file path=customXml/itemProps2.xml><?xml version="1.0" encoding="utf-8"?>
<ds:datastoreItem xmlns:ds="http://schemas.openxmlformats.org/officeDocument/2006/customXml" ds:itemID="{637396CC-05BD-460F-BCAD-F96AF70DB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462695-0E53-4589-8A24-79E3F18F6C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2568</TotalTime>
  <Words>2631</Words>
  <Application>Microsoft Office PowerPoint</Application>
  <PresentationFormat>Widescreen</PresentationFormat>
  <Paragraphs>235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Montserrat</vt:lpstr>
      <vt:lpstr>Open Sans</vt:lpstr>
      <vt:lpstr>Symbol</vt:lpstr>
      <vt:lpstr>Trebuchet MS</vt:lpstr>
      <vt:lpstr>Wingdings 3</vt:lpstr>
      <vt:lpstr>Facet</vt:lpstr>
      <vt:lpstr>         Child Development Information System (CDIS)   CDIS Clinical Users Group  </vt:lpstr>
      <vt:lpstr>PowerPoint Presentation</vt:lpstr>
      <vt:lpstr>Tips and Tricks</vt:lpstr>
      <vt:lpstr>Tips and Tricks</vt:lpstr>
      <vt:lpstr>Tips and Tricks (continued)</vt:lpstr>
      <vt:lpstr>Correcting for Prematurity</vt:lpstr>
      <vt:lpstr>Correcting for Prematurity</vt:lpstr>
      <vt:lpstr>Correcting for Prematurity</vt:lpstr>
      <vt:lpstr>Correcting for Prematurity</vt:lpstr>
      <vt:lpstr>Correcting for Prematurity</vt:lpstr>
      <vt:lpstr>Correcting for Prematurity</vt:lpstr>
      <vt:lpstr>How to remove a client who is incorrectly on the birth notification list </vt:lpstr>
      <vt:lpstr>Client Appointment Reminders</vt:lpstr>
      <vt:lpstr>Client Appointment Reminders (continued)</vt:lpstr>
      <vt:lpstr>Client Appointment Reminders (continued)</vt:lpstr>
      <vt:lpstr>Client Appointment Reminders (continued)</vt:lpstr>
      <vt:lpstr>Client Appointment Reminders (continued)</vt:lpstr>
      <vt:lpstr>Client Appointment Reminders (continued)</vt:lpstr>
      <vt:lpstr>Client Correspondence</vt:lpstr>
      <vt:lpstr>Client Correspondence (continued)</vt:lpstr>
      <vt:lpstr>Client Appointment Reminders (continued)</vt:lpstr>
      <vt:lpstr>Client Appointment Reminders (continued)</vt:lpstr>
      <vt:lpstr>SMS and Email Templates</vt:lpstr>
      <vt:lpstr>SMS and Email Templates (continued)</vt:lpstr>
      <vt:lpstr>MCH Administration online group  (MAV MS TEAMS)</vt:lpstr>
      <vt:lpstr>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CDIS Presentation</dc:title>
  <dc:creator>Anthea Standish</dc:creator>
  <cp:lastModifiedBy>Melissa Ryan</cp:lastModifiedBy>
  <cp:revision>26</cp:revision>
  <dcterms:created xsi:type="dcterms:W3CDTF">2022-08-31T00:37:10Z</dcterms:created>
  <dcterms:modified xsi:type="dcterms:W3CDTF">2023-03-31T01:11:20Z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0x0101002F209C19F1B35A4D851C7AB95CE09F78</vt:lpwstr>
  </property>
  <property fmtid="{D5CDD505-2E9C-101B-9397-08002B2CF9AE}" pid="3" name="MSIP_Label_3d6aa9fe-4ab7-4a7c-8e39-ccc0b3ffed53_Enabled">
    <vt:lpwstr>true</vt:lpwstr>
  </property>
  <property fmtid="{D5CDD505-2E9C-101B-9397-08002B2CF9AE}" pid="4" name="MSIP_Label_3d6aa9fe-4ab7-4a7c-8e39-ccc0b3ffed53_SetDate">
    <vt:lpwstr>2022-10-03T05:21:58Z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8949b445-e27d-4bd3-b9be-43b978aec417</vt:lpwstr>
  </property>
  <property fmtid="{D5CDD505-2E9C-101B-9397-08002B2CF9AE}" pid="9" name="MSIP_Label_3d6aa9fe-4ab7-4a7c-8e39-ccc0b3ffed53_ContentBits">
    <vt:lpwstr>0</vt:lpwstr>
  </property>
  <property fmtid="{D5CDD505-2E9C-101B-9397-08002B2CF9AE}" pid="10" name="MediaServiceImageTags">
    <vt:lpwstr/>
  </property>
</Properties>
</file>