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6" r:id="rId3"/>
    <p:sldId id="282" r:id="rId4"/>
    <p:sldId id="297" r:id="rId5"/>
    <p:sldId id="294" r:id="rId6"/>
    <p:sldId id="261" r:id="rId7"/>
    <p:sldId id="262" r:id="rId8"/>
    <p:sldId id="307" r:id="rId9"/>
    <p:sldId id="298" r:id="rId10"/>
    <p:sldId id="299" r:id="rId11"/>
    <p:sldId id="268" r:id="rId12"/>
    <p:sldId id="276" r:id="rId13"/>
    <p:sldId id="275" r:id="rId14"/>
    <p:sldId id="285" r:id="rId15"/>
    <p:sldId id="293" r:id="rId16"/>
    <p:sldId id="283" r:id="rId17"/>
    <p:sldId id="284" r:id="rId18"/>
    <p:sldId id="287" r:id="rId19"/>
    <p:sldId id="288" r:id="rId20"/>
    <p:sldId id="289" r:id="rId21"/>
    <p:sldId id="309" r:id="rId22"/>
    <p:sldId id="302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yan" userId="169f3ad4-a1c1-4d4c-bc50-d9e66cb109a9" providerId="ADAL" clId="{3FF0CCA5-D660-43D8-972D-BD93DD55ED04}"/>
    <pc:docChg chg="undo custSel delSld modSld">
      <pc:chgData name="Melissa Ryan" userId="169f3ad4-a1c1-4d4c-bc50-d9e66cb109a9" providerId="ADAL" clId="{3FF0CCA5-D660-43D8-972D-BD93DD55ED04}" dt="2023-08-22T23:20:44.163" v="17" actId="2696"/>
      <pc:docMkLst>
        <pc:docMk/>
      </pc:docMkLst>
      <pc:sldChg chg="modNotesTx">
        <pc:chgData name="Melissa Ryan" userId="169f3ad4-a1c1-4d4c-bc50-d9e66cb109a9" providerId="ADAL" clId="{3FF0CCA5-D660-43D8-972D-BD93DD55ED04}" dt="2023-08-22T23:14:41.298" v="1" actId="20577"/>
        <pc:sldMkLst>
          <pc:docMk/>
          <pc:sldMk cId="624693029" sldId="257"/>
        </pc:sldMkLst>
      </pc:sldChg>
      <pc:sldChg chg="modNotesTx">
        <pc:chgData name="Melissa Ryan" userId="169f3ad4-a1c1-4d4c-bc50-d9e66cb109a9" providerId="ADAL" clId="{3FF0CCA5-D660-43D8-972D-BD93DD55ED04}" dt="2023-08-22T23:15:22.324" v="6" actId="20577"/>
        <pc:sldMkLst>
          <pc:docMk/>
          <pc:sldMk cId="3796919183" sldId="262"/>
        </pc:sldMkLst>
      </pc:sldChg>
      <pc:sldChg chg="modNotesTx">
        <pc:chgData name="Melissa Ryan" userId="169f3ad4-a1c1-4d4c-bc50-d9e66cb109a9" providerId="ADAL" clId="{3FF0CCA5-D660-43D8-972D-BD93DD55ED04}" dt="2023-08-22T23:15:39.859" v="10" actId="20577"/>
        <pc:sldMkLst>
          <pc:docMk/>
          <pc:sldMk cId="1518365214" sldId="268"/>
        </pc:sldMkLst>
      </pc:sldChg>
      <pc:sldChg chg="modNotesTx">
        <pc:chgData name="Melissa Ryan" userId="169f3ad4-a1c1-4d4c-bc50-d9e66cb109a9" providerId="ADAL" clId="{3FF0CCA5-D660-43D8-972D-BD93DD55ED04}" dt="2023-08-22T23:15:43.493" v="11" actId="20577"/>
        <pc:sldMkLst>
          <pc:docMk/>
          <pc:sldMk cId="3168454969" sldId="276"/>
        </pc:sldMkLst>
      </pc:sldChg>
      <pc:sldChg chg="modNotesTx">
        <pc:chgData name="Melissa Ryan" userId="169f3ad4-a1c1-4d4c-bc50-d9e66cb109a9" providerId="ADAL" clId="{3FF0CCA5-D660-43D8-972D-BD93DD55ED04}" dt="2023-08-22T23:14:49.873" v="3" actId="20577"/>
        <pc:sldMkLst>
          <pc:docMk/>
          <pc:sldMk cId="2685278284" sldId="282"/>
        </pc:sldMkLst>
      </pc:sldChg>
      <pc:sldChg chg="modNotesTx">
        <pc:chgData name="Melissa Ryan" userId="169f3ad4-a1c1-4d4c-bc50-d9e66cb109a9" providerId="ADAL" clId="{3FF0CCA5-D660-43D8-972D-BD93DD55ED04}" dt="2023-08-22T23:15:58.564" v="13" actId="20577"/>
        <pc:sldMkLst>
          <pc:docMk/>
          <pc:sldMk cId="3990485964" sldId="283"/>
        </pc:sldMkLst>
      </pc:sldChg>
      <pc:sldChg chg="modNotesTx">
        <pc:chgData name="Melissa Ryan" userId="169f3ad4-a1c1-4d4c-bc50-d9e66cb109a9" providerId="ADAL" clId="{3FF0CCA5-D660-43D8-972D-BD93DD55ED04}" dt="2023-08-22T23:16:03.764" v="14" actId="20577"/>
        <pc:sldMkLst>
          <pc:docMk/>
          <pc:sldMk cId="3376784615" sldId="284"/>
        </pc:sldMkLst>
      </pc:sldChg>
      <pc:sldChg chg="modNotesTx">
        <pc:chgData name="Melissa Ryan" userId="169f3ad4-a1c1-4d4c-bc50-d9e66cb109a9" providerId="ADAL" clId="{3FF0CCA5-D660-43D8-972D-BD93DD55ED04}" dt="2023-08-22T23:16:14.449" v="16" actId="20577"/>
        <pc:sldMkLst>
          <pc:docMk/>
          <pc:sldMk cId="2143314818" sldId="287"/>
        </pc:sldMkLst>
      </pc:sldChg>
      <pc:sldChg chg="modNotesTx">
        <pc:chgData name="Melissa Ryan" userId="169f3ad4-a1c1-4d4c-bc50-d9e66cb109a9" providerId="ADAL" clId="{3FF0CCA5-D660-43D8-972D-BD93DD55ED04}" dt="2023-08-22T23:15:54.944" v="12" actId="20577"/>
        <pc:sldMkLst>
          <pc:docMk/>
          <pc:sldMk cId="1342026409" sldId="293"/>
        </pc:sldMkLst>
      </pc:sldChg>
      <pc:sldChg chg="modNotesTx">
        <pc:chgData name="Melissa Ryan" userId="169f3ad4-a1c1-4d4c-bc50-d9e66cb109a9" providerId="ADAL" clId="{3FF0CCA5-D660-43D8-972D-BD93DD55ED04}" dt="2023-08-22T23:15:01.523" v="5" actId="20577"/>
        <pc:sldMkLst>
          <pc:docMk/>
          <pc:sldMk cId="136485379" sldId="294"/>
        </pc:sldMkLst>
      </pc:sldChg>
      <pc:sldChg chg="modNotesTx">
        <pc:chgData name="Melissa Ryan" userId="169f3ad4-a1c1-4d4c-bc50-d9e66cb109a9" providerId="ADAL" clId="{3FF0CCA5-D660-43D8-972D-BD93DD55ED04}" dt="2023-08-22T23:14:45.724" v="2" actId="20577"/>
        <pc:sldMkLst>
          <pc:docMk/>
          <pc:sldMk cId="2523734958" sldId="296"/>
        </pc:sldMkLst>
      </pc:sldChg>
      <pc:sldChg chg="modNotesTx">
        <pc:chgData name="Melissa Ryan" userId="169f3ad4-a1c1-4d4c-bc50-d9e66cb109a9" providerId="ADAL" clId="{3FF0CCA5-D660-43D8-972D-BD93DD55ED04}" dt="2023-08-22T23:14:57.534" v="4" actId="20577"/>
        <pc:sldMkLst>
          <pc:docMk/>
          <pc:sldMk cId="293865055" sldId="297"/>
        </pc:sldMkLst>
      </pc:sldChg>
      <pc:sldChg chg="modNotesTx">
        <pc:chgData name="Melissa Ryan" userId="169f3ad4-a1c1-4d4c-bc50-d9e66cb109a9" providerId="ADAL" clId="{3FF0CCA5-D660-43D8-972D-BD93DD55ED04}" dt="2023-08-22T23:15:33.833" v="8" actId="20577"/>
        <pc:sldMkLst>
          <pc:docMk/>
          <pc:sldMk cId="4208746388" sldId="298"/>
        </pc:sldMkLst>
      </pc:sldChg>
      <pc:sldChg chg="modNotesTx">
        <pc:chgData name="Melissa Ryan" userId="169f3ad4-a1c1-4d4c-bc50-d9e66cb109a9" providerId="ADAL" clId="{3FF0CCA5-D660-43D8-972D-BD93DD55ED04}" dt="2023-08-22T23:15:36.434" v="9" actId="20577"/>
        <pc:sldMkLst>
          <pc:docMk/>
          <pc:sldMk cId="1755631511" sldId="299"/>
        </pc:sldMkLst>
      </pc:sldChg>
      <pc:sldChg chg="del">
        <pc:chgData name="Melissa Ryan" userId="169f3ad4-a1c1-4d4c-bc50-d9e66cb109a9" providerId="ADAL" clId="{3FF0CCA5-D660-43D8-972D-BD93DD55ED04}" dt="2023-08-22T23:20:44.163" v="17" actId="2696"/>
        <pc:sldMkLst>
          <pc:docMk/>
          <pc:sldMk cId="818466594" sldId="306"/>
        </pc:sldMkLst>
      </pc:sldChg>
      <pc:sldChg chg="modNotesTx">
        <pc:chgData name="Melissa Ryan" userId="169f3ad4-a1c1-4d4c-bc50-d9e66cb109a9" providerId="ADAL" clId="{3FF0CCA5-D660-43D8-972D-BD93DD55ED04}" dt="2023-08-22T23:15:30.493" v="7" actId="20577"/>
        <pc:sldMkLst>
          <pc:docMk/>
          <pc:sldMk cId="1333175408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81D-2292-48CE-96C1-98678308389C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DECC3-3642-4922-8897-D1013BAB3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303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42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29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5289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DECC3-3642-4922-8897-D1013BAB3D7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444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 is important as its our means of communication, it’s a medical record and a legal document.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DECC3-3642-4922-8897-D1013BAB3D7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93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181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DECC3-3642-4922-8897-D1013BAB3D7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5748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986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 few scenarios that we thought we would mention to ensure correct data collection for EMCH.</a:t>
            </a:r>
          </a:p>
          <a:p>
            <a:r>
              <a:rPr lang="en-US" dirty="0"/>
              <a:t>Always remember to click program when using Client not Present feature in CDIS so that the time is reflected in EMCH time.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DECC3-3642-4922-8897-D1013BAB3D7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529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could also be when you seek a secondary consult from your team leader or colleague on a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DECC3-3642-4922-8897-D1013BAB3D7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42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current training available for Bridges out of Poverty but is the book is a good read if you can get hold of one.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05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20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821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4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64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23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DECC3-3642-4922-8897-D1013BAB3D7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10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DECC3-3642-4922-8897-D1013BAB3D7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538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18FA8-1218-45F5-8619-8C2F6197050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05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0996-5B93-A62B-BD7F-D50B5A4AF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3C685-1689-E251-733F-DFC2E96CB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94F89-F434-7A69-9E68-4BB66AE2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9A48D-EB4F-7480-C7F8-882DE75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37E40-19A8-D167-BE7B-7E874C7C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52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1BA4-7E7C-5E63-54FE-B7332998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CC9C1-5D60-852A-DB8A-2FFBB5F99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A237-6147-946D-C623-77F2B794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F7451-62AF-1C1C-3AB9-05AC0B1B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A9C52-1A44-AB20-66E8-BAB74029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299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5B623-5694-9EB4-7A02-276CBE7EC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35CBA-168C-5E4D-7E84-37E1DF2E2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854A1-009B-BEAA-ACB4-B81CFA52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636E-FAB1-FC4B-A40D-64DB2408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E61F0-31A8-9DED-29B2-909285E5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95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D0E3-9939-8F71-704C-4CA4C0B6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398E9-946B-5AEB-C867-58B69C67E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CA463-E670-1F4B-57F4-211ABFC1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F59A8-E5D5-1151-409A-CA0B4419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18ECB-300B-22D4-1338-328EEC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59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25F0-1596-7F60-5E81-8E8B2F55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F59B4-FDE2-16F6-56C0-5C46694D9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7F58B-FEEB-546F-14FB-FD0BA0A9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C396-92EE-7B28-BBFC-D9CF2512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5A4EB-AB34-1006-21A7-35C298EB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79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46B9-089B-991C-9E81-AA074814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643D-8A1A-5B84-41DB-8BC39059C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0C57E-5976-A5DD-DC9E-0BB235DA6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CF119-5044-BE24-3707-6B1A15C8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67057-FCA9-DD3C-B2FF-2C01F07D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152E1-1859-D1B9-AB64-49B9B820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56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473A-62B6-617E-22D0-878E85CB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139EE-7AC7-A48C-F7B2-85AB10F8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926A3-E454-C413-655D-41F547A4B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23522-8630-7F48-8C81-B13059BE7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78325-A885-5952-644D-0E13FD000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F0796-C7A4-EC7C-3E30-0E3A58F6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6BACC-3285-5424-9059-9240519E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BC69C-AA80-C514-B5B8-602452CE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70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C987-722B-1D17-6972-8D0D8DEB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CEEA6-1967-1EE7-49A4-661E10D1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5FA96-CD32-D59D-09CD-CF53809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AE5CE-1F4F-F71F-8F13-85DFFB1C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60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6C884-493E-83F0-F9A6-B5E2045D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B0677-6C99-EE38-FD85-57F5FB4D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9D0D7-A7B5-CFD7-A1F6-9775DBC2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52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4BB5-D568-74F8-054D-B7641415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B73E0-BD30-1E49-396C-05541804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17DD9-BC8A-72C9-5BBC-4F162CDE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4D5BB-23A1-49B2-6C2F-A5A358E2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88888-0A35-CEA7-825F-A95F9C1E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A3779-E55D-2B1B-2EAD-6E515C3F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64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66B7-38C7-EF90-8BE1-1DED56BE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B3933-043C-19CC-E357-D5062804F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76BF7-B038-B997-FDD5-C24AC5279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CE714-40F9-0FBF-4EE3-BD5D1341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EBABB-E082-BCD8-836A-47F1F0D9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BC567-4533-41D1-A4A5-7E5E90B2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52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98616-DD5F-AB79-D8EE-C1F99C26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01E6D-780B-2577-1492-33E89FF8B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95FF-7521-C245-0F01-CCE03F42C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0148-7EE5-49A8-99C8-466211BFC689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FEC2F-BD4B-E95B-A8D6-8AD7AA561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6277-B482-AFBE-6FD6-C96791BAB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F72E-9252-49EA-9E06-946BC28807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55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0970344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h.org.au/news/events/mhtdu-motivational-interviewing-4-5-sep-2023" TargetMode="External"/><Relationship Id="rId2" Type="http://schemas.openxmlformats.org/officeDocument/2006/relationships/hyperlink" Target="https://www.menthaconsulting.com.au/events/motivational-interviewing-foundation-skil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h.org.au/ccch/training-dev/Family_partnership_training/##communityofpractice" TargetMode="External"/><Relationship Id="rId2" Type="http://schemas.openxmlformats.org/officeDocument/2006/relationships/hyperlink" Target="https://www.rch.org.au/ccch/training-dev/Working_in_partnershi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facebook.com/groups/2078927572416418/permalink/305294752501441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v.asn.au/what-we-do/policy-advocacy/social-community/children-youth-family/maternal-and-child-health-children-0-6-years/maternal-and-child-health-resources#to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health.vic.gov.au/publications/enhanced-maternal-and-child-health-program-guidelin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11C3C7-FA8C-7C6E-250C-9CC09993C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3" b="3394"/>
          <a:stretch/>
        </p:blipFill>
        <p:spPr>
          <a:xfrm>
            <a:off x="20" y="1"/>
            <a:ext cx="12191980" cy="6857999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5FD283-DE56-4803-76CE-09DBBB05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EMCH Workshop 15/8/2023</a:t>
            </a:r>
            <a:endParaRPr lang="en-A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F4B88-96CB-AB90-C549-151A4C28B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anchor="t">
            <a:normAutofit/>
          </a:bodyPr>
          <a:lstStyle/>
          <a:p>
            <a:pPr algn="l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How to make CDIS reflect our work with families in the Enhanced MCH Program</a:t>
            </a:r>
            <a:endParaRPr lang="en-AU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9CB7-1347-E7B4-67A1-D021925E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Referrals – recorded in Lead caregiver history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A245B1-DE0E-5B47-CD33-E7280D052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4552" y="1825625"/>
            <a:ext cx="4262896" cy="4351338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5057256-9281-1011-0331-A08AFDF354D7}"/>
              </a:ext>
            </a:extLst>
          </p:cNvPr>
          <p:cNvSpPr/>
          <p:nvPr/>
        </p:nvSpPr>
        <p:spPr>
          <a:xfrm>
            <a:off x="1450760" y="1442113"/>
            <a:ext cx="440184" cy="4971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563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64DD-3419-EB66-21A9-9FC69EC3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Documentation of notes recorded in all relevant histories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63D9FA-E77B-601C-8DB7-D8D6A7E84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0148" y="1825625"/>
            <a:ext cx="4871704" cy="4351338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96435C2-8830-B219-C693-90DC13AC0C72}"/>
              </a:ext>
            </a:extLst>
          </p:cNvPr>
          <p:cNvSpPr/>
          <p:nvPr/>
        </p:nvSpPr>
        <p:spPr>
          <a:xfrm>
            <a:off x="1615736" y="1233488"/>
            <a:ext cx="38174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836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FAF1-4E7C-2988-2027-0F86F3B7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Child &amp; Family Action Plan</a:t>
            </a:r>
            <a:endParaRPr lang="en-AU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A70EA-B665-62AE-1CA4-DA57B328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/>
              <a:t>Goals and Outcomes should address issues related to the four areas:</a:t>
            </a:r>
          </a:p>
          <a:p>
            <a:pPr marL="0" indent="0">
              <a:buNone/>
            </a:pPr>
            <a:endParaRPr lang="en-US" sz="1400"/>
          </a:p>
          <a:p>
            <a:r>
              <a:rPr lang="en-US" sz="1400"/>
              <a:t>Infant/child development, wellbeing, safety, learning and development</a:t>
            </a:r>
          </a:p>
          <a:p>
            <a:r>
              <a:rPr lang="en-US" sz="1400"/>
              <a:t>Parenting capacity</a:t>
            </a:r>
          </a:p>
          <a:p>
            <a:r>
              <a:rPr lang="en-US" sz="1400"/>
              <a:t>Parent/family health, wellbeing and safety</a:t>
            </a:r>
          </a:p>
          <a:p>
            <a:r>
              <a:rPr lang="en-US" sz="1400"/>
              <a:t>Environmental factors</a:t>
            </a:r>
          </a:p>
          <a:p>
            <a:endParaRPr lang="en-US" sz="1400"/>
          </a:p>
          <a:p>
            <a:pPr marL="0" indent="0">
              <a:buNone/>
            </a:pPr>
            <a:r>
              <a:rPr lang="en-US" sz="1400" i="1"/>
              <a:t>These are aligned with the EMCH guidelines, outcomes and identified risk and protective factors</a:t>
            </a:r>
          </a:p>
          <a:p>
            <a:endParaRPr lang="en-AU" sz="1400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175B4407-0AB8-28A4-7853-3F244DAE1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44" r="37378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AB6D-A9FA-E74D-8923-F4CF3C4C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Child &amp; Family Action Plans (CFAP) Tips</a:t>
            </a:r>
            <a:endParaRPr lang="en-AU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0CEDC-FA90-E6D2-33AC-A9FFD1AF0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10" r="26240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20CA5-995E-9006-F3DA-89567EF6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1400" dirty="0"/>
              <a:t>Review at a minimum of 10hrs of service</a:t>
            </a:r>
          </a:p>
          <a:p>
            <a:r>
              <a:rPr lang="en-US" sz="1400" dirty="0"/>
              <a:t>Flexible with hours required by families – some families will need less hours and some may need extend hours with new the birth of new babies.</a:t>
            </a:r>
          </a:p>
          <a:p>
            <a:r>
              <a:rPr lang="en-US" sz="1400" dirty="0"/>
              <a:t>Long-term cases need review of CFAP every 10hrs to meet outcomes and assess need for EMCH support.</a:t>
            </a:r>
          </a:p>
          <a:p>
            <a:r>
              <a:rPr lang="en-US" sz="1400" dirty="0"/>
              <a:t>No need to close a case at 20 or 22.67hrs.</a:t>
            </a:r>
          </a:p>
          <a:p>
            <a:r>
              <a:rPr lang="en-US" sz="1400" dirty="0"/>
              <a:t>Actively involve the family with the CFAP using family centered practice principles.</a:t>
            </a:r>
          </a:p>
          <a:p>
            <a:r>
              <a:rPr lang="en-US" sz="1400" dirty="0"/>
              <a:t>Add or review goals at any interaction with family as identified by family and practitioner.</a:t>
            </a:r>
          </a:p>
          <a:p>
            <a:endParaRPr lang="en-US" sz="1400" dirty="0"/>
          </a:p>
          <a:p>
            <a:r>
              <a:rPr lang="en-US" sz="1400" dirty="0"/>
              <a:t>Following CFAP examples found </a:t>
            </a:r>
            <a:r>
              <a:rPr lang="en-US" sz="1400" dirty="0">
                <a:hlinkClick r:id="rId3"/>
              </a:rPr>
              <a:t>https://vimeo.com/609703440</a:t>
            </a:r>
            <a:endParaRPr lang="en-US" sz="1400" dirty="0"/>
          </a:p>
          <a:p>
            <a:endParaRPr lang="en-US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24968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ABD6-D724-47AC-689F-12FC5E95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in CDIS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5AD1-21AF-7774-40F1-1D21E69D5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Documentation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Medical Record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Legal Document</a:t>
            </a:r>
          </a:p>
          <a:p>
            <a:endParaRPr lang="en-US" dirty="0"/>
          </a:p>
          <a:p>
            <a:r>
              <a:rPr lang="en-US" dirty="0"/>
              <a:t>CDIS is a secure cloud-based program that stores medical records as per Health Records Act 2001 Victoria.</a:t>
            </a:r>
          </a:p>
          <a:p>
            <a:r>
              <a:rPr lang="en-US" dirty="0"/>
              <a:t>Pre-filled Field/Heading Templates can be used as a guide however pre-filled notes are not encouraged due to risk of documentation errors such as incorrect name, sex, incorrect data entered. This questions the reliability of the Medical Record.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13107-0776-9757-718F-16CCC8CF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64" y="478758"/>
            <a:ext cx="4976023" cy="3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2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6A0B-E0EF-6C23-FC06-588392BF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Heading Templates for notes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30D72-76E5-7358-EADB-447FB4E3B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086" y="2441359"/>
            <a:ext cx="7084380" cy="25301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74DED-20D7-E2CE-50A8-79584055A3D0}"/>
              </a:ext>
            </a:extLst>
          </p:cNvPr>
          <p:cNvSpPr txBox="1"/>
          <p:nvPr/>
        </p:nvSpPr>
        <p:spPr>
          <a:xfrm>
            <a:off x="8176334" y="3551068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684B5-B739-ACE6-68EB-E895B2410A76}"/>
              </a:ext>
            </a:extLst>
          </p:cNvPr>
          <p:cNvSpPr txBox="1"/>
          <p:nvPr/>
        </p:nvSpPr>
        <p:spPr>
          <a:xfrm>
            <a:off x="7688063" y="2059619"/>
            <a:ext cx="29118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Observations &amp; Discussion: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Environment/Presentation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 Child Interaction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previous     issues/advice/referrals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MATERNAL WELLBEING: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wellbeing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11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(Growth, physical assessment, developmental assessment refer to child’s notes/consult)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concerns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and Education and Recommendations (additional discussion after tick boxes completed)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Discussions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see ticked boxes for topics discussed.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Anticipatory guidance as per MCH guidelines.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Discussions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Plan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PLAN: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1100" cap="all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review</a:t>
            </a:r>
            <a:r>
              <a:rPr lang="en-A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2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CCFE5-02EE-105A-BDFE-547C7DDB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Documenting baby/child’s physical assessments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945CC1-9F3F-27CB-44FE-6F8DC2436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296" y="583367"/>
            <a:ext cx="7214616" cy="56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E5545-E5A4-8D7B-F87D-9DF8D831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047984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Recording of EMCH time</a:t>
            </a:r>
            <a:endParaRPr lang="en-AU" sz="5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CE16DF-6FFE-55FC-DB92-69C8D8BD4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18" y="965771"/>
            <a:ext cx="6900512" cy="5258200"/>
          </a:xfrm>
        </p:spPr>
        <p:txBody>
          <a:bodyPr>
            <a:normAutofit/>
          </a:bodyPr>
          <a:lstStyle/>
          <a:p>
            <a:pPr marL="149322" indent="-149322" defTabSz="597286">
              <a:spcBef>
                <a:spcPts val="653"/>
              </a:spcBef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Consultation (Enhanced only)</a:t>
            </a:r>
          </a:p>
          <a:p>
            <a:pPr marL="149322" indent="-149322" defTabSz="597286">
              <a:spcBef>
                <a:spcPts val="653"/>
              </a:spcBef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322" indent="-149322" defTabSz="597286">
              <a:spcBef>
                <a:spcPts val="653"/>
              </a:spcBef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597286">
              <a:spcBef>
                <a:spcPts val="653"/>
              </a:spcBef>
              <a:buNone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322" indent="-149322" defTabSz="597286">
              <a:spcBef>
                <a:spcPts val="653"/>
              </a:spcBef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322" indent="-149322" defTabSz="597286">
              <a:spcBef>
                <a:spcPts val="653"/>
              </a:spcBef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 Not Present</a:t>
            </a:r>
          </a:p>
          <a:p>
            <a:pPr marL="149322" indent="-149322" defTabSz="597286">
              <a:spcBef>
                <a:spcPts val="653"/>
              </a:spcBef>
              <a:buFont typeface="Wingdings" panose="05000000000000000000" pitchFamily="2" charset="2"/>
              <a:buChar char="Ø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Telephone consult</a:t>
            </a:r>
          </a:p>
          <a:p>
            <a:pPr marL="149322" indent="-149322" defTabSz="597286">
              <a:spcBef>
                <a:spcPts val="653"/>
              </a:spcBef>
              <a:buFont typeface="Wingdings" panose="05000000000000000000" pitchFamily="2" charset="2"/>
              <a:buChar char="Ø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Referral time</a:t>
            </a:r>
          </a:p>
          <a:p>
            <a:pPr marL="149322" indent="-149322" defTabSz="597286">
              <a:spcBef>
                <a:spcPts val="653"/>
              </a:spcBef>
              <a:buFont typeface="Wingdings" panose="05000000000000000000" pitchFamily="2" charset="2"/>
              <a:buChar char="Ø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 correspondence</a:t>
            </a:r>
          </a:p>
          <a:p>
            <a:pPr marL="149322" indent="-149322" defTabSz="597286">
              <a:spcBef>
                <a:spcPts val="653"/>
              </a:spcBef>
              <a:buFont typeface="Wingdings" panose="05000000000000000000" pitchFamily="2" charset="2"/>
              <a:buChar char="Ø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 conference</a:t>
            </a:r>
          </a:p>
          <a:p>
            <a:pPr marL="149322" indent="-149322" defTabSz="597286">
              <a:spcBef>
                <a:spcPts val="653"/>
              </a:spcBef>
              <a:buFont typeface="Wingdings" panose="05000000000000000000" pitchFamily="2" charset="2"/>
              <a:buChar char="Ø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supervision</a:t>
            </a:r>
          </a:p>
          <a:p>
            <a:pPr marL="149322" indent="-149322" defTabSz="597286">
              <a:spcBef>
                <a:spcPts val="653"/>
              </a:spcBef>
              <a:buFont typeface="Wingdings" panose="05000000000000000000" pitchFamily="2" charset="2"/>
              <a:buChar char="Ø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Retrospective Admin set up time (data adjustment)</a:t>
            </a:r>
          </a:p>
          <a:p>
            <a:pPr marL="149322" indent="-149322" defTabSz="597286">
              <a:spcBef>
                <a:spcPts val="653"/>
              </a:spcBef>
              <a:buFont typeface="Wingdings" panose="05000000000000000000" pitchFamily="2" charset="2"/>
              <a:buChar char="Ø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(data adjustment)</a:t>
            </a:r>
            <a:endParaRPr lang="en-AU" sz="17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824DF-78F2-39B1-BF88-FA85701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62" y="1263722"/>
            <a:ext cx="6229212" cy="102962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68CB193-18E7-234E-3734-300BD9A57039}"/>
              </a:ext>
            </a:extLst>
          </p:cNvPr>
          <p:cNvSpPr/>
          <p:nvPr/>
        </p:nvSpPr>
        <p:spPr>
          <a:xfrm>
            <a:off x="9090014" y="3281799"/>
            <a:ext cx="2391844" cy="1316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7286">
              <a:spcAft>
                <a:spcPts val="426"/>
              </a:spcAft>
            </a:pPr>
            <a:r>
              <a:rPr lang="en-US" sz="117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Tip: We tend to underestimate our time especially the indirect time we spend supporting families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78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248A0-71F7-1C0E-E3B7-5F38B36E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4396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capture “client not home” time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B935028-A616-AA15-CF2D-68490E13C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296" y="639193"/>
            <a:ext cx="7214616" cy="55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1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E1865-D86F-06B7-6C3B-1E2C4365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capture “clinical supervision” specific to the client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D9AE88-321E-4943-C0AC-C881C6EB5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296" y="639193"/>
            <a:ext cx="7214616" cy="55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1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35BA6E-627E-B9C5-E455-BC51AFF74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457200"/>
            <a:ext cx="8905875" cy="3601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295861-3A0D-3797-E117-3AEB51C85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975" y="3855061"/>
            <a:ext cx="3222625" cy="22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34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7659C-BD8F-24E5-1C4C-4E044EB6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capture initial administration case setup time if accepted into EMCH program.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73960CD-0226-961B-AAF4-1E6578F3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574" y="760289"/>
            <a:ext cx="7214616" cy="55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4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keptical Baby meme">
            <a:extLst>
              <a:ext uri="{FF2B5EF4-FFF2-40B4-BE49-F238E27FC236}">
                <a16:creationId xmlns:a16="http://schemas.microsoft.com/office/drawing/2014/main" id="{C455C122-40C2-C856-1305-B1FF85D7F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59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B1AD2-FC9C-13C0-2DB1-8FA20984D7F7}"/>
              </a:ext>
            </a:extLst>
          </p:cNvPr>
          <p:cNvSpPr txBox="1"/>
          <p:nvPr/>
        </p:nvSpPr>
        <p:spPr>
          <a:xfrm>
            <a:off x="5297762" y="2495655"/>
            <a:ext cx="6251110" cy="4011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2200" dirty="0"/>
              <a:t>For further CDIS support</a:t>
            </a:r>
          </a:p>
          <a:p>
            <a:r>
              <a:rPr lang="en-US" sz="2200" dirty="0"/>
              <a:t> </a:t>
            </a:r>
          </a:p>
          <a:p>
            <a:r>
              <a:rPr lang="en-AU" sz="2200" dirty="0">
                <a:effectLst/>
                <a:ea typeface="Calibri" panose="020F0502020204030204" pitchFamily="34" charset="0"/>
              </a:rPr>
              <a:t>Please contact your MCH Leadership and CDIS champion with questions in the first instance.</a:t>
            </a:r>
          </a:p>
          <a:p>
            <a:endParaRPr lang="en-AU" sz="2200" dirty="0">
              <a:effectLst/>
              <a:ea typeface="Calibri" panose="020F0502020204030204" pitchFamily="34" charset="0"/>
            </a:endParaRPr>
          </a:p>
          <a:p>
            <a:r>
              <a:rPr lang="en-AU" sz="2200" dirty="0">
                <a:ea typeface="Calibri" panose="020F0502020204030204" pitchFamily="34" charset="0"/>
              </a:rPr>
              <a:t>Look at the resources on the MAV MCH resource page (slide 3)</a:t>
            </a:r>
          </a:p>
          <a:p>
            <a:endParaRPr lang="en-AU" sz="2200" dirty="0">
              <a:effectLst/>
              <a:ea typeface="Calibri" panose="020F0502020204030204" pitchFamily="34" charset="0"/>
            </a:endParaRPr>
          </a:p>
          <a:p>
            <a:r>
              <a:rPr lang="en-AU" sz="2200" dirty="0">
                <a:effectLst/>
                <a:ea typeface="Calibri" panose="020F0502020204030204" pitchFamily="34" charset="0"/>
              </a:rPr>
              <a:t>Remember the EMCH MS Teams site for engaging wit</a:t>
            </a:r>
            <a:r>
              <a:rPr lang="en-AU" sz="2200" dirty="0">
                <a:ea typeface="Calibri" panose="020F0502020204030204" pitchFamily="34" charset="0"/>
              </a:rPr>
              <a:t>h </a:t>
            </a:r>
            <a:r>
              <a:rPr lang="en-AU" sz="2200" dirty="0">
                <a:effectLst/>
                <a:ea typeface="Calibri" panose="020F0502020204030204" pitchFamily="34" charset="0"/>
              </a:rPr>
              <a:t>other services and benchmarking sharing resources.</a:t>
            </a:r>
          </a:p>
          <a:p>
            <a:r>
              <a:rPr lang="en-AU" sz="2200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Happy for you to reach out and email me for any further support with CDIS.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Also, if enough interest we can host an online  drop-in session for EMCH &amp; CDIS.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CDIS workshops at your LGA is also a possibility.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Please email mryan@mav.asn.au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C5338-C5F5-0B7E-45ED-CF93072602E6}"/>
              </a:ext>
            </a:extLst>
          </p:cNvPr>
          <p:cNvSpPr txBox="1"/>
          <p:nvPr/>
        </p:nvSpPr>
        <p:spPr>
          <a:xfrm>
            <a:off x="5379866" y="-83839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61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564C-0D33-058E-56FF-7D805422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2200" dirty="0"/>
            </a:br>
            <a:r>
              <a:rPr lang="en-US" sz="3600" dirty="0"/>
              <a:t>Resources for further </a:t>
            </a:r>
            <a:br>
              <a:rPr lang="en-US" sz="3600" dirty="0"/>
            </a:br>
            <a:r>
              <a:rPr lang="en-US" sz="3600" dirty="0"/>
              <a:t>professional development</a:t>
            </a:r>
            <a:br>
              <a:rPr lang="en-US" sz="2200" dirty="0"/>
            </a:br>
            <a:endParaRPr lang="en-AU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1EF8-A55A-D0E8-D04E-35BA0B78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358592"/>
            <a:ext cx="3429000" cy="385932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r>
              <a:rPr lang="en-US" sz="2400" dirty="0">
                <a:hlinkClick r:id="rId2"/>
              </a:rPr>
              <a:t>https://www.menthaconsulting.com.au/events/motivational-interviewing-foundation-skills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https://www.thermh.org.au/news/events/mhtdu-motivational-interviewing-4-5-sep-2023</a:t>
            </a:r>
            <a:endParaRPr lang="en-US" sz="2400" dirty="0"/>
          </a:p>
          <a:p>
            <a:endParaRPr lang="en-US" sz="2000" dirty="0"/>
          </a:p>
          <a:p>
            <a:endParaRPr lang="en-US" sz="1200" dirty="0"/>
          </a:p>
          <a:p>
            <a:endParaRPr lang="en-US" sz="1200" dirty="0"/>
          </a:p>
          <a:p>
            <a:endParaRPr lang="en-AU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74B0F-91B6-E224-18D9-0E396F27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55497"/>
            <a:ext cx="6903720" cy="50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3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78F9-D50E-B675-6705-150BD765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/>
              <a:t>Resources for further </a:t>
            </a:r>
            <a:br>
              <a:rPr lang="en-US" sz="2800" dirty="0"/>
            </a:br>
            <a:r>
              <a:rPr lang="en-US" sz="2800" dirty="0"/>
              <a:t>professional development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4770-627A-E068-2037-9C6E34E7D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293397" cy="3410712"/>
          </a:xfrm>
        </p:spPr>
        <p:txBody>
          <a:bodyPr anchor="t">
            <a:normAutofit fontScale="92500"/>
          </a:bodyPr>
          <a:lstStyle/>
          <a:p>
            <a:r>
              <a:rPr lang="en-AU" sz="1700" dirty="0"/>
              <a:t>Working in partnership course is an introduction to Family Partnership model</a:t>
            </a:r>
          </a:p>
          <a:p>
            <a:r>
              <a:rPr lang="en-AU" sz="1700" dirty="0"/>
              <a:t>November 2023 option</a:t>
            </a:r>
          </a:p>
          <a:p>
            <a:r>
              <a:rPr lang="en-AU" sz="1700" dirty="0"/>
              <a:t> </a:t>
            </a:r>
            <a:r>
              <a:rPr lang="en-AU" sz="1700" dirty="0">
                <a:hlinkClick r:id="rId2"/>
              </a:rPr>
              <a:t>https://www.rch.org.au/ccch/training-dev/Working_in_partnership/</a:t>
            </a:r>
            <a:endParaRPr lang="en-AU" sz="1700" dirty="0"/>
          </a:p>
          <a:p>
            <a:r>
              <a:rPr lang="en-AU" sz="1700" dirty="0">
                <a:hlinkClick r:id="rId3"/>
              </a:rPr>
              <a:t>https://www.rch.org.au/ccch/training-dev/Family_partnership_training/##communityofpractice</a:t>
            </a:r>
            <a:endParaRPr lang="en-AU" sz="1700" dirty="0"/>
          </a:p>
          <a:p>
            <a:r>
              <a:rPr lang="en-AU" sz="1700" dirty="0">
                <a:hlinkClick r:id="rId4"/>
              </a:rPr>
              <a:t>https://www.facebook.com/groups/2078927572416418/permalink/3052947525014413</a:t>
            </a:r>
            <a:endParaRPr lang="en-AU" sz="1700" dirty="0"/>
          </a:p>
          <a:p>
            <a:r>
              <a:rPr lang="en-AU" sz="1700" dirty="0"/>
              <a:t>Centre for Community Child Health have upcoming courses available.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44DDB-EA3F-6B66-EF0C-16B0CDEB2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318" y="1012698"/>
            <a:ext cx="5999697" cy="48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6A4B3-0352-7903-AE9C-5044852B4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60" r="7000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A5E25-AC80-0A8D-02FB-14447DB8A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00" r="21093" b="-1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0243E-1D0C-CE52-A52F-F7F82AE4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 for further 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40139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30BFB-9035-548D-67DE-E86F9457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Resources</a:t>
            </a:r>
            <a:endParaRPr lang="en-AU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DBC35-03F6-1357-931A-70D1A79C6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700"/>
              <a:t>MAV MCH Resource page EMCH Education vimeos by Maria McKinnon (password cdis)</a:t>
            </a:r>
          </a:p>
          <a:p>
            <a:pPr marL="0" indent="0">
              <a:buNone/>
            </a:pPr>
            <a:endParaRPr lang="en-US" sz="1700"/>
          </a:p>
          <a:p>
            <a:r>
              <a:rPr lang="en-AU" sz="1700">
                <a:hlinkClick r:id="rId3"/>
              </a:rPr>
              <a:t>https://www.mav.asn.au/what-we-do/policy-advocacy/social-community/children-youth-family/maternal-and-child-health-children-0-6-years/maternal-and-child-health-resources#top</a:t>
            </a:r>
            <a:endParaRPr lang="en-AU" sz="1700"/>
          </a:p>
          <a:p>
            <a:endParaRPr lang="en-AU" sz="1700"/>
          </a:p>
          <a:p>
            <a:r>
              <a:rPr lang="en-US" sz="1700">
                <a:hlinkClick r:id="rId4"/>
              </a:rPr>
              <a:t>https://www.health.vic.gov.au/publications/enhanced-maternal-and-child-health-program-guidelines</a:t>
            </a:r>
            <a:endParaRPr lang="en-US" sz="1700"/>
          </a:p>
          <a:p>
            <a:endParaRPr lang="en-US" sz="1700"/>
          </a:p>
          <a:p>
            <a:endParaRPr lang="en-US" sz="1700"/>
          </a:p>
          <a:p>
            <a:endParaRPr lang="en-AU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C3667-481B-FC43-992E-26C9592CA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488" y="640080"/>
            <a:ext cx="410208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7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9DD35-C3AF-2C62-0234-396DFD63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Referral process</a:t>
            </a:r>
            <a:br>
              <a:rPr lang="en-US" sz="8000" dirty="0">
                <a:solidFill>
                  <a:srgbClr val="FFFFFF"/>
                </a:solidFill>
              </a:rPr>
            </a:br>
            <a:r>
              <a:rPr lang="en-US" sz="8000" dirty="0">
                <a:solidFill>
                  <a:srgbClr val="FFFFFF"/>
                </a:solidFill>
              </a:rPr>
              <a:t>refresh</a:t>
            </a:r>
            <a:endParaRPr lang="en-AU" sz="8000" dirty="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21CC1-D8B0-2611-1E6C-5E45D3F1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Internal referral to EMCH integrated program on CDIS</a:t>
            </a:r>
          </a:p>
          <a:p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External referrals need to be added to the internal program</a:t>
            </a:r>
          </a:p>
          <a:p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Requires minimum of 2 EMCH criteria</a:t>
            </a:r>
          </a:p>
          <a:p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Bypass function for referral not encouraged as does not count as referral.</a:t>
            </a:r>
          </a:p>
          <a:p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Select CG as the lead client</a:t>
            </a:r>
          </a:p>
          <a:p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Add family members as required</a:t>
            </a:r>
          </a:p>
          <a:p>
            <a:pPr marL="0" indent="0">
              <a:buNone/>
            </a:pP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Assess referral – does it meet EMCH guidelines?</a:t>
            </a:r>
          </a:p>
          <a:p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Accept and allocate referral.</a:t>
            </a:r>
          </a:p>
          <a:p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EMCH referral flags have been decommissioned as a part of the flag review by the CDIS reference group</a:t>
            </a:r>
          </a:p>
          <a:p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endParaRPr lang="en-AU" sz="17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C560F-53A9-E65E-F23D-9E1F3277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Recording of EMCH Consultation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8BE50-987C-8382-37A7-DF4C39BF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0692" y="357335"/>
            <a:ext cx="7658220" cy="61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A9B6D-C5F7-E30E-BC21-22D96505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dirty="0"/>
              <a:t>Documentation of EMCH referral, goals in both PCG and family members histories.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8EA66-C3C3-8B7F-BBFB-CF26505FB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92" b="-3"/>
          <a:stretch/>
        </p:blipFill>
        <p:spPr>
          <a:xfrm>
            <a:off x="437845" y="2642616"/>
            <a:ext cx="5378806" cy="360578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7B09C-4780-74EC-0EF2-074828B56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668" r="5797" b="2"/>
          <a:stretch/>
        </p:blipFill>
        <p:spPr>
          <a:xfrm>
            <a:off x="6372282" y="2642616"/>
            <a:ext cx="5378843" cy="36057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342AA1B-9E18-0451-04DE-8231A674432D}"/>
              </a:ext>
            </a:extLst>
          </p:cNvPr>
          <p:cNvSpPr/>
          <p:nvPr/>
        </p:nvSpPr>
        <p:spPr>
          <a:xfrm>
            <a:off x="437845" y="1411772"/>
            <a:ext cx="485433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139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DDB6-9553-CB17-B133-37E51772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Actions &amp; Interventions – select minimum of one, documented in all notes.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870DCF-9841-0E34-681F-248033560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0786" y="1825625"/>
            <a:ext cx="7790428" cy="4667250"/>
          </a:xfrm>
        </p:spPr>
      </p:pic>
    </p:spTree>
    <p:extLst>
      <p:ext uri="{BB962C8B-B14F-4D97-AF65-F5344CB8AC3E}">
        <p14:creationId xmlns:p14="http://schemas.microsoft.com/office/powerpoint/2010/main" val="379691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A94F-F1D7-70A8-8AD0-BC09782B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Assessments – documented in relevant histories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BBA1-E8E7-AF93-6DD8-33E4F2F1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assessment screens and tools can be accessed from within the lead client consultation.</a:t>
            </a:r>
          </a:p>
          <a:p>
            <a:r>
              <a:rPr lang="en-US" sz="2400" dirty="0"/>
              <a:t>Select the family members who the assessment is relevant to this will then record the notes in the appropriate </a:t>
            </a:r>
            <a:r>
              <a:rPr lang="en-US" sz="2400" dirty="0" err="1"/>
              <a:t>hx</a:t>
            </a:r>
            <a:r>
              <a:rPr lang="en-US" dirty="0"/>
              <a:t>.</a:t>
            </a:r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2B08A-4E1D-812B-DB47-628EC6DBF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3429000"/>
            <a:ext cx="9344025" cy="31618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146DAE8-515B-3511-8C3E-67E44D694132}"/>
              </a:ext>
            </a:extLst>
          </p:cNvPr>
          <p:cNvSpPr/>
          <p:nvPr/>
        </p:nvSpPr>
        <p:spPr>
          <a:xfrm>
            <a:off x="10635448" y="1027907"/>
            <a:ext cx="718351" cy="5789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317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ECE7-5185-C8F8-4F4B-11D539B5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MARAM assessment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B52C3-88BB-C11A-87B4-4C536D46C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791" y="1690688"/>
            <a:ext cx="5892209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C39CB52-48CD-5FB1-79A7-F79EB0F10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112" y="1690687"/>
            <a:ext cx="6407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4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1047</Words>
  <Application>Microsoft Office PowerPoint</Application>
  <PresentationFormat>Widescreen</PresentationFormat>
  <Paragraphs>159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EMCH Workshop 15/8/2023</vt:lpstr>
      <vt:lpstr>PowerPoint Presentation</vt:lpstr>
      <vt:lpstr>Resources</vt:lpstr>
      <vt:lpstr>Referral process refresh</vt:lpstr>
      <vt:lpstr>Recording of EMCH Consultation</vt:lpstr>
      <vt:lpstr>Documentation of EMCH referral, goals in both PCG and family members histories.</vt:lpstr>
      <vt:lpstr>Actions &amp; Interventions – select minimum of one, documented in all notes.</vt:lpstr>
      <vt:lpstr>Assessments – documented in relevant histories</vt:lpstr>
      <vt:lpstr>Example – MARAM assessment</vt:lpstr>
      <vt:lpstr>Referrals – recorded in Lead caregiver history</vt:lpstr>
      <vt:lpstr>Documentation of notes recorded in all relevant histories</vt:lpstr>
      <vt:lpstr>Child &amp; Family Action Plan</vt:lpstr>
      <vt:lpstr>Child &amp; Family Action Plans (CFAP) Tips</vt:lpstr>
      <vt:lpstr>Documentation in CDIS</vt:lpstr>
      <vt:lpstr>Heading Templates for notes</vt:lpstr>
      <vt:lpstr>Documenting baby/child’s physical assessments</vt:lpstr>
      <vt:lpstr>Recording of EMCH time</vt:lpstr>
      <vt:lpstr>How to capture “client not home” time </vt:lpstr>
      <vt:lpstr>How to capture “clinical supervision” specific to the client</vt:lpstr>
      <vt:lpstr>How to capture initial administration case setup time if accepted into EMCH program.</vt:lpstr>
      <vt:lpstr>PowerPoint Presentation</vt:lpstr>
      <vt:lpstr> Resources for further  professional development </vt:lpstr>
      <vt:lpstr>Resources for further  professional development</vt:lpstr>
      <vt:lpstr>Resources for further  professional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EMCH Workshop 15/8/2023</dc:title>
  <dc:creator>Melissa Ryan</dc:creator>
  <cp:lastModifiedBy>Melissa Ryan</cp:lastModifiedBy>
  <cp:revision>2</cp:revision>
  <dcterms:created xsi:type="dcterms:W3CDTF">2023-08-08T10:37:19Z</dcterms:created>
  <dcterms:modified xsi:type="dcterms:W3CDTF">2023-08-22T23:20:53Z</dcterms:modified>
</cp:coreProperties>
</file>