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9" r:id="rId2"/>
  </p:sldMasterIdLst>
  <p:notesMasterIdLst>
    <p:notesMasterId r:id="rId21"/>
  </p:notesMasterIdLst>
  <p:handoutMasterIdLst>
    <p:handoutMasterId r:id="rId22"/>
  </p:handoutMasterIdLst>
  <p:sldIdLst>
    <p:sldId id="259" r:id="rId3"/>
    <p:sldId id="264" r:id="rId4"/>
    <p:sldId id="304" r:id="rId5"/>
    <p:sldId id="305" r:id="rId6"/>
    <p:sldId id="309" r:id="rId7"/>
    <p:sldId id="308" r:id="rId8"/>
    <p:sldId id="312" r:id="rId9"/>
    <p:sldId id="303" r:id="rId10"/>
    <p:sldId id="265" r:id="rId11"/>
    <p:sldId id="310" r:id="rId12"/>
    <p:sldId id="266" r:id="rId13"/>
    <p:sldId id="267" r:id="rId14"/>
    <p:sldId id="268" r:id="rId15"/>
    <p:sldId id="270" r:id="rId16"/>
    <p:sldId id="299" r:id="rId17"/>
    <p:sldId id="311" r:id="rId18"/>
    <p:sldId id="302" r:id="rId19"/>
    <p:sldId id="282" r:id="rId20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icRoads" initials="j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7D1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735" autoAdjust="0"/>
  </p:normalViewPr>
  <p:slideViewPr>
    <p:cSldViewPr snapToGrid="0" snapToObjects="1">
      <p:cViewPr varScale="1">
        <p:scale>
          <a:sx n="95" d="100"/>
          <a:sy n="95" d="100"/>
        </p:scale>
        <p:origin x="29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918" y="-78"/>
      </p:cViewPr>
      <p:guideLst>
        <p:guide orient="horz" pos="3130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Melbourne</c:v>
                </c:pt>
                <c:pt idx="1">
                  <c:v>Rural Vic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82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EA-4BB8-80E3-EFF13C92D6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Melbourne</c:v>
                </c:pt>
                <c:pt idx="1">
                  <c:v>Rural Vic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99</c:v>
                </c:pt>
                <c:pt idx="1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EA-4BB8-80E3-EFF13C92D6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62761567"/>
        <c:axId val="1362528591"/>
      </c:barChart>
      <c:catAx>
        <c:axId val="1262761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2528591"/>
        <c:crosses val="autoZero"/>
        <c:auto val="1"/>
        <c:lblAlgn val="ctr"/>
        <c:lblOffset val="100"/>
        <c:noMultiLvlLbl val="0"/>
      </c:catAx>
      <c:valAx>
        <c:axId val="13625285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761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60-4577-8EF1-F983961882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60-4577-8EF1-F983961882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8297007"/>
        <c:axId val="1362536495"/>
      </c:barChart>
      <c:catAx>
        <c:axId val="11582970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62536495"/>
        <c:crosses val="autoZero"/>
        <c:auto val="1"/>
        <c:lblAlgn val="ctr"/>
        <c:lblOffset val="100"/>
        <c:noMultiLvlLbl val="0"/>
      </c:catAx>
      <c:valAx>
        <c:axId val="1362536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8297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0.32857</cdr:x>
      <cdr:y>0.37256</cdr:y>
    </cdr:from>
    <cdr:to>
      <cdr:x>0.46868</cdr:x>
      <cdr:y>0.43994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C32E80C-CC59-4EF0-B7E1-8C8613756A65}"/>
            </a:ext>
          </a:extLst>
        </cdr:cNvPr>
        <cdr:cNvSpPr txBox="1"/>
      </cdr:nvSpPr>
      <cdr:spPr>
        <a:xfrm xmlns:a="http://schemas.openxmlformats.org/drawingml/2006/main">
          <a:off x="2002970" y="1514099"/>
          <a:ext cx="854110" cy="2738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defTabSz="457200" rtl="0"/>
          <a:r>
            <a:rPr lang="en-AU" sz="1800" kern="1200" dirty="0">
              <a:solidFill>
                <a:schemeClr val="tx1"/>
              </a:solidFill>
            </a:rPr>
            <a:t>170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1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98AC9-4059-43CE-AFA0-F054FB50F3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95050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1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769BC-C725-4197-8969-FFC93CF5F2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3810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769BC-C725-4197-8969-FFC93CF5F22D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1623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769BC-C725-4197-8969-FFC93CF5F22D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3239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Our new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6E211-7CF8-4915-92FB-BC82047D32B2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0743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769BC-C725-4197-8969-FFC93CF5F22D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1948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769BC-C725-4197-8969-FFC93CF5F22D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749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769BC-C725-4197-8969-FFC93CF5F22D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749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F69BDAD9-1C79-489A-89A5-F2DF6A1C0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73ECCA7E-BEA7-43B8-9D85-E9110B004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22CCDF7B-2DFA-46F1-8A48-14807C08A6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B8ECCB-059C-4680-AAD5-7EC6A4C7CB4E}" type="slidenum">
              <a:rPr lang="en-AU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769BC-C725-4197-8969-FFC93CF5F22D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749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769BC-C725-4197-8969-FFC93CF5F22D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0398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769BC-C725-4197-8969-FFC93CF5F22D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3407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769BC-C725-4197-8969-FFC93CF5F22D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6495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769BC-C725-4197-8969-FFC93CF5F22D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255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89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047-D183-4C74-94FD-0371687D72E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111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32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OS PPT text pg graphic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860" y="6388636"/>
            <a:ext cx="55785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baseline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RSE </a:t>
            </a:r>
            <a:r>
              <a:rPr lang="en-US" dirty="0" err="1"/>
              <a:t>Organisational</a:t>
            </a:r>
            <a:r>
              <a:rPr lang="en-US" dirty="0"/>
              <a:t> PD Oct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87540" y="63886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Page </a:t>
            </a:r>
            <a:fld id="{CF70C09F-AFE0-2741-971B-66BC756671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8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OS PPT cover graphic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5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84890" y="2745736"/>
            <a:ext cx="4238714" cy="199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dirty="0">
                <a:solidFill>
                  <a:prstClr val="white"/>
                </a:solidFill>
                <a:latin typeface="Verdana"/>
                <a:cs typeface="Verdana"/>
              </a:rPr>
              <a:t>Child car seats</a:t>
            </a:r>
          </a:p>
          <a:p>
            <a:pPr lvl="0"/>
            <a:endParaRPr lang="en-GB" sz="2400" b="1" dirty="0">
              <a:solidFill>
                <a:prstClr val="white"/>
              </a:solidFill>
              <a:latin typeface="Verdana"/>
              <a:cs typeface="Verdana"/>
            </a:endParaRPr>
          </a:p>
          <a:p>
            <a:pPr lvl="0"/>
            <a:r>
              <a:rPr lang="en-GB" b="1" dirty="0">
                <a:solidFill>
                  <a:prstClr val="white"/>
                </a:solidFill>
                <a:latin typeface="Verdana"/>
                <a:cs typeface="Verdana"/>
              </a:rPr>
              <a:t>Transporting children safely</a:t>
            </a:r>
          </a:p>
          <a:p>
            <a:pPr lvl="0">
              <a:lnSpc>
                <a:spcPct val="120000"/>
              </a:lnSpc>
            </a:pPr>
            <a:endParaRPr lang="en-GB" sz="2400" b="1" dirty="0">
              <a:solidFill>
                <a:prstClr val="white"/>
              </a:solidFill>
              <a:latin typeface="Verdana"/>
              <a:cs typeface="Verdana"/>
            </a:endParaRPr>
          </a:p>
          <a:p>
            <a:pPr lvl="0">
              <a:lnSpc>
                <a:spcPct val="120000"/>
              </a:lnSpc>
            </a:pPr>
            <a:endParaRPr lang="en-GB" sz="2400" b="1" dirty="0">
              <a:solidFill>
                <a:prstClr val="white"/>
              </a:solidFill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04531" y="5437240"/>
            <a:ext cx="39054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>
                <a:solidFill>
                  <a:prstClr val="white"/>
                </a:solidFill>
                <a:latin typeface="Verdana"/>
                <a:cs typeface="Verdana"/>
              </a:rPr>
              <a:t>Zora Marko</a:t>
            </a:r>
          </a:p>
          <a:p>
            <a:pPr lvl="0"/>
            <a:r>
              <a:rPr lang="en-GB" b="1" dirty="0">
                <a:solidFill>
                  <a:prstClr val="white"/>
                </a:solidFill>
                <a:latin typeface="Verdana"/>
                <a:cs typeface="Verdana"/>
              </a:rPr>
              <a:t>RSE Project Manager</a:t>
            </a:r>
          </a:p>
          <a:p>
            <a:pPr lvl="0"/>
            <a:r>
              <a:rPr lang="en-GB" b="1" dirty="0">
                <a:solidFill>
                  <a:prstClr val="white"/>
                </a:solidFill>
                <a:latin typeface="Verdana"/>
                <a:cs typeface="Verdana"/>
              </a:rPr>
              <a:t>ELAA</a:t>
            </a:r>
          </a:p>
        </p:txBody>
      </p:sp>
    </p:spTree>
    <p:extLst>
      <p:ext uri="{BB962C8B-B14F-4D97-AF65-F5344CB8AC3E}">
        <p14:creationId xmlns:p14="http://schemas.microsoft.com/office/powerpoint/2010/main" val="3697727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35B3-CDE9-4C4B-A9CD-B4CB981C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10000"/>
              </a:lnSpc>
              <a:tabLst>
                <a:tab pos="5654675" algn="l"/>
              </a:tabLst>
            </a:pPr>
            <a:r>
              <a:rPr lang="en-AU" sz="2800" b="1" dirty="0">
                <a:solidFill>
                  <a:srgbClr val="E77D1E"/>
                </a:solidFill>
                <a:latin typeface="Verdana"/>
                <a:ea typeface="+mn-ea"/>
              </a:rPr>
              <a:t>Rearward Facing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E52CEC-9E8F-468D-AC74-98B0B09CF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40339"/>
            <a:ext cx="8229600" cy="364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21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6910" y="563145"/>
            <a:ext cx="6129014" cy="99623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10000"/>
              </a:lnSpc>
              <a:tabLst>
                <a:tab pos="5654675" algn="l"/>
              </a:tabLst>
            </a:pPr>
            <a:r>
              <a:rPr lang="en-AU" sz="2800" b="1" dirty="0">
                <a:solidFill>
                  <a:srgbClr val="E77D1E"/>
                </a:solidFill>
                <a:latin typeface="Verdana"/>
                <a:cs typeface="Verdana"/>
              </a:rPr>
              <a:t>Children from 30 months to 4 years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323602" y="2103892"/>
            <a:ext cx="935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AU" sz="2000" dirty="0">
                <a:solidFill>
                  <a:srgbClr val="37424A"/>
                </a:solidFill>
                <a:latin typeface="Verdana" charset="0"/>
              </a:rPr>
              <a:t>or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" t="5165" r="4952" b="2702"/>
          <a:stretch/>
        </p:blipFill>
        <p:spPr bwMode="auto">
          <a:xfrm>
            <a:off x="5657337" y="2503942"/>
            <a:ext cx="2237173" cy="356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561" y="1920713"/>
            <a:ext cx="304800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56" y="1936842"/>
            <a:ext cx="32988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84" y="2503943"/>
            <a:ext cx="3291784" cy="356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057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866" y="389678"/>
            <a:ext cx="6129014" cy="104028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10000"/>
              </a:lnSpc>
              <a:tabLst>
                <a:tab pos="5654675" algn="l"/>
              </a:tabLst>
            </a:pPr>
            <a:r>
              <a:rPr lang="en-AU" sz="2800" b="1" dirty="0">
                <a:solidFill>
                  <a:srgbClr val="E77D1E"/>
                </a:solidFill>
                <a:latin typeface="Verdana"/>
                <a:cs typeface="Verdana"/>
              </a:rPr>
              <a:t>Children up to 4 years to 10 or 12 years old         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6" y="1572912"/>
            <a:ext cx="34686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284" y="1786431"/>
            <a:ext cx="46577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t="2794" r="6109" b="3469"/>
          <a:stretch/>
        </p:blipFill>
        <p:spPr bwMode="auto">
          <a:xfrm>
            <a:off x="5575178" y="2467992"/>
            <a:ext cx="2370338" cy="363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P:\RSE\TAC VicRoads Video project\All photos high res and videos\ELAA 22 Nov &amp; 08 Dec 2016\ELAA Thurs 08 Dec '16\ELAA 08 Dec 2016 selects\ELAA 08 Dec'16 selects high-res\DSC_552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4" t="5585" r="22674"/>
          <a:stretch/>
        </p:blipFill>
        <p:spPr bwMode="auto">
          <a:xfrm>
            <a:off x="629616" y="2535731"/>
            <a:ext cx="3107185" cy="382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952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79" y="1416220"/>
            <a:ext cx="52387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116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2812" r="1599" b="3145"/>
          <a:stretch/>
        </p:blipFill>
        <p:spPr bwMode="auto">
          <a:xfrm>
            <a:off x="523783" y="1642369"/>
            <a:ext cx="8052046" cy="448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571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55" y="889038"/>
            <a:ext cx="4749091" cy="53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007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853263-3CC5-45E5-B186-C94AD0553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20" y="3589773"/>
            <a:ext cx="6992718" cy="2895851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3E967AC-AA4F-4218-A744-5F7561905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80" y="1166018"/>
            <a:ext cx="8229600" cy="4525963"/>
          </a:xfrm>
        </p:spPr>
        <p:txBody>
          <a:bodyPr/>
          <a:lstStyle/>
          <a:p>
            <a:r>
              <a:rPr lang="en-AU" sz="2000" dirty="0"/>
              <a:t>Over 4,200 ThingleToodle sessions delivered to over 100,000 Victorian children</a:t>
            </a:r>
          </a:p>
          <a:p>
            <a:r>
              <a:rPr lang="en-AU" sz="2000" dirty="0"/>
              <a:t>Over 400 Professional Development sessions delivered to educators</a:t>
            </a:r>
          </a:p>
          <a:p>
            <a:r>
              <a:rPr lang="en-AU" sz="2000" dirty="0"/>
              <a:t>Over 250 child restraint sessions delivered to over 3,500 participants (MCH, child protection, fitters, retailers, VicRoads, Department of Justice, DET, LGA and conferences)</a:t>
            </a:r>
          </a:p>
          <a:p>
            <a:r>
              <a:rPr lang="en-AU" sz="2000" dirty="0"/>
              <a:t>Expos and agricultural field days</a:t>
            </a:r>
          </a:p>
          <a:p>
            <a:endParaRPr lang="en-A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DBC6C8-7413-45D0-8E39-40CC615D9478}"/>
              </a:ext>
            </a:extLst>
          </p:cNvPr>
          <p:cNvSpPr txBox="1"/>
          <p:nvPr/>
        </p:nvSpPr>
        <p:spPr>
          <a:xfrm>
            <a:off x="442595" y="170822"/>
            <a:ext cx="5706996" cy="73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tabLst>
                <a:tab pos="5654675" algn="l"/>
              </a:tabLst>
            </a:pPr>
            <a:r>
              <a:rPr lang="en-AU" sz="2000" b="1" dirty="0">
                <a:solidFill>
                  <a:srgbClr val="E77D1E"/>
                </a:solidFill>
                <a:latin typeface="Verdana"/>
              </a:rPr>
              <a:t>Starting Out Safely – what we have delivered</a:t>
            </a:r>
          </a:p>
        </p:txBody>
      </p:sp>
    </p:spTree>
    <p:extLst>
      <p:ext uri="{BB962C8B-B14F-4D97-AF65-F5344CB8AC3E}">
        <p14:creationId xmlns:p14="http://schemas.microsoft.com/office/powerpoint/2010/main" val="864120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5CA62E8A-A35B-4466-A091-27465922080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0648"/>
            <a:ext cx="9136023" cy="641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066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8990" y="1221302"/>
            <a:ext cx="6129014" cy="5222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10000"/>
              </a:lnSpc>
              <a:tabLst>
                <a:tab pos="5654675" algn="l"/>
              </a:tabLst>
            </a:pPr>
            <a:r>
              <a:rPr lang="en-GB" sz="2800" b="1" dirty="0">
                <a:solidFill>
                  <a:srgbClr val="E77D1E"/>
                </a:solidFill>
                <a:latin typeface="Verdana"/>
                <a:cs typeface="Verdana"/>
              </a:rPr>
              <a:t>Thank you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7505" r="1917" b="5706"/>
          <a:stretch/>
        </p:blipFill>
        <p:spPr bwMode="auto">
          <a:xfrm>
            <a:off x="798990" y="2352584"/>
            <a:ext cx="7519388" cy="22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260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796" y="174236"/>
            <a:ext cx="6129014" cy="5222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10000"/>
              </a:lnSpc>
              <a:tabLst>
                <a:tab pos="5654675" algn="l"/>
              </a:tabLst>
            </a:pPr>
            <a:r>
              <a:rPr lang="en-GB" sz="2800" b="1" dirty="0">
                <a:solidFill>
                  <a:srgbClr val="E77D1E"/>
                </a:solidFill>
                <a:latin typeface="Verdana"/>
              </a:rPr>
              <a:t>We’ve come a long way</a:t>
            </a:r>
          </a:p>
        </p:txBody>
      </p:sp>
      <p:pic>
        <p:nvPicPr>
          <p:cNvPr id="1028" name="Picture 4" descr="'Thank goodness times have changed': An old advertisement for a child's front seat car belt resurfaced online this week, and caused plenty of shocked reactions from moth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" b="3135"/>
          <a:stretch/>
        </p:blipFill>
        <p:spPr bwMode="auto">
          <a:xfrm>
            <a:off x="549856" y="906106"/>
            <a:ext cx="5384413" cy="540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8204" y="5486400"/>
            <a:ext cx="2575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Sears Catalogue 1961</a:t>
            </a:r>
          </a:p>
        </p:txBody>
      </p:sp>
    </p:spTree>
    <p:extLst>
      <p:ext uri="{BB962C8B-B14F-4D97-AF65-F5344CB8AC3E}">
        <p14:creationId xmlns:p14="http://schemas.microsoft.com/office/powerpoint/2010/main" val="4045141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Image result for baby in bassinet back seat car o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AutoShape 8" descr="Image result for baby in bassinet back seat car ol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2058" name="Picture 10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394247"/>
            <a:ext cx="6338829" cy="590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626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57CE-3125-4071-9CC2-2857D5F74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10000"/>
              </a:lnSpc>
              <a:tabLst>
                <a:tab pos="5654675" algn="l"/>
              </a:tabLst>
            </a:pPr>
            <a:r>
              <a:rPr lang="en-AU" sz="2800" b="1" dirty="0">
                <a:solidFill>
                  <a:srgbClr val="E77D1E"/>
                </a:solidFill>
                <a:latin typeface="Verdana"/>
                <a:ea typeface="+mn-ea"/>
                <a:cs typeface="+mn-cs"/>
              </a:rPr>
              <a:t>Lives Lost </a:t>
            </a:r>
            <a:br>
              <a:rPr lang="en-AU" sz="2800" b="1" dirty="0">
                <a:solidFill>
                  <a:srgbClr val="E77D1E"/>
                </a:solidFill>
                <a:latin typeface="Verdana"/>
                <a:ea typeface="+mn-ea"/>
                <a:cs typeface="+mn-cs"/>
              </a:rPr>
            </a:br>
            <a:r>
              <a:rPr lang="en-AU" sz="2400" b="1" dirty="0">
                <a:solidFill>
                  <a:srgbClr val="E77D1E"/>
                </a:solidFill>
                <a:latin typeface="Verdana"/>
                <a:ea typeface="+mn-ea"/>
                <a:cs typeface="+mn-cs"/>
              </a:rPr>
              <a:t>Calendar Year to 27 October 2019</a:t>
            </a:r>
            <a:endParaRPr lang="en-AU" sz="2800" b="1" dirty="0">
              <a:solidFill>
                <a:srgbClr val="E77D1E"/>
              </a:solidFill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D3F1507-6786-4A75-B476-D9338C6B28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333655"/>
              </p:ext>
            </p:extLst>
          </p:nvPr>
        </p:nvGraphicFramePr>
        <p:xfrm>
          <a:off x="10090220" y="5335673"/>
          <a:ext cx="3259015" cy="2325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6FE828AD-DF09-4DE2-9E3F-32A0E2F0FC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7383929"/>
              </p:ext>
            </p:extLst>
          </p:nvPr>
        </p:nvGraphicFramePr>
        <p:xfrm>
          <a:off x="1112019" y="1641083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3D32070B-2CB8-4A2B-8B8F-B052CB71B861}"/>
              </a:ext>
            </a:extLst>
          </p:cNvPr>
          <p:cNvSpPr txBox="1"/>
          <p:nvPr/>
        </p:nvSpPr>
        <p:spPr>
          <a:xfrm>
            <a:off x="2914022" y="5705083"/>
            <a:ext cx="371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32.9% increase in lives lost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98B192-65B4-4D8F-AF85-3C971C34E62D}"/>
              </a:ext>
            </a:extLst>
          </p:cNvPr>
          <p:cNvSpPr txBox="1"/>
          <p:nvPr/>
        </p:nvSpPr>
        <p:spPr>
          <a:xfrm>
            <a:off x="4833257" y="2461846"/>
            <a:ext cx="61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226</a:t>
            </a:r>
          </a:p>
        </p:txBody>
      </p:sp>
    </p:spTree>
    <p:extLst>
      <p:ext uri="{BB962C8B-B14F-4D97-AF65-F5344CB8AC3E}">
        <p14:creationId xmlns:p14="http://schemas.microsoft.com/office/powerpoint/2010/main" val="2495713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82777-0090-48D8-869F-B03163EE6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66" y="485654"/>
            <a:ext cx="6521380" cy="619665"/>
          </a:xfrm>
        </p:spPr>
        <p:txBody>
          <a:bodyPr/>
          <a:lstStyle/>
          <a:p>
            <a:r>
              <a:rPr lang="en-AU" sz="2800" b="1" dirty="0">
                <a:solidFill>
                  <a:srgbClr val="E77D1E"/>
                </a:solidFill>
                <a:latin typeface="Verdana"/>
                <a:ea typeface="+mn-ea"/>
                <a:cs typeface="+mn-cs"/>
              </a:rPr>
              <a:t>Children involved in a Crash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7DCBCB-2101-4637-BB5E-E8A0B7A9D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48" t="38132" r="6046" b="4143"/>
          <a:stretch/>
        </p:blipFill>
        <p:spPr>
          <a:xfrm>
            <a:off x="622998" y="2598278"/>
            <a:ext cx="8041772" cy="2903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71E439-4ECF-4906-B13A-8385081733FE}"/>
              </a:ext>
            </a:extLst>
          </p:cNvPr>
          <p:cNvSpPr txBox="1"/>
          <p:nvPr/>
        </p:nvSpPr>
        <p:spPr>
          <a:xfrm>
            <a:off x="622998" y="1355748"/>
            <a:ext cx="7790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In 2018, </a:t>
            </a:r>
            <a:r>
              <a:rPr lang="en-AU" sz="2000" b="1" dirty="0"/>
              <a:t>1712 Victorian children </a:t>
            </a:r>
            <a:r>
              <a:rPr lang="en-AU" sz="2000" dirty="0"/>
              <a:t>under 16 were in a vehicle involved in a crash in which 1 or more occupants were killed or injured.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CA097-060C-4250-87A3-79B982A3E4C5}"/>
              </a:ext>
            </a:extLst>
          </p:cNvPr>
          <p:cNvSpPr txBox="1"/>
          <p:nvPr/>
        </p:nvSpPr>
        <p:spPr>
          <a:xfrm>
            <a:off x="693336" y="5988818"/>
            <a:ext cx="8041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Note the figures for children 7 to 12 years of age – 43.7% involved in these crashes were injured</a:t>
            </a:r>
          </a:p>
        </p:txBody>
      </p:sp>
    </p:spTree>
    <p:extLst>
      <p:ext uri="{BB962C8B-B14F-4D97-AF65-F5344CB8AC3E}">
        <p14:creationId xmlns:p14="http://schemas.microsoft.com/office/powerpoint/2010/main" val="284808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997C0BFC-973E-4806-B2F8-E1BE6743EA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9" y="268882"/>
            <a:ext cx="6041875" cy="55491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9989B1-AF42-463C-93C5-ED6D2F496AFB}"/>
              </a:ext>
            </a:extLst>
          </p:cNvPr>
          <p:cNvSpPr txBox="1"/>
          <p:nvPr/>
        </p:nvSpPr>
        <p:spPr>
          <a:xfrm>
            <a:off x="40193" y="5942787"/>
            <a:ext cx="9063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en-US" dirty="0"/>
              <a:t>Victorian motorists are 5 times more likely to die on country roads than on metropolitan roads.</a:t>
            </a:r>
          </a:p>
          <a:p>
            <a:endParaRPr lang="en-A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F2682-293B-43F6-BF24-62B194B26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10000"/>
              </a:lnSpc>
              <a:tabLst>
                <a:tab pos="5654675" algn="l"/>
              </a:tabLst>
            </a:pPr>
            <a:r>
              <a:rPr lang="en-AU" sz="2800" b="1" dirty="0">
                <a:solidFill>
                  <a:srgbClr val="E77D1E"/>
                </a:solidFill>
                <a:latin typeface="Verdana"/>
                <a:ea typeface="+mn-ea"/>
              </a:rPr>
              <a:t>Child car seats safe lives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FBB882-0BC1-4415-8F97-90C81DF55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56" t="26408" r="2434" b="41299"/>
          <a:stretch/>
        </p:blipFill>
        <p:spPr>
          <a:xfrm>
            <a:off x="849085" y="1721191"/>
            <a:ext cx="7445829" cy="1384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0E43F3-5B5B-40AA-9A3B-E91F1089113A}"/>
              </a:ext>
            </a:extLst>
          </p:cNvPr>
          <p:cNvSpPr txBox="1"/>
          <p:nvPr/>
        </p:nvSpPr>
        <p:spPr>
          <a:xfrm>
            <a:off x="693336" y="1014884"/>
            <a:ext cx="6149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Child car seats save lives and prevent injuries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5447A-222C-40E4-B772-08FBD20A42DE}"/>
              </a:ext>
            </a:extLst>
          </p:cNvPr>
          <p:cNvSpPr txBox="1"/>
          <p:nvPr/>
        </p:nvSpPr>
        <p:spPr>
          <a:xfrm>
            <a:off x="793820" y="3408904"/>
            <a:ext cx="7445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But … safest use of child car seats maximises gain through</a:t>
            </a:r>
          </a:p>
          <a:p>
            <a:r>
              <a:rPr lang="en-AU" sz="2400" dirty="0"/>
              <a:t>	1. appropriate child car seat choice – matching the car 		seat to the size of the child for best fit</a:t>
            </a:r>
          </a:p>
          <a:p>
            <a:r>
              <a:rPr lang="en-AU" sz="2400" dirty="0"/>
              <a:t>	2. correct installation and use.</a:t>
            </a:r>
          </a:p>
        </p:txBody>
      </p:sp>
    </p:spTree>
    <p:extLst>
      <p:ext uri="{BB962C8B-B14F-4D97-AF65-F5344CB8AC3E}">
        <p14:creationId xmlns:p14="http://schemas.microsoft.com/office/powerpoint/2010/main" val="4165176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803" y="740545"/>
            <a:ext cx="6129014" cy="5222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10000"/>
              </a:lnSpc>
              <a:tabLst>
                <a:tab pos="5654675" algn="l"/>
              </a:tabLst>
            </a:pPr>
            <a:r>
              <a:rPr lang="en-GB" sz="2800" b="1" dirty="0">
                <a:solidFill>
                  <a:srgbClr val="E77D1E"/>
                </a:solidFill>
                <a:latin typeface="Verdana"/>
                <a:cs typeface="Verdana"/>
              </a:rPr>
              <a:t>Types of child car seats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t="3082" r="5442" b="3475"/>
          <a:stretch/>
        </p:blipFill>
        <p:spPr bwMode="auto">
          <a:xfrm>
            <a:off x="2956264" y="2106176"/>
            <a:ext cx="1775534" cy="285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3218" r="5205" b="4391"/>
          <a:stretch/>
        </p:blipFill>
        <p:spPr bwMode="auto">
          <a:xfrm>
            <a:off x="5028506" y="2349859"/>
            <a:ext cx="1940465" cy="221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t="2716" r="8260" b="3994"/>
          <a:stretch/>
        </p:blipFill>
        <p:spPr bwMode="auto">
          <a:xfrm>
            <a:off x="7261934" y="2106177"/>
            <a:ext cx="1526959" cy="245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01" y="2456683"/>
            <a:ext cx="2097087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601" y="1660124"/>
            <a:ext cx="2549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Rearward (back) facing child car seat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6264" y="5051394"/>
            <a:ext cx="2450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Forward (front) facing child car seat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8506" y="1660124"/>
            <a:ext cx="2091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Booster seat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61934" y="4729983"/>
            <a:ext cx="172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Adult seatbelt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B3430-1E55-490E-8085-9B205F4B5BEC}"/>
              </a:ext>
            </a:extLst>
          </p:cNvPr>
          <p:cNvSpPr txBox="1"/>
          <p:nvPr/>
        </p:nvSpPr>
        <p:spPr>
          <a:xfrm>
            <a:off x="1316334" y="5868237"/>
            <a:ext cx="681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8902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373" y="707589"/>
            <a:ext cx="6129014" cy="5663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10000"/>
              </a:lnSpc>
              <a:tabLst>
                <a:tab pos="5654675" algn="l"/>
              </a:tabLst>
            </a:pPr>
            <a:r>
              <a:rPr lang="en-GB" sz="2800" b="1" dirty="0">
                <a:solidFill>
                  <a:srgbClr val="E77D1E"/>
                </a:solidFill>
                <a:latin typeface="Verdana"/>
                <a:cs typeface="Verdana"/>
              </a:rPr>
              <a:t>Babies up to 30 months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7350" y="1583677"/>
            <a:ext cx="5459767" cy="8826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42950" lvl="1" indent="-655638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61938" algn="l"/>
              </a:tabLst>
            </a:pPr>
            <a:r>
              <a:rPr lang="en-AU" sz="2800" dirty="0"/>
              <a:t>Rearward facing child car seat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rgbClr val="E77D1E"/>
              </a:solidFill>
              <a:latin typeface="Verdana"/>
              <a:cs typeface="Verdan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25" y="2299028"/>
            <a:ext cx="3471716" cy="376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063261"/>
      </p:ext>
    </p:extLst>
  </p:cSld>
  <p:clrMapOvr>
    <a:masterClrMapping/>
  </p:clrMapOvr>
</p:sld>
</file>

<file path=ppt/theme/theme1.xml><?xml version="1.0" encoding="utf-8"?>
<a:theme xmlns:a="http://schemas.openxmlformats.org/drawingml/2006/main" name="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</TotalTime>
  <Words>259</Words>
  <Application>Microsoft Office PowerPoint</Application>
  <PresentationFormat>On-screen Show (4:3)</PresentationFormat>
  <Paragraphs>51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ＭＳ Ｐゴシック</vt:lpstr>
      <vt:lpstr>Arial</vt:lpstr>
      <vt:lpstr>Calibri</vt:lpstr>
      <vt:lpstr>Verdana</vt:lpstr>
      <vt:lpstr>Text</vt:lpstr>
      <vt:lpstr>1_Custom Design</vt:lpstr>
      <vt:lpstr>PowerPoint Presentation</vt:lpstr>
      <vt:lpstr>PowerPoint Presentation</vt:lpstr>
      <vt:lpstr>PowerPoint Presentation</vt:lpstr>
      <vt:lpstr>Lives Lost  Calendar Year to 27 October 2019</vt:lpstr>
      <vt:lpstr>Children involved in a Crash</vt:lpstr>
      <vt:lpstr>PowerPoint Presentation</vt:lpstr>
      <vt:lpstr>Child car seats safe lives</vt:lpstr>
      <vt:lpstr>PowerPoint Presentation</vt:lpstr>
      <vt:lpstr>PowerPoint Presentation</vt:lpstr>
      <vt:lpstr>Rearward Facing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Louisa</dc:creator>
  <cp:lastModifiedBy>Zora Marko</cp:lastModifiedBy>
  <cp:revision>164</cp:revision>
  <cp:lastPrinted>2019-10-28T04:50:22Z</cp:lastPrinted>
  <dcterms:created xsi:type="dcterms:W3CDTF">2014-03-12T07:18:00Z</dcterms:created>
  <dcterms:modified xsi:type="dcterms:W3CDTF">2019-10-28T06:09:41Z</dcterms:modified>
</cp:coreProperties>
</file>