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06905-B910-4A0C-BA21-F9CB246CAD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26BBC0E-41E2-4CD5-84CF-0BEF176804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FFA944C-FB6E-4373-8665-826F11DD7AE3}"/>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5" name="Footer Placeholder 4">
            <a:extLst>
              <a:ext uri="{FF2B5EF4-FFF2-40B4-BE49-F238E27FC236}">
                <a16:creationId xmlns:a16="http://schemas.microsoft.com/office/drawing/2014/main" id="{7335A108-008D-4A15-BFE6-8157704617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4435DA4-811E-4880-B1C6-23B28676C460}"/>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3239358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6FB9C-6665-40F8-8193-3062C2FBA10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07ACF40-AF13-45CF-85A8-F9B4EE6533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E762D59-41BA-4B62-8724-C571E8FA19E4}"/>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5" name="Footer Placeholder 4">
            <a:extLst>
              <a:ext uri="{FF2B5EF4-FFF2-40B4-BE49-F238E27FC236}">
                <a16:creationId xmlns:a16="http://schemas.microsoft.com/office/drawing/2014/main" id="{792F88DC-388E-4106-A914-012880AD899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7E395BE-E7B3-49A6-841C-A944D7908694}"/>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2184196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15F9EC-4D92-4E18-99D7-1426B16A80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0CD178B-38D3-42B1-9FE9-16B29FB241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E956C81-3604-4E0C-A9C5-B296FA555241}"/>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5" name="Footer Placeholder 4">
            <a:extLst>
              <a:ext uri="{FF2B5EF4-FFF2-40B4-BE49-F238E27FC236}">
                <a16:creationId xmlns:a16="http://schemas.microsoft.com/office/drawing/2014/main" id="{1CB3C45D-6A1A-4B22-92FF-7041F112AF2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3FA922-8D6B-4C1D-B6F5-7BA007427219}"/>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253626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AD6E9-45D4-451B-AA59-AEFB970E9E2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C324F52-AFB2-4E06-873B-7A3DE3E66C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0199076-1B2A-48D7-AE2B-29274CB295C9}"/>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5" name="Footer Placeholder 4">
            <a:extLst>
              <a:ext uri="{FF2B5EF4-FFF2-40B4-BE49-F238E27FC236}">
                <a16:creationId xmlns:a16="http://schemas.microsoft.com/office/drawing/2014/main" id="{04BC4B2D-5C2E-40D1-84D4-8F6FDF6AD5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417FA10-2637-4736-8026-F2EB24B6E532}"/>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3437370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811B-9C18-4C64-A9C9-50F338E3D5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F395A6D-4C69-4372-A87E-A1D65D2C00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C44641-2C5A-482C-AE39-C465F4017F84}"/>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5" name="Footer Placeholder 4">
            <a:extLst>
              <a:ext uri="{FF2B5EF4-FFF2-40B4-BE49-F238E27FC236}">
                <a16:creationId xmlns:a16="http://schemas.microsoft.com/office/drawing/2014/main" id="{A1E5AC81-751B-4158-8634-6E4F99BFC63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E5CA9F5-A3DF-46EA-BE45-50D4A1BE3FA2}"/>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623327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95862-C991-45F0-9EE6-061BC145B4D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0DBE1A8-F527-4829-A847-1A538A26C7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A89CC28-8538-4120-B0EB-C18D11A5FE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CB029C9-958C-45EF-833B-54F36AB6D06A}"/>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6" name="Footer Placeholder 5">
            <a:extLst>
              <a:ext uri="{FF2B5EF4-FFF2-40B4-BE49-F238E27FC236}">
                <a16:creationId xmlns:a16="http://schemas.microsoft.com/office/drawing/2014/main" id="{EDD3A995-A4B6-4CF3-A1F5-DF0529A444D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4155B65-06F5-4CB7-BB40-40B1B165AF54}"/>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2050671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E69C8-C7BB-4EBE-AFC3-5302C547D8C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97C5F38-4E3D-4157-800C-645CAABCFD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8233BF-4D60-4653-A230-93EECD9D54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47E2AA2-7E45-44D6-BA46-DC73065C60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29B1CA-132B-4617-AFB7-0F76BD442C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1B290EE-77C2-48CC-9F51-8B4019FE8843}"/>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8" name="Footer Placeholder 7">
            <a:extLst>
              <a:ext uri="{FF2B5EF4-FFF2-40B4-BE49-F238E27FC236}">
                <a16:creationId xmlns:a16="http://schemas.microsoft.com/office/drawing/2014/main" id="{2ED8B631-F1EF-49DB-87D6-98064E7FEFF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FCD4262-D655-4D2E-9D87-B111885563C6}"/>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4128580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ED19D-87E1-434D-B004-C766761755F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659D4D2-7816-467F-9CCF-1F096E17B38A}"/>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4" name="Footer Placeholder 3">
            <a:extLst>
              <a:ext uri="{FF2B5EF4-FFF2-40B4-BE49-F238E27FC236}">
                <a16:creationId xmlns:a16="http://schemas.microsoft.com/office/drawing/2014/main" id="{AC24C49E-CEB6-4CA9-872A-06371A1784C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BD5FBEC-67FB-4C71-B6A9-1AFF02411DC8}"/>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215099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EC95B1-CCD2-4F7F-9707-0B67FAB24533}"/>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3" name="Footer Placeholder 2">
            <a:extLst>
              <a:ext uri="{FF2B5EF4-FFF2-40B4-BE49-F238E27FC236}">
                <a16:creationId xmlns:a16="http://schemas.microsoft.com/office/drawing/2014/main" id="{694DAC65-4CB0-47A2-91A4-17232E588B8A}"/>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57BD2EA-FE54-4AAA-B3FB-F49533669880}"/>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353511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38741-2C5D-433B-9293-AD974BC26E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714E843-ADA7-4060-B48B-2B95460193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C353FFC9-9EF0-4FB9-AD8F-B93EB01448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37876-3438-4193-9515-1F4054483FC6}"/>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6" name="Footer Placeholder 5">
            <a:extLst>
              <a:ext uri="{FF2B5EF4-FFF2-40B4-BE49-F238E27FC236}">
                <a16:creationId xmlns:a16="http://schemas.microsoft.com/office/drawing/2014/main" id="{972ED124-B672-4D37-91D5-D750251888A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7C2D903-E58B-42BE-886B-D1D5D42AF1EB}"/>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60158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379F-6576-4B67-8DC2-2E49007E51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97F3C3E6-40E4-4FDF-9EB9-E1AA3D961D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5F5A619-2912-45CD-B450-4C5EDD0A1D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49F54E-F933-4BB8-A09A-4C6DF22B6E31}"/>
              </a:ext>
            </a:extLst>
          </p:cNvPr>
          <p:cNvSpPr>
            <a:spLocks noGrp="1"/>
          </p:cNvSpPr>
          <p:nvPr>
            <p:ph type="dt" sz="half" idx="10"/>
          </p:nvPr>
        </p:nvSpPr>
        <p:spPr/>
        <p:txBody>
          <a:bodyPr/>
          <a:lstStyle/>
          <a:p>
            <a:fld id="{24A001A1-51BB-41B1-963A-5E4FD3297A45}" type="datetimeFigureOut">
              <a:rPr lang="en-AU" smtClean="0"/>
              <a:t>23/04/2021</a:t>
            </a:fld>
            <a:endParaRPr lang="en-AU"/>
          </a:p>
        </p:txBody>
      </p:sp>
      <p:sp>
        <p:nvSpPr>
          <p:cNvPr id="6" name="Footer Placeholder 5">
            <a:extLst>
              <a:ext uri="{FF2B5EF4-FFF2-40B4-BE49-F238E27FC236}">
                <a16:creationId xmlns:a16="http://schemas.microsoft.com/office/drawing/2014/main" id="{104C3C5F-2FAF-4107-9C27-0AB71691C2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B8FD46E-4DBD-4042-9CF2-E218087DC60C}"/>
              </a:ext>
            </a:extLst>
          </p:cNvPr>
          <p:cNvSpPr>
            <a:spLocks noGrp="1"/>
          </p:cNvSpPr>
          <p:nvPr>
            <p:ph type="sldNum" sz="quarter" idx="12"/>
          </p:nvPr>
        </p:nvSpPr>
        <p:spPr/>
        <p:txBody>
          <a:bodyPr/>
          <a:lstStyle/>
          <a:p>
            <a:fld id="{1BC1C201-AF56-4405-A45E-2AFBA5EA334F}" type="slidenum">
              <a:rPr lang="en-AU" smtClean="0"/>
              <a:t>‹#›</a:t>
            </a:fld>
            <a:endParaRPr lang="en-AU"/>
          </a:p>
        </p:txBody>
      </p:sp>
    </p:spTree>
    <p:extLst>
      <p:ext uri="{BB962C8B-B14F-4D97-AF65-F5344CB8AC3E}">
        <p14:creationId xmlns:p14="http://schemas.microsoft.com/office/powerpoint/2010/main" val="4198381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86D19F-F9E9-4A91-B122-E12CA9B906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66CEE7E-F501-476C-966F-AF65C0F4AD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191F6DF-6FDD-487F-A944-C0FFE3AB7C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001A1-51BB-41B1-963A-5E4FD3297A45}" type="datetimeFigureOut">
              <a:rPr lang="en-AU" smtClean="0"/>
              <a:t>23/04/2021</a:t>
            </a:fld>
            <a:endParaRPr lang="en-AU"/>
          </a:p>
        </p:txBody>
      </p:sp>
      <p:sp>
        <p:nvSpPr>
          <p:cNvPr id="5" name="Footer Placeholder 4">
            <a:extLst>
              <a:ext uri="{FF2B5EF4-FFF2-40B4-BE49-F238E27FC236}">
                <a16:creationId xmlns:a16="http://schemas.microsoft.com/office/drawing/2014/main" id="{57A60A4E-66C0-4209-A17F-9B82650C94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87F457A-613E-49C3-A98C-992AEF9E6E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1C201-AF56-4405-A45E-2AFBA5EA334F}" type="slidenum">
              <a:rPr lang="en-AU" smtClean="0"/>
              <a:t>‹#›</a:t>
            </a:fld>
            <a:endParaRPr lang="en-AU"/>
          </a:p>
        </p:txBody>
      </p:sp>
    </p:spTree>
    <p:extLst>
      <p:ext uri="{BB962C8B-B14F-4D97-AF65-F5344CB8AC3E}">
        <p14:creationId xmlns:p14="http://schemas.microsoft.com/office/powerpoint/2010/main" val="2568762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215A1D-79B8-4DC8-8404-7AD7D4D2F2B7}"/>
              </a:ext>
            </a:extLst>
          </p:cNvPr>
          <p:cNvPicPr/>
          <p:nvPr/>
        </p:nvPicPr>
        <p:blipFill>
          <a:blip r:embed="rId2"/>
          <a:stretch>
            <a:fillRect/>
          </a:stretch>
        </p:blipFill>
        <p:spPr>
          <a:xfrm>
            <a:off x="172492" y="409829"/>
            <a:ext cx="5643092" cy="4462094"/>
          </a:xfrm>
          <a:prstGeom prst="rect">
            <a:avLst/>
          </a:prstGeom>
        </p:spPr>
      </p:pic>
      <p:sp>
        <p:nvSpPr>
          <p:cNvPr id="5" name="TextBox 4">
            <a:extLst>
              <a:ext uri="{FF2B5EF4-FFF2-40B4-BE49-F238E27FC236}">
                <a16:creationId xmlns:a16="http://schemas.microsoft.com/office/drawing/2014/main" id="{B3A0C2FB-C7A4-4438-8FC8-B83901119452}"/>
              </a:ext>
            </a:extLst>
          </p:cNvPr>
          <p:cNvSpPr txBox="1"/>
          <p:nvPr/>
        </p:nvSpPr>
        <p:spPr>
          <a:xfrm>
            <a:off x="6096000" y="585217"/>
            <a:ext cx="5387059" cy="5779146"/>
          </a:xfrm>
          <a:prstGeom prst="rect">
            <a:avLst/>
          </a:prstGeom>
          <a:noFill/>
        </p:spPr>
        <p:txBody>
          <a:bodyPr wrap="square" rtlCol="0">
            <a:spAutoFit/>
          </a:bodyPr>
          <a:lstStyle/>
          <a:p>
            <a:r>
              <a:rPr lang="en-AU" dirty="0"/>
              <a:t>Marie Tankard - Lead Client</a:t>
            </a:r>
          </a:p>
          <a:p>
            <a:endParaRPr lang="en-AU" dirty="0"/>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Oakley is due for an 18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mth</a:t>
            </a:r>
            <a:r>
              <a:rPr lang="en-AU" sz="1800" dirty="0">
                <a:effectLst/>
                <a:latin typeface="Calibri" panose="020F0502020204030204" pitchFamily="34" charset="0"/>
                <a:ea typeface="Calibri" panose="020F0502020204030204" pitchFamily="34" charset="0"/>
                <a:cs typeface="Times New Roman" panose="02020603050405020304" pitchFamily="18" charset="0"/>
              </a:rPr>
              <a:t> KAS – you put into the KAS consultation the entire consultation time for the KAS</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Aoife is the youngest child and you need to complete a Family Consult as the Universal MCH have not been able to undertake the MARAM assessment as the partner has always been present. The time for the family consult can be very short as the number of Family Consultations are counted not the time (YET)</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When undertaking the Enhanced Consult with Marie, Marie asks about Erin’s rash so you need to do an Additional appointment for Erin. (The time for the Additional consultation might be only 4 minutes)</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The update of the calendar would/might normally be done once you leave the home as part of your documentation about the entire visit.</a:t>
            </a:r>
          </a:p>
          <a:p>
            <a:endParaRPr lang="en-AU" dirty="0"/>
          </a:p>
        </p:txBody>
      </p:sp>
      <p:sp>
        <p:nvSpPr>
          <p:cNvPr id="6" name="TextBox 5">
            <a:extLst>
              <a:ext uri="{FF2B5EF4-FFF2-40B4-BE49-F238E27FC236}">
                <a16:creationId xmlns:a16="http://schemas.microsoft.com/office/drawing/2014/main" id="{548FD771-FCEA-4E8E-9AC3-4E90501602EC}"/>
              </a:ext>
            </a:extLst>
          </p:cNvPr>
          <p:cNvSpPr txBox="1"/>
          <p:nvPr/>
        </p:nvSpPr>
        <p:spPr>
          <a:xfrm>
            <a:off x="828689" y="2406703"/>
            <a:ext cx="4789385" cy="646331"/>
          </a:xfrm>
          <a:prstGeom prst="rect">
            <a:avLst/>
          </a:prstGeom>
          <a:noFill/>
        </p:spPr>
        <p:txBody>
          <a:bodyPr wrap="square" rtlCol="0">
            <a:spAutoFit/>
          </a:bodyPr>
          <a:lstStyle/>
          <a:p>
            <a:pPr algn="ctr"/>
            <a:r>
              <a:rPr lang="en-AU" dirty="0"/>
              <a:t>Total appointment time 135 minutes</a:t>
            </a:r>
          </a:p>
          <a:p>
            <a:pPr algn="ctr"/>
            <a:endParaRPr lang="en-AU" dirty="0"/>
          </a:p>
        </p:txBody>
      </p:sp>
      <p:graphicFrame>
        <p:nvGraphicFramePr>
          <p:cNvPr id="3" name="Table 2">
            <a:extLst>
              <a:ext uri="{FF2B5EF4-FFF2-40B4-BE49-F238E27FC236}">
                <a16:creationId xmlns:a16="http://schemas.microsoft.com/office/drawing/2014/main" id="{9B15E959-849D-4882-9505-0C40FDE280E9}"/>
              </a:ext>
            </a:extLst>
          </p:cNvPr>
          <p:cNvGraphicFramePr>
            <a:graphicFrameLocks noGrp="1"/>
          </p:cNvGraphicFramePr>
          <p:nvPr>
            <p:extLst>
              <p:ext uri="{D42A27DB-BD31-4B8C-83A1-F6EECF244321}">
                <p14:modId xmlns:p14="http://schemas.microsoft.com/office/powerpoint/2010/main" val="2660186332"/>
              </p:ext>
            </p:extLst>
          </p:nvPr>
        </p:nvGraphicFramePr>
        <p:xfrm>
          <a:off x="495300" y="4772024"/>
          <a:ext cx="5029201" cy="1062995"/>
        </p:xfrm>
        <a:graphic>
          <a:graphicData uri="http://schemas.openxmlformats.org/drawingml/2006/table">
            <a:tbl>
              <a:tblPr>
                <a:tableStyleId>{5C22544A-7EE6-4342-B048-85BDC9FD1C3A}</a:tableStyleId>
              </a:tblPr>
              <a:tblGrid>
                <a:gridCol w="1057275">
                  <a:extLst>
                    <a:ext uri="{9D8B030D-6E8A-4147-A177-3AD203B41FA5}">
                      <a16:colId xmlns:a16="http://schemas.microsoft.com/office/drawing/2014/main" val="2159790130"/>
                    </a:ext>
                  </a:extLst>
                </a:gridCol>
                <a:gridCol w="857250">
                  <a:extLst>
                    <a:ext uri="{9D8B030D-6E8A-4147-A177-3AD203B41FA5}">
                      <a16:colId xmlns:a16="http://schemas.microsoft.com/office/drawing/2014/main" val="3638361265"/>
                    </a:ext>
                  </a:extLst>
                </a:gridCol>
                <a:gridCol w="485775">
                  <a:extLst>
                    <a:ext uri="{9D8B030D-6E8A-4147-A177-3AD203B41FA5}">
                      <a16:colId xmlns:a16="http://schemas.microsoft.com/office/drawing/2014/main" val="3775226924"/>
                    </a:ext>
                  </a:extLst>
                </a:gridCol>
                <a:gridCol w="523875">
                  <a:extLst>
                    <a:ext uri="{9D8B030D-6E8A-4147-A177-3AD203B41FA5}">
                      <a16:colId xmlns:a16="http://schemas.microsoft.com/office/drawing/2014/main" val="1466417943"/>
                    </a:ext>
                  </a:extLst>
                </a:gridCol>
                <a:gridCol w="476250">
                  <a:extLst>
                    <a:ext uri="{9D8B030D-6E8A-4147-A177-3AD203B41FA5}">
                      <a16:colId xmlns:a16="http://schemas.microsoft.com/office/drawing/2014/main" val="1134930769"/>
                    </a:ext>
                  </a:extLst>
                </a:gridCol>
                <a:gridCol w="628650">
                  <a:extLst>
                    <a:ext uri="{9D8B030D-6E8A-4147-A177-3AD203B41FA5}">
                      <a16:colId xmlns:a16="http://schemas.microsoft.com/office/drawing/2014/main" val="1915044684"/>
                    </a:ext>
                  </a:extLst>
                </a:gridCol>
                <a:gridCol w="1000126">
                  <a:extLst>
                    <a:ext uri="{9D8B030D-6E8A-4147-A177-3AD203B41FA5}">
                      <a16:colId xmlns:a16="http://schemas.microsoft.com/office/drawing/2014/main" val="2159455534"/>
                    </a:ext>
                  </a:extLst>
                </a:gridCol>
              </a:tblGrid>
              <a:tr h="332604">
                <a:tc>
                  <a:txBody>
                    <a:bodyPr/>
                    <a:lstStyle/>
                    <a:p>
                      <a:pPr algn="l" rtl="0" fontAlgn="b"/>
                      <a:r>
                        <a:rPr lang="en-AU" sz="1100" u="none" strike="noStrike" dirty="0">
                          <a:effectLst/>
                        </a:rPr>
                        <a:t>Times</a:t>
                      </a:r>
                      <a:endParaRPr lang="en-AU"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CDIS Record</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Direct </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Indirect</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Travel</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Total mins</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dirty="0">
                          <a:effectLst/>
                        </a:rPr>
                        <a:t>Funding</a:t>
                      </a:r>
                      <a:endParaRPr lang="en-AU"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62691055"/>
                  </a:ext>
                </a:extLst>
              </a:tr>
              <a:tr h="185467">
                <a:tc>
                  <a:txBody>
                    <a:bodyPr/>
                    <a:lstStyle/>
                    <a:p>
                      <a:pPr algn="l" rtl="0" fontAlgn="b"/>
                      <a:r>
                        <a:rPr lang="en-AU" sz="1100" u="none" strike="noStrike">
                          <a:effectLst/>
                        </a:rPr>
                        <a:t>18 mth KAS</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Oakley</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38</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5</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 </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43</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AU" sz="1100" u="none" strike="noStrike" dirty="0">
                          <a:effectLst/>
                        </a:rPr>
                        <a:t>Universal</a:t>
                      </a:r>
                      <a:endParaRPr lang="en-AU"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87551587"/>
                  </a:ext>
                </a:extLst>
              </a:tr>
              <a:tr h="185467">
                <a:tc>
                  <a:txBody>
                    <a:bodyPr/>
                    <a:lstStyle/>
                    <a:p>
                      <a:pPr algn="l" rtl="0" fontAlgn="b"/>
                      <a:r>
                        <a:rPr lang="en-AU" sz="1100" u="none" strike="noStrike">
                          <a:effectLst/>
                        </a:rPr>
                        <a:t>Additional</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Erin</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2</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2</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dirty="0">
                          <a:effectLst/>
                        </a:rPr>
                        <a:t> </a:t>
                      </a:r>
                      <a:endParaRPr lang="en-AU"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4</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AU" sz="1100" u="none" strike="noStrike" dirty="0">
                          <a:effectLst/>
                        </a:rPr>
                        <a:t>Universal</a:t>
                      </a:r>
                      <a:endParaRPr lang="en-AU"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19238046"/>
                  </a:ext>
                </a:extLst>
              </a:tr>
              <a:tr h="169393">
                <a:tc>
                  <a:txBody>
                    <a:bodyPr/>
                    <a:lstStyle/>
                    <a:p>
                      <a:pPr algn="l" rtl="0" fontAlgn="b"/>
                      <a:r>
                        <a:rPr lang="en-AU" sz="1100" u="none" strike="noStrike">
                          <a:effectLst/>
                        </a:rPr>
                        <a:t>Family Consult</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Aoife</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2</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2</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 </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4</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b="0" i="0" u="none" strike="noStrike" dirty="0">
                          <a:solidFill>
                            <a:srgbClr val="000000"/>
                          </a:solidFill>
                          <a:effectLst/>
                          <a:latin typeface="Calibri" panose="020F0502020204030204" pitchFamily="34" charset="0"/>
                        </a:rPr>
                        <a:t>Family</a:t>
                      </a:r>
                      <a:r>
                        <a:rPr lang="en-AU" sz="1100" b="0" i="0" u="none" strike="noStrike" dirty="0">
                          <a:solidFill>
                            <a:srgbClr val="000000"/>
                          </a:solidFill>
                          <a:effectLst/>
                          <a:latin typeface="Calibri" panose="020F0502020204030204" pitchFamily="34" charset="0"/>
                        </a:rPr>
                        <a:t> Violence</a:t>
                      </a:r>
                    </a:p>
                  </a:txBody>
                  <a:tcPr marL="6350" marR="6350" marT="6350" marB="0" anchor="b"/>
                </a:tc>
                <a:extLst>
                  <a:ext uri="{0D108BD9-81ED-4DB2-BD59-A6C34878D82A}">
                    <a16:rowId xmlns:a16="http://schemas.microsoft.com/office/drawing/2014/main" val="1651988262"/>
                  </a:ext>
                </a:extLst>
              </a:tr>
              <a:tr h="185467">
                <a:tc>
                  <a:txBody>
                    <a:bodyPr/>
                    <a:lstStyle/>
                    <a:p>
                      <a:pPr algn="l" rtl="0" fontAlgn="b"/>
                      <a:r>
                        <a:rPr lang="en-AU" sz="1100" u="none" strike="noStrike">
                          <a:effectLst/>
                        </a:rPr>
                        <a:t>Enhanced</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rtl="0" fontAlgn="b"/>
                      <a:r>
                        <a:rPr lang="en-AU" sz="1100" u="none" strike="noStrike">
                          <a:effectLst/>
                        </a:rPr>
                        <a:t>Marie</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34</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10</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40</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b"/>
                      <a:r>
                        <a:rPr lang="en-AU" sz="1100" u="none" strike="noStrike">
                          <a:effectLst/>
                        </a:rPr>
                        <a:t>84</a:t>
                      </a:r>
                      <a:endParaRPr lang="en-AU"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AU" sz="1100" u="none" strike="noStrike" dirty="0">
                          <a:effectLst/>
                        </a:rPr>
                        <a:t>Enhanced</a:t>
                      </a:r>
                      <a:endParaRPr lang="en-AU"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268144432"/>
                  </a:ext>
                </a:extLst>
              </a:tr>
            </a:tbl>
          </a:graphicData>
        </a:graphic>
      </p:graphicFrame>
    </p:spTree>
    <p:extLst>
      <p:ext uri="{BB962C8B-B14F-4D97-AF65-F5344CB8AC3E}">
        <p14:creationId xmlns:p14="http://schemas.microsoft.com/office/powerpoint/2010/main" val="3477913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194</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McNair</dc:creator>
  <cp:lastModifiedBy>Helen Lees</cp:lastModifiedBy>
  <cp:revision>6</cp:revision>
  <dcterms:created xsi:type="dcterms:W3CDTF">2021-04-22T00:50:39Z</dcterms:created>
  <dcterms:modified xsi:type="dcterms:W3CDTF">2021-04-23T02:47:28Z</dcterms:modified>
</cp:coreProperties>
</file>