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81" r:id="rId7"/>
    <p:sldId id="283" r:id="rId8"/>
    <p:sldId id="295" r:id="rId9"/>
    <p:sldId id="282" r:id="rId10"/>
    <p:sldId id="302" r:id="rId11"/>
    <p:sldId id="312" r:id="rId12"/>
    <p:sldId id="314" r:id="rId13"/>
    <p:sldId id="313" r:id="rId14"/>
    <p:sldId id="315" r:id="rId15"/>
    <p:sldId id="304" r:id="rId16"/>
    <p:sldId id="303" r:id="rId17"/>
    <p:sldId id="306" r:id="rId18"/>
    <p:sldId id="305" r:id="rId19"/>
    <p:sldId id="298" r:id="rId20"/>
    <p:sldId id="307" r:id="rId21"/>
    <p:sldId id="311" r:id="rId22"/>
    <p:sldId id="308" r:id="rId23"/>
    <p:sldId id="309" r:id="rId24"/>
    <p:sldId id="297" r:id="rId25"/>
    <p:sldId id="316" r:id="rId26"/>
    <p:sldId id="317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845" autoAdjust="0"/>
  </p:normalViewPr>
  <p:slideViewPr>
    <p:cSldViewPr>
      <p:cViewPr varScale="1">
        <p:scale>
          <a:sx n="48" d="100"/>
          <a:sy n="48" d="100"/>
        </p:scale>
        <p:origin x="1740" y="4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0CF1-6A20-4E73-99B5-F930820EE894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6346-B944-41A3-934B-C40C1A0CC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095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A38492-8CF3-4646-B915-404E46F15B4C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CFAC14-0501-46A8-90AE-0FBAB604F2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56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baseline="0" dirty="0" smtClean="0"/>
          </a:p>
          <a:p>
            <a:pPr eaLnBrk="1" hangingPunct="1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C8CC-2C08-43B1-BF95-5AE30C0A800D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378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48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84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19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74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169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10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804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70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52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21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None/>
            </a:pPr>
            <a:endParaRPr lang="en-AU" sz="12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65CAB-535B-4D80-B412-E8E73C03B1E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58273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050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20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293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298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3AFC8-AB0B-471D-AE7D-27948167E6A4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80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59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26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65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71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40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FAC14-0501-46A8-90AE-0FBAB604F264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91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8AB4BC-A745-4D0A-AA67-692294213AC3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D365FE-BD70-4018-AB98-4B399552B7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A37F-28BF-4ADA-9A39-DA7049E0A24D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3C26-190E-4328-BF03-718BBA4732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FE9E-E1A5-451C-95D0-F45231A796BC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23F8-77B8-43C2-A486-AFF9A6FD12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EE32-C40D-4E2B-976B-30DE0C84918E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2850-4240-4755-AEF4-0CCD3DD8EA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CE62-F7D2-43E4-9375-0ADD4ABA1617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B633CD-3896-4440-AC3A-C82D0F04FE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D66572-FBFE-49FE-BE90-6EEC8FFBA8BB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2E69E-7A3D-4DD6-BB31-246A6EF6B4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D21129-EE6A-47F8-92A3-1CC661494F63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1CB547-335A-4499-B4C6-B29479ADF0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4D20-DF9B-4EDD-BC5C-C88199874358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4236-6134-46F5-AEF2-C06F442A64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9369-64C2-4C6F-BD6B-E917B0C06689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DF1229-7BBA-4DA1-8D3B-BD94EA2C70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B20B-BA44-468E-81E4-52FCE7F3CA8D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EBED-C7E3-4B22-A07C-F30533C3C4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6E6AF4-AEF8-4C8A-979E-23EBDB45DF65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CD8B824-5AB3-4D58-B4F4-05F3D841F9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821F98B-6561-4834-A873-3464077C366E}" type="datetimeFigureOut">
              <a:rPr lang="en-AU"/>
              <a:pPr>
                <a:defRPr/>
              </a:pPr>
              <a:t>20/03/2018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3A9F4C8B-6055-4164-B346-727C4ADC81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3" r:id="rId2"/>
    <p:sldLayoutId id="2147483798" r:id="rId3"/>
    <p:sldLayoutId id="2147483799" r:id="rId4"/>
    <p:sldLayoutId id="2147483800" r:id="rId5"/>
    <p:sldLayoutId id="2147483794" r:id="rId6"/>
    <p:sldLayoutId id="2147483801" r:id="rId7"/>
    <p:sldLayoutId id="2147483795" r:id="rId8"/>
    <p:sldLayoutId id="2147483802" r:id="rId9"/>
    <p:sldLayoutId id="2147483796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vcommdg3.files.wordpress.com/2011/10/lumberjill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tewart@maroondah.vic.gov.a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alestatepropertyupdate.com.au/2012/06/ladies-giving-footy-the-boot/footytheboo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03350" y="620713"/>
            <a:ext cx="6477000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mtClean="0"/>
              <a:t>PREVENTING VIOLENCE AGAINST WOMEN IN OUR COMMUNITY Project</a:t>
            </a:r>
            <a:endParaRPr lang="en-A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2997200"/>
            <a:ext cx="8642350" cy="6858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mtClean="0"/>
              <a:t>A whole-of-community approach to the prevention of violence against women</a:t>
            </a:r>
            <a:endParaRPr lang="en-AU" dirty="0" smtClean="0"/>
          </a:p>
        </p:txBody>
      </p:sp>
      <p:pic>
        <p:nvPicPr>
          <p:cNvPr id="9220" name="Content Placeholder 6" descr="http://erik/SiteCollectionImages/Logo/KnoxCC%20LOGO%20(rgb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08500"/>
            <a:ext cx="12969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G:\Community Services\COMMUNITY ACCESS &amp; EQUITY\David\Logos\Yarra Ranges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221163"/>
            <a:ext cx="9366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G:\Community Services\COMMUNITY ACCESS &amp; EQUITY\David\Logos\Maroonda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013325"/>
            <a:ext cx="18002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Depot / Operations Centre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r>
              <a:rPr lang="en-AU" dirty="0" smtClean="0"/>
              <a:t>Presentations to staff</a:t>
            </a:r>
          </a:p>
          <a:p>
            <a:pPr>
              <a:spcBef>
                <a:spcPts val="1400"/>
              </a:spcBef>
            </a:pPr>
            <a:r>
              <a:rPr lang="en-AU" dirty="0" smtClean="0"/>
              <a:t>Yarra Ranges Women’s Network</a:t>
            </a:r>
            <a:endParaRPr lang="en-AU" dirty="0"/>
          </a:p>
        </p:txBody>
      </p:sp>
      <p:pic>
        <p:nvPicPr>
          <p:cNvPr id="4" name="Picture 3" descr="Women constr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51250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Gender Matters Workshop</a:t>
            </a:r>
            <a:endParaRPr lang="en-AU" dirty="0"/>
          </a:p>
        </p:txBody>
      </p:sp>
      <p:pic>
        <p:nvPicPr>
          <p:cNvPr id="5" name="Picture 4" descr="Fire Tr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556792"/>
            <a:ext cx="2629139" cy="1971854"/>
          </a:xfrm>
          <a:prstGeom prst="rect">
            <a:avLst/>
          </a:prstGeom>
        </p:spPr>
      </p:pic>
      <p:pic>
        <p:nvPicPr>
          <p:cNvPr id="7" name="Content Placeholder 6" descr="Bratz Dolls 1.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4283968" cy="2856962"/>
          </a:xfrm>
        </p:spPr>
      </p:pic>
      <p:pic>
        <p:nvPicPr>
          <p:cNvPr id="8" name="Picture 7" descr="Barb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700808"/>
            <a:ext cx="2448272" cy="1836204"/>
          </a:xfrm>
          <a:prstGeom prst="rect">
            <a:avLst/>
          </a:prstGeom>
        </p:spPr>
      </p:pic>
      <p:pic>
        <p:nvPicPr>
          <p:cNvPr id="9" name="Picture 8" descr="Iron Man Toy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2730" y="3421172"/>
            <a:ext cx="18540" cy="15655"/>
          </a:xfrm>
          <a:prstGeom prst="rect">
            <a:avLst/>
          </a:prstGeom>
        </p:spPr>
      </p:pic>
      <p:pic>
        <p:nvPicPr>
          <p:cNvPr id="10" name="Picture 9" descr="transformers to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573016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Garnering leadership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Outer East MAV Promoting Gender Equity to Prevent Violence against Women Senior Leadership Engagement Session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3" descr="Educators%20Forum%20201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3996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Garnering leadership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Reports to Senior Leader / Executive Management Teams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Presentations to Directorate Leadership Teams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Inviting leaders to speak at key campaign events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Drawing on Project Control Group influence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Maroondah City Council	</a:t>
            </a:r>
            <a:endParaRPr lang="en-AU" dirty="0"/>
          </a:p>
        </p:txBody>
      </p:sp>
      <p:pic>
        <p:nvPicPr>
          <p:cNvPr id="6" name="Content Placeholder 5" descr="White Ribbon 2012 1.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Promoting the Project / PVAW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Sharing project updates via email, at internal meetings, network meetings, and invitations to council committees.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 Communications teams: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Social media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Media releases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Info posted on council website and staff intranet pages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936104"/>
          </a:xfrm>
        </p:spPr>
        <p:txBody>
          <a:bodyPr/>
          <a:lstStyle/>
          <a:p>
            <a:r>
              <a:rPr lang="en-AU" dirty="0" smtClean="0"/>
              <a:t>Knox Communications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676456" cy="1108720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“Real men don’t hit chicks” 16 Days of Activism Campaign</a:t>
            </a:r>
          </a:p>
          <a:p>
            <a:pPr>
              <a:buNone/>
            </a:pPr>
            <a:r>
              <a:rPr lang="en-AU" dirty="0" smtClean="0"/>
              <a:t>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6264696" cy="39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Emerging Champions</a:t>
            </a:r>
            <a:endParaRPr lang="en-AU" dirty="0"/>
          </a:p>
        </p:txBody>
      </p:sp>
      <p:pic>
        <p:nvPicPr>
          <p:cNvPr id="4" name="Content Placeholder 3" descr="take-act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672408" cy="275430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2648" y="2060848"/>
            <a:ext cx="8153400" cy="40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Working Group members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r>
              <a:rPr lang="en-AU" sz="3200" noProof="0" dirty="0" smtClean="0">
                <a:latin typeface="+mn-lt"/>
              </a:rPr>
              <a:t>Events and contact</a:t>
            </a:r>
            <a:r>
              <a:rPr lang="en-AU" sz="3200" dirty="0" smtClean="0">
                <a:latin typeface="+mn-lt"/>
              </a:rPr>
              <a:t> with the project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A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/>
          <a:lstStyle/>
          <a:p>
            <a:pPr algn="ctr"/>
            <a:r>
              <a:rPr lang="en-AU" sz="4000" dirty="0" smtClean="0"/>
              <a:t>Maroondah White Ribbon Working Group</a:t>
            </a:r>
            <a:r>
              <a:rPr lang="en-AU" dirty="0" smtClean="0"/>
              <a:t>	</a:t>
            </a:r>
            <a:endParaRPr lang="en-AU" dirty="0"/>
          </a:p>
        </p:txBody>
      </p:sp>
      <p:pic>
        <p:nvPicPr>
          <p:cNvPr id="4" name="Content Placeholder 3" descr="White Ribbon Action Team 20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2775" y="2188840"/>
            <a:ext cx="8153400" cy="3318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Influencing Plans and Policy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Participating in consultations</a:t>
            </a:r>
          </a:p>
          <a:p>
            <a:endParaRPr lang="en-AU" dirty="0" smtClean="0"/>
          </a:p>
          <a:p>
            <a:r>
              <a:rPr lang="en-AU" dirty="0" smtClean="0"/>
              <a:t>Contributing to Municipal Public Health and Wellbeing Plan development</a:t>
            </a:r>
            <a:endParaRPr lang="en-AU" dirty="0"/>
          </a:p>
        </p:txBody>
      </p:sp>
      <p:pic>
        <p:nvPicPr>
          <p:cNvPr id="4" name="Picture 3" descr="Document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304" y="2917304"/>
            <a:ext cx="3940696" cy="3940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AU" dirty="0" smtClean="0"/>
              <a:t>Overview</a:t>
            </a:r>
          </a:p>
        </p:txBody>
      </p:sp>
      <p:sp>
        <p:nvSpPr>
          <p:cNvPr id="10243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Background and context</a:t>
            </a:r>
          </a:p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Approach to implementation</a:t>
            </a:r>
          </a:p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Key activities to highlight</a:t>
            </a:r>
          </a:p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Challenges</a:t>
            </a:r>
          </a:p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Resources to share</a:t>
            </a:r>
          </a:p>
          <a:p>
            <a:pPr eaLnBrk="1" hangingPunct="1">
              <a:spcAft>
                <a:spcPts val="600"/>
              </a:spcAft>
            </a:pPr>
            <a:r>
              <a:rPr lang="en-AU" sz="3600" dirty="0" smtClean="0"/>
              <a:t>Questions and discussion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/>
          <a:lstStyle/>
          <a:p>
            <a:r>
              <a:rPr lang="en-AU" sz="4000" dirty="0" smtClean="0"/>
              <a:t>Stimulating interest in PVAW &amp; Gender Equity</a:t>
            </a:r>
            <a:endParaRPr lang="en-AU" sz="4000" dirty="0"/>
          </a:p>
        </p:txBody>
      </p:sp>
      <p:pic>
        <p:nvPicPr>
          <p:cNvPr id="4" name="Content Placeholder 3" descr="http://devcommdg3.files.wordpress.com/2011/10/lumberjill.jpg?w=320&amp;h=246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4608512" cy="391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196752"/>
          </a:xfrm>
        </p:spPr>
        <p:txBody>
          <a:bodyPr/>
          <a:lstStyle/>
          <a:p>
            <a:r>
              <a:rPr lang="en-AU" sz="4000" dirty="0" smtClean="0"/>
              <a:t>Maroondah City Council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Engagement with and support for the project has grown substantially.</a:t>
            </a:r>
          </a:p>
          <a:p>
            <a:pPr>
              <a:spcBef>
                <a:spcPts val="1800"/>
              </a:spcBef>
              <a:buNone/>
            </a:pPr>
            <a:r>
              <a:rPr lang="en-AU" dirty="0" smtClean="0"/>
              <a:t>	Key factors: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Staff awareness raising sessions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Targeted engagement with teams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Meeting with the Corporate Leadership Teams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Senior Leader commitment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Establishment of a White Ribbon Working Group 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Maintaining a focus on gender equity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Managing momentum and prioritising activity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Commitment and resourcing to progress project activities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Pressure to undertake projects externally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Responding to disclosures of violence and sexism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 to share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Generic PVAW Presentation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Shorter PVAW ‘Spiel’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List of PVAW activities by department/team area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Gender Analysis Questions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Gender Equity Statistics</a:t>
            </a:r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AU" smtClean="0"/>
              <a:t>Questions and Discussion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424862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AU" dirty="0" smtClean="0"/>
          </a:p>
          <a:p>
            <a:pPr algn="ctr">
              <a:buFont typeface="Wingdings" pitchFamily="2" charset="2"/>
              <a:buNone/>
            </a:pPr>
            <a:r>
              <a:rPr lang="en-AU" sz="4000" dirty="0" smtClean="0"/>
              <a:t>Anna Stewart</a:t>
            </a:r>
          </a:p>
          <a:p>
            <a:pPr algn="ctr">
              <a:buFont typeface="Wingdings" pitchFamily="2" charset="2"/>
              <a:buNone/>
            </a:pPr>
            <a:r>
              <a:rPr lang="en-AU" dirty="0" smtClean="0"/>
              <a:t>Preventing Violence against Women in Our Community</a:t>
            </a:r>
          </a:p>
          <a:p>
            <a:pPr algn="ctr">
              <a:buFont typeface="Wingdings" pitchFamily="2" charset="2"/>
              <a:buNone/>
            </a:pPr>
            <a:r>
              <a:rPr lang="en-AU" dirty="0" smtClean="0"/>
              <a:t>Project Coordinator</a:t>
            </a:r>
          </a:p>
          <a:p>
            <a:pPr algn="ctr">
              <a:buFont typeface="Wingdings" pitchFamily="2" charset="2"/>
              <a:buNone/>
            </a:pPr>
            <a:r>
              <a:rPr lang="en-AU" dirty="0" smtClean="0"/>
              <a:t>Ph: 0478 489 046</a:t>
            </a:r>
          </a:p>
          <a:p>
            <a:pPr algn="ctr">
              <a:buFont typeface="Wingdings" pitchFamily="2" charset="2"/>
              <a:buNone/>
            </a:pPr>
            <a:r>
              <a:rPr lang="en-AU" dirty="0" smtClean="0"/>
              <a:t>Email: </a:t>
            </a:r>
            <a:r>
              <a:rPr lang="en-AU" dirty="0" smtClean="0">
                <a:hlinkClick r:id="rId3"/>
              </a:rPr>
              <a:t>Anna.Stewart@knox.vic.gov.au</a:t>
            </a:r>
            <a:r>
              <a:rPr lang="en-AU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three Outer East Councils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2800" dirty="0" smtClean="0"/>
              <a:t>Knox City Council</a:t>
            </a:r>
          </a:p>
          <a:p>
            <a:r>
              <a:rPr lang="en-AU" sz="2800" dirty="0" smtClean="0"/>
              <a:t>Maroondah City Council</a:t>
            </a:r>
          </a:p>
          <a:p>
            <a:r>
              <a:rPr lang="en-AU" sz="2800" dirty="0" smtClean="0"/>
              <a:t>Yarra Ranges Council</a:t>
            </a:r>
            <a:endParaRPr lang="en-AU" sz="2800" dirty="0"/>
          </a:p>
        </p:txBody>
      </p:sp>
      <p:pic>
        <p:nvPicPr>
          <p:cNvPr id="12" name="Picture 11" descr="eastern region map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7624" y="3068960"/>
            <a:ext cx="7200800" cy="35010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Governance</a:t>
            </a:r>
            <a:endParaRPr lang="en-A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1520" y="2996952"/>
            <a:ext cx="3021013" cy="3456384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 Control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Kerry Stubbings (Chair)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Director Community Services,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Knox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Kathy Parton (Program Manager)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Manager Community Wellbeing,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Knox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Wendy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Director Community and Leisure Services,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  <a:t>Maroondah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Alison Cran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Director Social and Economic Development,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Yarra Ranges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87624" y="1772816"/>
            <a:ext cx="2230437" cy="936104"/>
          </a:xfrm>
          <a:prstGeom prst="rect">
            <a:avLst/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Anna Stewart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 Coordinator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A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707904" y="1628800"/>
            <a:ext cx="5181376" cy="5040560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Project Working Group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Nicole Hunter (Chair)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Coordinator Community Access &amp; Equity,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Knox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Helen Ruddell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Senior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Program Manager – Economic Development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Knox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Isha Scott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Executive Officer Social &amp; Community Planning,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Yarra Ranges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Cathi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Walker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Social Planning &amp; Development Officer,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Yarra Ranges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Noelene Greene</a:t>
            </a:r>
          </a:p>
          <a:p>
            <a:pPr marL="0" lvl="0" indent="0" algn="ctr" eaLnBrk="1" fontAlgn="base" latinLnBrk="0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Program Manager Community Planning &amp; Development,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  <a:t>Maroondah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Robyn Williams</a:t>
            </a:r>
            <a:endParaRPr lang="en-AU" sz="1400" b="1" dirty="0" smtClean="0">
              <a:latin typeface="Calibri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latin typeface="Calibri" pitchFamily="34" charset="0"/>
              </a:rPr>
              <a:t>Community Safety Officer, </a:t>
            </a:r>
            <a:r>
              <a:rPr lang="en-AU" sz="1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Maroondah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AU" sz="1000" b="1" dirty="0" smtClean="0">
              <a:latin typeface="Calibri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b="1" dirty="0" smtClean="0">
                <a:latin typeface="Calibri" pitchFamily="34" charset="0"/>
              </a:rPr>
              <a:t>Kristine Olaris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latin typeface="Calibri" pitchFamily="34" charset="0"/>
              </a:rPr>
              <a:t>Chief Executive Officer, Women’s Health East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i="1" dirty="0" smtClean="0">
                <a:latin typeface="Calibri" pitchFamily="34" charset="0"/>
              </a:rPr>
              <a:t>Eastern Region Family Violence Partnership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AU" sz="1000" b="1" dirty="0" smtClean="0">
              <a:latin typeface="Calibri" pitchFamily="34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b="1" dirty="0" smtClean="0">
                <a:latin typeface="Calibri" pitchFamily="34" charset="0"/>
              </a:rPr>
              <a:t>Denise Richards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latin typeface="Calibri" pitchFamily="34" charset="0"/>
              </a:rPr>
              <a:t>Regional Integration Coordinator, Eastern Region Family Violence Partnership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tabLst/>
            </a:pP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215516" y="2024844"/>
            <a:ext cx="1080120" cy="864096"/>
          </a:xfrm>
          <a:prstGeom prst="bentConnector3">
            <a:avLst>
              <a:gd name="adj1" fmla="val 7122"/>
            </a:avLst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027" idx="1"/>
          </p:cNvCxnSpPr>
          <p:nvPr/>
        </p:nvCxnSpPr>
        <p:spPr>
          <a:xfrm rot="10800000" flipV="1">
            <a:off x="827584" y="2240868"/>
            <a:ext cx="360040" cy="756084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19872" y="2060848"/>
            <a:ext cx="28803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 to implementation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dirty="0" smtClean="0"/>
              <a:t>Working internally within council to have impact in community </a:t>
            </a:r>
          </a:p>
          <a:p>
            <a:pPr>
              <a:spcBef>
                <a:spcPts val="0"/>
              </a:spcBef>
            </a:pP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dirty="0" smtClean="0"/>
              <a:t>Integrating gender equity into core council business</a:t>
            </a:r>
          </a:p>
          <a:p>
            <a:pPr>
              <a:spcBef>
                <a:spcPts val="0"/>
              </a:spcBef>
              <a:buNone/>
            </a:pP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dirty="0" smtClean="0"/>
              <a:t>Mix of cluster-wide and individual council activity</a:t>
            </a:r>
          </a:p>
          <a:p>
            <a:pPr>
              <a:spcBef>
                <a:spcPts val="0"/>
              </a:spcBef>
              <a:buNone/>
            </a:pPr>
            <a:endParaRPr lang="en-AU" dirty="0" smtClean="0"/>
          </a:p>
          <a:p>
            <a:pPr>
              <a:spcBef>
                <a:spcPts val="0"/>
              </a:spcBef>
            </a:pPr>
            <a:r>
              <a:rPr lang="en-AU" dirty="0" smtClean="0"/>
              <a:t>Action, Research, Evaluation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delivery</a:t>
            </a:r>
            <a:endParaRPr lang="en-AU" dirty="0"/>
          </a:p>
        </p:txBody>
      </p:sp>
      <p:pic>
        <p:nvPicPr>
          <p:cNvPr id="4" name="Content Placeholder 3" descr="Project implementation 1.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1636" y="1600200"/>
            <a:ext cx="809567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Targeting specific teams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AU" dirty="0" smtClean="0"/>
              <a:t>Depot / Operations Centre</a:t>
            </a:r>
          </a:p>
          <a:p>
            <a:r>
              <a:rPr lang="en-AU" dirty="0" smtClean="0"/>
              <a:t>Communications </a:t>
            </a:r>
          </a:p>
          <a:p>
            <a:r>
              <a:rPr lang="en-AU" dirty="0" smtClean="0"/>
              <a:t>Leisure Services</a:t>
            </a:r>
          </a:p>
          <a:p>
            <a:r>
              <a:rPr lang="en-AU" dirty="0" smtClean="0"/>
              <a:t>Facilities</a:t>
            </a:r>
          </a:p>
          <a:p>
            <a:r>
              <a:rPr lang="en-AU" dirty="0" smtClean="0"/>
              <a:t>Economic Development</a:t>
            </a:r>
          </a:p>
          <a:p>
            <a:r>
              <a:rPr lang="en-AU" dirty="0" smtClean="0"/>
              <a:t>Statutory Planning </a:t>
            </a:r>
          </a:p>
          <a:p>
            <a:r>
              <a:rPr lang="en-AU" dirty="0" smtClean="0"/>
              <a:t>Community Safety</a:t>
            </a:r>
          </a:p>
          <a:p>
            <a:r>
              <a:rPr lang="en-AU" dirty="0" smtClean="0"/>
              <a:t>Local Laws</a:t>
            </a:r>
          </a:p>
          <a:p>
            <a:r>
              <a:rPr lang="en-AU" dirty="0" smtClean="0"/>
              <a:t>Home &amp; Community Care</a:t>
            </a:r>
          </a:p>
          <a:p>
            <a:r>
              <a:rPr lang="en-AU" dirty="0" smtClean="0"/>
              <a:t>Maternal &amp; Child Health</a:t>
            </a:r>
          </a:p>
          <a:p>
            <a:r>
              <a:rPr lang="en-AU" dirty="0" smtClean="0"/>
              <a:t>Community Arts</a:t>
            </a:r>
          </a:p>
          <a:p>
            <a:r>
              <a:rPr lang="en-AU" dirty="0" smtClean="0"/>
              <a:t>Youth Services</a:t>
            </a:r>
          </a:p>
          <a:p>
            <a:r>
              <a:rPr lang="en-AU" dirty="0" smtClean="0"/>
              <a:t>Human Resources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Leisure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b="1" dirty="0" smtClean="0"/>
              <a:t>Outer East Cluster PVAW Leisure Services Session</a:t>
            </a:r>
            <a:r>
              <a:rPr lang="en-AU" dirty="0" smtClean="0"/>
              <a:t>: promoting the inclusion, safety and respect of women and girls in sport and recreation</a:t>
            </a:r>
            <a:endParaRPr lang="en-AU" dirty="0"/>
          </a:p>
        </p:txBody>
      </p:sp>
      <p:pic>
        <p:nvPicPr>
          <p:cNvPr id="4" name="Picture 2" descr="footytheboo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665" y="3140969"/>
            <a:ext cx="5785297" cy="33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Facilities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Audits of select facilities</a:t>
            </a:r>
          </a:p>
          <a:p>
            <a:r>
              <a:rPr lang="en-AU" dirty="0" smtClean="0"/>
              <a:t>Incorporating gender-sensitive principles into facility design. </a:t>
            </a:r>
            <a:endParaRPr lang="en-AU" dirty="0"/>
          </a:p>
        </p:txBody>
      </p:sp>
      <p:pic>
        <p:nvPicPr>
          <p:cNvPr id="4" name="Picture 3" descr="Toilet Sig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56992"/>
            <a:ext cx="3095625" cy="30956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  <AGLSSubjectTaxHTField1 xmlns="b2999bd9-dba0-46e4-8521-1f182c80fb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603F0-1044-4537-9B1A-87ED4DF5C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84BC8-BEBA-4203-AE8B-DFF9391FE2AA}">
  <ds:schemaRefs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2999bd9-dba0-46e4-8521-1f182c80fbb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BFA7DF-E373-474B-91A4-2C9405C6D0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2071</TotalTime>
  <Words>567</Words>
  <Application>Microsoft Office PowerPoint</Application>
  <PresentationFormat>On-screen Show (4:3)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PREVENTING VIOLENCE AGAINST WOMEN IN OUR COMMUNITY Project</vt:lpstr>
      <vt:lpstr>Overview</vt:lpstr>
      <vt:lpstr>The three Outer East Councils</vt:lpstr>
      <vt:lpstr>Project Governance</vt:lpstr>
      <vt:lpstr>Approach to implementation </vt:lpstr>
      <vt:lpstr>Project delivery</vt:lpstr>
      <vt:lpstr>Targeting specific teams</vt:lpstr>
      <vt:lpstr>Leisure Services</vt:lpstr>
      <vt:lpstr>Facilities</vt:lpstr>
      <vt:lpstr>Depot / Operations Centre</vt:lpstr>
      <vt:lpstr>Gender Matters Workshop</vt:lpstr>
      <vt:lpstr>Garnering leadership support</vt:lpstr>
      <vt:lpstr>Garnering leadership support</vt:lpstr>
      <vt:lpstr>Maroondah City Council </vt:lpstr>
      <vt:lpstr>Promoting the Project / PVAW</vt:lpstr>
      <vt:lpstr>Knox Communications Team</vt:lpstr>
      <vt:lpstr>Emerging Champions</vt:lpstr>
      <vt:lpstr>Maroondah White Ribbon Working Group </vt:lpstr>
      <vt:lpstr>Influencing Plans and Policy</vt:lpstr>
      <vt:lpstr>Stimulating interest in PVAW &amp; Gender Equity</vt:lpstr>
      <vt:lpstr>Maroondah City Council</vt:lpstr>
      <vt:lpstr>Challenges </vt:lpstr>
      <vt:lpstr>Resources to share </vt:lpstr>
      <vt:lpstr>Questions and Discussion</vt:lpstr>
    </vt:vector>
  </TitlesOfParts>
  <Company>Knox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violence against women in our community - Outer East Metro PVAW Cluster - Mar 2013</dc:title>
  <dc:creator>Knox City Council</dc:creator>
  <cp:lastModifiedBy>Zachary Tangey</cp:lastModifiedBy>
  <cp:revision>357</cp:revision>
  <dcterms:created xsi:type="dcterms:W3CDTF">2012-06-13T22:57:23Z</dcterms:created>
  <dcterms:modified xsi:type="dcterms:W3CDTF">2018-03-19T23:17:16Z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URL">
    <vt:lpwstr>, </vt:lpwstr>
  </property>
  <property fmtid="{D5CDD505-2E9C-101B-9397-08002B2CF9AE}" pid="4" name="AGLSSubject">
    <vt:lpwstr>165;#Family violence|a925b0ef-05da-49ea-b419-827af8496195</vt:lpwstr>
  </property>
  <property fmtid="{D5CDD505-2E9C-101B-9397-08002B2CF9AE}" pid="5" name="Order">
    <vt:r8>1600</vt:r8>
  </property>
  <property fmtid="{D5CDD505-2E9C-101B-9397-08002B2CF9AE}" pid="6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