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9" r:id="rId2"/>
    <p:sldId id="277" r:id="rId3"/>
    <p:sldId id="278" r:id="rId4"/>
    <p:sldId id="279" r:id="rId5"/>
    <p:sldId id="280" r:id="rId6"/>
    <p:sldId id="281" r:id="rId7"/>
    <p:sldId id="282" r:id="rId8"/>
    <p:sldId id="270" r:id="rId9"/>
    <p:sldId id="284" r:id="rId10"/>
    <p:sldId id="285" r:id="rId11"/>
    <p:sldId id="309" r:id="rId12"/>
    <p:sldId id="287" r:id="rId13"/>
    <p:sldId id="288" r:id="rId14"/>
    <p:sldId id="290" r:id="rId15"/>
    <p:sldId id="291" r:id="rId16"/>
    <p:sldId id="294" r:id="rId17"/>
    <p:sldId id="295" r:id="rId18"/>
    <p:sldId id="304" r:id="rId19"/>
    <p:sldId id="301" r:id="rId20"/>
    <p:sldId id="299" r:id="rId21"/>
    <p:sldId id="273" r:id="rId22"/>
    <p:sldId id="302" r:id="rId23"/>
    <p:sldId id="305" r:id="rId24"/>
    <p:sldId id="306" r:id="rId25"/>
    <p:sldId id="308" r:id="rId26"/>
    <p:sldId id="271" r:id="rId27"/>
    <p:sldId id="274" r:id="rId28"/>
  </p:sldIdLst>
  <p:sldSz cx="12192000" cy="6858000"/>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rmstrong (DHHS)" initials="MA(" lastIdx="5" clrIdx="0">
    <p:extLst>
      <p:ext uri="{19B8F6BF-5375-455C-9EA6-DF929625EA0E}">
        <p15:presenceInfo xmlns:p15="http://schemas.microsoft.com/office/powerpoint/2012/main" userId="S::Marcia.Armstrong@dhhs.vic.gov.au::69f364d2-65e0-498a-8153-4ac718b03680" providerId="AD"/>
      </p:ext>
    </p:extLst>
  </p:cmAuthor>
  <p:cmAuthor id="2" name="Helen Lees" initials="HL" lastIdx="3" clrIdx="1">
    <p:extLst>
      <p:ext uri="{19B8F6BF-5375-455C-9EA6-DF929625EA0E}">
        <p15:presenceInfo xmlns:p15="http://schemas.microsoft.com/office/powerpoint/2012/main" userId="Helen Le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11A"/>
    <a:srgbClr val="0072CE"/>
    <a:srgbClr val="007B4B"/>
    <a:srgbClr val="201547"/>
    <a:srgbClr val="004C97"/>
    <a:srgbClr val="D50032"/>
    <a:srgbClr val="008950"/>
    <a:srgbClr val="004EA8"/>
    <a:srgbClr val="871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5417" autoAdjust="0"/>
  </p:normalViewPr>
  <p:slideViewPr>
    <p:cSldViewPr snapToGrid="0" snapToObjects="1">
      <p:cViewPr varScale="1">
        <p:scale>
          <a:sx n="106" d="100"/>
          <a:sy n="106"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12/01/2021</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322000"/>
            <a:ext cx="9468028" cy="1569308"/>
          </a:xfrm>
        </p:spPr>
        <p:txBody>
          <a:bodyPr anchor="t">
            <a:noAutofit/>
          </a:bodyPr>
          <a:lstStyle>
            <a:lvl1pPr algn="l">
              <a:defRPr sz="32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20000" y="4213655"/>
            <a:ext cx="9468028" cy="1112108"/>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90570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8" y="1619999"/>
            <a:ext cx="9540875"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63378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522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99667" y="1619999"/>
            <a:ext cx="5220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71621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619999"/>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428000" y="1619999"/>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135667" y="1626525"/>
            <a:ext cx="338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p>
            <a:pPr>
              <a:defRPr/>
            </a:pPr>
            <a:endParaRPr lang="en-AU"/>
          </a:p>
        </p:txBody>
      </p:sp>
      <p:sp>
        <p:nvSpPr>
          <p:cNvPr id="3" name="Date Placeholder 2">
            <a:extLst>
              <a:ext uri="{FF2B5EF4-FFF2-40B4-BE49-F238E27FC236}">
                <a16:creationId xmlns:a16="http://schemas.microsoft.com/office/drawing/2014/main" id="{7AD40B02-893B-40EF-ACBA-E48CEBC1E7F7}"/>
              </a:ext>
            </a:extLst>
          </p:cNvPr>
          <p:cNvSpPr>
            <a:spLocks noGrp="1"/>
          </p:cNvSpPr>
          <p:nvPr>
            <p:ph type="dt" sz="half" idx="10"/>
          </p:nvPr>
        </p:nvSpPr>
        <p:spPr/>
        <p:txBody>
          <a:bodyPr/>
          <a:lstStyle/>
          <a:p>
            <a:pPr>
              <a:defRPr/>
            </a:pPr>
            <a:endParaRPr lang="en-AU"/>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836110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5"/>
            <a:ext cx="9540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619251"/>
            <a:ext cx="9540000" cy="486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175"/>
            <a:ext cx="64800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2" name="Date Placeholder 1">
            <a:extLst>
              <a:ext uri="{FF2B5EF4-FFF2-40B4-BE49-F238E27FC236}">
                <a16:creationId xmlns:a16="http://schemas.microsoft.com/office/drawing/2014/main" id="{E0E0EC71-6181-4D45-9FC7-978DC20CCD10}"/>
              </a:ext>
            </a:extLst>
          </p:cNvPr>
          <p:cNvSpPr>
            <a:spLocks noGrp="1"/>
          </p:cNvSpPr>
          <p:nvPr>
            <p:ph type="dt" sz="half" idx="2"/>
          </p:nvPr>
        </p:nvSpPr>
        <p:spPr>
          <a:xfrm>
            <a:off x="7740000" y="6480175"/>
            <a:ext cx="25200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800000" y="6486525"/>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a:defRPr/>
            </a:pPr>
            <a:fld id="{15AF9A56-2477-4E54-9B3A-54EF47468CB2}" type="slidenum">
              <a:rPr lang="en-AU" altLang="en-US"/>
              <a:pPr>
                <a:defRPr/>
              </a:pPr>
              <a:t>‹#›</a:t>
            </a:fld>
            <a:endParaRPr lang="en-AU" alt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9E0A571D-C12B-4AD7-B174-9C8847BF3125}"/>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13" r:id="rId2"/>
    <p:sldLayoutId id="2147483914" r:id="rId3"/>
    <p:sldLayoutId id="2147483915" r:id="rId4"/>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C5511A"/>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0" y="248400"/>
            <a:ext cx="9211121" cy="1569308"/>
          </a:xfrm>
        </p:spPr>
        <p:txBody>
          <a:bodyPr anchor="b" anchorCtr="0"/>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0" y="2293200"/>
            <a:ext cx="9211121" cy="1112108"/>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January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Case Summary Screen:</a:t>
            </a:r>
          </a:p>
          <a:p>
            <a:pPr lvl="0" defTabSz="914400" eaLnBrk="0" hangingPunct="0">
              <a:lnSpc>
                <a:spcPct val="100000"/>
              </a:lnSpc>
              <a:spcBef>
                <a:spcPct val="0"/>
              </a:spcBef>
              <a:spcAft>
                <a:spcPct val="0"/>
              </a:spcAft>
              <a:tabLst>
                <a:tab pos="228600" algn="l"/>
                <a:tab pos="457200" algn="l"/>
              </a:tabLst>
            </a:pPr>
            <a:r>
              <a:rPr lang="en-AU" altLang="en-US" sz="1800" b="0" dirty="0"/>
              <a:t>Case</a:t>
            </a:r>
          </a:p>
          <a:p>
            <a:pPr defTabSz="914400" eaLnBrk="0" hangingPunct="0">
              <a:lnSpc>
                <a:spcPct val="100000"/>
              </a:lnSpc>
              <a:spcBef>
                <a:spcPct val="0"/>
              </a:spcBef>
              <a:spcAft>
                <a:spcPct val="0"/>
              </a:spcAft>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shows:</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details of the lead client, </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case start date, and </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(if case was opened from referral) details, including a link to view the Referral screen.</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endPar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defTabSz="914400" eaLnBrk="0" hangingPunct="0">
              <a:lnSpc>
                <a:spcPct val="100000"/>
              </a:lnSpc>
              <a:spcBef>
                <a:spcPct val="0"/>
              </a:spcBef>
              <a:spcAft>
                <a:spcPct val="0"/>
              </a:spcAft>
              <a:tabLst>
                <a:tab pos="228600" algn="l"/>
                <a:tab pos="457200" algn="l"/>
              </a:tabLst>
            </a:pPr>
            <a:r>
              <a:rPr lang="en-AU" sz="1800" dirty="0">
                <a:effectLst/>
                <a:latin typeface="Arial" panose="020B0604020202020204" pitchFamily="34" charset="0"/>
                <a:ea typeface="Times" panose="02020603050405020304" pitchFamily="18" charset="0"/>
                <a:cs typeface="Times New Roman" panose="02020603050405020304" pitchFamily="18" charset="0"/>
              </a:rPr>
              <a:t>Conclusion </a:t>
            </a:r>
            <a:r>
              <a:rPr lang="en-AU" sz="1800" b="0" dirty="0">
                <a:effectLst/>
                <a:latin typeface="Arial" panose="020B0604020202020204" pitchFamily="34" charset="0"/>
                <a:ea typeface="Times" panose="02020603050405020304" pitchFamily="18" charset="0"/>
                <a:cs typeface="Times New Roman" panose="02020603050405020304" pitchFamily="18" charset="0"/>
              </a:rPr>
              <a:t>appears only if the case has been closed. </a:t>
            </a:r>
          </a:p>
          <a:p>
            <a:pPr defTabSz="914400" eaLnBrk="0" hangingPunct="0">
              <a:lnSpc>
                <a:spcPct val="100000"/>
              </a:lnSpc>
              <a:spcBef>
                <a:spcPct val="0"/>
              </a:spcBef>
              <a:spcAft>
                <a:spcPct val="0"/>
              </a:spcAft>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It shows the end date program outcomes: </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fully met </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partially met </a:t>
            </a:r>
            <a:endPar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not met.</a:t>
            </a:r>
          </a:p>
          <a:p>
            <a:pPr defTabSz="914400" eaLnBrk="0" hangingPunct="0">
              <a:lnSpc>
                <a:spcPct val="100000"/>
              </a:lnSpc>
              <a:spcBef>
                <a:spcPct val="0"/>
              </a:spcBef>
              <a:spcAft>
                <a:spcPct val="0"/>
              </a:spcAft>
              <a:tabLst>
                <a:tab pos="228600" algn="l"/>
                <a:tab pos="457200" algn="l"/>
              </a:tabLst>
            </a:pPr>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pPr lvl="0" defTabSz="914400" eaLnBrk="0" hangingPunct="0">
              <a:lnSpc>
                <a:spcPct val="100000"/>
              </a:lnSpc>
              <a:spcBef>
                <a:spcPct val="0"/>
              </a:spcBef>
              <a:spcAft>
                <a:spcPct val="0"/>
              </a:spcAft>
              <a:tabLst>
                <a:tab pos="228600" algn="l"/>
                <a:tab pos="457200" algn="l"/>
              </a:tabLst>
            </a:pPr>
            <a:endParaRPr lang="en-AU" altLang="en-US" sz="1600" b="0" dirty="0"/>
          </a:p>
          <a:p>
            <a:endParaRPr lang="en-AU" dirty="0"/>
          </a:p>
        </p:txBody>
      </p:sp>
      <p:pic>
        <p:nvPicPr>
          <p:cNvPr id="6" name="Picture 5" descr="Screenshot of the screen as described above">
            <a:extLst>
              <a:ext uri="{FF2B5EF4-FFF2-40B4-BE49-F238E27FC236}">
                <a16:creationId xmlns:a16="http://schemas.microsoft.com/office/drawing/2014/main" id="{15A2B9FF-DC1F-49BB-9C89-81D6D2A3661A}"/>
              </a:ext>
            </a:extLst>
          </p:cNvPr>
          <p:cNvPicPr/>
          <p:nvPr/>
        </p:nvPicPr>
        <p:blipFill>
          <a:blip r:embed="rId2">
            <a:extLst>
              <a:ext uri="{28A0092B-C50C-407E-A947-70E740481C1C}">
                <a14:useLocalDpi xmlns:a14="http://schemas.microsoft.com/office/drawing/2010/main" val="0"/>
              </a:ext>
            </a:extLst>
          </a:blip>
          <a:stretch>
            <a:fillRect/>
          </a:stretch>
        </p:blipFill>
        <p:spPr>
          <a:xfrm>
            <a:off x="3106126" y="4281855"/>
            <a:ext cx="7339136" cy="2306270"/>
          </a:xfrm>
          <a:prstGeom prst="rect">
            <a:avLst/>
          </a:prstGeom>
        </p:spPr>
      </p:pic>
    </p:spTree>
    <p:extLst>
      <p:ext uri="{BB962C8B-B14F-4D97-AF65-F5344CB8AC3E}">
        <p14:creationId xmlns:p14="http://schemas.microsoft.com/office/powerpoint/2010/main" val="253264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Case Summary Screen:</a:t>
            </a:r>
          </a:p>
          <a:p>
            <a:pPr lvl="0" defTabSz="914400" eaLnBrk="0" hangingPunct="0">
              <a:lnSpc>
                <a:spcPct val="100000"/>
              </a:lnSpc>
              <a:spcBef>
                <a:spcPct val="0"/>
              </a:spcBef>
              <a:spcAft>
                <a:spcPct val="0"/>
              </a:spcAft>
              <a:tabLst>
                <a:tab pos="228600" algn="l"/>
                <a:tab pos="457200" algn="l"/>
              </a:tabLst>
            </a:pPr>
            <a:r>
              <a:rPr lang="en-AU" altLang="en-US" sz="1800" b="0" dirty="0"/>
              <a:t>Family included as part of this enrolment</a:t>
            </a:r>
          </a:p>
          <a:p>
            <a:pPr lvl="0" defTabSz="914400" eaLnBrk="0" hangingPunct="0">
              <a:lnSpc>
                <a:spcPct val="100000"/>
              </a:lnSpc>
              <a:spcBef>
                <a:spcPct val="0"/>
              </a:spcBef>
              <a:spcAft>
                <a:spcPct val="0"/>
              </a:spcAft>
              <a:tabLst>
                <a:tab pos="228600" algn="l"/>
                <a:tab pos="457200" algn="l"/>
              </a:tabLst>
            </a:pPr>
            <a:endParaRPr lang="en-AU" altLang="en-US" sz="1800" dirty="0"/>
          </a:p>
          <a:p>
            <a:pPr defTabSz="914400" eaLnBrk="0" hangingPunct="0">
              <a:lnSpc>
                <a:spcPct val="100000"/>
              </a:lnSpc>
              <a:spcBef>
                <a:spcPct val="0"/>
              </a:spcBef>
              <a:spcAft>
                <a:spcPct val="0"/>
              </a:spcAft>
              <a:tabLst>
                <a:tab pos="228600" algn="l"/>
                <a:tab pos="457200" algn="l"/>
              </a:tabLs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L</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ists the lead client, and then all clients linked via the client relationship screen. </a:t>
            </a:r>
          </a:p>
          <a:p>
            <a:pPr defTabSz="914400" eaLnBrk="0" hangingPunct="0">
              <a:lnSpc>
                <a:spcPct val="100000"/>
              </a:lnSpc>
              <a:spcBef>
                <a:spcPct val="0"/>
              </a:spcBef>
              <a:spcAft>
                <a:spcPct val="0"/>
              </a:spcAft>
              <a:tabLst>
                <a:tab pos="228600" algn="l"/>
                <a:tab pos="457200" algn="l"/>
              </a:tabLs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defTabSz="914400" eaLnBrk="0" hangingPunct="0">
              <a:lnSpc>
                <a:spcPct val="100000"/>
              </a:lnSpc>
              <a:spcBef>
                <a:spcPct val="0"/>
              </a:spcBef>
              <a:spcAft>
                <a:spcPct val="0"/>
              </a:spcAft>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Click or unclick the checkboxes next to the names of any related clients you wish to add or remove from this case.</a:t>
            </a:r>
          </a:p>
          <a:p>
            <a:pPr defTabSz="914400" eaLnBrk="0" hangingPunct="0">
              <a:lnSpc>
                <a:spcPct val="100000"/>
              </a:lnSpc>
              <a:spcBef>
                <a:spcPct val="0"/>
              </a:spcBef>
              <a:spcAft>
                <a:spcPct val="0"/>
              </a:spcAft>
              <a:tabLst>
                <a:tab pos="228600" algn="l"/>
                <a:tab pos="457200" algn="l"/>
              </a:tabLs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defTabSz="914400" eaLnBrk="0" hangingPunct="0">
              <a:lnSpc>
                <a:spcPct val="100000"/>
              </a:lnSpc>
              <a:spcBef>
                <a:spcPct val="0"/>
              </a:spcBef>
              <a:spcAft>
                <a:spcPct val="0"/>
              </a:spcAft>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you close the Case Summary Screen, any case changes you have made will be reflected in the client notes.</a:t>
            </a:r>
          </a:p>
          <a:p>
            <a:pPr marL="28575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endPar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pic>
        <p:nvPicPr>
          <p:cNvPr id="7" name="Picture 6" descr="Screenshot of the screen as described on slide">
            <a:extLst>
              <a:ext uri="{FF2B5EF4-FFF2-40B4-BE49-F238E27FC236}">
                <a16:creationId xmlns:a16="http://schemas.microsoft.com/office/drawing/2014/main" id="{FEA13194-1BF0-4741-A123-00DFCC04931E}"/>
              </a:ext>
            </a:extLst>
          </p:cNvPr>
          <p:cNvPicPr>
            <a:picLocks noChangeAspect="1"/>
          </p:cNvPicPr>
          <p:nvPr/>
        </p:nvPicPr>
        <p:blipFill>
          <a:blip r:embed="rId2"/>
          <a:stretch>
            <a:fillRect/>
          </a:stretch>
        </p:blipFill>
        <p:spPr>
          <a:xfrm>
            <a:off x="3784348" y="4466342"/>
            <a:ext cx="6992723" cy="1725392"/>
          </a:xfrm>
          <a:prstGeom prst="rect">
            <a:avLst/>
          </a:prstGeom>
        </p:spPr>
      </p:pic>
    </p:spTree>
    <p:extLst>
      <p:ext uri="{BB962C8B-B14F-4D97-AF65-F5344CB8AC3E}">
        <p14:creationId xmlns:p14="http://schemas.microsoft.com/office/powerpoint/2010/main" val="293137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719138" y="1619999"/>
            <a:ext cx="10710862" cy="4968126"/>
          </a:xfrm>
        </p:spPr>
        <p:txBody>
          <a:bodyPr/>
          <a:lstStyle/>
          <a:p>
            <a:r>
              <a:rPr lang="en-AU" sz="1800" dirty="0"/>
              <a:t>Managing a case - </a:t>
            </a:r>
            <a:r>
              <a:rPr lang="en-AU" altLang="en-US" sz="1800" dirty="0"/>
              <a:t>Issues</a:t>
            </a:r>
            <a:r>
              <a:rPr lang="en-AU" sz="1800" dirty="0"/>
              <a:t>:</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section lists categories of issues of why the family has been enrolled (EMCH program guidelines, 2018). </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These are the same Referral Reasons that can be added to an Internal Referral, and initially will be pre-populated with these Reasons </a:t>
            </a:r>
            <a:r>
              <a:rPr lang="en-AU" sz="1600" b="0" dirty="0">
                <a:effectLst/>
                <a:latin typeface="Arial" panose="020B0604020202020204" pitchFamily="34" charset="0"/>
                <a:ea typeface="Times" panose="02020603050405020304" pitchFamily="18" charset="0"/>
                <a:cs typeface="Times New Roman" panose="02020603050405020304" pitchFamily="18" charset="0"/>
              </a:rPr>
              <a:t>(minimum of two for EMCH referrals).</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Issues can be added or removed from the Case Summary screen at any time. </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list reflects the current understanding of the issues being addressed by the case, if an issue is not relevant to the case, it should be removed.</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add an Issue, select from the Issues dropdown list and click the green plus symbol on the right. It will be listed as seen in the image below, if correctly added.</a:t>
            </a:r>
          </a:p>
          <a:p>
            <a:pPr>
              <a:lnSpc>
                <a:spcPct val="100000"/>
              </a:lnSpc>
              <a:spcBef>
                <a:spcPts val="600"/>
              </a:spcBef>
              <a:spcAft>
                <a:spcPts val="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remove an Issue, click red cross.</a:t>
            </a:r>
          </a:p>
          <a:p>
            <a:pPr>
              <a:lnSpc>
                <a:spcPct val="100000"/>
              </a:lnSpc>
              <a:spcBef>
                <a:spcPts val="600"/>
              </a:spcBef>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Bef>
                <a:spcPts val="600"/>
              </a:spcBef>
              <a:spcAft>
                <a:spcPts val="600"/>
              </a:spcAft>
            </a:pP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view all additions and deletions click the History link below the Issues dropdown.</a:t>
            </a:r>
          </a:p>
          <a:p>
            <a:endParaRPr lang="en-AU" dirty="0"/>
          </a:p>
        </p:txBody>
      </p:sp>
      <p:pic>
        <p:nvPicPr>
          <p:cNvPr id="7" name="Picture 6" descr="Screenshot of the screen as described on the slide">
            <a:extLst>
              <a:ext uri="{FF2B5EF4-FFF2-40B4-BE49-F238E27FC236}">
                <a16:creationId xmlns:a16="http://schemas.microsoft.com/office/drawing/2014/main" id="{BA87F2A4-5761-4771-9937-9AD558A834F4}"/>
              </a:ext>
            </a:extLst>
          </p:cNvPr>
          <p:cNvPicPr/>
          <p:nvPr/>
        </p:nvPicPr>
        <p:blipFill>
          <a:blip r:embed="rId2">
            <a:extLst>
              <a:ext uri="{28A0092B-C50C-407E-A947-70E740481C1C}">
                <a14:useLocalDpi xmlns:a14="http://schemas.microsoft.com/office/drawing/2010/main" val="0"/>
              </a:ext>
            </a:extLst>
          </a:blip>
          <a:stretch>
            <a:fillRect/>
          </a:stretch>
        </p:blipFill>
        <p:spPr>
          <a:xfrm>
            <a:off x="5020407" y="4617484"/>
            <a:ext cx="6198577" cy="1370078"/>
          </a:xfrm>
          <a:prstGeom prst="rect">
            <a:avLst/>
          </a:prstGeom>
        </p:spPr>
      </p:pic>
    </p:spTree>
    <p:extLst>
      <p:ext uri="{BB962C8B-B14F-4D97-AF65-F5344CB8AC3E}">
        <p14:creationId xmlns:p14="http://schemas.microsoft.com/office/powerpoint/2010/main" val="365661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a:t>
            </a:r>
            <a:r>
              <a:rPr lang="en-AU" altLang="en-US" sz="1800" dirty="0"/>
              <a:t>Goals</a:t>
            </a:r>
            <a:endParaRPr lang="en-AU" altLang="en-US" sz="1800" b="0" dirty="0">
              <a:solidFill>
                <a:schemeClr val="tx1"/>
              </a:solidFill>
            </a:endParaRPr>
          </a:p>
          <a:p>
            <a:pPr>
              <a:lnSpc>
                <a:spcPct val="100000"/>
              </a:lnSpc>
              <a:spcAft>
                <a:spcPts val="600"/>
              </a:spcAf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The goals that have been identified and agreed to as part of the Child and Family Action Plan.</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To add a new goal, click the Add Goal button and a new Add/Edit Goal screen will popup.</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To edit an existing goal, click the pencil icon on the right of the goal you wish to edit.</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Once created, goals cannot be deleted, but all the fields within a goal can be edited.</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To view a log of all changes to a goal, click the History link on the right of the goal.</a:t>
            </a:r>
          </a:p>
          <a:p>
            <a:pPr marL="342900" lvl="0" indent="-342900">
              <a:lnSpc>
                <a:spcPct val="100000"/>
              </a:lnSpc>
              <a:spcAft>
                <a:spcPts val="200"/>
              </a:spcAft>
              <a:buFont typeface="Calibri" panose="020F0502020204030204" pitchFamily="34" charset="0"/>
              <a:buChar char="•"/>
              <a:tabLst>
                <a:tab pos="228600" algn="l"/>
                <a:tab pos="457200" algn="l"/>
              </a:tabLst>
            </a:pP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pic>
        <p:nvPicPr>
          <p:cNvPr id="7" name="Picture 6" descr="Screenshot of the screen as described above">
            <a:extLst>
              <a:ext uri="{FF2B5EF4-FFF2-40B4-BE49-F238E27FC236}">
                <a16:creationId xmlns:a16="http://schemas.microsoft.com/office/drawing/2014/main" id="{6D899AB1-CF47-46EF-A940-73DD631C8099}"/>
              </a:ext>
            </a:extLst>
          </p:cNvPr>
          <p:cNvPicPr/>
          <p:nvPr/>
        </p:nvPicPr>
        <p:blipFill>
          <a:blip r:embed="rId2">
            <a:extLst>
              <a:ext uri="{28A0092B-C50C-407E-A947-70E740481C1C}">
                <a14:useLocalDpi xmlns:a14="http://schemas.microsoft.com/office/drawing/2010/main" val="0"/>
              </a:ext>
            </a:extLst>
          </a:blip>
          <a:stretch>
            <a:fillRect/>
          </a:stretch>
        </p:blipFill>
        <p:spPr>
          <a:xfrm>
            <a:off x="1239715" y="4299438"/>
            <a:ext cx="8132885" cy="1767987"/>
          </a:xfrm>
          <a:prstGeom prst="rect">
            <a:avLst/>
          </a:prstGeom>
        </p:spPr>
      </p:pic>
    </p:spTree>
    <p:extLst>
      <p:ext uri="{BB962C8B-B14F-4D97-AF65-F5344CB8AC3E}">
        <p14:creationId xmlns:p14="http://schemas.microsoft.com/office/powerpoint/2010/main" val="419226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a:t>
            </a:r>
            <a:r>
              <a:rPr lang="en-AU" altLang="en-US" sz="1800" dirty="0"/>
              <a:t>Goals (Add/Edit)</a:t>
            </a:r>
            <a:endParaRPr lang="en-AU" altLang="en-US" sz="1800" b="0" dirty="0">
              <a:solidFill>
                <a:schemeClr val="tx1"/>
              </a:solidFill>
            </a:endParaRP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These fields are completed/edited when a goal is first created, and can be edited at any time.</a:t>
            </a:r>
          </a:p>
          <a:p>
            <a:pPr>
              <a:lnSpc>
                <a:spcPct val="10000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Category: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dropdown offers a list of high-level categories for each Integrated Program. Enhanced MCH categories are the domains as specified in the EMCH program guidelines (2018), and are prefaced in the list with “EMCH:”</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the category that best aligns with the goal you are adding. </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field is</a:t>
            </a:r>
            <a:r>
              <a:rPr lang="en-AU" sz="1600" b="0" dirty="0">
                <a:effectLst/>
                <a:latin typeface="Arial" panose="020B0604020202020204" pitchFamily="34" charset="0"/>
                <a:ea typeface="Times" panose="02020603050405020304" pitchFamily="18" charset="0"/>
                <a:cs typeface="Times New Roman" panose="02020603050405020304" pitchFamily="18" charset="0"/>
              </a:rPr>
              <a:t> mandatory.</a:t>
            </a:r>
          </a:p>
          <a:p>
            <a:pPr marL="342900" lvl="0" indent="-342900">
              <a:lnSpc>
                <a:spcPct val="100000"/>
              </a:lnSpc>
              <a:spcAft>
                <a:spcPts val="200"/>
              </a:spcAft>
              <a:buFont typeface="Calibri" panose="020F0502020204030204" pitchFamily="34" charset="0"/>
              <a:buChar char="•"/>
              <a:tabLst>
                <a:tab pos="228600" algn="l"/>
                <a:tab pos="457200" algn="l"/>
              </a:tabLst>
            </a:pPr>
            <a:endParaRPr lang="en-AU" sz="1600" b="0" dirty="0">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Description</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This free text field describes the goal.</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field will appear on the Case Summary Screen so you can identify the goal. </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field is </a:t>
            </a:r>
            <a:r>
              <a:rPr lang="en-AU" sz="1600" b="0" dirty="0">
                <a:effectLst/>
                <a:latin typeface="Arial" panose="020B0604020202020204" pitchFamily="34" charset="0"/>
                <a:ea typeface="Times" panose="02020603050405020304" pitchFamily="18" charset="0"/>
                <a:cs typeface="Times New Roman" panose="02020603050405020304" pitchFamily="18" charset="0"/>
              </a:rPr>
              <a:t>mandatory</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t>
            </a:r>
          </a:p>
          <a:p>
            <a:endParaRPr lang="en-AU" dirty="0"/>
          </a:p>
        </p:txBody>
      </p:sp>
    </p:spTree>
    <p:extLst>
      <p:ext uri="{BB962C8B-B14F-4D97-AF65-F5344CB8AC3E}">
        <p14:creationId xmlns:p14="http://schemas.microsoft.com/office/powerpoint/2010/main" val="269919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351693" y="1619999"/>
            <a:ext cx="7209692" cy="4860000"/>
          </a:xfrm>
        </p:spPr>
        <p:txBody>
          <a:bodyPr/>
          <a:lstStyle/>
          <a:p>
            <a:r>
              <a:rPr lang="en-AU" sz="1800" dirty="0"/>
              <a:t>Managing a case - </a:t>
            </a:r>
            <a:r>
              <a:rPr lang="en-AU" altLang="en-US" sz="1800" dirty="0"/>
              <a:t>Goals (Add/Edit)</a:t>
            </a:r>
            <a:endParaRPr lang="en-AU" altLang="en-US" sz="1800" b="0" dirty="0">
              <a:solidFill>
                <a:schemeClr val="tx1"/>
              </a:solidFill>
            </a:endParaRPr>
          </a:p>
          <a:p>
            <a:pPr>
              <a:lnSpc>
                <a:spcPct val="100000"/>
              </a:lnSpc>
              <a:spcAft>
                <a:spcPts val="600"/>
              </a:spcAft>
            </a:pPr>
            <a:r>
              <a:rPr lang="en-AU" sz="1800" b="0" dirty="0">
                <a:effectLst/>
                <a:latin typeface="Arial" panose="020B0604020202020204" pitchFamily="34" charset="0"/>
                <a:ea typeface="Times" panose="02020603050405020304" pitchFamily="18" charset="0"/>
                <a:cs typeface="Times New Roman" panose="02020603050405020304" pitchFamily="18" charset="0"/>
              </a:rPr>
              <a:t>Nurse Actions: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Add any actions that have been agreed the practitioner will undertake in pursuit of achieving this goal. </a:t>
            </a:r>
          </a:p>
          <a:p>
            <a:pPr>
              <a:lnSpc>
                <a:spcPct val="100000"/>
              </a:lnSpc>
              <a:spcAft>
                <a:spcPts val="600"/>
              </a:spcAft>
            </a:pPr>
            <a:r>
              <a:rPr lang="en-AU" sz="1800" b="0" dirty="0">
                <a:effectLst/>
                <a:latin typeface="Arial" panose="020B0604020202020204" pitchFamily="34" charset="0"/>
                <a:ea typeface="Times" panose="02020603050405020304" pitchFamily="18" charset="0"/>
                <a:cs typeface="Times New Roman" panose="02020603050405020304" pitchFamily="18" charset="0"/>
              </a:rPr>
              <a:t>Family actions</a:t>
            </a:r>
            <a:r>
              <a:rPr lang="en-AU" sz="1800" dirty="0">
                <a:effectLst/>
                <a:latin typeface="Arial" panose="020B0604020202020204" pitchFamily="34" charset="0"/>
                <a:ea typeface="Times" panose="02020603050405020304" pitchFamily="18" charset="0"/>
                <a:cs typeface="Times New Roman" panose="02020603050405020304" pitchFamily="18" charset="0"/>
              </a:rPr>
              <a:t>:</a:t>
            </a: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Add any actions that it has been agreed the family will undertake in pursuit of achieving this goal. </a:t>
            </a:r>
          </a:p>
          <a:p>
            <a:pPr lvl="0">
              <a:lnSpc>
                <a:spcPct val="100000"/>
              </a:lnSpc>
              <a:spcAft>
                <a:spcPts val="200"/>
              </a:spcAft>
              <a:tabLst>
                <a:tab pos="228600" algn="l"/>
                <a:tab pos="457200" algn="l"/>
              </a:tabLs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Actions added here need to be reviewed, further actions can be added, and agreed actions can be edited or removed</a:t>
            </a:r>
          </a:p>
          <a:p>
            <a:r>
              <a:rPr lang="en-AU" sz="1800" dirty="0">
                <a:latin typeface="Arial" panose="020B0604020202020204" pitchFamily="34" charset="0"/>
                <a:ea typeface="MS Mincho" panose="02020609040205080304" pitchFamily="49" charset="-128"/>
                <a:cs typeface="Times New Roman" panose="02020603050405020304" pitchFamily="18" charset="0"/>
              </a:rPr>
              <a:t>Goal (Update fields)</a:t>
            </a:r>
          </a:p>
          <a:p>
            <a:pPr>
              <a:lnSpc>
                <a:spcPct val="100000"/>
              </a:lnSpc>
              <a:spcAft>
                <a:spcPts val="600"/>
              </a:spcAf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Progress: This free text field notes the progress towards the goal. </a:t>
            </a:r>
          </a:p>
          <a:p>
            <a:pPr marL="342900" lvl="0" indent="-342900">
              <a:lnSpc>
                <a:spcPct val="100000"/>
              </a:lnSpc>
              <a:spcAft>
                <a:spcPts val="200"/>
              </a:spcAft>
              <a:buFont typeface="Calibri" panose="020F0502020204030204" pitchFamily="34" charset="0"/>
              <a:buChar char="•"/>
              <a:tabLst>
                <a:tab pos="228600" algn="l"/>
                <a:tab pos="457200" algn="l"/>
              </a:tabLs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After a goal has been created but before it is finalised, this field is the main field that nurses document to update the goal. </a:t>
            </a:r>
          </a:p>
          <a:p>
            <a:pPr marL="342900" lvl="0" indent="-342900">
              <a:lnSpc>
                <a:spcPct val="100000"/>
              </a:lnSpc>
              <a:spcAft>
                <a:spcPts val="600"/>
              </a:spcAft>
              <a:buFont typeface="Calibri" panose="020F0502020204030204" pitchFamily="34" charset="0"/>
              <a:buChar char="•"/>
              <a:tabLst>
                <a:tab pos="228600" algn="l"/>
                <a:tab pos="457200" algn="l"/>
              </a:tabLst>
            </a:pPr>
            <a:r>
              <a:rPr lang="en-AU" sz="1800" b="0" dirty="0">
                <a:solidFill>
                  <a:schemeClr val="tx1"/>
                </a:solidFill>
                <a:latin typeface="Arial" panose="020B0604020202020204" pitchFamily="34" charset="0"/>
                <a:ea typeface="Times" panose="02020603050405020304" pitchFamily="18" charset="0"/>
                <a:cs typeface="Times New Roman" panose="02020603050405020304" pitchFamily="18" charset="0"/>
              </a:rPr>
              <a:t>Once the Add/Edit Goal screen is saved, any notes typed into this field will be in the Progress section.</a:t>
            </a:r>
          </a:p>
          <a:p>
            <a:pPr lvl="0">
              <a:lnSpc>
                <a:spcPct val="100000"/>
              </a:lnSpc>
              <a:spcAft>
                <a:spcPts val="200"/>
              </a:spcAft>
              <a:tabLst>
                <a:tab pos="228600" algn="l"/>
                <a:tab pos="457200" algn="l"/>
              </a:tabLst>
            </a:pP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sz="1800" dirty="0"/>
          </a:p>
        </p:txBody>
      </p:sp>
      <p:pic>
        <p:nvPicPr>
          <p:cNvPr id="6" name="Picture 5" descr="Screenshot of the screen as described above">
            <a:extLst>
              <a:ext uri="{FF2B5EF4-FFF2-40B4-BE49-F238E27FC236}">
                <a16:creationId xmlns:a16="http://schemas.microsoft.com/office/drawing/2014/main" id="{80F84A1E-7A3E-4B5D-8761-0CD6B2B5ABEB}"/>
              </a:ext>
            </a:extLst>
          </p:cNvPr>
          <p:cNvPicPr/>
          <p:nvPr/>
        </p:nvPicPr>
        <p:blipFill>
          <a:blip r:embed="rId2">
            <a:extLst>
              <a:ext uri="{28A0092B-C50C-407E-A947-70E740481C1C}">
                <a14:useLocalDpi xmlns:a14="http://schemas.microsoft.com/office/drawing/2010/main" val="0"/>
              </a:ext>
            </a:extLst>
          </a:blip>
          <a:stretch>
            <a:fillRect/>
          </a:stretch>
        </p:blipFill>
        <p:spPr>
          <a:xfrm>
            <a:off x="7561385" y="2637693"/>
            <a:ext cx="4545013" cy="3156438"/>
          </a:xfrm>
          <a:prstGeom prst="rect">
            <a:avLst/>
          </a:prstGeom>
        </p:spPr>
      </p:pic>
    </p:spTree>
    <p:extLst>
      <p:ext uri="{BB962C8B-B14F-4D97-AF65-F5344CB8AC3E}">
        <p14:creationId xmlns:p14="http://schemas.microsoft.com/office/powerpoint/2010/main" val="294912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a:t>
            </a:r>
            <a:r>
              <a:rPr lang="en-AU" altLang="en-US" sz="1800" dirty="0"/>
              <a:t>Goals (Closure fields)</a:t>
            </a:r>
            <a:endParaRPr lang="en-AU" sz="1800" dirty="0"/>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 closure fields are used to close the goal.</a:t>
            </a:r>
          </a:p>
          <a:p>
            <a:pPr>
              <a:lnSpc>
                <a:spcPct val="100000"/>
              </a:lnSpc>
              <a:spcAft>
                <a:spcPts val="600"/>
              </a:spcAft>
            </a:pPr>
            <a:r>
              <a:rPr lang="en-AU" sz="1600" b="0" dirty="0">
                <a:effectLst/>
                <a:latin typeface="Arial" panose="020B0604020202020204" pitchFamily="34" charset="0"/>
                <a:ea typeface="Times" panose="02020603050405020304" pitchFamily="18" charset="0"/>
                <a:cs typeface="Times New Roman" panose="02020603050405020304" pitchFamily="18" charset="0"/>
              </a:rPr>
              <a:t>Outcome: </a:t>
            </a:r>
          </a:p>
          <a:p>
            <a:pPr marL="285750" indent="-285750">
              <a:lnSpc>
                <a:spcPct val="100000"/>
              </a:lnSpc>
              <a:spcAft>
                <a:spcPts val="6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 fully met </a:t>
            </a: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marL="285750" indent="-285750">
              <a:lnSpc>
                <a:spcPct val="100000"/>
              </a:lnSpc>
              <a:spcAft>
                <a:spcPts val="6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 partially met </a:t>
            </a:r>
          </a:p>
          <a:p>
            <a:pPr marL="285750" indent="-285750">
              <a:lnSpc>
                <a:spcPct val="100000"/>
              </a:lnSpc>
              <a:spcAft>
                <a:spcPts val="6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 not met. </a:t>
            </a:r>
          </a:p>
          <a:p>
            <a:pPr>
              <a:lnSpc>
                <a:spcPct val="100000"/>
              </a:lnSpc>
              <a:spcAft>
                <a:spcPts val="600"/>
              </a:spcAft>
            </a:pPr>
            <a:r>
              <a:rPr lang="en-AU" sz="1600" b="0" dirty="0">
                <a:effectLst/>
                <a:latin typeface="Arial" panose="020B0604020202020204" pitchFamily="34" charset="0"/>
                <a:ea typeface="Times" panose="02020603050405020304" pitchFamily="18" charset="0"/>
                <a:cs typeface="Times New Roman" panose="02020603050405020304" pitchFamily="18" charset="0"/>
              </a:rPr>
              <a:t>Final update</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Type your final update/summary here, when no further work will be undertaken on this goal.</a:t>
            </a:r>
          </a:p>
          <a:p>
            <a:pPr marL="342900" lvl="0" indent="-342900">
              <a:lnSpc>
                <a:spcPct val="100000"/>
              </a:lnSpc>
              <a:spcAft>
                <a:spcPts val="600"/>
              </a:spcAft>
              <a:buFont typeface="Calibri" panose="020F0502020204030204" pitchFamily="34" charset="0"/>
              <a:buChar char="•"/>
              <a:tabLst>
                <a:tab pos="228600" algn="l"/>
                <a:tab pos="457200" algn="l"/>
              </a:tabLs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pic>
        <p:nvPicPr>
          <p:cNvPr id="7" name="Picture 6" descr="Screenshot of the information as described on the slide">
            <a:extLst>
              <a:ext uri="{FF2B5EF4-FFF2-40B4-BE49-F238E27FC236}">
                <a16:creationId xmlns:a16="http://schemas.microsoft.com/office/drawing/2014/main" id="{455B1E78-DCA2-4C1F-95B6-BBC5D1F0D97B}"/>
              </a:ext>
            </a:extLst>
          </p:cNvPr>
          <p:cNvPicPr/>
          <p:nvPr/>
        </p:nvPicPr>
        <p:blipFill>
          <a:blip r:embed="rId2">
            <a:extLst>
              <a:ext uri="{28A0092B-C50C-407E-A947-70E740481C1C}">
                <a14:useLocalDpi xmlns:a14="http://schemas.microsoft.com/office/drawing/2010/main" val="0"/>
              </a:ext>
            </a:extLst>
          </a:blip>
          <a:stretch>
            <a:fillRect/>
          </a:stretch>
        </p:blipFill>
        <p:spPr>
          <a:xfrm>
            <a:off x="719137" y="4677508"/>
            <a:ext cx="7185147" cy="1802491"/>
          </a:xfrm>
          <a:prstGeom prst="rect">
            <a:avLst/>
          </a:prstGeom>
        </p:spPr>
      </p:pic>
    </p:spTree>
    <p:extLst>
      <p:ext uri="{BB962C8B-B14F-4D97-AF65-F5344CB8AC3E}">
        <p14:creationId xmlns:p14="http://schemas.microsoft.com/office/powerpoint/2010/main" val="279119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a:t>
            </a:r>
            <a:r>
              <a:rPr lang="en-AU" altLang="en-US" sz="1800" dirty="0"/>
              <a:t>Case Delivery</a:t>
            </a:r>
            <a:endParaRPr lang="en-AU" sz="1800" dirty="0"/>
          </a:p>
          <a:p>
            <a:pPr>
              <a:lnSpc>
                <a:spcPct val="100000"/>
              </a:lnSpc>
              <a:spcBef>
                <a:spcPts val="600"/>
              </a:spcBef>
              <a:spcAft>
                <a:spcPts val="0"/>
              </a:spcAft>
              <a:tabLst>
                <a:tab pos="180975"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section lists all completed consultations &amp; ‘Client Not Present’ actions associated with case.</a:t>
            </a:r>
          </a:p>
          <a:p>
            <a:pPr marL="342900" lvl="0" indent="-342900">
              <a:lnSpc>
                <a:spcPct val="100000"/>
              </a:lnSpc>
              <a:spcAft>
                <a:spcPts val="600"/>
              </a:spcAft>
              <a:buFont typeface="Calibri" panose="020F0502020204030204" pitchFamily="34" charset="0"/>
              <a:buChar char="•"/>
              <a:tabLst>
                <a:tab pos="228600" algn="l"/>
                <a:tab pos="457200" algn="l"/>
              </a:tabLs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ct val="100000"/>
              </a:lnSpc>
              <a:spcAft>
                <a:spcPts val="600"/>
              </a:spcAft>
              <a:buFont typeface="Calibri" panose="020F0502020204030204" pitchFamily="34" charset="0"/>
              <a:buChar char="•"/>
              <a:tabLst>
                <a:tab pos="228600" algn="l"/>
                <a:tab pos="457200" algn="l"/>
              </a:tabLst>
            </a:pP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ct val="100000"/>
              </a:lnSpc>
              <a:spcAft>
                <a:spcPts val="600"/>
              </a:spcAft>
              <a:buFont typeface="Calibri" panose="020F0502020204030204" pitchFamily="34" charset="0"/>
              <a:buChar char="•"/>
              <a:tabLst>
                <a:tab pos="228600" algn="l"/>
                <a:tab pos="457200" algn="l"/>
              </a:tabLs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view the record of a completed consultation or ‘Client Not Present’ action, click the </a:t>
            </a:r>
            <a:r>
              <a:rPr lang="en-AU" sz="1600" b="0" dirty="0">
                <a:solidFill>
                  <a:srgbClr val="0072CE"/>
                </a:solidFill>
                <a:effectLst/>
                <a:latin typeface="Arial" panose="020B0604020202020204" pitchFamily="34" charset="0"/>
                <a:ea typeface="Times" panose="02020603050405020304" pitchFamily="18" charset="0"/>
                <a:cs typeface="Times New Roman" panose="02020603050405020304" pitchFamily="18" charset="0"/>
              </a:rPr>
              <a:t>link</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in the Detail column.</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section shows the accumulated time spent on the listed events, as Direct time, Indirect time, Travel time, and the total of all three.</a:t>
            </a:r>
          </a:p>
          <a:p>
            <a:endParaRPr lang="en-AU" dirty="0"/>
          </a:p>
        </p:txBody>
      </p:sp>
      <p:pic>
        <p:nvPicPr>
          <p:cNvPr id="6" name="Picture 5" descr="Screenshot of the screen as described on slide">
            <a:extLst>
              <a:ext uri="{FF2B5EF4-FFF2-40B4-BE49-F238E27FC236}">
                <a16:creationId xmlns:a16="http://schemas.microsoft.com/office/drawing/2014/main" id="{C7957C3C-2E4A-48CC-B8A0-11DF37817CEB}"/>
              </a:ext>
            </a:extLst>
          </p:cNvPr>
          <p:cNvPicPr/>
          <p:nvPr/>
        </p:nvPicPr>
        <p:blipFill>
          <a:blip r:embed="rId2">
            <a:extLst>
              <a:ext uri="{28A0092B-C50C-407E-A947-70E740481C1C}">
                <a14:useLocalDpi xmlns:a14="http://schemas.microsoft.com/office/drawing/2010/main" val="0"/>
              </a:ext>
            </a:extLst>
          </a:blip>
          <a:stretch>
            <a:fillRect/>
          </a:stretch>
        </p:blipFill>
        <p:spPr>
          <a:xfrm>
            <a:off x="719138" y="2743200"/>
            <a:ext cx="7616826" cy="1995853"/>
          </a:xfrm>
          <a:prstGeom prst="rect">
            <a:avLst/>
          </a:prstGeom>
        </p:spPr>
      </p:pic>
    </p:spTree>
    <p:extLst>
      <p:ext uri="{BB962C8B-B14F-4D97-AF65-F5344CB8AC3E}">
        <p14:creationId xmlns:p14="http://schemas.microsoft.com/office/powerpoint/2010/main" val="34048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320511" y="1486648"/>
            <a:ext cx="11001081" cy="4971301"/>
          </a:xfrm>
        </p:spPr>
        <p:txBody>
          <a:bodyPr/>
          <a:lstStyle/>
          <a:p>
            <a:r>
              <a:rPr lang="en-AU" sz="1800" dirty="0"/>
              <a:t>Delivering consultations as part of an active case: </a:t>
            </a:r>
          </a:p>
          <a:p>
            <a:r>
              <a:rPr lang="en-AU" sz="1600" dirty="0">
                <a:solidFill>
                  <a:schemeClr val="tx1"/>
                </a:solidFill>
                <a:effectLst/>
                <a:latin typeface="Arial" panose="020B0604020202020204" pitchFamily="34" charset="0"/>
                <a:cs typeface="Times New Roman" panose="02020603050405020304" pitchFamily="18" charset="0"/>
              </a:rPr>
              <a:t>Do not e</a:t>
            </a:r>
            <a:r>
              <a:rPr lang="en-AU" sz="1600" dirty="0">
                <a:solidFill>
                  <a:schemeClr val="tx1"/>
                </a:solidFill>
                <a:latin typeface="Arial" panose="020B0604020202020204" pitchFamily="34" charset="0"/>
                <a:cs typeface="Times New Roman" panose="02020603050405020304" pitchFamily="18" charset="0"/>
              </a:rPr>
              <a:t>nter </a:t>
            </a:r>
            <a:r>
              <a:rPr lang="en-AU" sz="1600" dirty="0">
                <a:solidFill>
                  <a:schemeClr val="tx1"/>
                </a:solidFill>
                <a:effectLst/>
                <a:latin typeface="Arial" panose="020B0604020202020204" pitchFamily="34" charset="0"/>
                <a:cs typeface="Times New Roman" panose="02020603050405020304" pitchFamily="18" charset="0"/>
              </a:rPr>
              <a:t>weight and growth/nutrition as this will be recorded for the Lead client  in an active case</a:t>
            </a:r>
            <a:r>
              <a:rPr lang="en-AU" sz="1600" b="0" dirty="0">
                <a:solidFill>
                  <a:schemeClr val="tx1"/>
                </a:solidFill>
              </a:rPr>
              <a:t> </a:t>
            </a:r>
          </a:p>
          <a:p>
            <a:r>
              <a:rPr lang="en-AU" sz="1600" b="0" dirty="0"/>
              <a:t>Additional Consultation</a:t>
            </a:r>
          </a:p>
          <a:p>
            <a:pPr>
              <a:lnSpc>
                <a:spcPct val="100000"/>
              </a:lnSpc>
              <a:spcBef>
                <a:spcPts val="600"/>
              </a:spcBef>
              <a:spcAft>
                <a:spcPts val="600"/>
              </a:spcAft>
            </a:pPr>
            <a:r>
              <a:rPr lang="en-AU" sz="1600" b="0" dirty="0">
                <a:solidFill>
                  <a:schemeClr val="tx1"/>
                </a:solidFill>
              </a:rPr>
              <a:t>If you need to add data to a child’s growth chart or nutrition status as part of this consultation, you must open an additional consultation in another browser tab/window.</a:t>
            </a:r>
          </a:p>
          <a:p>
            <a:pPr>
              <a:lnSpc>
                <a:spcPct val="100000"/>
              </a:lnSpc>
              <a:spcBef>
                <a:spcPts val="600"/>
              </a:spcBef>
              <a:spcAft>
                <a:spcPts val="600"/>
              </a:spcAft>
            </a:pPr>
            <a:r>
              <a:rPr lang="en-AU" sz="1600" b="0" dirty="0">
                <a:solidFill>
                  <a:schemeClr val="tx1"/>
                </a:solidFill>
              </a:rPr>
              <a:t>In the new tab/window:</a:t>
            </a:r>
          </a:p>
          <a:p>
            <a:pPr>
              <a:lnSpc>
                <a:spcPct val="100000"/>
              </a:lnSpc>
              <a:spcBef>
                <a:spcPts val="600"/>
              </a:spcBef>
              <a:spcAft>
                <a:spcPts val="600"/>
              </a:spcAft>
            </a:pPr>
            <a:r>
              <a:rPr lang="en-AU" sz="1600" b="0" dirty="0">
                <a:solidFill>
                  <a:schemeClr val="tx1"/>
                </a:solidFill>
              </a:rPr>
              <a:t>•	Access the child’s client record and create a new consultation without booking </a:t>
            </a:r>
          </a:p>
          <a:p>
            <a:pPr>
              <a:lnSpc>
                <a:spcPct val="100000"/>
              </a:lnSpc>
              <a:spcBef>
                <a:spcPts val="600"/>
              </a:spcBef>
              <a:spcAft>
                <a:spcPts val="600"/>
              </a:spcAft>
            </a:pPr>
            <a:r>
              <a:rPr lang="en-AU" sz="1600" b="0" dirty="0">
                <a:solidFill>
                  <a:schemeClr val="tx1"/>
                </a:solidFill>
              </a:rPr>
              <a:t>•	Select ‘Additional Consult’ as the consultation type</a:t>
            </a:r>
          </a:p>
          <a:p>
            <a:pPr>
              <a:lnSpc>
                <a:spcPct val="100000"/>
              </a:lnSpc>
              <a:spcBef>
                <a:spcPts val="600"/>
              </a:spcBef>
              <a:spcAft>
                <a:spcPts val="600"/>
              </a:spcAft>
            </a:pPr>
            <a:r>
              <a:rPr lang="en-AU" sz="1600" b="0" dirty="0">
                <a:solidFill>
                  <a:schemeClr val="tx1"/>
                </a:solidFill>
              </a:rPr>
              <a:t>Record just 1 minute of Indirect time in the additional consultation screen and all other time in EMCH consultation</a:t>
            </a:r>
          </a:p>
          <a:p>
            <a:pPr>
              <a:lnSpc>
                <a:spcPct val="100000"/>
              </a:lnSpc>
              <a:spcBef>
                <a:spcPts val="600"/>
              </a:spcBef>
              <a:spcAft>
                <a:spcPts val="600"/>
              </a:spcAft>
            </a:pPr>
            <a:r>
              <a:rPr lang="en-AU" sz="1600" b="0" dirty="0"/>
              <a:t>KAS consultation</a:t>
            </a:r>
          </a:p>
          <a:p>
            <a:r>
              <a:rPr lang="en-AU" sz="1600" b="0" dirty="0">
                <a:solidFill>
                  <a:schemeClr val="tx1"/>
                </a:solidFill>
              </a:rPr>
              <a:t>In some MCH services the UMCH and EMCH programs are delivered simultaneously as a combined program, however KAS consultation and time are recorded in the KAS consultation accurately.</a:t>
            </a:r>
          </a:p>
          <a:p>
            <a:endParaRPr lang="en-AU" sz="1800" b="0" dirty="0">
              <a:solidFill>
                <a:schemeClr val="tx1"/>
              </a:solidFill>
            </a:endParaRPr>
          </a:p>
          <a:p>
            <a:endParaRPr lang="en-AU" sz="1800" b="0" dirty="0">
              <a:solidFill>
                <a:schemeClr val="tx1"/>
              </a:solidFill>
            </a:endParaRPr>
          </a:p>
          <a:p>
            <a:endParaRPr lang="en-AU" sz="1800" b="0" dirty="0">
              <a:solidFill>
                <a:schemeClr val="tx1"/>
              </a:solidFill>
            </a:endParaRPr>
          </a:p>
          <a:p>
            <a:endParaRPr lang="en-AU" sz="1800" b="0" dirty="0">
              <a:solidFill>
                <a:schemeClr val="tx1"/>
              </a:solidFill>
            </a:endParaRPr>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p:txBody>
      </p:sp>
    </p:spTree>
    <p:extLst>
      <p:ext uri="{BB962C8B-B14F-4D97-AF65-F5344CB8AC3E}">
        <p14:creationId xmlns:p14="http://schemas.microsoft.com/office/powerpoint/2010/main" val="44720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597877" y="1486649"/>
            <a:ext cx="10682654" cy="4860000"/>
          </a:xfrm>
        </p:spPr>
        <p:txBody>
          <a:bodyPr/>
          <a:lstStyle/>
          <a:p>
            <a:r>
              <a:rPr lang="en-AU" sz="1800" dirty="0"/>
              <a:t>Delivering consultations as part of an active case:</a:t>
            </a:r>
          </a:p>
          <a:p>
            <a:pPr lvl="0" defTabSz="914400" eaLnBrk="0" hangingPunct="0">
              <a:lnSpc>
                <a:spcPct val="100000"/>
              </a:lnSpc>
              <a:spcBef>
                <a:spcPct val="0"/>
              </a:spcBef>
              <a:spcAft>
                <a:spcPct val="0"/>
              </a:spcAft>
              <a:tabLst>
                <a:tab pos="228600" algn="l"/>
                <a:tab pos="457200" algn="l"/>
              </a:tabLst>
            </a:pPr>
            <a:r>
              <a:rPr lang="en-AU" altLang="en-US" sz="1800" b="0" dirty="0"/>
              <a:t>Selecting Consultation Type</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Open the consultation screen (Child Health Assessment), select Enhanced MCH as the Consultation Type, from within the Assessment Details section.</a:t>
            </a:r>
          </a:p>
          <a:p>
            <a:pPr>
              <a:lnSpc>
                <a:spcPct val="10000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Note 1</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If open client record is a parent/carer, but not lead client in an active case, CDIS will not allow you to save this consultation. Cancel the consultation screen and undertake an Internal Referral process for a new program enrolment. </a:t>
            </a:r>
          </a:p>
          <a:p>
            <a:pPr>
              <a:lnSpc>
                <a:spcPct val="10000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Note 2</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If the open client is not a parent/carer, you will see a screen with guidance. </a:t>
            </a:r>
          </a:p>
          <a:p>
            <a:pPr>
              <a:lnSpc>
                <a:spcPct val="100000"/>
              </a:lnSpc>
              <a:spcAft>
                <a:spcPts val="600"/>
              </a:spcAft>
            </a:pPr>
            <a:endPar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r>
              <a:rPr lang="en-AU" sz="1800" b="0" dirty="0">
                <a:solidFill>
                  <a:srgbClr val="C5511A"/>
                </a:solidFill>
                <a:effectLst/>
                <a:cs typeface="Times New Roman" panose="02020603050405020304" pitchFamily="18" charset="0"/>
              </a:rPr>
              <a:t>Family included as part of this enrolment</a:t>
            </a:r>
          </a:p>
          <a:p>
            <a:pPr>
              <a:lnSpc>
                <a:spcPct val="100000"/>
              </a:lnSpc>
              <a:spcAft>
                <a:spcPts val="600"/>
              </a:spcAf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When an</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Enhanced MCH consultation type is selected, </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a table with clients linked through client relationships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appears. </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It lists the lead client, and then all related clients. </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Click or unclick the checkboxes next to the names of any related clients you wish to add or remove from this case.</a:t>
            </a:r>
          </a:p>
          <a:p>
            <a:endParaRPr lang="en-AU" dirty="0"/>
          </a:p>
        </p:txBody>
      </p:sp>
    </p:spTree>
    <p:extLst>
      <p:ext uri="{BB962C8B-B14F-4D97-AF65-F5344CB8AC3E}">
        <p14:creationId xmlns:p14="http://schemas.microsoft.com/office/powerpoint/2010/main" val="298863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719138" y="1619999"/>
            <a:ext cx="10154808" cy="4860000"/>
          </a:xfrm>
        </p:spPr>
        <p:txBody>
          <a:bodyPr/>
          <a:lstStyle/>
          <a:p>
            <a:pPr lvl="0">
              <a:lnSpc>
                <a:spcPct val="100000"/>
              </a:lnSpc>
              <a:spcAft>
                <a:spcPts val="200"/>
              </a:spcAft>
            </a:pPr>
            <a:r>
              <a:rPr lang="en-AU" sz="1800" dirty="0">
                <a:solidFill>
                  <a:schemeClr val="accent6">
                    <a:lumMod val="75000"/>
                  </a:schemeClr>
                </a:solidFill>
                <a:effectLst/>
                <a:latin typeface="Arial" panose="020B0604020202020204" pitchFamily="34" charset="0"/>
                <a:ea typeface="Times" panose="02020603050405020304" pitchFamily="18" charset="0"/>
                <a:cs typeface="Times New Roman" panose="02020603050405020304" pitchFamily="18" charset="0"/>
              </a:rPr>
              <a:t>CDIS has been enabled with a range of additional capabilities to support specific “Integrated” programs that are:</a:t>
            </a:r>
          </a:p>
          <a:p>
            <a:pPr marL="342900" lvl="0" indent="-342900">
              <a:lnSpc>
                <a:spcPct val="100000"/>
              </a:lnSpc>
              <a:spcAft>
                <a:spcPts val="200"/>
              </a:spcAft>
              <a:buFont typeface="Calibri" panose="020F050202020403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delivered in accordance with a Model of Care</a:t>
            </a:r>
          </a:p>
          <a:p>
            <a:pPr marL="342900" lvl="0" indent="-342900">
              <a:lnSpc>
                <a:spcPct val="100000"/>
              </a:lnSpc>
              <a:spcAft>
                <a:spcPts val="200"/>
              </a:spcAft>
              <a:buFont typeface="Calibri" panose="020F050202020403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include plans and goals, which are then worked on over a series of consultations </a:t>
            </a:r>
          </a:p>
          <a:p>
            <a:pPr marL="342900" lvl="0" indent="-342900">
              <a:lnSpc>
                <a:spcPct val="100000"/>
              </a:lnSpc>
              <a:spcAft>
                <a:spcPts val="200"/>
              </a:spcAft>
              <a:buFont typeface="Calibri" panose="020F050202020403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may be delivered to multiple members of a family, including multiple clients during a single consultation. </a:t>
            </a:r>
          </a:p>
          <a:p>
            <a:pPr marL="342900" lvl="0" indent="-342900">
              <a:lnSpc>
                <a:spcPct val="100000"/>
              </a:lnSpc>
              <a:spcAft>
                <a:spcPts val="200"/>
              </a:spcAft>
              <a:buFont typeface="Calibri" panose="020F0502020204030204" pitchFamily="34" charset="0"/>
              <a:buChar char="•"/>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additional capabilities include:</a:t>
            </a:r>
          </a:p>
          <a:p>
            <a:pPr marL="285750" indent="-285750">
              <a:lnSpc>
                <a:spcPct val="100000"/>
              </a:lnSpc>
              <a:spcBef>
                <a:spcPts val="600"/>
              </a:spcBef>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link consultations and ‘Client Not Present’ records to cases </a:t>
            </a:r>
          </a:p>
          <a:p>
            <a:pPr marL="285750" indent="-285750">
              <a:lnSpc>
                <a:spcPct val="100000"/>
              </a:lnSpc>
              <a:spcBef>
                <a:spcPts val="600"/>
              </a:spcBef>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link multiple family members to the one case</a:t>
            </a:r>
          </a:p>
          <a:p>
            <a:pPr marL="285750" indent="-285750">
              <a:lnSpc>
                <a:spcPct val="100000"/>
              </a:lnSpc>
              <a:spcBef>
                <a:spcPts val="600"/>
              </a:spcBef>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ability to select multiple family members as the clients of a single consultation</a:t>
            </a:r>
          </a:p>
          <a:p>
            <a:pPr marL="285750" indent="-285750">
              <a:lnSpc>
                <a:spcPct val="100000"/>
              </a:lnSpc>
              <a:spcBef>
                <a:spcPts val="600"/>
              </a:spcBef>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 Case Summary Screen to manage and update case management plans, including: </a:t>
            </a:r>
          </a:p>
          <a:p>
            <a:pPr marL="361950" indent="-361950" defTabSz="361950">
              <a:lnSpc>
                <a:spcPct val="100000"/>
              </a:lnSpc>
              <a:spcBef>
                <a:spcPts val="600"/>
              </a:spcBef>
              <a:spcAft>
                <a:spcPts val="200"/>
              </a:spcAf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managing issues and goals</a:t>
            </a:r>
          </a:p>
          <a:p>
            <a:pPr marL="285750" indent="-285750">
              <a:lnSpc>
                <a:spcPct val="100000"/>
              </a:lnSpc>
              <a:spcBef>
                <a:spcPts val="600"/>
              </a:spcBef>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reviewing previous and upcoming consultations</a:t>
            </a:r>
          </a:p>
          <a:p>
            <a:endPar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Delivering consultations as part of an active case:</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Enhanced MCH consultations must be created against the client record of the lead client in the EMCH case. Once completed, the consultation record will be recorded in the clients records of all clients (lead and non-leads) enrolled in the case.</a:t>
            </a:r>
          </a:p>
          <a:p>
            <a:pPr>
              <a:lnSpc>
                <a:spcPct val="100000"/>
              </a:lnSpc>
              <a:spcAft>
                <a:spcPts val="600"/>
              </a:spcAft>
            </a:pPr>
            <a:r>
              <a:rPr lang="en-AU" sz="1600" dirty="0">
                <a:solidFill>
                  <a:schemeClr val="tx1"/>
                </a:solidFill>
                <a:latin typeface="Arial" panose="020B0604020202020204" pitchFamily="34" charset="0"/>
                <a:ea typeface="Times" panose="02020603050405020304" pitchFamily="18" charset="0"/>
                <a:cs typeface="Times New Roman" panose="02020603050405020304" pitchFamily="18" charset="0"/>
              </a:rPr>
              <a:t>Schedule appointment as Enhanced MCH</a:t>
            </a:r>
            <a:endPar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Note:</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If you wish to record information that:</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relates only to a specific family member (e.g. KAS or additional for growth review); AND</a:t>
            </a:r>
          </a:p>
          <a:p>
            <a:pPr marL="342900" lvl="0" indent="-342900">
              <a:lnSpc>
                <a:spcPct val="100000"/>
              </a:lnSpc>
              <a:spcAft>
                <a:spcPts val="200"/>
              </a:spcAft>
              <a:buFont typeface="Calibri" panose="020F0502020204030204" pitchFamily="34" charset="0"/>
              <a:buChar char="•"/>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 not related to the Issues and Goals of this case</a:t>
            </a:r>
          </a:p>
          <a:p>
            <a:r>
              <a:rPr lang="en-AU" sz="1600" b="0" dirty="0">
                <a:solidFill>
                  <a:schemeClr val="tx1"/>
                </a:solidFill>
              </a:rPr>
              <a:t>All </a:t>
            </a:r>
            <a:r>
              <a:rPr lang="en-AU" sz="1600" b="0" dirty="0"/>
              <a:t>non EMCH consultations are to be recorded from the child record </a:t>
            </a:r>
            <a:r>
              <a:rPr lang="en-AU" sz="1600" b="0" dirty="0">
                <a:solidFill>
                  <a:schemeClr val="tx1"/>
                </a:solidFill>
              </a:rPr>
              <a:t>– only in extenuating circumstances should a ‘consultation’ be recorded from the parent/carers record.</a:t>
            </a:r>
          </a:p>
          <a:p>
            <a:pPr algn="ctr">
              <a:lnSpc>
                <a:spcPct val="100000"/>
              </a:lnSpc>
              <a:spcAft>
                <a:spcPts val="600"/>
              </a:spcAft>
            </a:pPr>
            <a:r>
              <a:rPr lang="en-AU" sz="1800" dirty="0">
                <a:solidFill>
                  <a:schemeClr val="tx1"/>
                </a:solidFill>
                <a:latin typeface="Arial" panose="020B0604020202020204" pitchFamily="34" charset="0"/>
                <a:ea typeface="Times" panose="02020603050405020304" pitchFamily="18" charset="0"/>
                <a:cs typeface="Times New Roman" panose="02020603050405020304" pitchFamily="18" charset="0"/>
              </a:rPr>
              <a:t>Schedule consultations back-to-back in the calendar to accurately reflect service delivered</a:t>
            </a:r>
          </a:p>
          <a:p>
            <a:pPr>
              <a:lnSpc>
                <a:spcPct val="100000"/>
              </a:lnSpc>
              <a:spcAft>
                <a:spcPts val="600"/>
              </a:spcAft>
            </a:pPr>
            <a:endParaRPr lang="en-AU" dirty="0"/>
          </a:p>
        </p:txBody>
      </p:sp>
    </p:spTree>
    <p:extLst>
      <p:ext uri="{BB962C8B-B14F-4D97-AF65-F5344CB8AC3E}">
        <p14:creationId xmlns:p14="http://schemas.microsoft.com/office/powerpoint/2010/main" val="253222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800" b="1" i="0" u="none" strike="noStrike" kern="0" cap="none" spc="0" normalizeH="0" baseline="0" noProof="0" dirty="0">
                <a:ln>
                  <a:noFill/>
                </a:ln>
                <a:solidFill>
                  <a:srgbClr val="C5511A"/>
                </a:solidFill>
                <a:effectLst/>
                <a:uLnTx/>
                <a:uFillTx/>
                <a:latin typeface="Arial" panose="020B0604020202020204" pitchFamily="34" charset="0"/>
                <a:ea typeface="ＭＳ Ｐゴシック" charset="0"/>
                <a:cs typeface="Times New Roman" panose="02020603050405020304" pitchFamily="18" charset="0"/>
              </a:rPr>
              <a:t>Delivering 'Client Not Present' actions as part of a case:</a:t>
            </a:r>
          </a:p>
          <a:p>
            <a:pPr marL="0" marR="0" lvl="0" indent="0" algn="l" defTabSz="457200" rtl="0" eaLnBrk="1" fontAlgn="base" latinLnBrk="0" hangingPunct="1">
              <a:lnSpc>
                <a:spcPct val="100000"/>
              </a:lnSpc>
              <a:spcBef>
                <a:spcPts val="80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Time spent on an Enhanced MCH case (outside of delivering a consultation) should be recorded in CDIS as a Client Not Present action.</a:t>
            </a:r>
          </a:p>
          <a:p>
            <a:pPr marL="342900" marR="0" lvl="0" indent="-342900" algn="l" defTabSz="457200" rtl="0" eaLnBrk="1" fontAlgn="base" latinLnBrk="0" hangingPunct="1">
              <a:lnSpc>
                <a:spcPct val="100000"/>
              </a:lnSpc>
              <a:spcBef>
                <a:spcPts val="800"/>
              </a:spcBef>
              <a:spcAft>
                <a:spcPts val="6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The Program dropdown lists all programs that the client is currently enrolled in. Select Enhanced MCH.</a:t>
            </a:r>
          </a:p>
          <a:p>
            <a:pPr marL="342900" marR="0" lvl="0" indent="-342900" algn="l" defTabSz="457200" rtl="0" eaLnBrk="1" fontAlgn="base" latinLnBrk="0" hangingPunct="1">
              <a:lnSpc>
                <a:spcPct val="100000"/>
              </a:lnSpc>
              <a:spcBef>
                <a:spcPts val="800"/>
              </a:spcBef>
              <a:spcAft>
                <a:spcPts val="60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Complete all other fields as appropriate, then click save.</a:t>
            </a:r>
          </a:p>
          <a:p>
            <a:pPr marL="342900" marR="0" lvl="0" indent="-342900" algn="l" defTabSz="457200" rtl="0" eaLnBrk="1" fontAlgn="base" latinLnBrk="0" hangingPunct="1">
              <a:lnSpc>
                <a:spcPct val="100000"/>
              </a:lnSpc>
              <a:spcBef>
                <a:spcPts val="800"/>
              </a:spcBef>
              <a:spcAft>
                <a:spcPts val="600"/>
              </a:spcAft>
              <a:buClrTx/>
              <a:buSzTx/>
              <a:buFont typeface="+mj-lt"/>
              <a:buAutoNum type="arabicPeriod"/>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endParaRPr>
          </a:p>
          <a:p>
            <a:pPr marL="0" marR="0" lvl="0" indent="0" algn="l" defTabSz="457200" rtl="0" eaLnBrk="1" fontAlgn="base" latinLnBrk="0" hangingPunct="1">
              <a:lnSpc>
                <a:spcPts val="1350"/>
              </a:lnSpc>
              <a:spcBef>
                <a:spcPts val="800"/>
              </a:spcBef>
              <a:spcAft>
                <a:spcPts val="6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The Client Not Present record is recorded in the client’s Enhanced MCH case.</a:t>
            </a:r>
          </a:p>
          <a:p>
            <a:pPr marL="0" marR="0" lvl="0" indent="0" algn="l" defTabSz="457200" rtl="0" eaLnBrk="1" fontAlgn="base" latinLnBrk="0" hangingPunct="1">
              <a:lnSpc>
                <a:spcPts val="1350"/>
              </a:lnSpc>
              <a:spcBef>
                <a:spcPts val="800"/>
              </a:spcBef>
              <a:spcAft>
                <a:spcPts val="60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endParaRPr>
          </a:p>
          <a:p>
            <a:pPr marL="0" marR="0" lvl="0" indent="0" algn="ctr" defTabSz="457200" rtl="0" eaLnBrk="1" fontAlgn="base" latinLnBrk="0" hangingPunct="1">
              <a:lnSpc>
                <a:spcPct val="110000"/>
              </a:lnSpc>
              <a:spcBef>
                <a:spcPts val="800"/>
              </a:spcBef>
              <a:spcAft>
                <a:spcPts val="800"/>
              </a:spcAft>
              <a:buClrTx/>
              <a:buSzTx/>
              <a:buFontTx/>
              <a:buNone/>
              <a:tabLst/>
              <a:defRPr/>
            </a:pPr>
            <a:r>
              <a:rPr kumimoji="0" lang="en-AU" sz="1800" b="0" i="0" u="none" strike="noStrike" kern="0" cap="none" spc="0" normalizeH="0" baseline="0" noProof="0" dirty="0">
                <a:ln>
                  <a:noFill/>
                </a:ln>
                <a:solidFill>
                  <a:srgbClr val="C5511A"/>
                </a:solidFill>
                <a:effectLst/>
                <a:uLnTx/>
                <a:uFillTx/>
                <a:latin typeface="Arial" panose="020B0604020202020204" pitchFamily="34" charset="0"/>
                <a:ea typeface="ＭＳ Ｐゴシック" charset="0"/>
                <a:cs typeface="Times New Roman" panose="02020603050405020304" pitchFamily="18" charset="0"/>
              </a:rPr>
              <a:t>Accurately record time taken for the direct, indirect and travel when delivering different  consultation types for the same client. Estimate the time taken for each consultation The total time for the consultations contribute to the delivered hours for that case.</a:t>
            </a:r>
          </a:p>
          <a:p>
            <a:endParaRPr lang="en-AU" dirty="0"/>
          </a:p>
        </p:txBody>
      </p:sp>
    </p:spTree>
    <p:extLst>
      <p:ext uri="{BB962C8B-B14F-4D97-AF65-F5344CB8AC3E}">
        <p14:creationId xmlns:p14="http://schemas.microsoft.com/office/powerpoint/2010/main" val="225007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430824" y="1486649"/>
            <a:ext cx="11330352" cy="4860000"/>
          </a:xfrm>
        </p:spPr>
        <p:txBody>
          <a:bodyPr/>
          <a:lstStyle/>
          <a:p>
            <a:r>
              <a:rPr lang="en-AU" sz="1800" dirty="0"/>
              <a:t>Delivering consultations as part of an active case: </a:t>
            </a:r>
            <a:r>
              <a:rPr lang="en-AU" sz="1800" b="1" dirty="0">
                <a:solidFill>
                  <a:srgbClr val="C5511A"/>
                </a:solidFill>
                <a:effectLst/>
                <a:latin typeface="Arial" panose="020B0604020202020204" pitchFamily="34" charset="0"/>
                <a:cs typeface="Times New Roman" panose="02020603050405020304" pitchFamily="18" charset="0"/>
              </a:rPr>
              <a:t>Actions and Interventions</a:t>
            </a: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Enhanced MCH consultation type is selected, this will appear below the Assessment Details. </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A</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ctions and interventions that can be undertaken as part of an Enhanced MCH consultation, are listed as documented in the EMCH Guidelines (2018).</a:t>
            </a:r>
          </a:p>
          <a:p>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pic>
        <p:nvPicPr>
          <p:cNvPr id="7" name="Picture 6" descr="This is the Actions and Interventions section in the Consultation for the new Integrated Enhanced MCH Program. It, like the model of care, lists the Four Domains, ad then within each, there are checkboxes for each and every category available in each of the domains.">
            <a:extLst>
              <a:ext uri="{FF2B5EF4-FFF2-40B4-BE49-F238E27FC236}">
                <a16:creationId xmlns:a16="http://schemas.microsoft.com/office/drawing/2014/main" id="{C92B66F0-5A07-4481-957B-A715E32DFA0D}"/>
              </a:ext>
            </a:extLst>
          </p:cNvPr>
          <p:cNvPicPr/>
          <p:nvPr/>
        </p:nvPicPr>
        <p:blipFill>
          <a:blip r:embed="rId2">
            <a:extLst>
              <a:ext uri="{28A0092B-C50C-407E-A947-70E740481C1C}">
                <a14:useLocalDpi xmlns:a14="http://schemas.microsoft.com/office/drawing/2010/main" val="0"/>
              </a:ext>
            </a:extLst>
          </a:blip>
          <a:stretch>
            <a:fillRect/>
          </a:stretch>
        </p:blipFill>
        <p:spPr>
          <a:xfrm>
            <a:off x="430823" y="2690446"/>
            <a:ext cx="6808177" cy="3897679"/>
          </a:xfrm>
          <a:prstGeom prst="rect">
            <a:avLst/>
          </a:prstGeom>
        </p:spPr>
      </p:pic>
      <p:sp>
        <p:nvSpPr>
          <p:cNvPr id="2" name="TextBox 1">
            <a:extLst>
              <a:ext uri="{FF2B5EF4-FFF2-40B4-BE49-F238E27FC236}">
                <a16:creationId xmlns:a16="http://schemas.microsoft.com/office/drawing/2014/main" id="{16CC6D8E-0C68-4C7F-A0C5-CA92000CAA1A}"/>
              </a:ext>
            </a:extLst>
          </p:cNvPr>
          <p:cNvSpPr txBox="1"/>
          <p:nvPr/>
        </p:nvSpPr>
        <p:spPr>
          <a:xfrm>
            <a:off x="7341577" y="4163621"/>
            <a:ext cx="4317023" cy="1200329"/>
          </a:xfrm>
          <a:prstGeom prst="rect">
            <a:avLst/>
          </a:prstGeom>
          <a:noFill/>
          <a:ln w="57150">
            <a:solidFill>
              <a:srgbClr val="C5511A"/>
            </a:solidFill>
          </a:ln>
        </p:spPr>
        <p:txBody>
          <a:bodyPr wrap="square" rtlCol="0">
            <a:spAutoFit/>
          </a:bodyPr>
          <a:lstStyle/>
          <a:p>
            <a:r>
              <a:rPr lang="en-AU" dirty="0">
                <a:ea typeface="Times" panose="02020603050405020304" pitchFamily="18" charset="0"/>
                <a:cs typeface="Times New Roman" panose="02020603050405020304" pitchFamily="18" charset="0"/>
              </a:rPr>
              <a:t>It is </a:t>
            </a:r>
            <a:r>
              <a:rPr lang="en-AU" dirty="0">
                <a:solidFill>
                  <a:srgbClr val="C5511A"/>
                </a:solidFill>
                <a:ea typeface="Times" panose="02020603050405020304" pitchFamily="18" charset="0"/>
                <a:cs typeface="Times New Roman" panose="02020603050405020304" pitchFamily="18" charset="0"/>
              </a:rPr>
              <a:t>mandatory</a:t>
            </a:r>
            <a:r>
              <a:rPr lang="en-AU" dirty="0">
                <a:ea typeface="Times" panose="02020603050405020304" pitchFamily="18" charset="0"/>
                <a:cs typeface="Times New Roman" panose="02020603050405020304" pitchFamily="18" charset="0"/>
              </a:rPr>
              <a:t> to select at least one action or intervention from this section when completing an Enhanced MCH consultation.</a:t>
            </a:r>
          </a:p>
        </p:txBody>
      </p:sp>
    </p:spTree>
    <p:extLst>
      <p:ext uri="{BB962C8B-B14F-4D97-AF65-F5344CB8AC3E}">
        <p14:creationId xmlns:p14="http://schemas.microsoft.com/office/powerpoint/2010/main" val="3587264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281354" y="1486648"/>
            <a:ext cx="11078308" cy="5180852"/>
          </a:xfrm>
        </p:spPr>
        <p:txBody>
          <a:bodyPr/>
          <a:lstStyle/>
          <a:p>
            <a:r>
              <a:rPr lang="en-AU" sz="1800" dirty="0"/>
              <a:t>Delivering consultations as part of an active case:</a:t>
            </a:r>
          </a:p>
          <a:p>
            <a:pPr>
              <a:lnSpc>
                <a:spcPct val="100000"/>
              </a:lnSpc>
              <a:spcBef>
                <a:spcPts val="600"/>
              </a:spcBef>
              <a:spcAft>
                <a:spcPts val="600"/>
              </a:spcAft>
            </a:pPr>
            <a:r>
              <a:rPr lang="en-AU" sz="1800" b="0" dirty="0">
                <a:solidFill>
                  <a:srgbClr val="C5511A"/>
                </a:solidFill>
                <a:effectLst/>
                <a:latin typeface="Arial" panose="020B0604020202020204" pitchFamily="34" charset="0"/>
                <a:cs typeface="Times New Roman" panose="02020603050405020304" pitchFamily="18" charset="0"/>
              </a:rPr>
              <a:t>Child and Family Action Plan</a:t>
            </a: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Once the Enhanced MCH consultation type has been selected, </a:t>
            </a: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this section appears above the Assessments / Interventions </a:t>
            </a: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section and requires users to indicate the type of action that is </a:t>
            </a: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being undertaken at this consultation.</a:t>
            </a:r>
          </a:p>
          <a:p>
            <a:pPr marL="342900" lvl="0" indent="-342900">
              <a:lnSpc>
                <a:spcPct val="100000"/>
              </a:lnSpc>
              <a:spcAft>
                <a:spcPts val="200"/>
              </a:spcAft>
              <a:buFont typeface="Calibri" panose="020F0502020204030204" pitchFamily="34" charset="0"/>
              <a:buChar char="•"/>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New Plan Initiated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at the first consultation of a new case. Ensure </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you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undertake the necessary plan in line with EMCH program guidelines (2018). Issues and Goals are recorded on the Case Summary Screen for this case</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a:t>
            </a: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ct val="100000"/>
              </a:lnSpc>
              <a:spcAft>
                <a:spcPts val="200"/>
              </a:spcAft>
              <a:buFont typeface="Calibri" panose="020F0502020204030204" pitchFamily="34" charset="0"/>
              <a:buChar char="•"/>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Existing Plan Reviewed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when a program plan is:</a:t>
            </a:r>
          </a:p>
          <a:p>
            <a:pPr marL="742950" lvl="1" indent="-285750">
              <a:lnSpc>
                <a:spcPct val="100000"/>
              </a:lnSpc>
              <a:spcAft>
                <a:spcPts val="200"/>
              </a:spcAft>
              <a:buFont typeface="Calibri" panose="020F0502020204030204" pitchFamily="34" charset="0"/>
              <a:buChar char="–"/>
            </a:pPr>
            <a:r>
              <a:rPr lang="en-AU" sz="1600" dirty="0">
                <a:effectLst/>
                <a:latin typeface="Arial" panose="020B0604020202020204" pitchFamily="34" charset="0"/>
                <a:ea typeface="Times" panose="02020603050405020304" pitchFamily="18" charset="0"/>
                <a:cs typeface="Times New Roman" panose="02020603050405020304" pitchFamily="18" charset="0"/>
              </a:rPr>
              <a:t>being formally reviewed, potentially amended or updated, </a:t>
            </a:r>
            <a:r>
              <a:rPr lang="en-AU" sz="1600" i="1" dirty="0">
                <a:effectLst/>
                <a:latin typeface="Arial" panose="020B0604020202020204" pitchFamily="34" charset="0"/>
                <a:ea typeface="Times" panose="02020603050405020304" pitchFamily="18" charset="0"/>
                <a:cs typeface="Times New Roman" panose="02020603050405020304" pitchFamily="18" charset="0"/>
              </a:rPr>
              <a:t>and</a:t>
            </a:r>
            <a:endParaRPr lang="en-AU" sz="1600" dirty="0">
              <a:effectLst/>
              <a:latin typeface="Arial" panose="020B0604020202020204" pitchFamily="34" charset="0"/>
              <a:ea typeface="Times" panose="02020603050405020304" pitchFamily="18" charset="0"/>
              <a:cs typeface="Times New Roman" panose="02020603050405020304" pitchFamily="18" charset="0"/>
            </a:endParaRPr>
          </a:p>
          <a:p>
            <a:pPr marL="742950" lvl="1" indent="-285750">
              <a:lnSpc>
                <a:spcPct val="100000"/>
              </a:lnSpc>
              <a:spcAft>
                <a:spcPts val="200"/>
              </a:spcAft>
              <a:buFont typeface="Calibri" panose="020F0502020204030204" pitchFamily="34" charset="0"/>
              <a:buChar char="–"/>
            </a:pPr>
            <a:r>
              <a:rPr lang="en-AU" sz="1600" dirty="0">
                <a:effectLst/>
                <a:latin typeface="Arial" panose="020B0604020202020204" pitchFamily="34" charset="0"/>
                <a:ea typeface="Times" panose="02020603050405020304" pitchFamily="18" charset="0"/>
                <a:cs typeface="Times New Roman" panose="02020603050405020304" pitchFamily="18" charset="0"/>
              </a:rPr>
              <a:t>the case is expected to continue with further consultation(s).</a:t>
            </a:r>
          </a:p>
          <a:p>
            <a:pPr marL="342900" lvl="0" indent="-342900">
              <a:lnSpc>
                <a:spcPct val="100000"/>
              </a:lnSpc>
              <a:spcAft>
                <a:spcPts val="200"/>
              </a:spcAft>
              <a:buFont typeface="Calibri" panose="020F0502020204030204" pitchFamily="34" charset="0"/>
              <a:buChar char="•"/>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Existing Plan Closed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when enrolment in the program will be closed at completion of consultation.</a:t>
            </a:r>
          </a:p>
          <a:p>
            <a:pPr marL="342900" lvl="0" indent="-342900">
              <a:lnSpc>
                <a:spcPct val="100000"/>
              </a:lnSpc>
              <a:spcAft>
                <a:spcPts val="200"/>
              </a:spcAft>
              <a:buFont typeface="Calibri" panose="020F0502020204030204" pitchFamily="34" charset="0"/>
              <a:buChar char="•"/>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Plan Not Discussed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when an existing plan is being carried out, but is not being initiated, closed, or actively reviewed</a:t>
            </a:r>
            <a:endParaRPr lang="en-AU" sz="1600" b="0" i="0" dirty="0">
              <a:solidFill>
                <a:schemeClr val="tx1"/>
              </a:solidFill>
              <a:effectLst/>
              <a:ea typeface="Times" panose="02020603050405020304" pitchFamily="18" charset="0"/>
              <a:cs typeface="Times New Roman" panose="02020603050405020304" pitchFamily="18" charset="0"/>
            </a:endParaRPr>
          </a:p>
          <a:p>
            <a:endParaRPr lang="en-AU" sz="1600" b="0" i="1" dirty="0">
              <a:solidFill>
                <a:schemeClr val="tx1"/>
              </a:solidFill>
              <a:effectLst/>
              <a:ea typeface="Times New Roman" panose="02020603050405020304" pitchFamily="18" charset="0"/>
              <a:cs typeface="Times New Roman" panose="02020603050405020304" pitchFamily="18" charset="0"/>
            </a:endParaRPr>
          </a:p>
          <a:p>
            <a:endParaRPr lang="en-AU" sz="1600" b="0" dirty="0">
              <a:solidFill>
                <a:schemeClr val="tx1"/>
              </a:solidFill>
            </a:endParaRPr>
          </a:p>
          <a:p>
            <a:endParaRPr lang="en-AU" sz="1600" b="0" dirty="0">
              <a:solidFill>
                <a:schemeClr val="tx1"/>
              </a:solidFill>
            </a:endParaRPr>
          </a:p>
          <a:p>
            <a:endParaRPr lang="en-AU" sz="1600" b="0" dirty="0">
              <a:solidFill>
                <a:schemeClr val="tx1"/>
              </a:solidFill>
            </a:endParaRPr>
          </a:p>
          <a:p>
            <a:endParaRPr lang="en-AU" sz="1600" b="0" dirty="0">
              <a:solidFill>
                <a:schemeClr val="tx1"/>
              </a:solidFill>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pic>
        <p:nvPicPr>
          <p:cNvPr id="6" name="Picture 5" descr="Screenshot of the screen as described on slide">
            <a:extLst>
              <a:ext uri="{FF2B5EF4-FFF2-40B4-BE49-F238E27FC236}">
                <a16:creationId xmlns:a16="http://schemas.microsoft.com/office/drawing/2014/main" id="{43877DFF-65F1-418C-9C82-1A101D6AB597}"/>
              </a:ext>
            </a:extLst>
          </p:cNvPr>
          <p:cNvPicPr/>
          <p:nvPr/>
        </p:nvPicPr>
        <p:blipFill>
          <a:blip r:embed="rId2">
            <a:extLst>
              <a:ext uri="{28A0092B-C50C-407E-A947-70E740481C1C}">
                <a14:useLocalDpi xmlns:a14="http://schemas.microsoft.com/office/drawing/2010/main" val="0"/>
              </a:ext>
            </a:extLst>
          </a:blip>
          <a:stretch>
            <a:fillRect/>
          </a:stretch>
        </p:blipFill>
        <p:spPr>
          <a:xfrm>
            <a:off x="6304085" y="1960685"/>
            <a:ext cx="4475283" cy="1767253"/>
          </a:xfrm>
          <a:prstGeom prst="rect">
            <a:avLst/>
          </a:prstGeom>
        </p:spPr>
      </p:pic>
    </p:spTree>
    <p:extLst>
      <p:ext uri="{BB962C8B-B14F-4D97-AF65-F5344CB8AC3E}">
        <p14:creationId xmlns:p14="http://schemas.microsoft.com/office/powerpoint/2010/main" val="236766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193431" y="1486648"/>
            <a:ext cx="10462845" cy="5180852"/>
          </a:xfrm>
        </p:spPr>
        <p:txBody>
          <a:bodyPr/>
          <a:lstStyle/>
          <a:p>
            <a:pPr>
              <a:lnSpc>
                <a:spcPct val="100000"/>
              </a:lnSpc>
              <a:spcBef>
                <a:spcPts val="600"/>
              </a:spcBef>
              <a:spcAft>
                <a:spcPts val="600"/>
              </a:spcAft>
            </a:pPr>
            <a:r>
              <a:rPr lang="en-AU" sz="1800" b="1" dirty="0">
                <a:solidFill>
                  <a:srgbClr val="C5511A"/>
                </a:solidFill>
                <a:effectLst/>
                <a:latin typeface="Arial" panose="020B0604020202020204" pitchFamily="34" charset="0"/>
                <a:cs typeface="Times New Roman" panose="02020603050405020304" pitchFamily="18" charset="0"/>
              </a:rPr>
              <a:t>Assessments/Interventions</a:t>
            </a: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In an EMCH consultation, the Assessment Tool will have an extra box at the top of the form. This box will list all clients linked to the case, and for each client, will allow the user to indicate how the Assessment Tool should be recorded against client records.</a:t>
            </a:r>
          </a:p>
          <a:p>
            <a:pPr>
              <a:lnSpc>
                <a:spcPct val="100000"/>
              </a:lnSpc>
              <a:spcBef>
                <a:spcPts val="600"/>
              </a:spcBef>
              <a:spcAft>
                <a:spcPts val="600"/>
              </a:spcAft>
            </a:pPr>
            <a:endParaRPr lang="en-AU" sz="1600" b="0" i="0" dirty="0">
              <a:solidFill>
                <a:schemeClr val="tx1"/>
              </a:solidFill>
              <a:effectLst/>
              <a:ea typeface="Times" panose="02020603050405020304" pitchFamily="18" charset="0"/>
              <a:cs typeface="Times New Roman" panose="02020603050405020304" pitchFamily="18" charset="0"/>
            </a:endParaRPr>
          </a:p>
          <a:p>
            <a:endParaRPr lang="en-AU" sz="1600" b="0" i="1" dirty="0">
              <a:solidFill>
                <a:schemeClr val="tx1"/>
              </a:solidFill>
              <a:effectLst/>
              <a:ea typeface="Times New Roman" panose="02020603050405020304" pitchFamily="18" charset="0"/>
              <a:cs typeface="Times New Roman" panose="02020603050405020304" pitchFamily="18" charset="0"/>
            </a:endParaRPr>
          </a:p>
          <a:p>
            <a:endParaRPr lang="en-AU" sz="1600" b="0" dirty="0">
              <a:solidFill>
                <a:schemeClr val="tx1"/>
              </a:solidFill>
            </a:endParaRPr>
          </a:p>
          <a:p>
            <a:endParaRPr lang="en-AU" sz="1600" b="0" dirty="0">
              <a:solidFill>
                <a:schemeClr val="tx1"/>
              </a:solidFill>
            </a:endParaRPr>
          </a:p>
          <a:p>
            <a:pPr marL="0" marR="0" lvl="0" indent="0" algn="l" defTabSz="457200" rtl="0" eaLnBrk="1" fontAlgn="base" latinLnBrk="0" hangingPunct="1">
              <a:lnSpc>
                <a:spcPct val="110000"/>
              </a:lnSpc>
              <a:spcBef>
                <a:spcPts val="200"/>
              </a:spcBef>
              <a:spcAft>
                <a:spcPts val="400"/>
              </a:spcAft>
              <a:buClrTx/>
              <a:buSzTx/>
              <a:buFontTx/>
              <a:buNone/>
              <a:tabLst/>
              <a:defRPr/>
            </a:pPr>
            <a:r>
              <a:rPr kumimoji="0" lang="en-AU" sz="1600" b="0" i="0" u="none" strike="noStrike" kern="1200" cap="none" spc="0" normalizeH="0" baseline="0" noProof="0" dirty="0">
                <a:ln>
                  <a:noFill/>
                </a:ln>
                <a:solidFill>
                  <a:srgbClr val="C5511A"/>
                </a:solidFill>
                <a:effectLst/>
                <a:uLnTx/>
                <a:uFillTx/>
                <a:latin typeface="Arial" panose="020B0604020202020204" pitchFamily="34" charset="0"/>
                <a:ea typeface="MS Gothic" panose="020B0609070205080204" pitchFamily="49" charset="-128"/>
                <a:cs typeface="Times New Roman" panose="02020603050405020304" pitchFamily="18" charset="0"/>
              </a:rPr>
              <a:t>Client is a subject of the assessment: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the Assessment Tool will appear in the client’s Assessment history (Assessments &gt; History). A transcription will be added as a note in the client’s History / Notes. Generally this option is used for the subject of the Assessment Tool. It is </a:t>
            </a:r>
            <a:r>
              <a:rPr kumimoji="0" lang="en-AU" sz="1600" b="0" i="0" u="none" strike="noStrike" kern="1200" cap="none" spc="0" normalizeH="0" baseline="0" noProof="0" dirty="0">
                <a:ln>
                  <a:noFill/>
                </a:ln>
                <a:solidFill>
                  <a:srgbClr val="C5511A"/>
                </a:solidFill>
                <a:effectLst/>
                <a:uLnTx/>
                <a:uFillTx/>
                <a:latin typeface="Arial" panose="020B0604020202020204" pitchFamily="34" charset="0"/>
                <a:ea typeface="Times" panose="02020603050405020304" pitchFamily="18" charset="0"/>
                <a:cs typeface="Times New Roman" panose="02020603050405020304" pitchFamily="18" charset="0"/>
              </a:rPr>
              <a:t>mandatory</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 that at least one client in the list has this option selected.</a:t>
            </a:r>
          </a:p>
          <a:p>
            <a:pPr marL="0" marR="0" lvl="0" indent="0" algn="l" defTabSz="457200" rtl="0" eaLnBrk="1" fontAlgn="base" latinLnBrk="0" hangingPunct="1">
              <a:lnSpc>
                <a:spcPct val="110000"/>
              </a:lnSpc>
              <a:spcBef>
                <a:spcPts val="200"/>
              </a:spcBef>
              <a:spcAft>
                <a:spcPts val="400"/>
              </a:spcAft>
              <a:buClrTx/>
              <a:buSzTx/>
              <a:buFontTx/>
              <a:buNone/>
              <a:tabLst/>
              <a:defRPr/>
            </a:pPr>
            <a:r>
              <a:rPr kumimoji="0" lang="en-AU" sz="1600" b="0" i="0" u="none" strike="noStrike" kern="1200" cap="none" spc="0" normalizeH="0" baseline="0" noProof="0" dirty="0">
                <a:ln>
                  <a:noFill/>
                </a:ln>
                <a:solidFill>
                  <a:srgbClr val="C5511A"/>
                </a:solidFill>
                <a:effectLst/>
                <a:uLnTx/>
                <a:uFillTx/>
                <a:latin typeface="Arial" panose="020B0604020202020204" pitchFamily="34" charset="0"/>
                <a:ea typeface="MS Gothic" panose="020B0609070205080204" pitchFamily="49" charset="-128"/>
                <a:cs typeface="Times New Roman" panose="02020603050405020304" pitchFamily="18" charset="0"/>
              </a:rPr>
              <a:t>Assessment is otherwise relevant to the client: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Times New Roman" panose="02020603050405020304" pitchFamily="18" charset="0"/>
              </a:rPr>
              <a:t>this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will only add a reference to the Assessment Tool as a note to the client’s History / Notes.</a:t>
            </a:r>
          </a:p>
          <a:p>
            <a:pPr marL="0" marR="0" lvl="0" indent="0" algn="l" defTabSz="457200" rtl="0" eaLnBrk="1" fontAlgn="base" latinLnBrk="0" hangingPunct="1">
              <a:lnSpc>
                <a:spcPts val="1350"/>
              </a:lnSpc>
              <a:spcBef>
                <a:spcPts val="200"/>
              </a:spcBef>
              <a:spcAft>
                <a:spcPts val="400"/>
              </a:spcAft>
              <a:buClrTx/>
              <a:buSzTx/>
              <a:buFontTx/>
              <a:buNone/>
              <a:tabLst/>
              <a:defRPr/>
            </a:pPr>
            <a:r>
              <a:rPr kumimoji="0" lang="en-AU" sz="1600" b="0" i="0" u="none" strike="noStrike" kern="1200" cap="none" spc="0" normalizeH="0" baseline="0" noProof="0" dirty="0">
                <a:ln>
                  <a:noFill/>
                </a:ln>
                <a:solidFill>
                  <a:srgbClr val="C5511A"/>
                </a:solidFill>
                <a:effectLst/>
                <a:uLnTx/>
                <a:uFillTx/>
                <a:latin typeface="Arial" panose="020B0604020202020204" pitchFamily="34" charset="0"/>
                <a:ea typeface="MS Gothic" panose="020B0609070205080204" pitchFamily="49" charset="-128"/>
                <a:cs typeface="Times New Roman" panose="02020603050405020304" pitchFamily="18" charset="0"/>
              </a:rPr>
              <a:t>Assessment is not relevant to the client: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Times" panose="02020603050405020304" pitchFamily="18" charset="0"/>
                <a:cs typeface="Times New Roman" panose="02020603050405020304" pitchFamily="18" charset="0"/>
              </a:rPr>
              <a:t>the Assessment Tool will not be recorded against the client’s record and is the default option for all clients in the list.</a:t>
            </a:r>
          </a:p>
          <a:p>
            <a:endParaRPr lang="en-AU" sz="1600" b="0" dirty="0">
              <a:solidFill>
                <a:schemeClr val="tx1"/>
              </a:solidFill>
            </a:endParaRPr>
          </a:p>
          <a:p>
            <a:endParaRPr lang="en-AU" sz="1600" b="0" dirty="0">
              <a:solidFill>
                <a:schemeClr val="tx1"/>
              </a:solidFill>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pic>
        <p:nvPicPr>
          <p:cNvPr id="7" name="Picture 6" descr="Screenshot of the screen as described on slide">
            <a:extLst>
              <a:ext uri="{FF2B5EF4-FFF2-40B4-BE49-F238E27FC236}">
                <a16:creationId xmlns:a16="http://schemas.microsoft.com/office/drawing/2014/main" id="{02578D64-A938-4E2E-9D4A-C64ABF9FACB7}"/>
              </a:ext>
            </a:extLst>
          </p:cNvPr>
          <p:cNvPicPr/>
          <p:nvPr/>
        </p:nvPicPr>
        <p:blipFill>
          <a:blip r:embed="rId2">
            <a:extLst>
              <a:ext uri="{28A0092B-C50C-407E-A947-70E740481C1C}">
                <a14:useLocalDpi xmlns:a14="http://schemas.microsoft.com/office/drawing/2010/main" val="0"/>
              </a:ext>
            </a:extLst>
          </a:blip>
          <a:stretch>
            <a:fillRect/>
          </a:stretch>
        </p:blipFill>
        <p:spPr>
          <a:xfrm>
            <a:off x="2019392" y="2926080"/>
            <a:ext cx="6940550" cy="1498600"/>
          </a:xfrm>
          <a:prstGeom prst="rect">
            <a:avLst/>
          </a:prstGeom>
        </p:spPr>
      </p:pic>
    </p:spTree>
    <p:extLst>
      <p:ext uri="{BB962C8B-B14F-4D97-AF65-F5344CB8AC3E}">
        <p14:creationId xmlns:p14="http://schemas.microsoft.com/office/powerpoint/2010/main" val="246197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985838" y="1486648"/>
            <a:ext cx="9786937" cy="5180852"/>
          </a:xfrm>
        </p:spPr>
        <p:txBody>
          <a:bodyPr/>
          <a:lstStyle/>
          <a:p>
            <a:pPr>
              <a:lnSpc>
                <a:spcPct val="100000"/>
              </a:lnSpc>
              <a:spcBef>
                <a:spcPts val="600"/>
              </a:spcBef>
              <a:spcAft>
                <a:spcPts val="600"/>
              </a:spcAft>
            </a:pPr>
            <a:r>
              <a:rPr lang="en-AU" sz="1800" b="0" dirty="0">
                <a:solidFill>
                  <a:srgbClr val="C5511A"/>
                </a:solidFill>
                <a:effectLst/>
                <a:latin typeface="Arial" panose="020B0604020202020204" pitchFamily="34" charset="0"/>
                <a:cs typeface="Times New Roman" panose="02020603050405020304" pitchFamily="18" charset="0"/>
              </a:rPr>
              <a:t>Counselling</a:t>
            </a: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Any counselling added in this section will be included in the consultation record, which will be recorded in the clients records of all clients (lead and non-leads) enrolled in the case.</a:t>
            </a: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adding counselling, specify the family members, who this applies to in the Comments/Notes. </a:t>
            </a:r>
          </a:p>
          <a:p>
            <a:pPr>
              <a:lnSpc>
                <a:spcPct val="100000"/>
              </a:lnSpc>
              <a:spcBef>
                <a:spcPts val="600"/>
              </a:spcBef>
              <a:spcAft>
                <a:spcPts val="600"/>
              </a:spcAft>
            </a:pPr>
            <a:r>
              <a:rPr lang="en-AU" sz="1800" b="0" dirty="0">
                <a:solidFill>
                  <a:srgbClr val="C5511A"/>
                </a:solidFill>
                <a:effectLst/>
                <a:latin typeface="Arial" panose="020B0604020202020204" pitchFamily="34" charset="0"/>
                <a:cs typeface="Times New Roman" panose="02020603050405020304" pitchFamily="18" charset="0"/>
              </a:rPr>
              <a:t>Referrals from this assessment</a:t>
            </a: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Any internal or external referrals created in this section will be referrals for the lead client. Referrals for child clients cannot be created from within this consultation. </a:t>
            </a:r>
            <a:endParaRPr lang="en-AU" sz="1600" b="0" i="1" dirty="0">
              <a:solidFill>
                <a:schemeClr val="tx1"/>
              </a:solidFill>
              <a:effectLst/>
              <a:ea typeface="Times New Roman" panose="02020603050405020304" pitchFamily="18" charset="0"/>
              <a:cs typeface="Times New Roman" panose="02020603050405020304" pitchFamily="18" charset="0"/>
            </a:endParaRPr>
          </a:p>
          <a:p>
            <a:pPr>
              <a:lnSpc>
                <a:spcPct val="100000"/>
              </a:lnSpc>
              <a:spcBef>
                <a:spcPts val="600"/>
              </a:spcBef>
              <a:spcAft>
                <a:spcPts val="600"/>
              </a:spcAft>
            </a:pPr>
            <a:r>
              <a:rPr lang="en-AU" sz="1600" b="0" i="0" dirty="0">
                <a:solidFill>
                  <a:schemeClr val="tx1"/>
                </a:solidFill>
                <a:effectLst/>
                <a:ea typeface="Times" panose="02020603050405020304" pitchFamily="18" charset="0"/>
                <a:cs typeface="Times New Roman" panose="02020603050405020304" pitchFamily="18" charset="0"/>
              </a:rPr>
              <a:t>If you need to create a referral for a child as part of this appointment, you will need to access the client record for the relevant child, and then go to Clinical Activity &gt; Referrals. You can do this by either:</a:t>
            </a:r>
            <a:endParaRPr lang="en-AU" sz="1600" b="0" i="1" dirty="0">
              <a:solidFill>
                <a:schemeClr val="tx1"/>
              </a:solidFill>
              <a:effectLst/>
              <a:ea typeface="Times New Roman" panose="02020603050405020304" pitchFamily="18" charset="0"/>
              <a:cs typeface="Times New Roman" panose="02020603050405020304" pitchFamily="18" charset="0"/>
            </a:endParaRPr>
          </a:p>
          <a:p>
            <a:pPr marL="342900" lvl="0" indent="-342900">
              <a:lnSpc>
                <a:spcPct val="100000"/>
              </a:lnSpc>
              <a:spcBef>
                <a:spcPts val="600"/>
              </a:spcBef>
              <a:spcAft>
                <a:spcPts val="600"/>
              </a:spcAft>
              <a:buFont typeface="Symbol" panose="05050102010706020507" pitchFamily="18" charset="2"/>
              <a:buChar char=""/>
            </a:pPr>
            <a:r>
              <a:rPr lang="en-AU" sz="1600" b="0" dirty="0">
                <a:solidFill>
                  <a:schemeClr val="tx1"/>
                </a:solidFill>
                <a:effectLst/>
                <a:ea typeface="Times" panose="02020603050405020304" pitchFamily="18" charset="0"/>
                <a:cs typeface="Times New Roman" panose="02020603050405020304" pitchFamily="18" charset="0"/>
              </a:rPr>
              <a:t>logging into CDIS in a second tab/window, whilst still delivering this consultation; or</a:t>
            </a:r>
          </a:p>
          <a:p>
            <a:pPr marL="342900" lvl="0" indent="-342900">
              <a:lnSpc>
                <a:spcPct val="100000"/>
              </a:lnSpc>
              <a:spcBef>
                <a:spcPts val="600"/>
              </a:spcBef>
              <a:spcAft>
                <a:spcPts val="600"/>
              </a:spcAft>
              <a:buFont typeface="Symbol" panose="05050102010706020507" pitchFamily="18" charset="2"/>
              <a:buChar char=""/>
            </a:pPr>
            <a:r>
              <a:rPr lang="en-AU" sz="1600" b="0" dirty="0">
                <a:solidFill>
                  <a:schemeClr val="tx1"/>
                </a:solidFill>
                <a:effectLst/>
                <a:ea typeface="Times" panose="02020603050405020304" pitchFamily="18" charset="0"/>
                <a:cs typeface="Times New Roman" panose="02020603050405020304" pitchFamily="18" charset="0"/>
              </a:rPr>
              <a:t>waiting until the consultation has been completed.</a:t>
            </a:r>
          </a:p>
          <a:p>
            <a:pPr>
              <a:lnSpc>
                <a:spcPct val="100000"/>
              </a:lnSpc>
              <a:spcBef>
                <a:spcPts val="600"/>
              </a:spcBef>
              <a:spcAft>
                <a:spcPts val="600"/>
              </a:spcAft>
            </a:pPr>
            <a:r>
              <a:rPr lang="en-AU" sz="1800" dirty="0"/>
              <a:t>Note:</a:t>
            </a: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Remember when adding notes that this consultation will be added to the records of all family members.</a:t>
            </a:r>
          </a:p>
          <a:p>
            <a:pPr>
              <a:lnSpc>
                <a:spcPct val="100000"/>
              </a:lnSpc>
              <a:spcBef>
                <a:spcPts val="600"/>
              </a:spcBef>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Take care when entering information in the notes to specify which client or clients the notes pertains to.</a:t>
            </a:r>
          </a:p>
          <a:p>
            <a:pPr>
              <a:lnSpc>
                <a:spcPct val="100000"/>
              </a:lnSpc>
              <a:spcBef>
                <a:spcPts val="600"/>
              </a:spcBef>
              <a:spcAft>
                <a:spcPts val="600"/>
              </a:spcAft>
            </a:pPr>
            <a:endParaRPr lang="en-AU" sz="1600" dirty="0">
              <a:solidFill>
                <a:schemeClr val="tx1"/>
              </a:solidFill>
              <a:latin typeface="Arial" panose="020B0604020202020204" pitchFamily="34" charset="0"/>
              <a:ea typeface="Times" panose="02020603050405020304" pitchFamily="18" charset="0"/>
              <a:cs typeface="Times New Roman" panose="02020603050405020304" pitchFamily="18" charset="0"/>
            </a:endParaRPr>
          </a:p>
          <a:p>
            <a:pPr>
              <a:lnSpc>
                <a:spcPct val="100000"/>
              </a:lnSpc>
              <a:spcBef>
                <a:spcPts val="600"/>
              </a:spcBef>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sz="1600" b="0" i="1" dirty="0">
              <a:solidFill>
                <a:schemeClr val="tx1"/>
              </a:solidFill>
              <a:effectLst/>
              <a:ea typeface="Times New Roman" panose="02020603050405020304" pitchFamily="18" charset="0"/>
              <a:cs typeface="Times New Roman" panose="02020603050405020304" pitchFamily="18" charset="0"/>
            </a:endParaRPr>
          </a:p>
          <a:p>
            <a:endParaRPr lang="en-AU" sz="1600" b="0" dirty="0">
              <a:solidFill>
                <a:schemeClr val="tx1"/>
              </a:solidFill>
            </a:endParaRPr>
          </a:p>
          <a:p>
            <a:endParaRPr lang="en-AU" sz="1600" b="0" dirty="0">
              <a:solidFill>
                <a:schemeClr val="tx1"/>
              </a:solidFill>
            </a:endParaRPr>
          </a:p>
          <a:p>
            <a:endParaRPr lang="en-AU" sz="1600" b="0" dirty="0">
              <a:solidFill>
                <a:schemeClr val="tx1"/>
              </a:solidFill>
            </a:endParaRPr>
          </a:p>
          <a:p>
            <a:endParaRPr lang="en-AU" sz="1600" b="0" dirty="0">
              <a:solidFill>
                <a:schemeClr val="tx1"/>
              </a:solidFill>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7029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719138" y="1619999"/>
            <a:ext cx="10244137" cy="4968126"/>
          </a:xfrm>
        </p:spPr>
        <p:txBody>
          <a:bodyPr/>
          <a:lstStyle/>
          <a:p>
            <a:r>
              <a:rPr lang="en-AU" sz="1800" dirty="0"/>
              <a:t>Next Program Steps:</a:t>
            </a:r>
            <a:endPar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This is below the Time section at the bottom of the Consultation screen.</a:t>
            </a:r>
          </a:p>
          <a:p>
            <a:pPr>
              <a:lnSpc>
                <a:spcPts val="1350"/>
              </a:lnSpc>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Continue in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should be selected program/ case is expected to continue with further consultations.</a:t>
            </a:r>
          </a:p>
          <a:p>
            <a:pPr>
              <a:lnSpc>
                <a:spcPts val="1350"/>
              </a:lnSpc>
              <a:spcAft>
                <a:spcPts val="2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Exit from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should be selected when the program enrolment / case will be closed</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automatically closed, with an exit/end date matching the date of this consultation.</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removed from the Programs Active List</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Exit from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 selected, a dropdown box will appear. </a:t>
            </a:r>
          </a:p>
          <a:p>
            <a:pPr>
              <a:lnSpc>
                <a:spcPts val="1350"/>
              </a:lnSpc>
              <a:spcAft>
                <a:spcPts val="600"/>
              </a:spcAft>
            </a:pPr>
            <a:endParaRPr lang="en-AU" sz="2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Program Outcome</a:t>
            </a:r>
            <a:r>
              <a:rPr lang="en-AU" sz="1800" b="0" dirty="0">
                <a:latin typeface="Arial" panose="020B0604020202020204" pitchFamily="34" charset="0"/>
                <a:ea typeface="Times" panose="02020603050405020304" pitchFamily="18" charset="0"/>
                <a:cs typeface="Times New Roman" panose="02020603050405020304" pitchFamily="18" charset="0"/>
              </a:rPr>
              <a:t>:</a:t>
            </a:r>
            <a:r>
              <a:rPr lang="en-AU" sz="1800" b="0" dirty="0">
                <a:effectLst/>
                <a:latin typeface="Arial" panose="020B0604020202020204" pitchFamily="34" charset="0"/>
                <a:ea typeface="Times" panose="02020603050405020304" pitchFamily="18" charset="0"/>
                <a:cs typeface="Times New Roman" panose="02020603050405020304" pitchFamily="18" charset="0"/>
              </a:rPr>
              <a:t> </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fully met</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partially met</a:t>
            </a:r>
          </a:p>
          <a:p>
            <a:pPr marL="285750" indent="-285750">
              <a:lnSpc>
                <a:spcPts val="1350"/>
              </a:lnSpc>
              <a:spcAft>
                <a:spcPts val="200"/>
              </a:spcAft>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Goals not met</a:t>
            </a:r>
          </a:p>
          <a:p>
            <a:pPr>
              <a:lnSpc>
                <a:spcPts val="135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the option that</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best reflects the extent to which this program achieved or did not achieve the goals.</a:t>
            </a:r>
            <a:endParaRPr lang="en-AU" sz="1600" dirty="0"/>
          </a:p>
          <a:p>
            <a:endParaRPr lang="en-AU" dirty="0"/>
          </a:p>
        </p:txBody>
      </p:sp>
      <p:pic>
        <p:nvPicPr>
          <p:cNvPr id="6" name="Picture 5" descr="Screen shot of information on slide">
            <a:extLst>
              <a:ext uri="{FF2B5EF4-FFF2-40B4-BE49-F238E27FC236}">
                <a16:creationId xmlns:a16="http://schemas.microsoft.com/office/drawing/2014/main" id="{CAFCE1B2-268D-4F60-BEE1-7A22610FAB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0990" y="4466492"/>
            <a:ext cx="7077896" cy="1089558"/>
          </a:xfrm>
          <a:prstGeom prst="rect">
            <a:avLst/>
          </a:prstGeom>
          <a:noFill/>
          <a:ln>
            <a:noFill/>
          </a:ln>
        </p:spPr>
      </p:pic>
    </p:spTree>
    <p:extLst>
      <p:ext uri="{BB962C8B-B14F-4D97-AF65-F5344CB8AC3E}">
        <p14:creationId xmlns:p14="http://schemas.microsoft.com/office/powerpoint/2010/main" val="421689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263769" y="1437119"/>
            <a:ext cx="10374923" cy="4860000"/>
          </a:xfrm>
        </p:spPr>
        <p:txBody>
          <a:bodyPr/>
          <a:lstStyle/>
          <a:p>
            <a:pPr>
              <a:lnSpc>
                <a:spcPct val="100000"/>
              </a:lnSpc>
              <a:spcBef>
                <a:spcPts val="600"/>
              </a:spcBef>
              <a:spcAft>
                <a:spcPts val="600"/>
              </a:spcAft>
            </a:pPr>
            <a:r>
              <a:rPr lang="en-AU" sz="1800" dirty="0"/>
              <a:t>Closing a case</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There are two ways to close a case; via a consultation screen </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or</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via the Edit Program screen.</a:t>
            </a:r>
          </a:p>
          <a:p>
            <a:pPr>
              <a:lnSpc>
                <a:spcPct val="100000"/>
              </a:lnSpc>
              <a:spcAft>
                <a:spcPts val="600"/>
              </a:spcAft>
            </a:pPr>
            <a:r>
              <a:rPr lang="en-AU" sz="1600" b="0" dirty="0">
                <a:latin typeface="Arial" panose="020B0604020202020204" pitchFamily="34" charset="0"/>
                <a:ea typeface="Times" panose="02020603050405020304" pitchFamily="18" charset="0"/>
                <a:cs typeface="Times New Roman" panose="02020603050405020304" pitchFamily="18" charset="0"/>
              </a:rPr>
              <a:t>Edit Program Screen</a:t>
            </a:r>
            <a:endParaRPr lang="en-AU" sz="1600" b="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200"/>
              </a:spcAft>
              <a:buFont typeface="+mj-lt"/>
              <a:buAutoNum type="arabicPeriod"/>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Access the client record of any one of the clients enrolled in the program you wish to end.</a:t>
            </a:r>
          </a:p>
          <a:p>
            <a:pPr marL="342900" lvl="0" indent="-342900">
              <a:lnSpc>
                <a:spcPts val="1350"/>
              </a:lnSpc>
              <a:spcAft>
                <a:spcPts val="200"/>
              </a:spcAft>
              <a:buFont typeface="+mj-lt"/>
              <a:buAutoNum type="arabicPeriod"/>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Open the Programs screen (Clinical Activity &gt; Programs)</a:t>
            </a:r>
          </a:p>
          <a:p>
            <a:pPr marL="342900" lvl="0" indent="-342900">
              <a:lnSpc>
                <a:spcPts val="1350"/>
              </a:lnSpc>
              <a:spcAft>
                <a:spcPts val="200"/>
              </a:spcAft>
              <a:buFont typeface="+mj-lt"/>
              <a:buAutoNum type="arabicPeriod"/>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Click the Edit button for the relevant case.</a:t>
            </a:r>
          </a:p>
          <a:p>
            <a:pPr marL="342900" lvl="0" indent="-342900">
              <a:lnSpc>
                <a:spcPts val="1350"/>
              </a:lnSpc>
              <a:spcAft>
                <a:spcPts val="200"/>
              </a:spcAft>
              <a:buFont typeface="+mj-lt"/>
              <a:buAutoNum type="arabicPeriod"/>
              <a:tabLst>
                <a:tab pos="228600" algn="l"/>
                <a:tab pos="457200" algn="l"/>
              </a:tabLs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an End / Exit Date. This can be a date in the future or the past. </a:t>
            </a:r>
          </a:p>
          <a:p>
            <a:pPr marL="342900" lvl="0" indent="-342900">
              <a:lnSpc>
                <a:spcPts val="1350"/>
              </a:lnSpc>
              <a:spcAft>
                <a:spcPts val="200"/>
              </a:spcAft>
              <a:buFont typeface="+mj-lt"/>
              <a:buAutoNum type="arabicPeriod"/>
              <a:tabLst>
                <a:tab pos="228600" algn="l"/>
                <a:tab pos="457200" algn="l"/>
              </a:tabLst>
            </a:pP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Remember to close the </a:t>
            </a:r>
            <a:r>
              <a:rPr lang="en-AU" sz="1600" b="0">
                <a:solidFill>
                  <a:schemeClr val="tx1"/>
                </a:solidFill>
                <a:latin typeface="Arial" panose="020B0604020202020204" pitchFamily="34" charset="0"/>
                <a:ea typeface="Times" panose="02020603050405020304" pitchFamily="18" charset="0"/>
                <a:cs typeface="Times New Roman" panose="02020603050405020304" pitchFamily="18" charset="0"/>
              </a:rPr>
              <a:t>Flag for </a:t>
            </a:r>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Enhanced.</a:t>
            </a: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pPr>
              <a:lnSpc>
                <a:spcPct val="100000"/>
              </a:lnSpc>
              <a:spcAft>
                <a:spcPts val="600"/>
              </a:spcAft>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Note: Only Enhanced MCH Services that occur between the program Start and End dates will be included in the delivered hours for that case.</a:t>
            </a:r>
          </a:p>
          <a:p>
            <a:pPr>
              <a:lnSpc>
                <a:spcPts val="1350"/>
              </a:lnSpc>
              <a:spcAft>
                <a:spcPts val="200"/>
              </a:spcAft>
            </a:pPr>
            <a:r>
              <a:rPr lang="en-AU" sz="1600" b="0" dirty="0">
                <a:effectLst/>
                <a:latin typeface="Arial" panose="020B0604020202020204" pitchFamily="34" charset="0"/>
                <a:ea typeface="Times" panose="02020603050405020304" pitchFamily="18" charset="0"/>
                <a:cs typeface="Times New Roman" panose="02020603050405020304" pitchFamily="18" charset="0"/>
              </a:rPr>
              <a:t>Exit from program: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should be selected when the program enrolment / case will be closed</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automatically closed, with an exit/end date matching the date of this consultation.</a:t>
            </a:r>
          </a:p>
          <a:p>
            <a:pPr>
              <a:lnSpc>
                <a:spcPts val="1350"/>
              </a:lnSpc>
              <a:spcAft>
                <a:spcPts val="2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will be removed from the Programs Active List</a:t>
            </a:r>
          </a:p>
          <a:p>
            <a:pPr>
              <a:lnSpc>
                <a:spcPct val="100000"/>
              </a:lnSpc>
              <a:spcAft>
                <a:spcPts val="600"/>
              </a:spcAft>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When Exit from program is selected, a dropdown box will appear with the </a:t>
            </a:r>
            <a:r>
              <a:rPr lang="en-AU" sz="1600" b="0" dirty="0">
                <a:effectLst/>
                <a:latin typeface="Arial" panose="020B0604020202020204" pitchFamily="34" charset="0"/>
                <a:ea typeface="Times" panose="02020603050405020304" pitchFamily="18" charset="0"/>
                <a:cs typeface="Times New Roman" panose="02020603050405020304" pitchFamily="18" charset="0"/>
              </a:rPr>
              <a:t>Program Outcome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 be completed. </a:t>
            </a:r>
          </a:p>
          <a:p>
            <a:pPr>
              <a:lnSpc>
                <a:spcPts val="1350"/>
              </a:lnSpc>
              <a:spcAft>
                <a:spcPts val="600"/>
              </a:spcAft>
            </a:pPr>
            <a:endPar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402263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0A79-E88E-46FA-B1F8-FEBDA93D779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3" name="Content Placeholder 2">
            <a:extLst>
              <a:ext uri="{FF2B5EF4-FFF2-40B4-BE49-F238E27FC236}">
                <a16:creationId xmlns:a16="http://schemas.microsoft.com/office/drawing/2014/main" id="{9EF3A136-ABD0-4E48-9F4B-C55F55F2FEC8}"/>
              </a:ext>
            </a:extLst>
          </p:cNvPr>
          <p:cNvSpPr>
            <a:spLocks noGrp="1"/>
          </p:cNvSpPr>
          <p:nvPr>
            <p:ph sz="quarter" idx="13"/>
          </p:nvPr>
        </p:nvSpPr>
        <p:spPr>
          <a:xfrm>
            <a:off x="719138" y="1619999"/>
            <a:ext cx="10731457" cy="4860000"/>
          </a:xfrm>
        </p:spPr>
        <p:txBody>
          <a:bodyPr/>
          <a:lstStyle/>
          <a:p>
            <a:r>
              <a:rPr lang="en-AU" sz="1800" dirty="0"/>
              <a:t>Definitions:</a:t>
            </a:r>
          </a:p>
          <a:p>
            <a:pPr marL="342900" indent="-342900">
              <a:buFont typeface="Arial" panose="020B0604020202020204" pitchFamily="34" charset="0"/>
              <a:buChar char="•"/>
            </a:pPr>
            <a:r>
              <a:rPr lang="en-AU" sz="1800" dirty="0">
                <a:solidFill>
                  <a:schemeClr val="tx1"/>
                </a:solidFill>
              </a:rPr>
              <a:t>Case – a program service delivery that has a start date and, when closed an end date</a:t>
            </a:r>
          </a:p>
          <a:p>
            <a:pPr marL="361950" indent="-276225" defTabSz="179388"/>
            <a:r>
              <a:rPr lang="en-AU" sz="1800" b="0" dirty="0">
                <a:solidFill>
                  <a:schemeClr val="tx1"/>
                </a:solidFill>
              </a:rPr>
              <a:t>	Whilst a program is active (from start date to end date), consultations and ‘Client Not Present’ actions that 	are part of the program are attributed to that program.</a:t>
            </a:r>
          </a:p>
          <a:p>
            <a:pPr marL="285750" indent="-285750">
              <a:buFont typeface="Arial" panose="020B0604020202020204" pitchFamily="34" charset="0"/>
              <a:buChar char="•"/>
            </a:pPr>
            <a:r>
              <a:rPr lang="en-AU" sz="1800" dirty="0">
                <a:solidFill>
                  <a:schemeClr val="tx1"/>
                </a:solidFill>
              </a:rPr>
              <a:t>Family enrolments, lead clients and non-lead clients</a:t>
            </a:r>
          </a:p>
          <a:p>
            <a:r>
              <a:rPr lang="en-AU" sz="1800" b="0" dirty="0">
                <a:solidFill>
                  <a:schemeClr val="tx1"/>
                </a:solidFill>
              </a:rPr>
              <a:t>	Multiple clients enrolled in the same case, called a family enrolment. </a:t>
            </a:r>
          </a:p>
          <a:p>
            <a:r>
              <a:rPr lang="en-AU" sz="1800" b="0" dirty="0">
                <a:solidFill>
                  <a:schemeClr val="tx1"/>
                </a:solidFill>
              </a:rPr>
              <a:t>	Lead clients must be the primary carer or carer of another client in CDIS</a:t>
            </a:r>
          </a:p>
          <a:p>
            <a:r>
              <a:rPr lang="en-AU" sz="1800" b="0" dirty="0">
                <a:solidFill>
                  <a:schemeClr val="tx1"/>
                </a:solidFill>
              </a:rPr>
              <a:t>	Non-lead clients must have a relationship with the lead client </a:t>
            </a:r>
          </a:p>
          <a:p>
            <a:r>
              <a:rPr lang="en-AU" sz="1800" dirty="0">
                <a:effectLst/>
                <a:latin typeface="Arial" panose="020B0604020202020204" pitchFamily="34" charset="0"/>
                <a:ea typeface="Times" panose="02020603050405020304" pitchFamily="18" charset="0"/>
                <a:cs typeface="Times New Roman" panose="02020603050405020304" pitchFamily="18" charset="0"/>
              </a:rPr>
              <a:t>Each case must have one lead client and can then optionally have any number of non-lead clients.</a:t>
            </a:r>
          </a:p>
          <a:p>
            <a:endParaRPr lang="en-AU" sz="1600" dirty="0">
              <a:solidFill>
                <a:schemeClr val="tx1"/>
              </a:solidFill>
            </a:endParaRPr>
          </a:p>
        </p:txBody>
      </p:sp>
    </p:spTree>
    <p:extLst>
      <p:ext uri="{BB962C8B-B14F-4D97-AF65-F5344CB8AC3E}">
        <p14:creationId xmlns:p14="http://schemas.microsoft.com/office/powerpoint/2010/main" val="354055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5F23-D8A8-44CD-957E-679CCED1176D}"/>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3" name="Content Placeholder 2">
            <a:extLst>
              <a:ext uri="{FF2B5EF4-FFF2-40B4-BE49-F238E27FC236}">
                <a16:creationId xmlns:a16="http://schemas.microsoft.com/office/drawing/2014/main" id="{BEA4A24E-E396-439A-B250-CE0179EA9D71}"/>
              </a:ext>
            </a:extLst>
          </p:cNvPr>
          <p:cNvSpPr>
            <a:spLocks noGrp="1"/>
          </p:cNvSpPr>
          <p:nvPr>
            <p:ph sz="quarter" idx="13"/>
          </p:nvPr>
        </p:nvSpPr>
        <p:spPr>
          <a:xfrm>
            <a:off x="719138" y="1619999"/>
            <a:ext cx="10476084" cy="4860000"/>
          </a:xfrm>
        </p:spPr>
        <p:txBody>
          <a:bodyPr/>
          <a:lstStyle/>
          <a:p>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Clients can </a:t>
            </a:r>
            <a:r>
              <a:rPr lang="en-AU" sz="18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only lead one case </a:t>
            </a: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of the Enhanced MCH program at any given time, however they can be enrolled as non-lead clients in multiple cases of the same program simultaneously.</a:t>
            </a:r>
          </a:p>
          <a:p>
            <a:endParaRPr lang="en-AU" dirty="0"/>
          </a:p>
        </p:txBody>
      </p:sp>
      <p:pic>
        <p:nvPicPr>
          <p:cNvPr id="4" name="Picture 3">
            <a:extLst>
              <a:ext uri="{FF2B5EF4-FFF2-40B4-BE49-F238E27FC236}">
                <a16:creationId xmlns:a16="http://schemas.microsoft.com/office/drawing/2014/main" id="{A4CB24A8-B1AE-4CBE-9511-D8BDAA19B623}"/>
              </a:ext>
            </a:extLst>
          </p:cNvPr>
          <p:cNvPicPr>
            <a:picLocks noChangeAspect="1"/>
          </p:cNvPicPr>
          <p:nvPr/>
        </p:nvPicPr>
        <p:blipFill>
          <a:blip r:embed="rId2"/>
          <a:stretch>
            <a:fillRect/>
          </a:stretch>
        </p:blipFill>
        <p:spPr>
          <a:xfrm>
            <a:off x="1410307" y="2576145"/>
            <a:ext cx="8329672" cy="3727940"/>
          </a:xfrm>
          <a:prstGeom prst="rect">
            <a:avLst/>
          </a:prstGeom>
        </p:spPr>
      </p:pic>
    </p:spTree>
    <p:extLst>
      <p:ext uri="{BB962C8B-B14F-4D97-AF65-F5344CB8AC3E}">
        <p14:creationId xmlns:p14="http://schemas.microsoft.com/office/powerpoint/2010/main" val="30204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087C-8540-4FE0-8242-8EA939131E2C}"/>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3" name="Content Placeholder 2">
            <a:extLst>
              <a:ext uri="{FF2B5EF4-FFF2-40B4-BE49-F238E27FC236}">
                <a16:creationId xmlns:a16="http://schemas.microsoft.com/office/drawing/2014/main" id="{25CACB5B-4DA3-4B24-A7DF-E388BBA00B3C}"/>
              </a:ext>
            </a:extLst>
          </p:cNvPr>
          <p:cNvSpPr>
            <a:spLocks noGrp="1"/>
          </p:cNvSpPr>
          <p:nvPr>
            <p:ph sz="quarter" idx="13"/>
          </p:nvPr>
        </p:nvSpPr>
        <p:spPr/>
        <p:txBody>
          <a:bodyPr/>
          <a:lstStyle/>
          <a:p>
            <a:r>
              <a:rPr lang="en-AU" sz="1800" dirty="0"/>
              <a:t>Referring a family:</a:t>
            </a:r>
          </a:p>
          <a:p>
            <a:pPr marL="342900" lvl="0" indent="-342900">
              <a:lnSpc>
                <a:spcPct val="100000"/>
              </a:lnSpc>
              <a:spcBef>
                <a:spcPts val="600"/>
              </a:spcBef>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Identify the related clients you wish to refer together into the Enhanced MCH Program (usually this will be at least one child under 3, and one parent/carer but may include a child over 3, EMCH Guidelines, 2018) and ensure they are related to each other.</a:t>
            </a:r>
          </a:p>
          <a:p>
            <a:pPr marL="342900" lvl="0" indent="-342900">
              <a:lnSpc>
                <a:spcPts val="1500"/>
              </a:lnSpc>
              <a:spcBef>
                <a:spcPts val="600"/>
              </a:spcBef>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Access the client record of the client who will be the lead client (must be a parent/carer).</a:t>
            </a:r>
          </a:p>
          <a:p>
            <a:pPr marL="342900" lvl="0" indent="-342900">
              <a:lnSpc>
                <a:spcPts val="1500"/>
              </a:lnSpc>
              <a:spcBef>
                <a:spcPts val="600"/>
              </a:spcBef>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Open the Internal Referral screen (Clinical Activity &gt; Referrals &gt; + Internal)</a:t>
            </a:r>
          </a:p>
          <a:p>
            <a:pPr marL="342900" lvl="0" indent="-342900">
              <a:lnSpc>
                <a:spcPts val="1500"/>
              </a:lnSpc>
              <a:spcBef>
                <a:spcPts val="600"/>
              </a:spcBef>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Select Enhanced MCH from the Program dropdown.</a:t>
            </a:r>
          </a:p>
          <a:p>
            <a:pPr marL="342900" lvl="0" indent="-342900">
              <a:lnSpc>
                <a:spcPct val="100000"/>
              </a:lnSpc>
              <a:spcBef>
                <a:spcPts val="600"/>
              </a:spcBef>
              <a:spcAft>
                <a:spcPts val="600"/>
              </a:spcAft>
              <a:buFont typeface="Arial" panose="020B0604020202020204" pitchFamily="34" charset="0"/>
              <a:buChar char="•"/>
            </a:pPr>
            <a:r>
              <a:rPr lang="en-AU" sz="18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referral screen will now have an extra section, called “Family included as part of this enrolment”. This section will list the lead client, and then all related clients. Click the checkboxes next to the names of all related clients you wish to enrol in this program as part of this case.</a:t>
            </a:r>
          </a:p>
          <a:p>
            <a:endParaRPr lang="en-AU" dirty="0"/>
          </a:p>
        </p:txBody>
      </p:sp>
    </p:spTree>
    <p:extLst>
      <p:ext uri="{BB962C8B-B14F-4D97-AF65-F5344CB8AC3E}">
        <p14:creationId xmlns:p14="http://schemas.microsoft.com/office/powerpoint/2010/main" val="416015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A0EE-505A-4C72-90BA-4D7DC301D95D}"/>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3" name="Content Placeholder 2">
            <a:extLst>
              <a:ext uri="{FF2B5EF4-FFF2-40B4-BE49-F238E27FC236}">
                <a16:creationId xmlns:a16="http://schemas.microsoft.com/office/drawing/2014/main" id="{B647584A-9E01-4FA6-A89D-D381F7ED2455}"/>
              </a:ext>
            </a:extLst>
          </p:cNvPr>
          <p:cNvSpPr>
            <a:spLocks noGrp="1"/>
          </p:cNvSpPr>
          <p:nvPr>
            <p:ph sz="quarter" idx="13"/>
          </p:nvPr>
        </p:nvSpPr>
        <p:spPr>
          <a:xfrm>
            <a:off x="351692" y="1515762"/>
            <a:ext cx="10199077" cy="5072363"/>
          </a:xfrm>
        </p:spPr>
        <p:txBody>
          <a:bodyPr/>
          <a:lstStyle/>
          <a:p>
            <a:r>
              <a:rPr lang="en-AU" sz="1800" b="1" dirty="0">
                <a:solidFill>
                  <a:srgbClr val="C45911"/>
                </a:solidFill>
                <a:effectLst/>
                <a:latin typeface="Arial" panose="020B0604020202020204" pitchFamily="34" charset="0"/>
                <a:ea typeface="Times" panose="02020603050405020304" pitchFamily="18" charset="0"/>
                <a:cs typeface="Times New Roman" panose="02020603050405020304" pitchFamily="18" charset="0"/>
              </a:rPr>
              <a:t>Which family members should I add to a case?</a:t>
            </a:r>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Enrol any family members (adults and children) who are </a:t>
            </a:r>
          </a:p>
          <a:p>
            <a:pPr marL="285750" indent="-285750">
              <a:buFont typeface="Arial" panose="020B0604020202020204" pitchFamily="34" charset="0"/>
              <a:buChar char="•"/>
            </a:pP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actively involved in the goals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of the case, and </a:t>
            </a:r>
          </a:p>
          <a:p>
            <a:pPr marL="285750" indent="-285750">
              <a:buFont typeface="Arial" panose="020B0604020202020204" pitchFamily="34" charset="0"/>
              <a:buChar char="•"/>
            </a:pP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usually present at case consultations. </a:t>
            </a:r>
          </a:p>
          <a:p>
            <a:pPr lvl="1">
              <a:lnSpc>
                <a:spcPct val="100000"/>
              </a:lnSpc>
              <a:spcBef>
                <a:spcPts val="600"/>
              </a:spcBef>
              <a:spcAft>
                <a:spcPts val="0"/>
              </a:spcAft>
            </a:pPr>
            <a:endParaRPr lang="en-AU" sz="1600" dirty="0">
              <a:solidFill>
                <a:srgbClr val="C5511A"/>
              </a:solidFill>
              <a:latin typeface="Arial" panose="020B0604020202020204" pitchFamily="34" charset="0"/>
              <a:ea typeface="Times" panose="02020603050405020304" pitchFamily="18" charset="0"/>
              <a:cs typeface="Times New Roman" panose="02020603050405020304" pitchFamily="18" charset="0"/>
            </a:endParaRPr>
          </a:p>
          <a:p>
            <a:pPr lvl="1">
              <a:lnSpc>
                <a:spcPct val="100000"/>
              </a:lnSpc>
              <a:spcBef>
                <a:spcPts val="600"/>
              </a:spcBef>
              <a:spcAft>
                <a:spcPts val="0"/>
              </a:spcAft>
            </a:pPr>
            <a:endParaRPr lang="en-AU" sz="1600" dirty="0">
              <a:solidFill>
                <a:srgbClr val="C5511A"/>
              </a:solidFill>
              <a:latin typeface="Arial" panose="020B0604020202020204" pitchFamily="34" charset="0"/>
              <a:ea typeface="Times" panose="02020603050405020304" pitchFamily="18" charset="0"/>
              <a:cs typeface="Times New Roman" panose="02020603050405020304" pitchFamily="18" charset="0"/>
            </a:endParaRPr>
          </a:p>
          <a:p>
            <a:pPr lvl="1">
              <a:lnSpc>
                <a:spcPct val="100000"/>
              </a:lnSpc>
              <a:spcBef>
                <a:spcPts val="600"/>
              </a:spcBef>
              <a:spcAft>
                <a:spcPts val="0"/>
              </a:spcAft>
            </a:pPr>
            <a:endParaRPr lang="en-AU" sz="1600" dirty="0">
              <a:solidFill>
                <a:srgbClr val="C5511A"/>
              </a:solidFill>
              <a:latin typeface="Arial" panose="020B0604020202020204" pitchFamily="34" charset="0"/>
              <a:ea typeface="Times" panose="02020603050405020304" pitchFamily="18" charset="0"/>
              <a:cs typeface="Times New Roman" panose="02020603050405020304" pitchFamily="18" charset="0"/>
            </a:endParaRPr>
          </a:p>
          <a:p>
            <a:pPr lvl="1">
              <a:lnSpc>
                <a:spcPct val="100000"/>
              </a:lnSpc>
              <a:spcBef>
                <a:spcPts val="600"/>
              </a:spcBef>
              <a:spcAft>
                <a:spcPts val="0"/>
              </a:spcAft>
            </a:pPr>
            <a:endParaRPr lang="en-AU" sz="1600" dirty="0">
              <a:solidFill>
                <a:srgbClr val="C5511A"/>
              </a:solidFill>
              <a:latin typeface="Arial" panose="020B0604020202020204" pitchFamily="34" charset="0"/>
              <a:ea typeface="Times" panose="02020603050405020304" pitchFamily="18" charset="0"/>
              <a:cs typeface="Times New Roman" panose="02020603050405020304" pitchFamily="18" charset="0"/>
            </a:endParaRPr>
          </a:p>
          <a:p>
            <a:pPr lvl="1">
              <a:lnSpc>
                <a:spcPct val="100000"/>
              </a:lnSpc>
              <a:spcBef>
                <a:spcPts val="600"/>
              </a:spcBef>
              <a:spcAft>
                <a:spcPts val="0"/>
              </a:spcAft>
            </a:pPr>
            <a:r>
              <a:rPr lang="en-AU" sz="1600" dirty="0">
                <a:solidFill>
                  <a:srgbClr val="C5511A"/>
                </a:solidFill>
                <a:latin typeface="Arial" panose="020B0604020202020204" pitchFamily="34" charset="0"/>
                <a:ea typeface="Times" panose="02020603050405020304" pitchFamily="18" charset="0"/>
                <a:cs typeface="Times New Roman" panose="02020603050405020304" pitchFamily="18" charset="0"/>
              </a:rPr>
              <a:t>Example:</a:t>
            </a:r>
          </a:p>
          <a:p>
            <a:pPr lvl="1">
              <a:lnSpc>
                <a:spcPct val="100000"/>
              </a:lnSpc>
              <a:spcBef>
                <a:spcPts val="600"/>
              </a:spcBef>
              <a:spcAft>
                <a:spcPts val="0"/>
              </a:spcAft>
            </a:pP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Daddy Koala</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the primary caregiver and has already been selected as the </a:t>
            </a: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lead client</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t>
            </a:r>
          </a:p>
          <a:p>
            <a:pPr lvl="1">
              <a:lnSpc>
                <a:spcPct val="100000"/>
              </a:lnSpc>
              <a:spcBef>
                <a:spcPts val="600"/>
              </a:spcBef>
              <a:spcAft>
                <a:spcPts val="0"/>
              </a:spcAft>
            </a:pP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Baby Koala</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experiencing issues that are the reason for this enrolment, so they will be enrolled.</a:t>
            </a:r>
          </a:p>
          <a:p>
            <a:pPr lvl="1">
              <a:lnSpc>
                <a:spcPct val="100000"/>
              </a:lnSpc>
              <a:spcBef>
                <a:spcPts val="600"/>
              </a:spcBef>
              <a:spcAft>
                <a:spcPts val="0"/>
              </a:spcAft>
            </a:pP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Toddler Koala</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experiences related issues, so they will also be enrolled.</a:t>
            </a:r>
          </a:p>
          <a:p>
            <a:pPr lvl="1">
              <a:lnSpc>
                <a:spcPct val="100000"/>
              </a:lnSpc>
              <a:spcBef>
                <a:spcPts val="600"/>
              </a:spcBef>
              <a:spcAft>
                <a:spcPts val="0"/>
              </a:spcAft>
            </a:pP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Mummy Koala</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is working and not present during consultations, but will actively participate to meet the goals</a:t>
            </a:r>
          </a:p>
          <a:p>
            <a:pPr lvl="1">
              <a:lnSpc>
                <a:spcPct val="100000"/>
              </a:lnSpc>
              <a:spcBef>
                <a:spcPts val="600"/>
              </a:spcBef>
              <a:spcAft>
                <a:spcPts val="0"/>
              </a:spcAft>
            </a:pPr>
            <a:r>
              <a:rPr lang="en-AU" sz="1600" b="1"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Aunty Koala</a:t>
            </a:r>
            <a:r>
              <a:rPr lang="en-AU" sz="160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 lives with the family and will actively participate in the behaviours necessary to meet the goals</a:t>
            </a:r>
            <a:endParaRPr lang="en-AU" sz="1600" dirty="0"/>
          </a:p>
        </p:txBody>
      </p:sp>
      <p:pic>
        <p:nvPicPr>
          <p:cNvPr id="4" name="Picture 3" descr="Screen shot of process on slide">
            <a:extLst>
              <a:ext uri="{FF2B5EF4-FFF2-40B4-BE49-F238E27FC236}">
                <a16:creationId xmlns:a16="http://schemas.microsoft.com/office/drawing/2014/main" id="{A0F4861B-0EB5-4D5A-BF2B-22CF2574379F}"/>
              </a:ext>
            </a:extLst>
          </p:cNvPr>
          <p:cNvPicPr/>
          <p:nvPr/>
        </p:nvPicPr>
        <p:blipFill rotWithShape="1">
          <a:blip r:embed="rId2"/>
          <a:srcRect r="9297"/>
          <a:stretch/>
        </p:blipFill>
        <p:spPr bwMode="auto">
          <a:xfrm>
            <a:off x="5120388" y="2350720"/>
            <a:ext cx="6899030" cy="25761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41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4B3D-8561-4CE5-98FF-43FBC25A6C48}"/>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3" name="Content Placeholder 2">
            <a:extLst>
              <a:ext uri="{FF2B5EF4-FFF2-40B4-BE49-F238E27FC236}">
                <a16:creationId xmlns:a16="http://schemas.microsoft.com/office/drawing/2014/main" id="{BD4A8A00-DE39-40CF-A92D-659FFA301850}"/>
              </a:ext>
            </a:extLst>
          </p:cNvPr>
          <p:cNvSpPr>
            <a:spLocks noGrp="1"/>
          </p:cNvSpPr>
          <p:nvPr>
            <p:ph sz="quarter" idx="13"/>
          </p:nvPr>
        </p:nvSpPr>
        <p:spPr/>
        <p:txBody>
          <a:bodyPr/>
          <a:lstStyle/>
          <a:p>
            <a:r>
              <a:rPr lang="en-AU" sz="1800" dirty="0"/>
              <a:t>Completing referral:</a:t>
            </a:r>
          </a:p>
          <a:p>
            <a:r>
              <a:rPr lang="en-AU" sz="1800" b="0" dirty="0">
                <a:solidFill>
                  <a:schemeClr val="tx1"/>
                </a:solidFill>
              </a:rPr>
              <a:t>Complete the rest of the Internal Referral screen and click save</a:t>
            </a:r>
            <a:endParaRPr lang="en-AU" sz="1800" dirty="0"/>
          </a:p>
          <a:p>
            <a:r>
              <a:rPr lang="en-AU" sz="1800" dirty="0"/>
              <a:t>Program Active List:</a:t>
            </a:r>
          </a:p>
          <a:p>
            <a:r>
              <a:rPr lang="en-AU" sz="1800" b="0" dirty="0">
                <a:solidFill>
                  <a:schemeClr val="tx1"/>
                </a:solidFill>
              </a:rPr>
              <a:t>Follow current practice for accepting/assigning/declining referrals on the Programs Active List.</a:t>
            </a:r>
          </a:p>
          <a:p>
            <a:endParaRPr lang="en-AU" sz="2000" dirty="0">
              <a:solidFill>
                <a:schemeClr val="tx1"/>
              </a:solidFill>
            </a:endParaRPr>
          </a:p>
        </p:txBody>
      </p:sp>
      <p:pic>
        <p:nvPicPr>
          <p:cNvPr id="4" name="Picture 3" descr="Screenshot of the screen as described above">
            <a:extLst>
              <a:ext uri="{FF2B5EF4-FFF2-40B4-BE49-F238E27FC236}">
                <a16:creationId xmlns:a16="http://schemas.microsoft.com/office/drawing/2014/main" id="{09950A2A-AC4C-45E9-96BB-DE7EE5D44312}"/>
              </a:ext>
            </a:extLst>
          </p:cNvPr>
          <p:cNvPicPr/>
          <p:nvPr/>
        </p:nvPicPr>
        <p:blipFill>
          <a:blip r:embed="rId2"/>
          <a:stretch>
            <a:fillRect/>
          </a:stretch>
        </p:blipFill>
        <p:spPr>
          <a:xfrm>
            <a:off x="2332892" y="3429000"/>
            <a:ext cx="6080736" cy="3163033"/>
          </a:xfrm>
          <a:prstGeom prst="rect">
            <a:avLst/>
          </a:prstGeom>
        </p:spPr>
      </p:pic>
    </p:spTree>
    <p:extLst>
      <p:ext uri="{BB962C8B-B14F-4D97-AF65-F5344CB8AC3E}">
        <p14:creationId xmlns:p14="http://schemas.microsoft.com/office/powerpoint/2010/main" val="199727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p:txBody>
          <a:bodyPr/>
          <a:lstStyle/>
          <a:p>
            <a:r>
              <a:rPr lang="en-AU" sz="1800" dirty="0"/>
              <a:t>Managing a case - Case Summary Screen:</a:t>
            </a:r>
          </a:p>
          <a:p>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The Case Summary Screen shows the details of an Enhanced MCH case.</a:t>
            </a:r>
          </a:p>
          <a:p>
            <a:r>
              <a:rPr lang="en-AU" sz="1600" b="0" dirty="0">
                <a:solidFill>
                  <a:schemeClr val="tx1"/>
                </a:solidFill>
                <a:latin typeface="Arial" panose="020B0604020202020204" pitchFamily="34" charset="0"/>
                <a:ea typeface="Times" panose="02020603050405020304" pitchFamily="18" charset="0"/>
                <a:cs typeface="Times New Roman" panose="02020603050405020304" pitchFamily="18" charset="0"/>
              </a:rPr>
              <a:t>It </a:t>
            </a:r>
            <a:r>
              <a:rPr lang="en-AU" sz="16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is a place to record the details of a Child and Family Action Plan, replacing the need to keep a separate document outside of CDIS.</a:t>
            </a:r>
          </a:p>
          <a:p>
            <a:pPr lvl="0" defTabSz="914400" eaLnBrk="0" hangingPunct="0">
              <a:lnSpc>
                <a:spcPct val="100000"/>
              </a:lnSpc>
              <a:spcBef>
                <a:spcPct val="0"/>
              </a:spcBef>
              <a:spcAft>
                <a:spcPct val="0"/>
              </a:spcAft>
              <a:tabLst>
                <a:tab pos="228600" algn="l"/>
                <a:tab pos="457200" algn="l"/>
              </a:tabLst>
            </a:pPr>
            <a:r>
              <a:rPr lang="en-AU" altLang="en-US" sz="1600" b="0" dirty="0">
                <a:solidFill>
                  <a:schemeClr val="tx1"/>
                </a:solidFill>
                <a:ea typeface="Times" panose="02020603050405020304" pitchFamily="18" charset="0"/>
                <a:cs typeface="Arial" panose="020B0604020202020204" pitchFamily="34" charset="0"/>
              </a:rPr>
              <a:t>The Case Summary Screen can be accessed in the following ways:</a:t>
            </a:r>
          </a:p>
          <a:p>
            <a:pPr lvl="0" defTabSz="914400" eaLnBrk="0" hangingPunct="0">
              <a:lnSpc>
                <a:spcPct val="100000"/>
              </a:lnSpc>
              <a:spcBef>
                <a:spcPct val="0"/>
              </a:spcBef>
              <a:spcAft>
                <a:spcPct val="0"/>
              </a:spcAft>
              <a:tabLst>
                <a:tab pos="228600" algn="l"/>
                <a:tab pos="457200" algn="l"/>
              </a:tabLst>
            </a:pPr>
            <a:endParaRPr lang="en-AU" altLang="en-US" sz="1600" b="0" dirty="0">
              <a:solidFill>
                <a:schemeClr val="tx1"/>
              </a:solidFill>
            </a:endParaRPr>
          </a:p>
          <a:p>
            <a:pPr lvl="0" defTabSz="914400" eaLnBrk="0" hangingPunct="0">
              <a:lnSpc>
                <a:spcPct val="100000"/>
              </a:lnSpc>
              <a:spcBef>
                <a:spcPct val="0"/>
              </a:spcBef>
              <a:spcAft>
                <a:spcPct val="0"/>
              </a:spcAft>
              <a:tabLst>
                <a:tab pos="228600" algn="l"/>
                <a:tab pos="457200" algn="l"/>
              </a:tabLst>
            </a:pPr>
            <a:r>
              <a:rPr lang="en-AU" altLang="en-US" sz="1600" b="0" dirty="0">
                <a:ea typeface="MS Mincho" panose="02020609040205080304" pitchFamily="49" charset="-128"/>
                <a:cs typeface="Times New Roman" panose="02020603050405020304" pitchFamily="18" charset="0"/>
              </a:rPr>
              <a:t>From a client record:</a:t>
            </a:r>
            <a:r>
              <a:rPr lang="en-AU" altLang="en-US" sz="1600" b="0" dirty="0">
                <a:ea typeface="Times" panose="02020603050405020304" pitchFamily="18" charset="0"/>
                <a:cs typeface="Arial" panose="020B0604020202020204" pitchFamily="34" charset="0"/>
              </a:rPr>
              <a:t> </a:t>
            </a:r>
            <a:r>
              <a:rPr lang="en-AU" altLang="en-US" sz="1600" b="0" dirty="0">
                <a:solidFill>
                  <a:schemeClr val="tx1"/>
                </a:solidFill>
                <a:ea typeface="Times" panose="02020603050405020304" pitchFamily="18" charset="0"/>
                <a:cs typeface="Arial" panose="020B0604020202020204" pitchFamily="34" charset="0"/>
              </a:rPr>
              <a:t>Access the client record of any client involved in the case.</a:t>
            </a:r>
            <a:endParaRPr lang="en-AU" altLang="en-US" sz="1600" b="0" dirty="0">
              <a:solidFill>
                <a:schemeClr val="tx1"/>
              </a:solidFill>
            </a:endParaRPr>
          </a:p>
          <a:p>
            <a:pPr marL="285750" indent="-285750" defTabSz="914400" eaLnBrk="0" hangingPunct="0">
              <a:lnSpc>
                <a:spcPct val="100000"/>
              </a:lnSpc>
              <a:spcAft>
                <a:spcPct val="0"/>
              </a:spcAft>
              <a:buFont typeface="Arial" panose="020B0604020202020204" pitchFamily="34" charset="0"/>
              <a:buChar char="•"/>
              <a:tabLst>
                <a:tab pos="228600" algn="l"/>
                <a:tab pos="457200" algn="l"/>
              </a:tabLst>
            </a:pPr>
            <a:r>
              <a:rPr lang="en-AU" altLang="en-US" sz="1600" b="0" dirty="0">
                <a:solidFill>
                  <a:schemeClr val="tx1"/>
                </a:solidFill>
                <a:ea typeface="Times" panose="02020603050405020304" pitchFamily="18" charset="0"/>
                <a:cs typeface="Arial" panose="020B0604020202020204" pitchFamily="34" charset="0"/>
              </a:rPr>
              <a:t>Go to Client Details &gt; Summary Page. </a:t>
            </a:r>
            <a:endParaRPr lang="en-AU" altLang="en-US" sz="1600" b="0" dirty="0">
              <a:solidFill>
                <a:schemeClr val="tx1"/>
              </a:solidFill>
            </a:endParaRPr>
          </a:p>
          <a:p>
            <a:pPr marL="285750" indent="-285750" defTabSz="914400" eaLnBrk="0" hangingPunct="0">
              <a:lnSpc>
                <a:spcPct val="100000"/>
              </a:lnSpc>
              <a:spcAft>
                <a:spcPct val="0"/>
              </a:spcAft>
              <a:buFont typeface="Arial" panose="020B0604020202020204" pitchFamily="34" charset="0"/>
              <a:buChar char="•"/>
              <a:tabLst>
                <a:tab pos="228600" algn="l"/>
                <a:tab pos="457200" algn="l"/>
              </a:tabLst>
            </a:pPr>
            <a:r>
              <a:rPr lang="en-AU" altLang="en-US" sz="1600" b="0" dirty="0">
                <a:solidFill>
                  <a:schemeClr val="tx1"/>
                </a:solidFill>
                <a:ea typeface="Times" panose="02020603050405020304" pitchFamily="18" charset="0"/>
                <a:cs typeface="Arial" panose="020B0604020202020204" pitchFamily="34" charset="0"/>
              </a:rPr>
              <a:t>Go to the Programs section, identify the relevant case, and click the View link on the right side of the screen.</a:t>
            </a:r>
          </a:p>
          <a:p>
            <a:pPr lvl="0" defTabSz="914400" eaLnBrk="0" hangingPunct="0">
              <a:lnSpc>
                <a:spcPct val="100000"/>
              </a:lnSpc>
              <a:spcBef>
                <a:spcPct val="0"/>
              </a:spcBef>
              <a:spcAft>
                <a:spcPct val="0"/>
              </a:spcAft>
              <a:buFontTx/>
              <a:buChar char="•"/>
              <a:tabLst>
                <a:tab pos="228600" algn="l"/>
                <a:tab pos="457200" algn="l"/>
              </a:tabLst>
            </a:pPr>
            <a:endParaRPr lang="en-AU" altLang="en-US" sz="1600" b="0" dirty="0">
              <a:solidFill>
                <a:schemeClr val="tx1"/>
              </a:solidFill>
            </a:endParaRPr>
          </a:p>
          <a:p>
            <a:pPr lvl="0" defTabSz="914400" eaLnBrk="0" hangingPunct="0">
              <a:lnSpc>
                <a:spcPct val="100000"/>
              </a:lnSpc>
              <a:spcBef>
                <a:spcPct val="0"/>
              </a:spcBef>
              <a:spcAft>
                <a:spcPct val="0"/>
              </a:spcAft>
              <a:tabLst>
                <a:tab pos="228600" algn="l"/>
                <a:tab pos="457200" algn="l"/>
              </a:tabLst>
            </a:pPr>
            <a:r>
              <a:rPr lang="en-AU" altLang="en-US" sz="1600" b="0" dirty="0">
                <a:ea typeface="MS Mincho" panose="02020609040205080304" pitchFamily="49" charset="-128"/>
                <a:cs typeface="Times New Roman" panose="02020603050405020304" pitchFamily="18" charset="0"/>
              </a:rPr>
              <a:t>From the Programs Active List:</a:t>
            </a:r>
            <a:r>
              <a:rPr lang="en-AU" altLang="en-US" sz="1600" b="0" dirty="0">
                <a:ea typeface="Times" panose="02020603050405020304" pitchFamily="18" charset="0"/>
                <a:cs typeface="Arial" panose="020B0604020202020204" pitchFamily="34" charset="0"/>
              </a:rPr>
              <a:t> </a:t>
            </a:r>
            <a:r>
              <a:rPr lang="en-AU" altLang="en-US" sz="1600" b="0" dirty="0">
                <a:solidFill>
                  <a:schemeClr val="tx1"/>
                </a:solidFill>
                <a:ea typeface="Times" panose="02020603050405020304" pitchFamily="18" charset="0"/>
                <a:cs typeface="Arial" panose="020B0604020202020204" pitchFamily="34" charset="0"/>
              </a:rPr>
              <a:t>Access the Programs Active List</a:t>
            </a:r>
          </a:p>
          <a:p>
            <a:pPr lvl="0" defTabSz="914400" eaLnBrk="0" hangingPunct="0">
              <a:lnSpc>
                <a:spcPct val="100000"/>
              </a:lnSpc>
              <a:spcBef>
                <a:spcPct val="0"/>
              </a:spcBef>
              <a:spcAft>
                <a:spcPct val="0"/>
              </a:spcAft>
              <a:tabLst>
                <a:tab pos="228600" algn="l"/>
                <a:tab pos="457200" algn="l"/>
              </a:tabLst>
            </a:pPr>
            <a:endParaRPr lang="en-AU" altLang="en-US" sz="1600" b="0" dirty="0">
              <a:solidFill>
                <a:schemeClr val="tx1"/>
              </a:solidFill>
            </a:endParaRP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600" b="0" dirty="0">
                <a:solidFill>
                  <a:schemeClr val="tx1"/>
                </a:solidFill>
                <a:ea typeface="Times" panose="02020603050405020304" pitchFamily="18" charset="0"/>
                <a:cs typeface="Arial" panose="020B0604020202020204" pitchFamily="34" charset="0"/>
              </a:rPr>
              <a:t>Use the filters to search for and display the case (listed under the name of the lead client). </a:t>
            </a:r>
            <a:endParaRPr lang="en-AU" altLang="en-US" sz="1600" b="0" dirty="0">
              <a:solidFill>
                <a:schemeClr val="tx1"/>
              </a:solidFill>
            </a:endParaRP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600" b="0" dirty="0">
                <a:solidFill>
                  <a:schemeClr val="tx1"/>
                </a:solidFill>
                <a:ea typeface="Times" panose="02020603050405020304" pitchFamily="18" charset="0"/>
                <a:cs typeface="Arial" panose="020B0604020202020204" pitchFamily="34" charset="0"/>
              </a:rPr>
              <a:t>Under the Program column on the right side of the screen, click the </a:t>
            </a:r>
            <a:r>
              <a:rPr lang="en-AU" altLang="en-US" sz="1600" b="0" u="sng" dirty="0">
                <a:solidFill>
                  <a:schemeClr val="tx1"/>
                </a:solidFill>
                <a:ea typeface="Times" panose="02020603050405020304" pitchFamily="18" charset="0"/>
                <a:cs typeface="Arial" panose="020B0604020202020204" pitchFamily="34" charset="0"/>
              </a:rPr>
              <a:t>Enhanced MCH</a:t>
            </a:r>
            <a:r>
              <a:rPr lang="en-AU" altLang="en-US" sz="1600" b="0" dirty="0">
                <a:solidFill>
                  <a:schemeClr val="tx1"/>
                </a:solidFill>
                <a:ea typeface="Times" panose="02020603050405020304" pitchFamily="18" charset="0"/>
                <a:cs typeface="Arial" panose="020B0604020202020204" pitchFamily="34" charset="0"/>
              </a:rPr>
              <a:t> link.</a:t>
            </a:r>
          </a:p>
          <a:p>
            <a:pPr lvl="0" defTabSz="914400" eaLnBrk="0" hangingPunct="0">
              <a:lnSpc>
                <a:spcPct val="100000"/>
              </a:lnSpc>
              <a:spcBef>
                <a:spcPct val="0"/>
              </a:spcBef>
              <a:spcAft>
                <a:spcPct val="0"/>
              </a:spcAft>
              <a:buFontTx/>
              <a:buChar char="•"/>
              <a:tabLst>
                <a:tab pos="228600" algn="l"/>
                <a:tab pos="457200" algn="l"/>
              </a:tabLst>
            </a:pPr>
            <a:endParaRPr lang="en-AU" altLang="en-US" sz="1600" b="0" dirty="0">
              <a:solidFill>
                <a:schemeClr val="tx1"/>
              </a:solidFill>
            </a:endParaRPr>
          </a:p>
          <a:p>
            <a:endParaRPr lang="en-AU" dirty="0"/>
          </a:p>
        </p:txBody>
      </p:sp>
    </p:spTree>
    <p:extLst>
      <p:ext uri="{BB962C8B-B14F-4D97-AF65-F5344CB8AC3E}">
        <p14:creationId xmlns:p14="http://schemas.microsoft.com/office/powerpoint/2010/main" val="4551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9C0F6-2DE8-459F-AAB6-D931BDFF458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CDIS Enhanced MCH</a:t>
            </a:r>
            <a:endParaRPr lang="en-AU" dirty="0"/>
          </a:p>
        </p:txBody>
      </p:sp>
      <p:sp>
        <p:nvSpPr>
          <p:cNvPr id="5" name="Content Placeholder 4">
            <a:extLst>
              <a:ext uri="{FF2B5EF4-FFF2-40B4-BE49-F238E27FC236}">
                <a16:creationId xmlns:a16="http://schemas.microsoft.com/office/drawing/2014/main" id="{B8C34429-ED80-4AB5-88CE-1033E3BD8D4D}"/>
              </a:ext>
            </a:extLst>
          </p:cNvPr>
          <p:cNvSpPr>
            <a:spLocks noGrp="1"/>
          </p:cNvSpPr>
          <p:nvPr>
            <p:ph sz="quarter" idx="13"/>
          </p:nvPr>
        </p:nvSpPr>
        <p:spPr>
          <a:xfrm>
            <a:off x="719138" y="1512277"/>
            <a:ext cx="9540875" cy="5075848"/>
          </a:xfrm>
        </p:spPr>
        <p:txBody>
          <a:bodyPr/>
          <a:lstStyle/>
          <a:p>
            <a:pPr>
              <a:lnSpc>
                <a:spcPct val="100000"/>
              </a:lnSpc>
            </a:pPr>
            <a:r>
              <a:rPr lang="en-AU" sz="1800" dirty="0"/>
              <a:t>Managing a case - Case Summary Screen :</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ea typeface="Times" panose="02020603050405020304" pitchFamily="18" charset="0"/>
                <a:cs typeface="Arial" panose="020B0604020202020204" pitchFamily="34" charset="0"/>
              </a:rPr>
              <a:t>Open a new Consultation Screen (either scheduled or without booking) for a lead client who is already active in an Enhanced MCH case. </a:t>
            </a:r>
            <a:endParaRPr lang="en-AU" altLang="en-US" sz="1800" b="0" dirty="0">
              <a:solidFill>
                <a:schemeClr val="tx1"/>
              </a:solidFill>
            </a:endParaRP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ea typeface="Times" panose="02020603050405020304" pitchFamily="18" charset="0"/>
                <a:cs typeface="Arial" panose="020B0604020202020204" pitchFamily="34" charset="0"/>
              </a:rPr>
              <a:t>Select Enhanced MCH as the Consultation Type. </a:t>
            </a:r>
            <a:endParaRPr lang="en-AU" altLang="en-US" sz="1800" b="0" dirty="0">
              <a:solidFill>
                <a:schemeClr val="tx1"/>
              </a:solidFill>
            </a:endParaRP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ea typeface="Times" panose="02020603050405020304" pitchFamily="18" charset="0"/>
                <a:cs typeface="Arial" panose="020B0604020202020204" pitchFamily="34" charset="0"/>
              </a:rPr>
              <a:t>Click the </a:t>
            </a:r>
            <a:r>
              <a:rPr lang="en-AU" altLang="en-US" sz="1800" b="0" u="sng" dirty="0">
                <a:solidFill>
                  <a:schemeClr val="tx1"/>
                </a:solidFill>
                <a:ea typeface="Times" panose="02020603050405020304" pitchFamily="18" charset="0"/>
                <a:cs typeface="Arial" panose="020B0604020202020204" pitchFamily="34" charset="0"/>
              </a:rPr>
              <a:t>View Case Summary</a:t>
            </a:r>
            <a:r>
              <a:rPr lang="en-AU" altLang="en-US" sz="1800" b="0" dirty="0">
                <a:solidFill>
                  <a:schemeClr val="tx1"/>
                </a:solidFill>
                <a:ea typeface="Times" panose="02020603050405020304" pitchFamily="18" charset="0"/>
                <a:cs typeface="Arial" panose="020B0604020202020204" pitchFamily="34" charset="0"/>
              </a:rPr>
              <a:t> link, which will have appeared near the top of the screen.</a:t>
            </a:r>
          </a:p>
          <a:p>
            <a:pPr lvl="0" defTabSz="914400" eaLnBrk="0" hangingPunct="0">
              <a:lnSpc>
                <a:spcPct val="100000"/>
              </a:lnSpc>
              <a:spcBef>
                <a:spcPct val="0"/>
              </a:spcBef>
              <a:spcAft>
                <a:spcPct val="0"/>
              </a:spcAft>
              <a:buFontTx/>
              <a:buChar char="•"/>
              <a:tabLst>
                <a:tab pos="228600" algn="l"/>
                <a:tab pos="457200" algn="l"/>
              </a:tabLst>
            </a:pPr>
            <a:endParaRPr lang="en-AU" altLang="en-US" sz="1800" b="0" dirty="0">
              <a:solidFill>
                <a:schemeClr val="tx1"/>
              </a:solidFill>
            </a:endParaRPr>
          </a:p>
          <a:p>
            <a:pPr defTabSz="914400" eaLnBrk="0" hangingPunct="0">
              <a:lnSpc>
                <a:spcPct val="100000"/>
              </a:lnSpc>
              <a:spcBef>
                <a:spcPct val="0"/>
              </a:spcBef>
              <a:spcAft>
                <a:spcPct val="0"/>
              </a:spcAft>
              <a:tabLst>
                <a:tab pos="228600" algn="l"/>
                <a:tab pos="457200" algn="l"/>
              </a:tabLst>
            </a:pPr>
            <a:r>
              <a:rPr lang="en-AU" sz="1800" b="1" dirty="0">
                <a:effectLst/>
                <a:latin typeface="Arial" panose="020B0604020202020204" pitchFamily="34" charset="0"/>
                <a:ea typeface="MS Mincho" panose="02020609040205080304" pitchFamily="49" charset="-128"/>
                <a:cs typeface="Times New Roman" panose="02020603050405020304" pitchFamily="18" charset="0"/>
              </a:rPr>
              <a:t>Layout of the Case Summary Screen:</a:t>
            </a:r>
          </a:p>
          <a:p>
            <a:pPr lvl="0" defTabSz="914400" eaLnBrk="0" hangingPunct="0">
              <a:lnSpc>
                <a:spcPct val="100000"/>
              </a:lnSpc>
              <a:spcBef>
                <a:spcPct val="0"/>
              </a:spcBef>
              <a:spcAft>
                <a:spcPct val="0"/>
              </a:spcAft>
              <a:tabLst>
                <a:tab pos="228600" algn="l"/>
                <a:tab pos="457200" algn="l"/>
              </a:tabLst>
            </a:pPr>
            <a:r>
              <a:rPr lang="en-AU" altLang="en-US" sz="1800" b="0" dirty="0">
                <a:solidFill>
                  <a:schemeClr val="tx1"/>
                </a:solidFill>
              </a:rPr>
              <a:t>At the top of the Case Summary Screen it will say Enhanced MCH and case status; either </a:t>
            </a:r>
            <a:r>
              <a:rPr lang="en-AU" altLang="en-US" sz="1800" dirty="0">
                <a:solidFill>
                  <a:srgbClr val="00B050"/>
                </a:solidFill>
              </a:rPr>
              <a:t>Active</a:t>
            </a:r>
            <a:r>
              <a:rPr lang="en-AU" altLang="en-US" sz="1800" b="0" dirty="0">
                <a:solidFill>
                  <a:schemeClr val="tx1"/>
                </a:solidFill>
              </a:rPr>
              <a:t> or </a:t>
            </a:r>
            <a:r>
              <a:rPr lang="en-AU" altLang="en-US" sz="1800" dirty="0">
                <a:solidFill>
                  <a:srgbClr val="FF0000"/>
                </a:solidFill>
              </a:rPr>
              <a:t>Closed</a:t>
            </a:r>
            <a:r>
              <a:rPr lang="en-AU" altLang="en-US" sz="1800" b="0" dirty="0">
                <a:solidFill>
                  <a:schemeClr val="tx1"/>
                </a:solidFill>
              </a:rPr>
              <a:t>.</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Case</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Conclusion (only visible once case has been closed)</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Family included as part of this enrolment</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Issues</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Goals</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Case Delivery</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Scheduled appointments (upcoming Program appointments, made with lead client)</a:t>
            </a:r>
          </a:p>
          <a:p>
            <a:pPr marL="285750" lvl="0" indent="-285750" defTabSz="914400" eaLnBrk="0" hangingPunct="0">
              <a:lnSpc>
                <a:spcPct val="100000"/>
              </a:lnSpc>
              <a:spcBef>
                <a:spcPct val="0"/>
              </a:spcBef>
              <a:spcAft>
                <a:spcPct val="0"/>
              </a:spcAft>
              <a:buFont typeface="Arial" panose="020B0604020202020204" pitchFamily="34" charset="0"/>
              <a:buChar char="•"/>
              <a:tabLst>
                <a:tab pos="228600" algn="l"/>
                <a:tab pos="457200" algn="l"/>
              </a:tabLst>
            </a:pPr>
            <a:r>
              <a:rPr lang="en-AU" altLang="en-US" sz="1800" b="0" dirty="0">
                <a:solidFill>
                  <a:schemeClr val="tx1"/>
                </a:solidFill>
              </a:rPr>
              <a:t>   To exit the Case Summary Screen, click “Close” to save all changes and return to previous screen.</a:t>
            </a:r>
          </a:p>
          <a:p>
            <a:pPr lvl="0" defTabSz="914400" eaLnBrk="0" hangingPunct="0">
              <a:lnSpc>
                <a:spcPct val="100000"/>
              </a:lnSpc>
              <a:spcBef>
                <a:spcPct val="0"/>
              </a:spcBef>
              <a:spcAft>
                <a:spcPct val="0"/>
              </a:spcAft>
              <a:buFontTx/>
              <a:buChar char="•"/>
              <a:tabLst>
                <a:tab pos="228600" algn="l"/>
                <a:tab pos="457200" algn="l"/>
              </a:tabLst>
            </a:pPr>
            <a:endParaRPr lang="en-AU" altLang="en-US" sz="1600" b="0" dirty="0">
              <a:solidFill>
                <a:schemeClr val="tx1"/>
              </a:solidFill>
            </a:endParaRPr>
          </a:p>
          <a:p>
            <a:endParaRPr lang="en-AU" dirty="0"/>
          </a:p>
        </p:txBody>
      </p:sp>
    </p:spTree>
    <p:extLst>
      <p:ext uri="{BB962C8B-B14F-4D97-AF65-F5344CB8AC3E}">
        <p14:creationId xmlns:p14="http://schemas.microsoft.com/office/powerpoint/2010/main" val="15352889"/>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H Orange Presentation Template 16x9.potx" id="{4F5DC736-A95C-4678-86B6-9366F5C4C23D}" vid="{7DC949EB-4E66-470D-AA84-4DC7838A11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MCH Orange Presentation Template 16x9 (3)</Template>
  <TotalTime>875</TotalTime>
  <Words>3314</Words>
  <Application>Microsoft Office PowerPoint</Application>
  <PresentationFormat>Widescreen</PresentationFormat>
  <Paragraphs>325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Symbol</vt:lpstr>
      <vt:lpstr>Default Design</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lpstr>CDIS Enhanced MCH</vt:lpstr>
    </vt:vector>
  </TitlesOfParts>
  <Company>Department of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 McNair</dc:creator>
  <cp:lastModifiedBy>Ann McNair</cp:lastModifiedBy>
  <cp:revision>57</cp:revision>
  <dcterms:created xsi:type="dcterms:W3CDTF">2020-12-22T20:30:29Z</dcterms:created>
  <dcterms:modified xsi:type="dcterms:W3CDTF">2021-01-12T04:13:20Z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43e64453-338c-4f93-8a4d-0039a0a41f2a_Enabled">
    <vt:lpwstr>true</vt:lpwstr>
  </property>
  <property fmtid="{D5CDD505-2E9C-101B-9397-08002B2CF9AE}" pid="4" name="MSIP_Label_43e64453-338c-4f93-8a4d-0039a0a41f2a_SetDate">
    <vt:lpwstr>2021-01-11T06:08:17Z</vt:lpwstr>
  </property>
  <property fmtid="{D5CDD505-2E9C-101B-9397-08002B2CF9AE}" pid="5" name="MSIP_Label_43e64453-338c-4f93-8a4d-0039a0a41f2a_Method">
    <vt:lpwstr>Privileged</vt:lpwstr>
  </property>
  <property fmtid="{D5CDD505-2E9C-101B-9397-08002B2CF9AE}" pid="6" name="MSIP_Label_43e64453-338c-4f93-8a4d-0039a0a41f2a_Name">
    <vt:lpwstr>43e64453-338c-4f93-8a4d-0039a0a41f2a</vt:lpwstr>
  </property>
  <property fmtid="{D5CDD505-2E9C-101B-9397-08002B2CF9AE}" pid="7" name="MSIP_Label_43e64453-338c-4f93-8a4d-0039a0a41f2a_SiteId">
    <vt:lpwstr>c0e0601f-0fac-449c-9c88-a104c4eb9f28</vt:lpwstr>
  </property>
  <property fmtid="{D5CDD505-2E9C-101B-9397-08002B2CF9AE}" pid="8" name="MSIP_Label_43e64453-338c-4f93-8a4d-0039a0a41f2a_ActionId">
    <vt:lpwstr>2d2d0d97-2271-4740-b7f5-7b08ce360416</vt:lpwstr>
  </property>
  <property fmtid="{D5CDD505-2E9C-101B-9397-08002B2CF9AE}" pid="9" name="MSIP_Label_43e64453-338c-4f93-8a4d-0039a0a41f2a_ContentBits">
    <vt:lpwstr>2</vt:lpwstr>
  </property>
</Properties>
</file>