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4"/>
  </p:sldMasterIdLst>
  <p:sldIdLst>
    <p:sldId id="256" r:id="rId5"/>
    <p:sldId id="325" r:id="rId6"/>
    <p:sldId id="326" r:id="rId7"/>
    <p:sldId id="327" r:id="rId8"/>
    <p:sldId id="328" r:id="rId9"/>
    <p:sldId id="334" r:id="rId10"/>
    <p:sldId id="332" r:id="rId11"/>
    <p:sldId id="329" r:id="rId12"/>
    <p:sldId id="330" r:id="rId13"/>
    <p:sldId id="33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Ryan" userId="169f3ad4-a1c1-4d4c-bc50-d9e66cb109a9" providerId="ADAL" clId="{D1A46E63-8636-42C9-A4AD-B57B42EC84C3}"/>
    <pc:docChg chg="custSel modSld">
      <pc:chgData name="Melissa Ryan" userId="169f3ad4-a1c1-4d4c-bc50-d9e66cb109a9" providerId="ADAL" clId="{D1A46E63-8636-42C9-A4AD-B57B42EC84C3}" dt="2023-03-09T23:17:58.186" v="66" actId="27636"/>
      <pc:docMkLst>
        <pc:docMk/>
      </pc:docMkLst>
      <pc:sldChg chg="modSp mod">
        <pc:chgData name="Melissa Ryan" userId="169f3ad4-a1c1-4d4c-bc50-d9e66cb109a9" providerId="ADAL" clId="{D1A46E63-8636-42C9-A4AD-B57B42EC84C3}" dt="2023-03-09T23:16:13.523" v="62" actId="20577"/>
        <pc:sldMkLst>
          <pc:docMk/>
          <pc:sldMk cId="3831398670" sldId="329"/>
        </pc:sldMkLst>
        <pc:spChg chg="mod">
          <ac:chgData name="Melissa Ryan" userId="169f3ad4-a1c1-4d4c-bc50-d9e66cb109a9" providerId="ADAL" clId="{D1A46E63-8636-42C9-A4AD-B57B42EC84C3}" dt="2023-03-09T23:16:13.523" v="62" actId="20577"/>
          <ac:spMkLst>
            <pc:docMk/>
            <pc:sldMk cId="3831398670" sldId="329"/>
            <ac:spMk id="3" creationId="{A17718FA-4808-91EA-9C7D-51E20C92C5D0}"/>
          </ac:spMkLst>
        </pc:spChg>
      </pc:sldChg>
      <pc:sldChg chg="modSp mod">
        <pc:chgData name="Melissa Ryan" userId="169f3ad4-a1c1-4d4c-bc50-d9e66cb109a9" providerId="ADAL" clId="{D1A46E63-8636-42C9-A4AD-B57B42EC84C3}" dt="2023-03-09T23:17:58.186" v="66" actId="27636"/>
        <pc:sldMkLst>
          <pc:docMk/>
          <pc:sldMk cId="1657615803" sldId="333"/>
        </pc:sldMkLst>
        <pc:spChg chg="mod">
          <ac:chgData name="Melissa Ryan" userId="169f3ad4-a1c1-4d4c-bc50-d9e66cb109a9" providerId="ADAL" clId="{D1A46E63-8636-42C9-A4AD-B57B42EC84C3}" dt="2023-03-09T23:17:58.186" v="66" actId="27636"/>
          <ac:spMkLst>
            <pc:docMk/>
            <pc:sldMk cId="1657615803" sldId="333"/>
            <ac:spMk id="3" creationId="{DA897924-5D5C-0C78-827B-D704785CB0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306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314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82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111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735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259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4771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709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35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35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86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938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252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36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168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14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3B6B9-6BBB-4BA7-A816-280337F9267E}" type="datetimeFigureOut">
              <a:rPr lang="en-AU" smtClean="0"/>
              <a:t>10/03/2023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E92505-D047-45DB-B337-8AF90DB5BF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9866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0C0C-4431-4DF8-8D2F-F134EADB53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17739"/>
            <a:ext cx="8131883" cy="2364649"/>
          </a:xfrm>
        </p:spPr>
        <p:txBody>
          <a:bodyPr/>
          <a:lstStyle/>
          <a:p>
            <a:pPr algn="ctr"/>
            <a:r>
              <a:rPr lang="en-US" sz="2400" dirty="0">
                <a:latin typeface="+mn-lt"/>
                <a:ea typeface="+mn-ea"/>
                <a:cs typeface="+mn-cs"/>
              </a:rPr>
              <a:t>Child Development Information System (CDIS)</a:t>
            </a:r>
            <a:br>
              <a:rPr lang="en-US" sz="2400" dirty="0">
                <a:latin typeface="+mn-lt"/>
                <a:ea typeface="+mn-ea"/>
                <a:cs typeface="+mn-cs"/>
              </a:rPr>
            </a:br>
            <a:br>
              <a:rPr lang="en-US" sz="2400" dirty="0">
                <a:latin typeface="+mn-lt"/>
                <a:ea typeface="+mn-ea"/>
                <a:cs typeface="+mn-cs"/>
              </a:rPr>
            </a:br>
            <a:r>
              <a:rPr lang="en-US" sz="2400" dirty="0"/>
              <a:t>CDIS Admin Users Group</a:t>
            </a:r>
            <a:br>
              <a:rPr lang="en-US" sz="2400" dirty="0"/>
            </a:br>
            <a:endParaRPr lang="en-AU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780EA6-E96D-4734-A63D-BE9FB5A6B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3904" y="4370664"/>
            <a:ext cx="7766936" cy="75190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Thursday 2nd February 11am – 12pm</a:t>
            </a:r>
            <a:endParaRPr lang="en-A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8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91772-DE8C-4393-C4C2-D30A57BC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Reminders and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97924-5D5C-0C78-827B-D704785CB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9409"/>
            <a:ext cx="8596668" cy="4371953"/>
          </a:xfrm>
        </p:spPr>
        <p:txBody>
          <a:bodyPr>
            <a:normAutofit lnSpcReduction="10000"/>
          </a:bodyPr>
          <a:lstStyle/>
          <a:p>
            <a:r>
              <a:rPr lang="en-AU" dirty="0"/>
              <a:t>Follow the CDIS processes as these have been developed and tested for best practice and to ensure accurate reporting.</a:t>
            </a:r>
          </a:p>
          <a:p>
            <a:r>
              <a:rPr lang="en-AU" dirty="0"/>
              <a:t>Data collection is an important part of our service for funding and trends.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Your questions, thoughts and discussions</a:t>
            </a:r>
            <a:r>
              <a:rPr lang="en-AU" dirty="0">
                <a:sym typeface="Wingdings" panose="05000000000000000000" pitchFamily="2" charset="2"/>
              </a:rPr>
              <a:t></a:t>
            </a:r>
          </a:p>
          <a:p>
            <a:endParaRPr lang="en-AU" dirty="0">
              <a:sym typeface="Wingdings" panose="05000000000000000000" pitchFamily="2" charset="2"/>
            </a:endParaRPr>
          </a:p>
          <a:p>
            <a:r>
              <a:rPr lang="en-AU" dirty="0"/>
              <a:t>Fathers with a new baby, can their history be pulled from the previous council?</a:t>
            </a:r>
          </a:p>
          <a:p>
            <a:r>
              <a:rPr lang="en-US" sz="1800">
                <a:effectLst/>
                <a:latin typeface="Segoe UI" panose="020B0502040204020203" pitchFamily="34" charset="0"/>
              </a:rPr>
              <a:t>Histories should only be transferred following a conversation with the family about the relevant histories of the family group in the new LGA - don't make assumptions and transfer histories (partner or children) without knowing the circumstances?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endParaRPr lang="en-AU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761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C91E66-260D-4952-B4F6-958AF6324999}"/>
              </a:ext>
            </a:extLst>
          </p:cNvPr>
          <p:cNvSpPr/>
          <p:nvPr/>
        </p:nvSpPr>
        <p:spPr>
          <a:xfrm>
            <a:off x="6094855" y="1261331"/>
            <a:ext cx="3497565" cy="30026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1BE9F7-CDDD-4453-AB9B-67075E704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55669"/>
              </p:ext>
            </p:extLst>
          </p:nvPr>
        </p:nvGraphicFramePr>
        <p:xfrm>
          <a:off x="1182848" y="1261330"/>
          <a:ext cx="5478011" cy="2224584"/>
        </p:xfrm>
        <a:graphic>
          <a:graphicData uri="http://schemas.openxmlformats.org/drawingml/2006/table">
            <a:tbl>
              <a:tblPr firstRow="1" bandRow="1">
                <a:solidFill>
                  <a:schemeClr val="bg1">
                    <a:lumMod val="95000"/>
                  </a:schemeClr>
                </a:solidFill>
                <a:tableStyleId>{8EC20E35-A176-4012-BC5E-935CFFF8708E}</a:tableStyleId>
              </a:tblPr>
              <a:tblGrid>
                <a:gridCol w="5478011">
                  <a:extLst>
                    <a:ext uri="{9D8B030D-6E8A-4147-A177-3AD203B41FA5}">
                      <a16:colId xmlns:a16="http://schemas.microsoft.com/office/drawing/2014/main" val="1087752378"/>
                    </a:ext>
                  </a:extLst>
                </a:gridCol>
              </a:tblGrid>
              <a:tr h="355887"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52263" marR="86708" marT="14932" marB="111992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789130"/>
                  </a:ext>
                </a:extLst>
              </a:tr>
              <a:tr h="30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Tips and Tricks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26461"/>
                  </a:ext>
                </a:extLst>
              </a:tr>
              <a:tr h="30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Updating Addresses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6040"/>
                  </a:ext>
                </a:extLst>
              </a:tr>
              <a:tr h="30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Caregivers and Information Sharing set to ‘No’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043133"/>
                  </a:ext>
                </a:extLst>
              </a:tr>
              <a:tr h="30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cap="none" spc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of clients on CDIS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55681"/>
                  </a:ext>
                </a:extLst>
              </a:tr>
              <a:tr h="30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cap="none" spc="0" dirty="0">
                          <a:solidFill>
                            <a:schemeClr val="tx1"/>
                          </a:solidFill>
                        </a:rPr>
                        <a:t>Q&amp;A</a:t>
                      </a:r>
                    </a:p>
                  </a:txBody>
                  <a:tcPr marL="52263" marR="86708" marT="14932" marB="111992">
                    <a:lnL w="12700" cap="flat" cmpd="sng" algn="ctr">
                      <a:solidFill>
                        <a:schemeClr val="accent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9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8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8875B-3BB7-4030-AA95-126EB558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Tips and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D108A-2280-4E63-A64D-553E71AF6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3050"/>
            <a:ext cx="8596668" cy="5133975"/>
          </a:xfrm>
        </p:spPr>
        <p:txBody>
          <a:bodyPr/>
          <a:lstStyle/>
          <a:p>
            <a:r>
              <a:rPr lang="en-AU" dirty="0"/>
              <a:t>Open/Change/Close Client – ensure that children and all relevant relationships are open for service.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Tick Save and Open when entering a birth notice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When booking Home Visit in calendar add a note with the babies DOB and CDIS so that it can been seen in the appointment screen.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43B382-F67B-AE85-E00A-FFD823884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539" y="3048028"/>
            <a:ext cx="8218257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3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C5E3C-B33E-427F-8DAF-CCFAAF9D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Updating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4EF02-F2A5-4434-812B-0073DB70B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9593"/>
            <a:ext cx="8596668" cy="5093486"/>
          </a:xfrm>
        </p:spPr>
        <p:txBody>
          <a:bodyPr/>
          <a:lstStyle/>
          <a:p>
            <a:r>
              <a:rPr lang="en-AU" dirty="0"/>
              <a:t>When PCG gives a new address please </a:t>
            </a:r>
            <a:r>
              <a:rPr lang="en-AU" dirty="0">
                <a:highlight>
                  <a:srgbClr val="FFFF00"/>
                </a:highlight>
              </a:rPr>
              <a:t>do not tick </a:t>
            </a:r>
            <a:r>
              <a:rPr lang="en-AU" dirty="0"/>
              <a:t>change for all family members as this will delete the history of addresses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Added separately to each family member ensures that address history remains. This is important for information sharing and identifying families.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A5D87A-1E28-8900-9D2F-9D4968E37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082087"/>
            <a:ext cx="8686800" cy="17041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591107-67A3-7343-D3F8-691716A24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4845697"/>
            <a:ext cx="8752115" cy="122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99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22E5-11C8-0D2A-522E-54AEFDCE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17865"/>
          </a:xfrm>
        </p:spPr>
        <p:txBody>
          <a:bodyPr/>
          <a:lstStyle/>
          <a:p>
            <a:r>
              <a:rPr lang="en-AU" dirty="0"/>
              <a:t>Updating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A5EFC-55AB-0AEA-9813-AAC1643FA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2268"/>
            <a:ext cx="8596668" cy="5323757"/>
          </a:xfrm>
        </p:spPr>
        <p:txBody>
          <a:bodyPr>
            <a:normAutofit lnSpcReduction="10000"/>
          </a:bodyPr>
          <a:lstStyle/>
          <a:p>
            <a:r>
              <a:rPr lang="en-AU" dirty="0"/>
              <a:t>If you click yes to the following when updating the new address: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Addresses from the family members history will be deleted and does not update the primary address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As you can see the Smith street address has been deleted and the primary address stays at Green </a:t>
            </a:r>
            <a:r>
              <a:rPr lang="en-AU" dirty="0" err="1"/>
              <a:t>ave.</a:t>
            </a:r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EF6173-5209-0799-EB0C-A1704163E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53" y="1733282"/>
            <a:ext cx="7969800" cy="18426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9D65AF-77BF-45D8-0947-D1FF590AD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53" y="4272571"/>
            <a:ext cx="7969800" cy="184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35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1922-DEA8-FFE3-8C7A-817B492BC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679646" cy="1320800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Caregivers with Information Sharing </a:t>
            </a:r>
            <a:br>
              <a:rPr lang="en-AU" dirty="0"/>
            </a:br>
            <a:r>
              <a:rPr lang="en-AU" dirty="0"/>
              <a:t>set to ‘No’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0D17-E431-7B73-2346-2902AA2D4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58" y="1707583"/>
            <a:ext cx="8596668" cy="3880773"/>
          </a:xfrm>
        </p:spPr>
        <p:txBody>
          <a:bodyPr/>
          <a:lstStyle/>
          <a:p>
            <a:endParaRPr lang="en-AU" dirty="0"/>
          </a:p>
          <a:p>
            <a:r>
              <a:rPr lang="en-AU" dirty="0"/>
              <a:t>What do you do when a parent calls up and asks when is the next MCH appointment but that parent has information sharing set to ‘No’? </a:t>
            </a: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E8ABA320-8E96-49B0-9F7B-4DC69C96C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38" y="3068748"/>
            <a:ext cx="8596312" cy="251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16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1922-DEA8-FFE3-8C7A-817B492BC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Caregivers with Information Sharing </a:t>
            </a:r>
            <a:br>
              <a:rPr lang="en-AU" dirty="0"/>
            </a:br>
            <a:r>
              <a:rPr lang="en-AU" dirty="0"/>
              <a:t>set to ‘No’ </a:t>
            </a:r>
            <a:r>
              <a:rPr lang="en-AU" i="1" dirty="0"/>
              <a:t>(continued)</a:t>
            </a:r>
            <a:br>
              <a:rPr lang="en-AU" dirty="0"/>
            </a:br>
            <a:br>
              <a:rPr lang="en-AU" dirty="0"/>
            </a:br>
            <a:r>
              <a:rPr lang="en-AU" sz="3100" u="sng" dirty="0"/>
              <a:t>Troubleshooting this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0D17-E431-7B73-2346-2902AA2D4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68646"/>
            <a:ext cx="8596668" cy="2224799"/>
          </a:xfrm>
        </p:spPr>
        <p:txBody>
          <a:bodyPr/>
          <a:lstStyle/>
          <a:p>
            <a:r>
              <a:rPr lang="en-AU" dirty="0"/>
              <a:t>Can I take your details and get back to you.</a:t>
            </a:r>
          </a:p>
          <a:p>
            <a:r>
              <a:rPr lang="en-AU" dirty="0"/>
              <a:t>If concerned ask for MCH Team Leader to read the notes to assess risk</a:t>
            </a:r>
          </a:p>
          <a:p>
            <a:r>
              <a:rPr lang="en-AU" dirty="0"/>
              <a:t>Offer to resend the invite to the PCG selected</a:t>
            </a:r>
          </a:p>
          <a:p>
            <a:r>
              <a:rPr lang="en-AU" dirty="0"/>
              <a:t>Ask parent on the phone to talk to person listed as PCG to call and discuss information sharing permissions.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602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07F2-8B31-ACF7-C925-85961F780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Transfer of clients on CDIS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18FA-4808-91EA-9C7D-51E20C92C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en-AU" dirty="0"/>
              <a:t>If a client calls and says they have moved to another Local Government Authority (LGA)/Aboriginal Community Controlled Organisation (ACCO)/Health Service </a:t>
            </a:r>
          </a:p>
          <a:p>
            <a:r>
              <a:rPr lang="en-AU" dirty="0"/>
              <a:t>Please direct them to call the new LGA or ACCO</a:t>
            </a:r>
          </a:p>
          <a:p>
            <a:r>
              <a:rPr lang="en-AU" dirty="0"/>
              <a:t>DO NOT CLOSE the CDIS history</a:t>
            </a:r>
          </a:p>
          <a:p>
            <a:endParaRPr lang="en-AU" dirty="0"/>
          </a:p>
          <a:p>
            <a:r>
              <a:rPr lang="en-AU" dirty="0"/>
              <a:t>What do you do when you try to transfer a client and the following happens</a:t>
            </a:r>
          </a:p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ED73E4-F72A-6A0E-038E-2A09CF443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3886200"/>
            <a:ext cx="842010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398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F1288-1D8E-CFDF-B01D-41AF8728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Transfers when clients are enrolled in a program at previous LGA or ACCO.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A30C-A7F6-9126-14DB-171FC8EDA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/>
          </a:p>
          <a:p>
            <a:r>
              <a:rPr lang="en-AU" dirty="0"/>
              <a:t>Best practice is to call the LGA or ACCO to advise of the families move and need to transfer CDIS record.</a:t>
            </a:r>
          </a:p>
          <a:p>
            <a:r>
              <a:rPr lang="en-AU" dirty="0"/>
              <a:t>This gives the LGA or ACCO time to either close programs or provide an update.</a:t>
            </a:r>
          </a:p>
          <a:p>
            <a:r>
              <a:rPr lang="en-AU" dirty="0"/>
              <a:t>This may need to be referred to your Leadership Team</a:t>
            </a:r>
          </a:p>
          <a:p>
            <a:pPr marL="0" indent="0">
              <a:buNone/>
            </a:pPr>
            <a:r>
              <a:rPr lang="en-AU" dirty="0"/>
              <a:t>      </a:t>
            </a:r>
            <a:r>
              <a:rPr lang="en-AU" dirty="0">
                <a:highlight>
                  <a:srgbClr val="FFFF00"/>
                </a:highlight>
              </a:rPr>
              <a:t>PLEASE DO NOT TRANSFER WITHOUT CONTACTING LGA or ACCO</a:t>
            </a:r>
          </a:p>
          <a:p>
            <a:endParaRPr lang="en-AU" dirty="0">
              <a:highlight>
                <a:srgbClr val="FFFF00"/>
              </a:highlight>
            </a:endParaRPr>
          </a:p>
          <a:p>
            <a:r>
              <a:rPr lang="en-AU" dirty="0">
                <a:highlight>
                  <a:srgbClr val="FFFF00"/>
                </a:highlight>
              </a:rPr>
              <a:t>PLEASE DO NOT “PUSH” A HISTORY TO ANOTHER LGA</a:t>
            </a:r>
            <a:r>
              <a:rPr lang="en-AU" dirty="0"/>
              <a:t>, we should only transfer into our own LGA. – as per CDIS Transfer Process on Dept of Health website</a:t>
            </a:r>
          </a:p>
        </p:txBody>
      </p:sp>
    </p:spTree>
    <p:extLst>
      <p:ext uri="{BB962C8B-B14F-4D97-AF65-F5344CB8AC3E}">
        <p14:creationId xmlns:p14="http://schemas.microsoft.com/office/powerpoint/2010/main" val="2253398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35a6475d-fdaf-4e44-ad26-67993a5eb8cb">Active</Status>
    <FolderCategory xmlns="35a6475d-fdaf-4e44-ad26-67993a5eb8cb">2 Program / Project</FolderCategory>
    <TaxCatchAll xmlns="5ce0f2b5-5be5-4508-bce9-d7011ece0659" xsi:nil="true"/>
    <lcf76f155ced4ddcb4097134ff3c332f xmlns="35a6475d-fdaf-4e44-ad26-67993a5eb8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209C19F1B35A4D851C7AB95CE09F78" ma:contentTypeVersion="20" ma:contentTypeDescription="Create a new document." ma:contentTypeScope="" ma:versionID="f43fb2e382f81e8e646e6b35294e8597">
  <xsd:schema xmlns:xsd="http://www.w3.org/2001/XMLSchema" xmlns:xs="http://www.w3.org/2001/XMLSchema" xmlns:p="http://schemas.microsoft.com/office/2006/metadata/properties" xmlns:ns2="35a6475d-fdaf-4e44-ad26-67993a5eb8cb" xmlns:ns3="809e95fe-ce31-4ae8-bff2-815e252e6c7f" xmlns:ns4="5ce0f2b5-5be5-4508-bce9-d7011ece0659" targetNamespace="http://schemas.microsoft.com/office/2006/metadata/properties" ma:root="true" ma:fieldsID="521a2393841f162e6b2fe953cc326fc8" ns2:_="" ns3:_="" ns4:_="">
    <xsd:import namespace="35a6475d-fdaf-4e44-ad26-67993a5eb8cb"/>
    <xsd:import namespace="809e95fe-ce31-4ae8-bff2-815e252e6c7f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Statu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Folder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6475d-fdaf-4e44-ad26-67993a5eb8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Active" ma:description="Current project status" ma:format="Dropdown" ma:indexed="true" ma:internalName="Status">
      <xsd:simpleType>
        <xsd:restriction base="dms:Choice">
          <xsd:enumeration value="Proposed"/>
          <xsd:enumeration value="Active"/>
          <xsd:enumeration value="Completed"/>
          <xsd:enumeration value="Rejected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FolderCategory" ma:index="25" nillable="true" ma:displayName="Folder Category" ma:default="2 Program / Project" ma:format="Dropdown" ma:indexed="true" ma:internalName="FolderCategory">
      <xsd:simpleType>
        <xsd:union memberTypes="dms:Text">
          <xsd:simpleType>
            <xsd:restriction base="dms:Choice">
              <xsd:enumeration value="1 Admin / Governance"/>
              <xsd:enumeration value="2 Program / Project"/>
              <xsd:enumeration value="3 Other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9e95fe-ce31-4ae8-bff2-815e252e6c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99135944-3a38-469b-b29a-bb0dd89aa16f}" ma:internalName="TaxCatchAll" ma:showField="CatchAllData" ma:web="809e95fe-ce31-4ae8-bff2-815e252e6c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CA608-6A4B-4708-9DB8-CFC7893EA857}">
  <ds:schemaRefs>
    <ds:schemaRef ds:uri="809e95fe-ce31-4ae8-bff2-815e252e6c7f"/>
    <ds:schemaRef ds:uri="http://schemas.microsoft.com/office/2006/documentManagement/types"/>
    <ds:schemaRef ds:uri="http://schemas.microsoft.com/office/infopath/2007/PartnerControls"/>
    <ds:schemaRef ds:uri="5ce0f2b5-5be5-4508-bce9-d7011ece0659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5a6475d-fdaf-4e44-ad26-67993a5eb8c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E3C4181-5C9D-4645-9866-87C01BE220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BE9991-B665-4D76-B457-0A24F7024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6475d-fdaf-4e44-ad26-67993a5eb8cb"/>
    <ds:schemaRef ds:uri="809e95fe-ce31-4ae8-bff2-815e252e6c7f"/>
    <ds:schemaRef ds:uri="5ce0f2b5-5be5-4508-bce9-d7011ece0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3296</TotalTime>
  <Words>576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Segoe UI</vt:lpstr>
      <vt:lpstr>Trebuchet MS</vt:lpstr>
      <vt:lpstr>Wingdings 3</vt:lpstr>
      <vt:lpstr>Facet</vt:lpstr>
      <vt:lpstr>Child Development Information System (CDIS)  CDIS Admin Users Group </vt:lpstr>
      <vt:lpstr>PowerPoint Presentation</vt:lpstr>
      <vt:lpstr>Tips and Tricks</vt:lpstr>
      <vt:lpstr>Updating Addresses</vt:lpstr>
      <vt:lpstr>Updating Addresses</vt:lpstr>
      <vt:lpstr>Caregivers with Information Sharing  set to ‘No’</vt:lpstr>
      <vt:lpstr>Caregivers with Information Sharing  set to ‘No’ (continued)  Troubleshooting this scenario</vt:lpstr>
      <vt:lpstr>Transfer of clients on CDIS</vt:lpstr>
      <vt:lpstr>Transfers when clients are enrolled in a program at previous LGA or ACCO.</vt:lpstr>
      <vt:lpstr>Reminders and 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CDIS Presentation</dc:title>
  <dc:creator>Anthea Standish</dc:creator>
  <cp:lastModifiedBy>Melissa Ryan</cp:lastModifiedBy>
  <cp:revision>10</cp:revision>
  <dcterms:created xsi:type="dcterms:W3CDTF">2022-08-31T00:37:10Z</dcterms:created>
  <dcterms:modified xsi:type="dcterms:W3CDTF">2023-03-09T23:18:06Z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0x0101002F209C19F1B35A4D851C7AB95CE09F78</vt:lpwstr>
  </property>
  <property fmtid="{D5CDD505-2E9C-101B-9397-08002B2CF9AE}" pid="3" name="MSIP_Label_3d6aa9fe-4ab7-4a7c-8e39-ccc0b3ffed53_Enabled">
    <vt:lpwstr>true</vt:lpwstr>
  </property>
  <property fmtid="{D5CDD505-2E9C-101B-9397-08002B2CF9AE}" pid="4" name="MSIP_Label_3d6aa9fe-4ab7-4a7c-8e39-ccc0b3ffed53_SetDate">
    <vt:lpwstr>2022-10-03T04:26:10Z</vt:lpwstr>
  </property>
  <property fmtid="{D5CDD505-2E9C-101B-9397-08002B2CF9AE}" pid="5" name="MSIP_Label_3d6aa9fe-4ab7-4a7c-8e39-ccc0b3ffed53_Method">
    <vt:lpwstr>Privileged</vt:lpwstr>
  </property>
  <property fmtid="{D5CDD505-2E9C-101B-9397-08002B2CF9AE}" pid="6" name="MSIP_Label_3d6aa9fe-4ab7-4a7c-8e39-ccc0b3ffed53_Name">
    <vt:lpwstr>3d6aa9fe-4ab7-4a7c-8e39-ccc0b3ffed53</vt:lpwstr>
  </property>
  <property fmtid="{D5CDD505-2E9C-101B-9397-08002B2CF9AE}" pid="7" name="MSIP_Label_3d6aa9fe-4ab7-4a7c-8e39-ccc0b3ffed53_SiteId">
    <vt:lpwstr>c0e0601f-0fac-449c-9c88-a104c4eb9f28</vt:lpwstr>
  </property>
  <property fmtid="{D5CDD505-2E9C-101B-9397-08002B2CF9AE}" pid="8" name="MSIP_Label_3d6aa9fe-4ab7-4a7c-8e39-ccc0b3ffed53_ActionId">
    <vt:lpwstr>22607413-63aa-485a-9843-ee40220efc15</vt:lpwstr>
  </property>
  <property fmtid="{D5CDD505-2E9C-101B-9397-08002B2CF9AE}" pid="9" name="MSIP_Label_3d6aa9fe-4ab7-4a7c-8e39-ccc0b3ffed53_ContentBits">
    <vt:lpwstr>0</vt:lpwstr>
  </property>
  <property fmtid="{D5CDD505-2E9C-101B-9397-08002B2CF9AE}" pid="10" name="MediaServiceImageTags">
    <vt:lpwstr/>
  </property>
</Properties>
</file>