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338" r:id="rId3"/>
    <p:sldId id="388" r:id="rId4"/>
    <p:sldId id="391" r:id="rId5"/>
    <p:sldId id="392" r:id="rId6"/>
    <p:sldId id="375" r:id="rId7"/>
    <p:sldId id="372" r:id="rId8"/>
    <p:sldId id="378" r:id="rId9"/>
    <p:sldId id="377" r:id="rId10"/>
    <p:sldId id="373" r:id="rId11"/>
    <p:sldId id="380" r:id="rId12"/>
    <p:sldId id="390" r:id="rId13"/>
    <p:sldId id="382" r:id="rId14"/>
    <p:sldId id="383" r:id="rId15"/>
    <p:sldId id="387" r:id="rId16"/>
    <p:sldId id="384" r:id="rId17"/>
    <p:sldId id="385" r:id="rId18"/>
    <p:sldId id="386" r:id="rId19"/>
    <p:sldId id="3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 id="{2CEEC63B-F5B0-CFB4-CF2D-ABA842DF55D7}" name="Simone Baxt (Health)" initials="S(" userId="S::simone.baxt@health.vic.gov.au::cebd0107-3e69-4d50-b955-91ab427466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B5FC2-12C0-41F2-B048-5FB3A39458FF}" v="5" dt="2025-03-31T00:03:5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52"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14AB5FC2-12C0-41F2-B048-5FB3A39458FF}"/>
    <pc:docChg chg="undo redo custSel addSld delSld modSld sldOrd">
      <pc:chgData name="Melissa Ryan" userId="169f3ad4-a1c1-4d4c-bc50-d9e66cb109a9" providerId="ADAL" clId="{14AB5FC2-12C0-41F2-B048-5FB3A39458FF}" dt="2025-04-11T06:05:13.382" v="1680" actId="2696"/>
      <pc:docMkLst>
        <pc:docMk/>
      </pc:docMkLst>
      <pc:sldChg chg="del">
        <pc:chgData name="Melissa Ryan" userId="169f3ad4-a1c1-4d4c-bc50-d9e66cb109a9" providerId="ADAL" clId="{14AB5FC2-12C0-41F2-B048-5FB3A39458FF}" dt="2025-04-11T05:56:58.011" v="1483" actId="2696"/>
        <pc:sldMkLst>
          <pc:docMk/>
          <pc:sldMk cId="0" sldId="258"/>
        </pc:sldMkLst>
      </pc:sldChg>
      <pc:sldChg chg="del">
        <pc:chgData name="Melissa Ryan" userId="169f3ad4-a1c1-4d4c-bc50-d9e66cb109a9" providerId="ADAL" clId="{14AB5FC2-12C0-41F2-B048-5FB3A39458FF}" dt="2025-03-26T04:03:21.580" v="338" actId="2696"/>
        <pc:sldMkLst>
          <pc:docMk/>
          <pc:sldMk cId="1491043321" sldId="263"/>
        </pc:sldMkLst>
      </pc:sldChg>
      <pc:sldChg chg="modSp mod">
        <pc:chgData name="Melissa Ryan" userId="169f3ad4-a1c1-4d4c-bc50-d9e66cb109a9" providerId="ADAL" clId="{14AB5FC2-12C0-41F2-B048-5FB3A39458FF}" dt="2025-04-11T05:56:46.356" v="1482" actId="20577"/>
        <pc:sldMkLst>
          <pc:docMk/>
          <pc:sldMk cId="640581423" sldId="286"/>
        </pc:sldMkLst>
        <pc:spChg chg="mod">
          <ac:chgData name="Melissa Ryan" userId="169f3ad4-a1c1-4d4c-bc50-d9e66cb109a9" providerId="ADAL" clId="{14AB5FC2-12C0-41F2-B048-5FB3A39458FF}" dt="2025-04-11T05:56:46.356" v="1482" actId="20577"/>
          <ac:spMkLst>
            <pc:docMk/>
            <pc:sldMk cId="640581423" sldId="286"/>
            <ac:spMk id="19" creationId="{00000000-0000-0000-0000-000000000000}"/>
          </ac:spMkLst>
        </pc:spChg>
        <pc:spChg chg="mod">
          <ac:chgData name="Melissa Ryan" userId="169f3ad4-a1c1-4d4c-bc50-d9e66cb109a9" providerId="ADAL" clId="{14AB5FC2-12C0-41F2-B048-5FB3A39458FF}" dt="2025-04-11T05:56:36.419" v="1474" actId="20577"/>
          <ac:spMkLst>
            <pc:docMk/>
            <pc:sldMk cId="640581423" sldId="286"/>
            <ac:spMk id="20" creationId="{A4C51AFA-1D0A-1E6F-90DC-5A660D38666D}"/>
          </ac:spMkLst>
        </pc:spChg>
      </pc:sldChg>
      <pc:sldChg chg="addSp modSp del mod">
        <pc:chgData name="Melissa Ryan" userId="169f3ad4-a1c1-4d4c-bc50-d9e66cb109a9" providerId="ADAL" clId="{14AB5FC2-12C0-41F2-B048-5FB3A39458FF}" dt="2025-04-11T06:05:13.382" v="1680" actId="2696"/>
        <pc:sldMkLst>
          <pc:docMk/>
          <pc:sldMk cId="4253249291" sldId="336"/>
        </pc:sldMkLst>
        <pc:picChg chg="add mod">
          <ac:chgData name="Melissa Ryan" userId="169f3ad4-a1c1-4d4c-bc50-d9e66cb109a9" providerId="ADAL" clId="{14AB5FC2-12C0-41F2-B048-5FB3A39458FF}" dt="2025-03-26T03:33:57.610" v="7" actId="1076"/>
          <ac:picMkLst>
            <pc:docMk/>
            <pc:sldMk cId="4253249291" sldId="336"/>
            <ac:picMk id="5" creationId="{0A591DCE-311B-3FD0-830E-ADB4F07A5F17}"/>
          </ac:picMkLst>
        </pc:picChg>
      </pc:sldChg>
      <pc:sldChg chg="modSp mod">
        <pc:chgData name="Melissa Ryan" userId="169f3ad4-a1c1-4d4c-bc50-d9e66cb109a9" providerId="ADAL" clId="{14AB5FC2-12C0-41F2-B048-5FB3A39458FF}" dt="2025-04-11T05:57:05.593" v="1491" actId="20577"/>
        <pc:sldMkLst>
          <pc:docMk/>
          <pc:sldMk cId="784581386" sldId="338"/>
        </pc:sldMkLst>
        <pc:spChg chg="mod">
          <ac:chgData name="Melissa Ryan" userId="169f3ad4-a1c1-4d4c-bc50-d9e66cb109a9" providerId="ADAL" clId="{14AB5FC2-12C0-41F2-B048-5FB3A39458FF}" dt="2025-04-07T01:21:52.950" v="1259" actId="20577"/>
          <ac:spMkLst>
            <pc:docMk/>
            <pc:sldMk cId="784581386" sldId="338"/>
            <ac:spMk id="7" creationId="{58E2DBD3-2D80-2AE2-D2A7-BF6A44E6D465}"/>
          </ac:spMkLst>
        </pc:spChg>
        <pc:spChg chg="mod">
          <ac:chgData name="Melissa Ryan" userId="169f3ad4-a1c1-4d4c-bc50-d9e66cb109a9" providerId="ADAL" clId="{14AB5FC2-12C0-41F2-B048-5FB3A39458FF}" dt="2025-04-11T05:57:05.593" v="1491" actId="20577"/>
          <ac:spMkLst>
            <pc:docMk/>
            <pc:sldMk cId="784581386" sldId="338"/>
            <ac:spMk id="19" creationId="{903207D2-EA8D-F822-1B21-A32F987FE0D4}"/>
          </ac:spMkLst>
        </pc:spChg>
      </pc:sldChg>
      <pc:sldChg chg="modSp mod">
        <pc:chgData name="Melissa Ryan" userId="169f3ad4-a1c1-4d4c-bc50-d9e66cb109a9" providerId="ADAL" clId="{14AB5FC2-12C0-41F2-B048-5FB3A39458FF}" dt="2025-04-11T06:05:08.295" v="1679" actId="20577"/>
        <pc:sldMkLst>
          <pc:docMk/>
          <pc:sldMk cId="2351559179" sldId="352"/>
        </pc:sldMkLst>
        <pc:spChg chg="mod">
          <ac:chgData name="Melissa Ryan" userId="169f3ad4-a1c1-4d4c-bc50-d9e66cb109a9" providerId="ADAL" clId="{14AB5FC2-12C0-41F2-B048-5FB3A39458FF}" dt="2025-04-11T06:05:08.295" v="1679" actId="20577"/>
          <ac:spMkLst>
            <pc:docMk/>
            <pc:sldMk cId="2351559179" sldId="352"/>
            <ac:spMk id="19" creationId="{F8CD01C4-C7ED-4C60-2C87-F454619F236A}"/>
          </ac:spMkLst>
        </pc:spChg>
      </pc:sldChg>
      <pc:sldChg chg="del">
        <pc:chgData name="Melissa Ryan" userId="169f3ad4-a1c1-4d4c-bc50-d9e66cb109a9" providerId="ADAL" clId="{14AB5FC2-12C0-41F2-B048-5FB3A39458FF}" dt="2025-03-24T01:42:18.071" v="1" actId="2696"/>
        <pc:sldMkLst>
          <pc:docMk/>
          <pc:sldMk cId="4165132682" sldId="368"/>
        </pc:sldMkLst>
      </pc:sldChg>
      <pc:sldChg chg="modSp mod ord">
        <pc:chgData name="Melissa Ryan" userId="169f3ad4-a1c1-4d4c-bc50-d9e66cb109a9" providerId="ADAL" clId="{14AB5FC2-12C0-41F2-B048-5FB3A39458FF}" dt="2025-04-11T05:59:52.830" v="1555" actId="20577"/>
        <pc:sldMkLst>
          <pc:docMk/>
          <pc:sldMk cId="914670699" sldId="372"/>
        </pc:sldMkLst>
        <pc:spChg chg="mod">
          <ac:chgData name="Melissa Ryan" userId="169f3ad4-a1c1-4d4c-bc50-d9e66cb109a9" providerId="ADAL" clId="{14AB5FC2-12C0-41F2-B048-5FB3A39458FF}" dt="2025-04-07T01:14:09.810" v="1187" actId="20577"/>
          <ac:spMkLst>
            <pc:docMk/>
            <pc:sldMk cId="914670699" sldId="372"/>
            <ac:spMk id="8" creationId="{5703EB1F-FF37-EDB5-9E48-91E52C65BB1F}"/>
          </ac:spMkLst>
        </pc:spChg>
        <pc:spChg chg="mod">
          <ac:chgData name="Melissa Ryan" userId="169f3ad4-a1c1-4d4c-bc50-d9e66cb109a9" providerId="ADAL" clId="{14AB5FC2-12C0-41F2-B048-5FB3A39458FF}" dt="2025-04-07T01:01:51.463" v="1176" actId="20577"/>
          <ac:spMkLst>
            <pc:docMk/>
            <pc:sldMk cId="914670699" sldId="372"/>
            <ac:spMk id="11" creationId="{45F392F2-4C9E-E272-E91D-D6B72C038056}"/>
          </ac:spMkLst>
        </pc:spChg>
        <pc:spChg chg="mod">
          <ac:chgData name="Melissa Ryan" userId="169f3ad4-a1c1-4d4c-bc50-d9e66cb109a9" providerId="ADAL" clId="{14AB5FC2-12C0-41F2-B048-5FB3A39458FF}" dt="2025-04-11T05:59:52.830" v="1555" actId="20577"/>
          <ac:spMkLst>
            <pc:docMk/>
            <pc:sldMk cId="914670699" sldId="372"/>
            <ac:spMk id="19" creationId="{E8AC8762-3373-B1BC-2FB6-E3628422B2F5}"/>
          </ac:spMkLst>
        </pc:spChg>
        <pc:spChg chg="mod">
          <ac:chgData name="Melissa Ryan" userId="169f3ad4-a1c1-4d4c-bc50-d9e66cb109a9" providerId="ADAL" clId="{14AB5FC2-12C0-41F2-B048-5FB3A39458FF}" dt="2025-03-31T00:05:43.107" v="825" actId="20577"/>
          <ac:spMkLst>
            <pc:docMk/>
            <pc:sldMk cId="914670699" sldId="372"/>
            <ac:spMk id="21" creationId="{FF433C8E-52F4-DC25-A446-2A94A4903CED}"/>
          </ac:spMkLst>
        </pc:spChg>
      </pc:sldChg>
      <pc:sldChg chg="modSp add del mod">
        <pc:chgData name="Melissa Ryan" userId="169f3ad4-a1c1-4d4c-bc50-d9e66cb109a9" providerId="ADAL" clId="{14AB5FC2-12C0-41F2-B048-5FB3A39458FF}" dt="2025-04-11T06:00:51.626" v="1586" actId="1076"/>
        <pc:sldMkLst>
          <pc:docMk/>
          <pc:sldMk cId="2515380795" sldId="373"/>
        </pc:sldMkLst>
        <pc:spChg chg="mod">
          <ac:chgData name="Melissa Ryan" userId="169f3ad4-a1c1-4d4c-bc50-d9e66cb109a9" providerId="ADAL" clId="{14AB5FC2-12C0-41F2-B048-5FB3A39458FF}" dt="2025-04-11T06:00:51.626" v="1586" actId="1076"/>
          <ac:spMkLst>
            <pc:docMk/>
            <pc:sldMk cId="2515380795" sldId="373"/>
            <ac:spMk id="4" creationId="{E1990247-2345-9F02-30A5-CF1B9158A6DE}"/>
          </ac:spMkLst>
        </pc:spChg>
        <pc:spChg chg="mod">
          <ac:chgData name="Melissa Ryan" userId="169f3ad4-a1c1-4d4c-bc50-d9e66cb109a9" providerId="ADAL" clId="{14AB5FC2-12C0-41F2-B048-5FB3A39458FF}" dt="2025-04-11T06:00:44.381" v="1585" actId="20577"/>
          <ac:spMkLst>
            <pc:docMk/>
            <pc:sldMk cId="2515380795" sldId="373"/>
            <ac:spMk id="19" creationId="{E24C4A9D-7CD9-DC17-ADE9-2719325280C0}"/>
          </ac:spMkLst>
        </pc:spChg>
      </pc:sldChg>
      <pc:sldChg chg="modSp mod modNotesTx">
        <pc:chgData name="Melissa Ryan" userId="169f3ad4-a1c1-4d4c-bc50-d9e66cb109a9" providerId="ADAL" clId="{14AB5FC2-12C0-41F2-B048-5FB3A39458FF}" dt="2025-04-11T05:59:42.148" v="1546" actId="1076"/>
        <pc:sldMkLst>
          <pc:docMk/>
          <pc:sldMk cId="2473446258" sldId="375"/>
        </pc:sldMkLst>
        <pc:spChg chg="mod">
          <ac:chgData name="Melissa Ryan" userId="169f3ad4-a1c1-4d4c-bc50-d9e66cb109a9" providerId="ADAL" clId="{14AB5FC2-12C0-41F2-B048-5FB3A39458FF}" dt="2025-04-11T05:59:42.148" v="1546" actId="1076"/>
          <ac:spMkLst>
            <pc:docMk/>
            <pc:sldMk cId="2473446258" sldId="375"/>
            <ac:spMk id="3" creationId="{7C686A93-4DC9-5B39-21AD-059A801CF1ED}"/>
          </ac:spMkLst>
        </pc:spChg>
        <pc:spChg chg="mod">
          <ac:chgData name="Melissa Ryan" userId="169f3ad4-a1c1-4d4c-bc50-d9e66cb109a9" providerId="ADAL" clId="{14AB5FC2-12C0-41F2-B048-5FB3A39458FF}" dt="2025-04-11T05:59:37.260" v="1545" actId="20577"/>
          <ac:spMkLst>
            <pc:docMk/>
            <pc:sldMk cId="2473446258" sldId="375"/>
            <ac:spMk id="19" creationId="{2C5B614D-83BA-6532-E9F4-AD243D004B23}"/>
          </ac:spMkLst>
        </pc:spChg>
      </pc:sldChg>
      <pc:sldChg chg="del">
        <pc:chgData name="Melissa Ryan" userId="169f3ad4-a1c1-4d4c-bc50-d9e66cb109a9" providerId="ADAL" clId="{14AB5FC2-12C0-41F2-B048-5FB3A39458FF}" dt="2025-03-26T04:18:38.241" v="348" actId="2696"/>
        <pc:sldMkLst>
          <pc:docMk/>
          <pc:sldMk cId="3098846218" sldId="376"/>
        </pc:sldMkLst>
      </pc:sldChg>
      <pc:sldChg chg="modSp mod">
        <pc:chgData name="Melissa Ryan" userId="169f3ad4-a1c1-4d4c-bc50-d9e66cb109a9" providerId="ADAL" clId="{14AB5FC2-12C0-41F2-B048-5FB3A39458FF}" dt="2025-04-11T06:00:27.072" v="1576" actId="20577"/>
        <pc:sldMkLst>
          <pc:docMk/>
          <pc:sldMk cId="4021057113" sldId="377"/>
        </pc:sldMkLst>
        <pc:spChg chg="mod">
          <ac:chgData name="Melissa Ryan" userId="169f3ad4-a1c1-4d4c-bc50-d9e66cb109a9" providerId="ADAL" clId="{14AB5FC2-12C0-41F2-B048-5FB3A39458FF}" dt="2025-04-07T22:25:07.694" v="1436" actId="20577"/>
          <ac:spMkLst>
            <pc:docMk/>
            <pc:sldMk cId="4021057113" sldId="377"/>
            <ac:spMk id="3" creationId="{942E144D-D710-4C86-E193-4B6DFA80E8B2}"/>
          </ac:spMkLst>
        </pc:spChg>
        <pc:spChg chg="mod">
          <ac:chgData name="Melissa Ryan" userId="169f3ad4-a1c1-4d4c-bc50-d9e66cb109a9" providerId="ADAL" clId="{14AB5FC2-12C0-41F2-B048-5FB3A39458FF}" dt="2025-04-11T06:00:27.072" v="1576" actId="20577"/>
          <ac:spMkLst>
            <pc:docMk/>
            <pc:sldMk cId="4021057113" sldId="377"/>
            <ac:spMk id="19" creationId="{ACF3171C-75D2-5850-B98A-223CC20D37C9}"/>
          </ac:spMkLst>
        </pc:spChg>
      </pc:sldChg>
      <pc:sldChg chg="modSp mod modNotesTx">
        <pc:chgData name="Melissa Ryan" userId="169f3ad4-a1c1-4d4c-bc50-d9e66cb109a9" providerId="ADAL" clId="{14AB5FC2-12C0-41F2-B048-5FB3A39458FF}" dt="2025-04-11T06:00:14.461" v="1568" actId="1076"/>
        <pc:sldMkLst>
          <pc:docMk/>
          <pc:sldMk cId="3600482284" sldId="378"/>
        </pc:sldMkLst>
        <pc:spChg chg="mod">
          <ac:chgData name="Melissa Ryan" userId="169f3ad4-a1c1-4d4c-bc50-d9e66cb109a9" providerId="ADAL" clId="{14AB5FC2-12C0-41F2-B048-5FB3A39458FF}" dt="2025-04-11T06:00:14.461" v="1568" actId="1076"/>
          <ac:spMkLst>
            <pc:docMk/>
            <pc:sldMk cId="3600482284" sldId="378"/>
            <ac:spMk id="3" creationId="{059FFDD1-4EA8-BB06-1D60-984F3F69A913}"/>
          </ac:spMkLst>
        </pc:spChg>
        <pc:spChg chg="mod">
          <ac:chgData name="Melissa Ryan" userId="169f3ad4-a1c1-4d4c-bc50-d9e66cb109a9" providerId="ADAL" clId="{14AB5FC2-12C0-41F2-B048-5FB3A39458FF}" dt="2025-04-11T06:00:09.335" v="1567" actId="20577"/>
          <ac:spMkLst>
            <pc:docMk/>
            <pc:sldMk cId="3600482284" sldId="378"/>
            <ac:spMk id="19" creationId="{3C7CB538-FDAB-BA89-AB00-5D9242EE416D}"/>
          </ac:spMkLst>
        </pc:spChg>
      </pc:sldChg>
      <pc:sldChg chg="modSp mod">
        <pc:chgData name="Melissa Ryan" userId="169f3ad4-a1c1-4d4c-bc50-d9e66cb109a9" providerId="ADAL" clId="{14AB5FC2-12C0-41F2-B048-5FB3A39458FF}" dt="2025-04-11T06:01:09.498" v="1597" actId="1076"/>
        <pc:sldMkLst>
          <pc:docMk/>
          <pc:sldMk cId="1780239331" sldId="380"/>
        </pc:sldMkLst>
        <pc:spChg chg="mod">
          <ac:chgData name="Melissa Ryan" userId="169f3ad4-a1c1-4d4c-bc50-d9e66cb109a9" providerId="ADAL" clId="{14AB5FC2-12C0-41F2-B048-5FB3A39458FF}" dt="2025-04-11T06:01:09.498" v="1597" actId="1076"/>
          <ac:spMkLst>
            <pc:docMk/>
            <pc:sldMk cId="1780239331" sldId="380"/>
            <ac:spMk id="8" creationId="{F5FF0558-0E14-C7EB-F128-09DB069FD8C1}"/>
          </ac:spMkLst>
        </pc:spChg>
        <pc:spChg chg="mod">
          <ac:chgData name="Melissa Ryan" userId="169f3ad4-a1c1-4d4c-bc50-d9e66cb109a9" providerId="ADAL" clId="{14AB5FC2-12C0-41F2-B048-5FB3A39458FF}" dt="2025-04-11T06:01:05.594" v="1596" actId="20577"/>
          <ac:spMkLst>
            <pc:docMk/>
            <pc:sldMk cId="1780239331" sldId="380"/>
            <ac:spMk id="19" creationId="{00B24522-2689-5741-4F21-6A52847385D1}"/>
          </ac:spMkLst>
        </pc:spChg>
      </pc:sldChg>
      <pc:sldChg chg="del">
        <pc:chgData name="Melissa Ryan" userId="169f3ad4-a1c1-4d4c-bc50-d9e66cb109a9" providerId="ADAL" clId="{14AB5FC2-12C0-41F2-B048-5FB3A39458FF}" dt="2025-03-26T04:17:56.758" v="347" actId="2696"/>
        <pc:sldMkLst>
          <pc:docMk/>
          <pc:sldMk cId="10941391" sldId="381"/>
        </pc:sldMkLst>
      </pc:sldChg>
      <pc:sldChg chg="modSp mod">
        <pc:chgData name="Melissa Ryan" userId="169f3ad4-a1c1-4d4c-bc50-d9e66cb109a9" providerId="ADAL" clId="{14AB5FC2-12C0-41F2-B048-5FB3A39458FF}" dt="2025-04-11T06:01:32.925" v="1615" actId="20577"/>
        <pc:sldMkLst>
          <pc:docMk/>
          <pc:sldMk cId="4098269127" sldId="382"/>
        </pc:sldMkLst>
        <pc:spChg chg="mod">
          <ac:chgData name="Melissa Ryan" userId="169f3ad4-a1c1-4d4c-bc50-d9e66cb109a9" providerId="ADAL" clId="{14AB5FC2-12C0-41F2-B048-5FB3A39458FF}" dt="2025-04-07T01:31:50.212" v="1339" actId="20577"/>
          <ac:spMkLst>
            <pc:docMk/>
            <pc:sldMk cId="4098269127" sldId="382"/>
            <ac:spMk id="8" creationId="{6A03665D-564E-4339-0FFC-8D7CAD5ACF32}"/>
          </ac:spMkLst>
        </pc:spChg>
        <pc:spChg chg="mod">
          <ac:chgData name="Melissa Ryan" userId="169f3ad4-a1c1-4d4c-bc50-d9e66cb109a9" providerId="ADAL" clId="{14AB5FC2-12C0-41F2-B048-5FB3A39458FF}" dt="2025-04-11T06:01:32.925" v="1615" actId="20577"/>
          <ac:spMkLst>
            <pc:docMk/>
            <pc:sldMk cId="4098269127" sldId="382"/>
            <ac:spMk id="19" creationId="{18754064-049F-9AD8-5272-970272CF1EAD}"/>
          </ac:spMkLst>
        </pc:spChg>
        <pc:picChg chg="mod">
          <ac:chgData name="Melissa Ryan" userId="169f3ad4-a1c1-4d4c-bc50-d9e66cb109a9" providerId="ADAL" clId="{14AB5FC2-12C0-41F2-B048-5FB3A39458FF}" dt="2025-04-07T01:31:52.718" v="1340" actId="1076"/>
          <ac:picMkLst>
            <pc:docMk/>
            <pc:sldMk cId="4098269127" sldId="382"/>
            <ac:picMk id="3" creationId="{F391DAE7-36A7-EEF2-23D0-A13CD17386ED}"/>
          </ac:picMkLst>
        </pc:picChg>
      </pc:sldChg>
      <pc:sldChg chg="modSp mod">
        <pc:chgData name="Melissa Ryan" userId="169f3ad4-a1c1-4d4c-bc50-d9e66cb109a9" providerId="ADAL" clId="{14AB5FC2-12C0-41F2-B048-5FB3A39458FF}" dt="2025-04-11T06:01:43.627" v="1624" actId="20577"/>
        <pc:sldMkLst>
          <pc:docMk/>
          <pc:sldMk cId="2755008149" sldId="383"/>
        </pc:sldMkLst>
        <pc:spChg chg="mod">
          <ac:chgData name="Melissa Ryan" userId="169f3ad4-a1c1-4d4c-bc50-d9e66cb109a9" providerId="ADAL" clId="{14AB5FC2-12C0-41F2-B048-5FB3A39458FF}" dt="2025-04-07T23:25:54.471" v="1444" actId="20577"/>
          <ac:spMkLst>
            <pc:docMk/>
            <pc:sldMk cId="2755008149" sldId="383"/>
            <ac:spMk id="8" creationId="{D3B6AD8A-3E87-12E7-62A4-D9E6E486474B}"/>
          </ac:spMkLst>
        </pc:spChg>
        <pc:spChg chg="mod">
          <ac:chgData name="Melissa Ryan" userId="169f3ad4-a1c1-4d4c-bc50-d9e66cb109a9" providerId="ADAL" clId="{14AB5FC2-12C0-41F2-B048-5FB3A39458FF}" dt="2025-04-11T06:01:43.627" v="1624" actId="20577"/>
          <ac:spMkLst>
            <pc:docMk/>
            <pc:sldMk cId="2755008149" sldId="383"/>
            <ac:spMk id="19" creationId="{A6EC39DC-B554-9430-DBCE-79B63C64D5D8}"/>
          </ac:spMkLst>
        </pc:spChg>
      </pc:sldChg>
      <pc:sldChg chg="modSp mod">
        <pc:chgData name="Melissa Ryan" userId="169f3ad4-a1c1-4d4c-bc50-d9e66cb109a9" providerId="ADAL" clId="{14AB5FC2-12C0-41F2-B048-5FB3A39458FF}" dt="2025-04-11T06:02:30.879" v="1649" actId="20577"/>
        <pc:sldMkLst>
          <pc:docMk/>
          <pc:sldMk cId="1204192138" sldId="384"/>
        </pc:sldMkLst>
        <pc:spChg chg="mod">
          <ac:chgData name="Melissa Ryan" userId="169f3ad4-a1c1-4d4c-bc50-d9e66cb109a9" providerId="ADAL" clId="{14AB5FC2-12C0-41F2-B048-5FB3A39458FF}" dt="2025-04-07T01:19:59.339" v="1244" actId="20577"/>
          <ac:spMkLst>
            <pc:docMk/>
            <pc:sldMk cId="1204192138" sldId="384"/>
            <ac:spMk id="8" creationId="{F6126111-3DF6-C232-0096-8BF15F5A8275}"/>
          </ac:spMkLst>
        </pc:spChg>
        <pc:spChg chg="mod">
          <ac:chgData name="Melissa Ryan" userId="169f3ad4-a1c1-4d4c-bc50-d9e66cb109a9" providerId="ADAL" clId="{14AB5FC2-12C0-41F2-B048-5FB3A39458FF}" dt="2025-04-11T06:02:30.879" v="1649" actId="20577"/>
          <ac:spMkLst>
            <pc:docMk/>
            <pc:sldMk cId="1204192138" sldId="384"/>
            <ac:spMk id="19" creationId="{630C127D-BC81-0426-5886-FB832449E6DA}"/>
          </ac:spMkLst>
        </pc:spChg>
        <pc:picChg chg="mod">
          <ac:chgData name="Melissa Ryan" userId="169f3ad4-a1c1-4d4c-bc50-d9e66cb109a9" providerId="ADAL" clId="{14AB5FC2-12C0-41F2-B048-5FB3A39458FF}" dt="2025-03-26T06:00:41.812" v="659" actId="1076"/>
          <ac:picMkLst>
            <pc:docMk/>
            <pc:sldMk cId="1204192138" sldId="384"/>
            <ac:picMk id="3" creationId="{083949C5-39B5-FC7A-EC0E-FE20231F2B1C}"/>
          </ac:picMkLst>
        </pc:picChg>
      </pc:sldChg>
      <pc:sldChg chg="modSp mod">
        <pc:chgData name="Melissa Ryan" userId="169f3ad4-a1c1-4d4c-bc50-d9e66cb109a9" providerId="ADAL" clId="{14AB5FC2-12C0-41F2-B048-5FB3A39458FF}" dt="2025-04-11T06:04:39.095" v="1660" actId="1076"/>
        <pc:sldMkLst>
          <pc:docMk/>
          <pc:sldMk cId="1905230141" sldId="385"/>
        </pc:sldMkLst>
        <pc:spChg chg="mod">
          <ac:chgData name="Melissa Ryan" userId="169f3ad4-a1c1-4d4c-bc50-d9e66cb109a9" providerId="ADAL" clId="{14AB5FC2-12C0-41F2-B048-5FB3A39458FF}" dt="2025-04-11T06:04:39.095" v="1660" actId="1076"/>
          <ac:spMkLst>
            <pc:docMk/>
            <pc:sldMk cId="1905230141" sldId="385"/>
            <ac:spMk id="8" creationId="{0F8811DF-C27E-AD36-8214-23F206637A6E}"/>
          </ac:spMkLst>
        </pc:spChg>
        <pc:spChg chg="mod">
          <ac:chgData name="Melissa Ryan" userId="169f3ad4-a1c1-4d4c-bc50-d9e66cb109a9" providerId="ADAL" clId="{14AB5FC2-12C0-41F2-B048-5FB3A39458FF}" dt="2025-04-11T06:04:33.580" v="1659" actId="20577"/>
          <ac:spMkLst>
            <pc:docMk/>
            <pc:sldMk cId="1905230141" sldId="385"/>
            <ac:spMk id="19" creationId="{BFA05F41-4D39-CC54-9952-4142469FDFF4}"/>
          </ac:spMkLst>
        </pc:spChg>
      </pc:sldChg>
      <pc:sldChg chg="modSp mod">
        <pc:chgData name="Melissa Ryan" userId="169f3ad4-a1c1-4d4c-bc50-d9e66cb109a9" providerId="ADAL" clId="{14AB5FC2-12C0-41F2-B048-5FB3A39458FF}" dt="2025-04-11T06:04:59.502" v="1671" actId="1076"/>
        <pc:sldMkLst>
          <pc:docMk/>
          <pc:sldMk cId="527685750" sldId="386"/>
        </pc:sldMkLst>
        <pc:spChg chg="mod">
          <ac:chgData name="Melissa Ryan" userId="169f3ad4-a1c1-4d4c-bc50-d9e66cb109a9" providerId="ADAL" clId="{14AB5FC2-12C0-41F2-B048-5FB3A39458FF}" dt="2025-04-11T06:04:59.502" v="1671" actId="1076"/>
          <ac:spMkLst>
            <pc:docMk/>
            <pc:sldMk cId="527685750" sldId="386"/>
            <ac:spMk id="8" creationId="{470F64BB-9A00-AFC6-C89B-776072982091}"/>
          </ac:spMkLst>
        </pc:spChg>
        <pc:spChg chg="mod">
          <ac:chgData name="Melissa Ryan" userId="169f3ad4-a1c1-4d4c-bc50-d9e66cb109a9" providerId="ADAL" clId="{14AB5FC2-12C0-41F2-B048-5FB3A39458FF}" dt="2025-04-11T06:04:53.009" v="1670" actId="20577"/>
          <ac:spMkLst>
            <pc:docMk/>
            <pc:sldMk cId="527685750" sldId="386"/>
            <ac:spMk id="19" creationId="{ADD9EDFA-FF20-E31D-5633-FE1A7824121A}"/>
          </ac:spMkLst>
        </pc:spChg>
        <pc:picChg chg="mod">
          <ac:chgData name="Melissa Ryan" userId="169f3ad4-a1c1-4d4c-bc50-d9e66cb109a9" providerId="ADAL" clId="{14AB5FC2-12C0-41F2-B048-5FB3A39458FF}" dt="2025-03-26T06:02:21.337" v="720" actId="1076"/>
          <ac:picMkLst>
            <pc:docMk/>
            <pc:sldMk cId="527685750" sldId="386"/>
            <ac:picMk id="3" creationId="{ABAA4A2D-7591-2392-8927-371819EFE0F6}"/>
          </ac:picMkLst>
        </pc:picChg>
        <pc:picChg chg="mod">
          <ac:chgData name="Melissa Ryan" userId="169f3ad4-a1c1-4d4c-bc50-d9e66cb109a9" providerId="ADAL" clId="{14AB5FC2-12C0-41F2-B048-5FB3A39458FF}" dt="2025-03-26T06:03:12.949" v="743" actId="1076"/>
          <ac:picMkLst>
            <pc:docMk/>
            <pc:sldMk cId="527685750" sldId="386"/>
            <ac:picMk id="6" creationId="{B6909B3C-54D2-34A9-4112-289F0DAE97CD}"/>
          </ac:picMkLst>
        </pc:picChg>
      </pc:sldChg>
      <pc:sldChg chg="modSp mod ord">
        <pc:chgData name="Melissa Ryan" userId="169f3ad4-a1c1-4d4c-bc50-d9e66cb109a9" providerId="ADAL" clId="{14AB5FC2-12C0-41F2-B048-5FB3A39458FF}" dt="2025-04-11T06:01:54.035" v="1632" actId="20577"/>
        <pc:sldMkLst>
          <pc:docMk/>
          <pc:sldMk cId="474422351" sldId="387"/>
        </pc:sldMkLst>
        <pc:spChg chg="mod">
          <ac:chgData name="Melissa Ryan" userId="169f3ad4-a1c1-4d4c-bc50-d9e66cb109a9" providerId="ADAL" clId="{14AB5FC2-12C0-41F2-B048-5FB3A39458FF}" dt="2025-04-07T01:33:05.028" v="1428" actId="20577"/>
          <ac:spMkLst>
            <pc:docMk/>
            <pc:sldMk cId="474422351" sldId="387"/>
            <ac:spMk id="8" creationId="{8ADEBBC1-4A3A-0BF4-48F1-C5119F08059D}"/>
          </ac:spMkLst>
        </pc:spChg>
        <pc:spChg chg="mod">
          <ac:chgData name="Melissa Ryan" userId="169f3ad4-a1c1-4d4c-bc50-d9e66cb109a9" providerId="ADAL" clId="{14AB5FC2-12C0-41F2-B048-5FB3A39458FF}" dt="2025-04-11T06:01:54.035" v="1632" actId="20577"/>
          <ac:spMkLst>
            <pc:docMk/>
            <pc:sldMk cId="474422351" sldId="387"/>
            <ac:spMk id="19" creationId="{D27D3C80-32C0-FB66-563D-A3E8C8849001}"/>
          </ac:spMkLst>
        </pc:spChg>
      </pc:sldChg>
      <pc:sldChg chg="modSp add mod modNotesTx">
        <pc:chgData name="Melissa Ryan" userId="169f3ad4-a1c1-4d4c-bc50-d9e66cb109a9" providerId="ADAL" clId="{14AB5FC2-12C0-41F2-B048-5FB3A39458FF}" dt="2025-04-11T05:58:35.789" v="1518" actId="1076"/>
        <pc:sldMkLst>
          <pc:docMk/>
          <pc:sldMk cId="766948998" sldId="388"/>
        </pc:sldMkLst>
        <pc:spChg chg="mod">
          <ac:chgData name="Melissa Ryan" userId="169f3ad4-a1c1-4d4c-bc50-d9e66cb109a9" providerId="ADAL" clId="{14AB5FC2-12C0-41F2-B048-5FB3A39458FF}" dt="2025-04-11T05:58:35.789" v="1518" actId="1076"/>
          <ac:spMkLst>
            <pc:docMk/>
            <pc:sldMk cId="766948998" sldId="388"/>
            <ac:spMk id="4" creationId="{B90E6CEF-F4CE-988F-EDCD-485D078E09F4}"/>
          </ac:spMkLst>
        </pc:spChg>
        <pc:spChg chg="mod">
          <ac:chgData name="Melissa Ryan" userId="169f3ad4-a1c1-4d4c-bc50-d9e66cb109a9" providerId="ADAL" clId="{14AB5FC2-12C0-41F2-B048-5FB3A39458FF}" dt="2025-04-11T05:57:52.513" v="1516" actId="20577"/>
          <ac:spMkLst>
            <pc:docMk/>
            <pc:sldMk cId="766948998" sldId="388"/>
            <ac:spMk id="19" creationId="{E33696D5-C40D-4856-45BA-9B07F600F8B4}"/>
          </ac:spMkLst>
        </pc:spChg>
      </pc:sldChg>
      <pc:sldChg chg="add del modNotesTx">
        <pc:chgData name="Melissa Ryan" userId="169f3ad4-a1c1-4d4c-bc50-d9e66cb109a9" providerId="ADAL" clId="{14AB5FC2-12C0-41F2-B048-5FB3A39458FF}" dt="2025-04-07T01:42:12.171" v="1431" actId="2696"/>
        <pc:sldMkLst>
          <pc:docMk/>
          <pc:sldMk cId="3544479143" sldId="389"/>
        </pc:sldMkLst>
      </pc:sldChg>
      <pc:sldChg chg="addSp delSp modSp add mod modNotesTx">
        <pc:chgData name="Melissa Ryan" userId="169f3ad4-a1c1-4d4c-bc50-d9e66cb109a9" providerId="ADAL" clId="{14AB5FC2-12C0-41F2-B048-5FB3A39458FF}" dt="2025-04-11T06:01:17.019" v="1606" actId="20577"/>
        <pc:sldMkLst>
          <pc:docMk/>
          <pc:sldMk cId="2716410624" sldId="390"/>
        </pc:sldMkLst>
        <pc:spChg chg="mod">
          <ac:chgData name="Melissa Ryan" userId="169f3ad4-a1c1-4d4c-bc50-d9e66cb109a9" providerId="ADAL" clId="{14AB5FC2-12C0-41F2-B048-5FB3A39458FF}" dt="2025-04-07T01:28:30.172" v="1266" actId="20577"/>
          <ac:spMkLst>
            <pc:docMk/>
            <pc:sldMk cId="2716410624" sldId="390"/>
            <ac:spMk id="5" creationId="{5E969DBD-7E67-EDC4-FA71-F7641C0B2C97}"/>
          </ac:spMkLst>
        </pc:spChg>
        <pc:spChg chg="mod">
          <ac:chgData name="Melissa Ryan" userId="169f3ad4-a1c1-4d4c-bc50-d9e66cb109a9" providerId="ADAL" clId="{14AB5FC2-12C0-41F2-B048-5FB3A39458FF}" dt="2025-04-07T01:30:43.213" v="1329" actId="20577"/>
          <ac:spMkLst>
            <pc:docMk/>
            <pc:sldMk cId="2716410624" sldId="390"/>
            <ac:spMk id="8" creationId="{B29CB7F0-91E4-3BD3-A6D2-7AEE16FD49A2}"/>
          </ac:spMkLst>
        </pc:spChg>
        <pc:spChg chg="mod">
          <ac:chgData name="Melissa Ryan" userId="169f3ad4-a1c1-4d4c-bc50-d9e66cb109a9" providerId="ADAL" clId="{14AB5FC2-12C0-41F2-B048-5FB3A39458FF}" dt="2025-04-11T06:01:17.019" v="1606" actId="20577"/>
          <ac:spMkLst>
            <pc:docMk/>
            <pc:sldMk cId="2716410624" sldId="390"/>
            <ac:spMk id="19" creationId="{1B62F9F1-B781-DBDC-16B0-DD549D4E3C27}"/>
          </ac:spMkLst>
        </pc:spChg>
        <pc:picChg chg="add mod">
          <ac:chgData name="Melissa Ryan" userId="169f3ad4-a1c1-4d4c-bc50-d9e66cb109a9" providerId="ADAL" clId="{14AB5FC2-12C0-41F2-B048-5FB3A39458FF}" dt="2025-04-07T01:28:23.144" v="1265" actId="1076"/>
          <ac:picMkLst>
            <pc:docMk/>
            <pc:sldMk cId="2716410624" sldId="390"/>
            <ac:picMk id="7" creationId="{37523D86-BB39-75BE-80D4-D955D583D5D8}"/>
          </ac:picMkLst>
        </pc:picChg>
        <pc:picChg chg="add mod">
          <ac:chgData name="Melissa Ryan" userId="169f3ad4-a1c1-4d4c-bc50-d9e66cb109a9" providerId="ADAL" clId="{14AB5FC2-12C0-41F2-B048-5FB3A39458FF}" dt="2025-04-07T01:29:41.068" v="1272" actId="1076"/>
          <ac:picMkLst>
            <pc:docMk/>
            <pc:sldMk cId="2716410624" sldId="390"/>
            <ac:picMk id="10" creationId="{FBF769EA-7C0F-66D8-D907-6736726D17CD}"/>
          </ac:picMkLst>
        </pc:picChg>
      </pc:sldChg>
      <pc:sldChg chg="modSp add mod">
        <pc:chgData name="Melissa Ryan" userId="169f3ad4-a1c1-4d4c-bc50-d9e66cb109a9" providerId="ADAL" clId="{14AB5FC2-12C0-41F2-B048-5FB3A39458FF}" dt="2025-04-11T05:59:05.518" v="1527" actId="20577"/>
        <pc:sldMkLst>
          <pc:docMk/>
          <pc:sldMk cId="3412462965" sldId="391"/>
        </pc:sldMkLst>
        <pc:spChg chg="mod">
          <ac:chgData name="Melissa Ryan" userId="169f3ad4-a1c1-4d4c-bc50-d9e66cb109a9" providerId="ADAL" clId="{14AB5FC2-12C0-41F2-B048-5FB3A39458FF}" dt="2025-04-11T05:59:05.518" v="1527" actId="20577"/>
          <ac:spMkLst>
            <pc:docMk/>
            <pc:sldMk cId="3412462965" sldId="391"/>
            <ac:spMk id="19" creationId="{F6337F69-C04D-8A83-81CB-F74F4D74CC68}"/>
          </ac:spMkLst>
        </pc:spChg>
      </pc:sldChg>
      <pc:sldChg chg="modSp add mod">
        <pc:chgData name="Melissa Ryan" userId="169f3ad4-a1c1-4d4c-bc50-d9e66cb109a9" providerId="ADAL" clId="{14AB5FC2-12C0-41F2-B048-5FB3A39458FF}" dt="2025-04-11T05:59:23.015" v="1535" actId="20577"/>
        <pc:sldMkLst>
          <pc:docMk/>
          <pc:sldMk cId="1091551063" sldId="392"/>
        </pc:sldMkLst>
        <pc:spChg chg="mod">
          <ac:chgData name="Melissa Ryan" userId="169f3ad4-a1c1-4d4c-bc50-d9e66cb109a9" providerId="ADAL" clId="{14AB5FC2-12C0-41F2-B048-5FB3A39458FF}" dt="2025-04-11T05:59:23.015" v="1535" actId="20577"/>
          <ac:spMkLst>
            <pc:docMk/>
            <pc:sldMk cId="1091551063" sldId="392"/>
            <ac:spMk id="19" creationId="{FA5DA9BA-079C-6413-EF07-9DF24E9B21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076F1-6C77-4B8F-A323-E6E4CB65CED6}" type="datetimeFigureOut">
              <a:rPr lang="en-AU" smtClean="0"/>
              <a:t>9/04/2025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A4EED-CDEC-4735-A52C-92A5C757656E}" type="slidenum">
              <a:rPr lang="en-AU" smtClean="0"/>
              <a:t>‹#›</a:t>
            </a:fld>
            <a:endParaRPr lang="en-AU"/>
          </a:p>
        </p:txBody>
      </p:sp>
    </p:spTree>
    <p:extLst>
      <p:ext uri="{BB962C8B-B14F-4D97-AF65-F5344CB8AC3E}">
        <p14:creationId xmlns:p14="http://schemas.microsoft.com/office/powerpoint/2010/main" val="219680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245CC2-76AC-4ECF-8C20-7753789224DD}" type="slidenum">
              <a:rPr lang="en-AU" smtClean="0"/>
              <a:t>1</a:t>
            </a:fld>
            <a:endParaRPr lang="en-AU"/>
          </a:p>
        </p:txBody>
      </p:sp>
    </p:spTree>
    <p:extLst>
      <p:ext uri="{BB962C8B-B14F-4D97-AF65-F5344CB8AC3E}">
        <p14:creationId xmlns:p14="http://schemas.microsoft.com/office/powerpoint/2010/main" val="13169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D3924-519E-72B2-A706-94DF09C4D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89919-92A6-044D-1BA2-6511EF665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740A5-59B8-7E22-A7B7-64379F63FE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Process LGA specific – review your own MCH service’s protocol</a:t>
            </a:r>
          </a:p>
          <a:p>
            <a:endParaRPr lang="en-AU" dirty="0"/>
          </a:p>
        </p:txBody>
      </p:sp>
      <p:sp>
        <p:nvSpPr>
          <p:cNvPr id="4" name="Slide Number Placeholder 3">
            <a:extLst>
              <a:ext uri="{FF2B5EF4-FFF2-40B4-BE49-F238E27FC236}">
                <a16:creationId xmlns:a16="http://schemas.microsoft.com/office/drawing/2014/main" id="{46D64DF4-AC80-47BE-4DAC-402068E0D5C1}"/>
              </a:ext>
            </a:extLst>
          </p:cNvPr>
          <p:cNvSpPr>
            <a:spLocks noGrp="1"/>
          </p:cNvSpPr>
          <p:nvPr>
            <p:ph type="sldNum" sz="quarter" idx="5"/>
          </p:nvPr>
        </p:nvSpPr>
        <p:spPr/>
        <p:txBody>
          <a:bodyPr/>
          <a:lstStyle/>
          <a:p>
            <a:fld id="{DF245CC2-76AC-4ECF-8C20-7753789224DD}" type="slidenum">
              <a:rPr lang="en-AU" smtClean="0"/>
              <a:t>11</a:t>
            </a:fld>
            <a:endParaRPr lang="en-AU"/>
          </a:p>
        </p:txBody>
      </p:sp>
    </p:spTree>
    <p:extLst>
      <p:ext uri="{BB962C8B-B14F-4D97-AF65-F5344CB8AC3E}">
        <p14:creationId xmlns:p14="http://schemas.microsoft.com/office/powerpoint/2010/main" val="54306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CE085-7208-590D-1EB1-143AFD73D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04528-E35A-048A-7CD2-599535A67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95848-08D5-47F5-5D0C-C040F5EA360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A005F4F-2E08-893D-B53A-C9E1C9E30EB0}"/>
              </a:ext>
            </a:extLst>
          </p:cNvPr>
          <p:cNvSpPr>
            <a:spLocks noGrp="1"/>
          </p:cNvSpPr>
          <p:nvPr>
            <p:ph type="sldNum" sz="quarter" idx="5"/>
          </p:nvPr>
        </p:nvSpPr>
        <p:spPr/>
        <p:txBody>
          <a:bodyPr/>
          <a:lstStyle/>
          <a:p>
            <a:fld id="{DF245CC2-76AC-4ECF-8C20-7753789224DD}" type="slidenum">
              <a:rPr lang="en-AU" smtClean="0"/>
              <a:t>12</a:t>
            </a:fld>
            <a:endParaRPr lang="en-AU"/>
          </a:p>
        </p:txBody>
      </p:sp>
    </p:spTree>
    <p:extLst>
      <p:ext uri="{BB962C8B-B14F-4D97-AF65-F5344CB8AC3E}">
        <p14:creationId xmlns:p14="http://schemas.microsoft.com/office/powerpoint/2010/main" val="181397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8151-7D67-413B-B746-526C40D7B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2CC24-7130-1854-1CEE-8FAAC01FA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16476-2960-881E-A67B-3376EDA9AE1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2C4F864-286A-B23C-DDDF-6423237EE7C4}"/>
              </a:ext>
            </a:extLst>
          </p:cNvPr>
          <p:cNvSpPr>
            <a:spLocks noGrp="1"/>
          </p:cNvSpPr>
          <p:nvPr>
            <p:ph type="sldNum" sz="quarter" idx="5"/>
          </p:nvPr>
        </p:nvSpPr>
        <p:spPr/>
        <p:txBody>
          <a:bodyPr/>
          <a:lstStyle/>
          <a:p>
            <a:fld id="{DF245CC2-76AC-4ECF-8C20-7753789224DD}" type="slidenum">
              <a:rPr lang="en-AU" smtClean="0"/>
              <a:t>13</a:t>
            </a:fld>
            <a:endParaRPr lang="en-AU"/>
          </a:p>
        </p:txBody>
      </p:sp>
    </p:spTree>
    <p:extLst>
      <p:ext uri="{BB962C8B-B14F-4D97-AF65-F5344CB8AC3E}">
        <p14:creationId xmlns:p14="http://schemas.microsoft.com/office/powerpoint/2010/main" val="292448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27878-431E-F06C-088D-C0E4A0DA8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3C1F2-C7B0-153D-B086-CD786F907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39194-51FA-EBB9-600E-C66890A87E8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2762A12-9DFD-5A8F-7955-BA1942EA8D50}"/>
              </a:ext>
            </a:extLst>
          </p:cNvPr>
          <p:cNvSpPr>
            <a:spLocks noGrp="1"/>
          </p:cNvSpPr>
          <p:nvPr>
            <p:ph type="sldNum" sz="quarter" idx="5"/>
          </p:nvPr>
        </p:nvSpPr>
        <p:spPr/>
        <p:txBody>
          <a:bodyPr/>
          <a:lstStyle/>
          <a:p>
            <a:fld id="{DF245CC2-76AC-4ECF-8C20-7753789224DD}" type="slidenum">
              <a:rPr lang="en-AU" smtClean="0"/>
              <a:t>14</a:t>
            </a:fld>
            <a:endParaRPr lang="en-AU"/>
          </a:p>
        </p:txBody>
      </p:sp>
    </p:spTree>
    <p:extLst>
      <p:ext uri="{BB962C8B-B14F-4D97-AF65-F5344CB8AC3E}">
        <p14:creationId xmlns:p14="http://schemas.microsoft.com/office/powerpoint/2010/main" val="317241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2CD7-B2EE-01BC-841C-E4A4FF08B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2992B-4BCD-08F6-2841-2BD1AAB65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32285-D9D8-638D-9E0C-E74573B493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30762DC-654F-CDE8-7FE5-C412C8B43D90}"/>
              </a:ext>
            </a:extLst>
          </p:cNvPr>
          <p:cNvSpPr>
            <a:spLocks noGrp="1"/>
          </p:cNvSpPr>
          <p:nvPr>
            <p:ph type="sldNum" sz="quarter" idx="5"/>
          </p:nvPr>
        </p:nvSpPr>
        <p:spPr/>
        <p:txBody>
          <a:bodyPr/>
          <a:lstStyle/>
          <a:p>
            <a:fld id="{DF245CC2-76AC-4ECF-8C20-7753789224DD}" type="slidenum">
              <a:rPr lang="en-AU" smtClean="0"/>
              <a:t>15</a:t>
            </a:fld>
            <a:endParaRPr lang="en-AU"/>
          </a:p>
        </p:txBody>
      </p:sp>
    </p:spTree>
    <p:extLst>
      <p:ext uri="{BB962C8B-B14F-4D97-AF65-F5344CB8AC3E}">
        <p14:creationId xmlns:p14="http://schemas.microsoft.com/office/powerpoint/2010/main" val="718059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D91E9-3CA1-0083-1E87-7D7BA163F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05EE0-711B-71EB-128E-AB3D88630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9D977-FF69-8533-7DF0-4BEBA80A40E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C19166D-DB18-D870-A729-747A6444E459}"/>
              </a:ext>
            </a:extLst>
          </p:cNvPr>
          <p:cNvSpPr>
            <a:spLocks noGrp="1"/>
          </p:cNvSpPr>
          <p:nvPr>
            <p:ph type="sldNum" sz="quarter" idx="5"/>
          </p:nvPr>
        </p:nvSpPr>
        <p:spPr/>
        <p:txBody>
          <a:bodyPr/>
          <a:lstStyle/>
          <a:p>
            <a:fld id="{DF245CC2-76AC-4ECF-8C20-7753789224DD}" type="slidenum">
              <a:rPr lang="en-AU" smtClean="0"/>
              <a:t>16</a:t>
            </a:fld>
            <a:endParaRPr lang="en-AU"/>
          </a:p>
        </p:txBody>
      </p:sp>
    </p:spTree>
    <p:extLst>
      <p:ext uri="{BB962C8B-B14F-4D97-AF65-F5344CB8AC3E}">
        <p14:creationId xmlns:p14="http://schemas.microsoft.com/office/powerpoint/2010/main" val="1993967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8D1CD-A07A-AE7C-BA1E-E13A0AC76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DD7BB-7CBF-2F83-7183-611983FC0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8E9A1-43FC-BFF1-C333-A82F250F5C5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E0E714-48EA-5AFF-05CB-685211D4D969}"/>
              </a:ext>
            </a:extLst>
          </p:cNvPr>
          <p:cNvSpPr>
            <a:spLocks noGrp="1"/>
          </p:cNvSpPr>
          <p:nvPr>
            <p:ph type="sldNum" sz="quarter" idx="5"/>
          </p:nvPr>
        </p:nvSpPr>
        <p:spPr/>
        <p:txBody>
          <a:bodyPr/>
          <a:lstStyle/>
          <a:p>
            <a:fld id="{DF245CC2-76AC-4ECF-8C20-7753789224DD}" type="slidenum">
              <a:rPr lang="en-AU" smtClean="0"/>
              <a:t>17</a:t>
            </a:fld>
            <a:endParaRPr lang="en-AU"/>
          </a:p>
        </p:txBody>
      </p:sp>
    </p:spTree>
    <p:extLst>
      <p:ext uri="{BB962C8B-B14F-4D97-AF65-F5344CB8AC3E}">
        <p14:creationId xmlns:p14="http://schemas.microsoft.com/office/powerpoint/2010/main" val="181455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04355-B73A-1B8F-6081-6B907CAA0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4FC02-FCB9-15CD-B00E-B45238575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B8EF4-19AF-D106-A189-3A5E3BBFB24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E45BCC4-CC65-AADE-EC6E-02EEDB60362E}"/>
              </a:ext>
            </a:extLst>
          </p:cNvPr>
          <p:cNvSpPr>
            <a:spLocks noGrp="1"/>
          </p:cNvSpPr>
          <p:nvPr>
            <p:ph type="sldNum" sz="quarter" idx="5"/>
          </p:nvPr>
        </p:nvSpPr>
        <p:spPr/>
        <p:txBody>
          <a:bodyPr/>
          <a:lstStyle/>
          <a:p>
            <a:fld id="{DF245CC2-76AC-4ECF-8C20-7753789224DD}" type="slidenum">
              <a:rPr lang="en-AU" smtClean="0"/>
              <a:t>18</a:t>
            </a:fld>
            <a:endParaRPr lang="en-AU"/>
          </a:p>
        </p:txBody>
      </p:sp>
    </p:spTree>
    <p:extLst>
      <p:ext uri="{BB962C8B-B14F-4D97-AF65-F5344CB8AC3E}">
        <p14:creationId xmlns:p14="http://schemas.microsoft.com/office/powerpoint/2010/main" val="11663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FBEE-E346-0BC0-F8BF-3C87C2946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7A8EE-CCBB-9737-DCAA-8A62EEA9D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57FE9-FDEA-9A58-3B18-BF7924B5B50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F049F6-C614-66FE-B5FB-F32AAA60316D}"/>
              </a:ext>
            </a:extLst>
          </p:cNvPr>
          <p:cNvSpPr>
            <a:spLocks noGrp="1"/>
          </p:cNvSpPr>
          <p:nvPr>
            <p:ph type="sldNum" sz="quarter" idx="5"/>
          </p:nvPr>
        </p:nvSpPr>
        <p:spPr/>
        <p:txBody>
          <a:bodyPr/>
          <a:lstStyle/>
          <a:p>
            <a:fld id="{DF245CC2-76AC-4ECF-8C20-7753789224DD}" type="slidenum">
              <a:rPr lang="en-AU" smtClean="0"/>
              <a:t>19</a:t>
            </a:fld>
            <a:endParaRPr lang="en-AU"/>
          </a:p>
        </p:txBody>
      </p:sp>
    </p:spTree>
    <p:extLst>
      <p:ext uri="{BB962C8B-B14F-4D97-AF65-F5344CB8AC3E}">
        <p14:creationId xmlns:p14="http://schemas.microsoft.com/office/powerpoint/2010/main" val="232789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A481A-A274-052C-FEA3-0A1591238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A9FF5-DE32-596E-5543-8E3EB41BF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1352A-0A93-8E8D-BE2B-D55C1038457B}"/>
              </a:ext>
            </a:extLst>
          </p:cNvPr>
          <p:cNvSpPr>
            <a:spLocks noGrp="1"/>
          </p:cNvSpPr>
          <p:nvPr>
            <p:ph type="body" idx="1"/>
          </p:nvPr>
        </p:nvSpPr>
        <p:spPr/>
        <p:txBody>
          <a:bodyPr/>
          <a:lstStyle/>
          <a:p>
            <a:r>
              <a:rPr lang="en-US" dirty="0"/>
              <a:t>Further guidance to follow.</a:t>
            </a:r>
            <a:endParaRPr lang="en-AU" dirty="0"/>
          </a:p>
        </p:txBody>
      </p:sp>
      <p:sp>
        <p:nvSpPr>
          <p:cNvPr id="4" name="Slide Number Placeholder 3">
            <a:extLst>
              <a:ext uri="{FF2B5EF4-FFF2-40B4-BE49-F238E27FC236}">
                <a16:creationId xmlns:a16="http://schemas.microsoft.com/office/drawing/2014/main" id="{4B25142D-4BB1-6544-F115-B3234064296B}"/>
              </a:ext>
            </a:extLst>
          </p:cNvPr>
          <p:cNvSpPr>
            <a:spLocks noGrp="1"/>
          </p:cNvSpPr>
          <p:nvPr>
            <p:ph type="sldNum" sz="quarter" idx="5"/>
          </p:nvPr>
        </p:nvSpPr>
        <p:spPr/>
        <p:txBody>
          <a:bodyPr/>
          <a:lstStyle/>
          <a:p>
            <a:fld id="{DF245CC2-76AC-4ECF-8C20-7753789224DD}" type="slidenum">
              <a:rPr lang="en-AU" smtClean="0"/>
              <a:t>3</a:t>
            </a:fld>
            <a:endParaRPr lang="en-AU"/>
          </a:p>
        </p:txBody>
      </p:sp>
    </p:spTree>
    <p:extLst>
      <p:ext uri="{BB962C8B-B14F-4D97-AF65-F5344CB8AC3E}">
        <p14:creationId xmlns:p14="http://schemas.microsoft.com/office/powerpoint/2010/main" val="64493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B5CD0-247C-E4EF-4371-47EC86A51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83F0D-7952-6A4F-56DC-E402434F4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9AFC6-290C-4A92-9DF9-B287D5787251}"/>
              </a:ext>
            </a:extLst>
          </p:cNvPr>
          <p:cNvSpPr>
            <a:spLocks noGrp="1"/>
          </p:cNvSpPr>
          <p:nvPr>
            <p:ph type="body" idx="1"/>
          </p:nvPr>
        </p:nvSpPr>
        <p:spPr/>
        <p:txBody>
          <a:bodyPr/>
          <a:lstStyle/>
          <a:p>
            <a:r>
              <a:rPr lang="en-US" dirty="0">
                <a:cs typeface="Calibri"/>
              </a:rPr>
              <a:t>To ensure that relationship settings are correct, it is easiest to check from the child</a:t>
            </a:r>
            <a:r>
              <a:rPr lang="en-US" baseline="0" dirty="0">
                <a:cs typeface="Calibri"/>
              </a:rPr>
              <a:t> screen.</a:t>
            </a:r>
          </a:p>
          <a:p>
            <a:r>
              <a:rPr lang="en-US" baseline="0" dirty="0">
                <a:cs typeface="Calibri"/>
              </a:rPr>
              <a:t>The child should have a primary caregiver and will often have a secondary caregiver.</a:t>
            </a:r>
          </a:p>
          <a:p>
            <a:endParaRPr lang="en-US" baseline="0" dirty="0">
              <a:cs typeface="Calibri"/>
            </a:endParaRPr>
          </a:p>
          <a:p>
            <a:r>
              <a:rPr lang="en-US" baseline="0" dirty="0">
                <a:cs typeface="Calibri"/>
              </a:rPr>
              <a:t>Note that there is no primary care giver marked when we look at the Primary Care giver screen.</a:t>
            </a:r>
            <a:endParaRPr lang="en-AU" dirty="0"/>
          </a:p>
        </p:txBody>
      </p:sp>
      <p:sp>
        <p:nvSpPr>
          <p:cNvPr id="4" name="Slide Number Placeholder 3">
            <a:extLst>
              <a:ext uri="{FF2B5EF4-FFF2-40B4-BE49-F238E27FC236}">
                <a16:creationId xmlns:a16="http://schemas.microsoft.com/office/drawing/2014/main" id="{73F1554C-F1A3-50EB-2A47-4888CD42CDC9}"/>
              </a:ext>
            </a:extLst>
          </p:cNvPr>
          <p:cNvSpPr>
            <a:spLocks noGrp="1"/>
          </p:cNvSpPr>
          <p:nvPr>
            <p:ph type="sldNum" sz="quarter" idx="5"/>
          </p:nvPr>
        </p:nvSpPr>
        <p:spPr/>
        <p:txBody>
          <a:bodyPr/>
          <a:lstStyle/>
          <a:p>
            <a:fld id="{DF245CC2-76AC-4ECF-8C20-7753789224DD}" type="slidenum">
              <a:rPr lang="en-AU" smtClean="0"/>
              <a:t>4</a:t>
            </a:fld>
            <a:endParaRPr lang="en-AU"/>
          </a:p>
        </p:txBody>
      </p:sp>
    </p:spTree>
    <p:extLst>
      <p:ext uri="{BB962C8B-B14F-4D97-AF65-F5344CB8AC3E}">
        <p14:creationId xmlns:p14="http://schemas.microsoft.com/office/powerpoint/2010/main" val="233540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D5B8-FD87-CC21-4DFC-E614DCA2A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7C4FD-F1E8-BF84-FBB2-B65D7D2EC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C47F3-D924-0771-22B7-F22E5EABBBFF}"/>
              </a:ext>
            </a:extLst>
          </p:cNvPr>
          <p:cNvSpPr>
            <a:spLocks noGrp="1"/>
          </p:cNvSpPr>
          <p:nvPr>
            <p:ph type="body" idx="1"/>
          </p:nvPr>
        </p:nvSpPr>
        <p:spPr/>
        <p:txBody>
          <a:bodyPr/>
          <a:lstStyle/>
          <a:p>
            <a:r>
              <a:rPr lang="en-US" dirty="0"/>
              <a:t>The easiest way to get the relationships correct is to also work from the child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information sharing permissions is always done from the view of the client whose record you are in. You cannot share information with any relationships that are highlighted red</a:t>
            </a:r>
          </a:p>
          <a:p>
            <a:endParaRPr lang="en-AU" dirty="0"/>
          </a:p>
        </p:txBody>
      </p:sp>
      <p:sp>
        <p:nvSpPr>
          <p:cNvPr id="4" name="Slide Number Placeholder 3">
            <a:extLst>
              <a:ext uri="{FF2B5EF4-FFF2-40B4-BE49-F238E27FC236}">
                <a16:creationId xmlns:a16="http://schemas.microsoft.com/office/drawing/2014/main" id="{949ADC3F-26C3-565A-EFAC-549A80E18EAF}"/>
              </a:ext>
            </a:extLst>
          </p:cNvPr>
          <p:cNvSpPr>
            <a:spLocks noGrp="1"/>
          </p:cNvSpPr>
          <p:nvPr>
            <p:ph type="sldNum" sz="quarter" idx="5"/>
          </p:nvPr>
        </p:nvSpPr>
        <p:spPr/>
        <p:txBody>
          <a:bodyPr/>
          <a:lstStyle/>
          <a:p>
            <a:fld id="{DF245CC2-76AC-4ECF-8C20-7753789224DD}" type="slidenum">
              <a:rPr lang="en-AU" smtClean="0"/>
              <a:t>5</a:t>
            </a:fld>
            <a:endParaRPr lang="en-AU"/>
          </a:p>
        </p:txBody>
      </p:sp>
    </p:spTree>
    <p:extLst>
      <p:ext uri="{BB962C8B-B14F-4D97-AF65-F5344CB8AC3E}">
        <p14:creationId xmlns:p14="http://schemas.microsoft.com/office/powerpoint/2010/main" val="261315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19ADB-0FAC-6996-726A-58212247A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D9577-B5A5-E931-7543-61F20A345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D22B8-89F3-DCB2-A30F-FA6062DE7848}"/>
              </a:ext>
            </a:extLst>
          </p:cNvPr>
          <p:cNvSpPr>
            <a:spLocks noGrp="1"/>
          </p:cNvSpPr>
          <p:nvPr>
            <p:ph type="body" idx="1"/>
          </p:nvPr>
        </p:nvSpPr>
        <p:spPr/>
        <p:txBody>
          <a:bodyPr/>
          <a:lstStyle/>
          <a:p>
            <a:pPr defTabSz="931042">
              <a:defRPr/>
            </a:pPr>
            <a:r>
              <a:rPr lang="en-US" dirty="0"/>
              <a:t>A history of addresses can help to identify the right CDIS record</a:t>
            </a:r>
          </a:p>
          <a:p>
            <a:pPr defTabSz="931042">
              <a:defRPr/>
            </a:pPr>
            <a:r>
              <a:rPr lang="en-US" dirty="0"/>
              <a:t>Can show on UAT how to attach family member and not transfer in</a:t>
            </a:r>
            <a:endParaRPr lang="en-AU" dirty="0"/>
          </a:p>
          <a:p>
            <a:endParaRPr lang="en-AU" dirty="0"/>
          </a:p>
        </p:txBody>
      </p:sp>
      <p:sp>
        <p:nvSpPr>
          <p:cNvPr id="4" name="Slide Number Placeholder 3">
            <a:extLst>
              <a:ext uri="{FF2B5EF4-FFF2-40B4-BE49-F238E27FC236}">
                <a16:creationId xmlns:a16="http://schemas.microsoft.com/office/drawing/2014/main" id="{36E4EBD7-B2B1-33DC-713B-17F63D32EA70}"/>
              </a:ext>
            </a:extLst>
          </p:cNvPr>
          <p:cNvSpPr>
            <a:spLocks noGrp="1"/>
          </p:cNvSpPr>
          <p:nvPr>
            <p:ph type="sldNum" sz="quarter" idx="5"/>
          </p:nvPr>
        </p:nvSpPr>
        <p:spPr/>
        <p:txBody>
          <a:bodyPr/>
          <a:lstStyle/>
          <a:p>
            <a:fld id="{DF245CC2-76AC-4ECF-8C20-7753789224DD}" type="slidenum">
              <a:rPr lang="en-AU" smtClean="0"/>
              <a:t>6</a:t>
            </a:fld>
            <a:endParaRPr lang="en-AU"/>
          </a:p>
        </p:txBody>
      </p:sp>
    </p:spTree>
    <p:extLst>
      <p:ext uri="{BB962C8B-B14F-4D97-AF65-F5344CB8AC3E}">
        <p14:creationId xmlns:p14="http://schemas.microsoft.com/office/powerpoint/2010/main" val="300666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43D3-80F0-0CCB-B217-DE8086F6E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A7ACD-7E08-3AAE-11D0-35451AEF7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78B07-6937-A7D8-1021-806C84DD97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CA0EB75-B0AD-2D8F-82BF-C6BA34E63B49}"/>
              </a:ext>
            </a:extLst>
          </p:cNvPr>
          <p:cNvSpPr>
            <a:spLocks noGrp="1"/>
          </p:cNvSpPr>
          <p:nvPr>
            <p:ph type="sldNum" sz="quarter" idx="5"/>
          </p:nvPr>
        </p:nvSpPr>
        <p:spPr/>
        <p:txBody>
          <a:bodyPr/>
          <a:lstStyle/>
          <a:p>
            <a:fld id="{DF245CC2-76AC-4ECF-8C20-7753789224DD}" type="slidenum">
              <a:rPr lang="en-AU" smtClean="0"/>
              <a:t>7</a:t>
            </a:fld>
            <a:endParaRPr lang="en-AU"/>
          </a:p>
        </p:txBody>
      </p:sp>
    </p:spTree>
    <p:extLst>
      <p:ext uri="{BB962C8B-B14F-4D97-AF65-F5344CB8AC3E}">
        <p14:creationId xmlns:p14="http://schemas.microsoft.com/office/powerpoint/2010/main" val="103148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C310A-97E6-EC1C-41C3-1573DB164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C994B-5499-E23A-7888-4755485FC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BC529-42F8-F8F0-47FF-02E6C4B41319}"/>
              </a:ext>
            </a:extLst>
          </p:cNvPr>
          <p:cNvSpPr>
            <a:spLocks noGrp="1"/>
          </p:cNvSpPr>
          <p:nvPr>
            <p:ph type="body" idx="1"/>
          </p:nvPr>
        </p:nvSpPr>
        <p:spPr/>
        <p:txBody>
          <a:bodyPr/>
          <a:lstStyle/>
          <a:p>
            <a:pPr defTabSz="931042">
              <a:defRPr/>
            </a:pPr>
            <a:r>
              <a:rPr lang="en-US" dirty="0"/>
              <a:t>A</a:t>
            </a:r>
            <a:endParaRPr lang="en-AU" dirty="0"/>
          </a:p>
        </p:txBody>
      </p:sp>
      <p:sp>
        <p:nvSpPr>
          <p:cNvPr id="4" name="Slide Number Placeholder 3">
            <a:extLst>
              <a:ext uri="{FF2B5EF4-FFF2-40B4-BE49-F238E27FC236}">
                <a16:creationId xmlns:a16="http://schemas.microsoft.com/office/drawing/2014/main" id="{1AAC9639-0590-4CDB-FBB7-03E84A68918B}"/>
              </a:ext>
            </a:extLst>
          </p:cNvPr>
          <p:cNvSpPr>
            <a:spLocks noGrp="1"/>
          </p:cNvSpPr>
          <p:nvPr>
            <p:ph type="sldNum" sz="quarter" idx="5"/>
          </p:nvPr>
        </p:nvSpPr>
        <p:spPr/>
        <p:txBody>
          <a:bodyPr/>
          <a:lstStyle/>
          <a:p>
            <a:fld id="{DF245CC2-76AC-4ECF-8C20-7753789224DD}" type="slidenum">
              <a:rPr lang="en-AU" smtClean="0"/>
              <a:t>8</a:t>
            </a:fld>
            <a:endParaRPr lang="en-AU"/>
          </a:p>
        </p:txBody>
      </p:sp>
    </p:spTree>
    <p:extLst>
      <p:ext uri="{BB962C8B-B14F-4D97-AF65-F5344CB8AC3E}">
        <p14:creationId xmlns:p14="http://schemas.microsoft.com/office/powerpoint/2010/main" val="141164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E3C8-62B9-8C26-76B1-AEDA39015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5C337-F5F7-E666-18EF-4F57DEC8B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26475-571A-8D62-697D-9194B2A1B3E7}"/>
              </a:ext>
            </a:extLst>
          </p:cNvPr>
          <p:cNvSpPr>
            <a:spLocks noGrp="1"/>
          </p:cNvSpPr>
          <p:nvPr>
            <p:ph type="body" idx="1"/>
          </p:nvPr>
        </p:nvSpPr>
        <p:spPr/>
        <p:txBody>
          <a:bodyPr/>
          <a:lstStyle/>
          <a:p>
            <a:pPr defTabSz="931042">
              <a:defRPr/>
            </a:pPr>
            <a:r>
              <a:rPr lang="en-US" dirty="0"/>
              <a:t>A history of addresses can help to identify the right CDIS record</a:t>
            </a:r>
            <a:endParaRPr lang="en-AU" dirty="0"/>
          </a:p>
          <a:p>
            <a:endParaRPr lang="en-AU" dirty="0"/>
          </a:p>
        </p:txBody>
      </p:sp>
      <p:sp>
        <p:nvSpPr>
          <p:cNvPr id="4" name="Slide Number Placeholder 3">
            <a:extLst>
              <a:ext uri="{FF2B5EF4-FFF2-40B4-BE49-F238E27FC236}">
                <a16:creationId xmlns:a16="http://schemas.microsoft.com/office/drawing/2014/main" id="{932E93EF-370B-136C-F023-0F5916A31190}"/>
              </a:ext>
            </a:extLst>
          </p:cNvPr>
          <p:cNvSpPr>
            <a:spLocks noGrp="1"/>
          </p:cNvSpPr>
          <p:nvPr>
            <p:ph type="sldNum" sz="quarter" idx="5"/>
          </p:nvPr>
        </p:nvSpPr>
        <p:spPr/>
        <p:txBody>
          <a:bodyPr/>
          <a:lstStyle/>
          <a:p>
            <a:fld id="{DF245CC2-76AC-4ECF-8C20-7753789224DD}" type="slidenum">
              <a:rPr lang="en-AU" smtClean="0"/>
              <a:t>9</a:t>
            </a:fld>
            <a:endParaRPr lang="en-AU"/>
          </a:p>
        </p:txBody>
      </p:sp>
    </p:spTree>
    <p:extLst>
      <p:ext uri="{BB962C8B-B14F-4D97-AF65-F5344CB8AC3E}">
        <p14:creationId xmlns:p14="http://schemas.microsoft.com/office/powerpoint/2010/main" val="249595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A5DC1-E4D4-955A-7CFF-729B657F0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0895E-2440-5D8E-B8D5-43DAA205C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2821B-B6AA-22A3-1A9E-A90E139510F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10EF47D-A10E-2883-8A25-2697DFA8E6E2}"/>
              </a:ext>
            </a:extLst>
          </p:cNvPr>
          <p:cNvSpPr>
            <a:spLocks noGrp="1"/>
          </p:cNvSpPr>
          <p:nvPr>
            <p:ph type="sldNum" sz="quarter" idx="5"/>
          </p:nvPr>
        </p:nvSpPr>
        <p:spPr/>
        <p:txBody>
          <a:bodyPr/>
          <a:lstStyle/>
          <a:p>
            <a:fld id="{DF245CC2-76AC-4ECF-8C20-7753789224DD}" type="slidenum">
              <a:rPr lang="en-AU" smtClean="0"/>
              <a:t>10</a:t>
            </a:fld>
            <a:endParaRPr lang="en-AU"/>
          </a:p>
        </p:txBody>
      </p:sp>
    </p:spTree>
    <p:extLst>
      <p:ext uri="{BB962C8B-B14F-4D97-AF65-F5344CB8AC3E}">
        <p14:creationId xmlns:p14="http://schemas.microsoft.com/office/powerpoint/2010/main" val="17722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2773-F7BB-2488-6A36-5FA78101D0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8338EAB-32E3-D503-0B73-DCE8C8426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1418C8F-FFF3-2F2E-F4E7-31F02C17C5BC}"/>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5" name="Footer Placeholder 4">
            <a:extLst>
              <a:ext uri="{FF2B5EF4-FFF2-40B4-BE49-F238E27FC236}">
                <a16:creationId xmlns:a16="http://schemas.microsoft.com/office/drawing/2014/main" id="{AC771D7C-AFD5-0357-B5BF-7F1ED6B14F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8EFA4D-3218-D4A8-8EC1-5EBA67A0DB37}"/>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348264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4256-42B5-EF85-D78F-671C35BC701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A5F6D78-F1CF-EE93-29A1-88A481B07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80FE76-9A23-7327-9D9F-42B8BCE36DB1}"/>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5" name="Footer Placeholder 4">
            <a:extLst>
              <a:ext uri="{FF2B5EF4-FFF2-40B4-BE49-F238E27FC236}">
                <a16:creationId xmlns:a16="http://schemas.microsoft.com/office/drawing/2014/main" id="{2C974208-EA1B-C279-1E1E-6C54046CCD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59DC6D-96E3-DE81-6438-C217070FB884}"/>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353116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26B49-AFE8-6582-2119-BD315FEDF8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E85C72F-29BB-3CA0-A65D-BA526094A8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C4C05E-4694-C8AE-DEAB-1CB190C05EB6}"/>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5" name="Footer Placeholder 4">
            <a:extLst>
              <a:ext uri="{FF2B5EF4-FFF2-40B4-BE49-F238E27FC236}">
                <a16:creationId xmlns:a16="http://schemas.microsoft.com/office/drawing/2014/main" id="{4F929BC9-3BD4-131F-2909-F3DA9B7833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EC7ABB-D427-5E3A-A633-DE9418D8A619}"/>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121681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4060-3687-F3D6-8A93-7D09861BA30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18DF807-7148-4424-289F-CA0D8F75A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182BB4-023E-9681-6769-F62B928A6DE3}"/>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5" name="Footer Placeholder 4">
            <a:extLst>
              <a:ext uri="{FF2B5EF4-FFF2-40B4-BE49-F238E27FC236}">
                <a16:creationId xmlns:a16="http://schemas.microsoft.com/office/drawing/2014/main" id="{59F46F36-A406-7E6D-CD74-1E1B3AEE3B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656D63-DE66-A589-4793-49FFE333F39F}"/>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211909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A71-EDCF-1396-74F8-833782D0B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9B366A3-2529-0BE0-4077-EDBAC4C96B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7A4F09-0558-116A-8E67-0367E29AD8FD}"/>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5" name="Footer Placeholder 4">
            <a:extLst>
              <a:ext uri="{FF2B5EF4-FFF2-40B4-BE49-F238E27FC236}">
                <a16:creationId xmlns:a16="http://schemas.microsoft.com/office/drawing/2014/main" id="{B5F2C7CC-060F-6CBD-20CE-779BC33D48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01D0B9-4C76-9473-90CE-E602AFE58849}"/>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385221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9166-90CA-3D3F-98B9-F446F7C8DEA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7F22AF-78DF-3524-5B0D-CDC95DB0EF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0B6ED6D-BACC-4685-0801-F5E51EE2B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D98DE87-7B6D-3C31-59D6-8D0343325916}"/>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6" name="Footer Placeholder 5">
            <a:extLst>
              <a:ext uri="{FF2B5EF4-FFF2-40B4-BE49-F238E27FC236}">
                <a16:creationId xmlns:a16="http://schemas.microsoft.com/office/drawing/2014/main" id="{75A99068-A459-C906-69F4-7664E8C8D41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8F5A8B-529D-A564-38D3-BBE1B81AB6E1}"/>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5116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FB6C-BAF1-B5E6-03E8-F40A4A1CF9C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5AB781-B201-B81F-15D3-CE9AD35DA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D73FD-8854-7C5A-6A9D-322D68BFF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00DDD60-87EB-5F85-C50D-0E444B71F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4053B-7E9F-57FC-7E4A-B85B47A7B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AEEEC56-020A-E58E-B55A-0679E3B7A946}"/>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8" name="Footer Placeholder 7">
            <a:extLst>
              <a:ext uri="{FF2B5EF4-FFF2-40B4-BE49-F238E27FC236}">
                <a16:creationId xmlns:a16="http://schemas.microsoft.com/office/drawing/2014/main" id="{425FAFE0-ABFD-BBB0-5F4F-4E83B582557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E2868A-2E95-C7A1-F1F2-903631A88154}"/>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33530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258B-190B-75E3-4EC4-B514C84DC70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EBB68E0-6EA5-6ECD-C495-B45C1212F2BB}"/>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4" name="Footer Placeholder 3">
            <a:extLst>
              <a:ext uri="{FF2B5EF4-FFF2-40B4-BE49-F238E27FC236}">
                <a16:creationId xmlns:a16="http://schemas.microsoft.com/office/drawing/2014/main" id="{5EF18426-1F24-B342-7C90-03D0DE84A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43B3722-2685-EB6E-037B-749230E44952}"/>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110816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46D9F-4008-78C1-F72A-351A8EF9E530}"/>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3" name="Footer Placeholder 2">
            <a:extLst>
              <a:ext uri="{FF2B5EF4-FFF2-40B4-BE49-F238E27FC236}">
                <a16:creationId xmlns:a16="http://schemas.microsoft.com/office/drawing/2014/main" id="{D170B7C3-EBBF-E04D-0759-9FAD5D9CD54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2292616-F56D-3A80-9D50-F7C22B2D0AA9}"/>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156069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8F71-9E20-07D6-FE9B-683979260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2427C3E-6E36-2BF4-36B2-10F6CCF2B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1AE18F1-0953-A33E-7F58-78CDD95C5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5F1CF-888E-D64C-7AA1-898FFCDA7835}"/>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6" name="Footer Placeholder 5">
            <a:extLst>
              <a:ext uri="{FF2B5EF4-FFF2-40B4-BE49-F238E27FC236}">
                <a16:creationId xmlns:a16="http://schemas.microsoft.com/office/drawing/2014/main" id="{0DEB9AFA-926C-993F-F6E3-09785EA6AD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F8002AA-ACBE-38C7-336E-5E520C045ED3}"/>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326804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2C7A-9241-A6B9-DE52-CDCA01E9F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72F9764-9859-CA54-609D-0422CF340F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1A8722D-E041-1F6B-C21E-3213EE199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1312B-0EEB-5265-CF40-3B03D774F460}"/>
              </a:ext>
            </a:extLst>
          </p:cNvPr>
          <p:cNvSpPr>
            <a:spLocks noGrp="1"/>
          </p:cNvSpPr>
          <p:nvPr>
            <p:ph type="dt" sz="half" idx="10"/>
          </p:nvPr>
        </p:nvSpPr>
        <p:spPr/>
        <p:txBody>
          <a:bodyPr/>
          <a:lstStyle/>
          <a:p>
            <a:fld id="{E4A64F77-1E5B-4A97-9643-AFB262C845DE}" type="datetimeFigureOut">
              <a:rPr lang="en-AU" smtClean="0"/>
              <a:t>9/04/2025</a:t>
            </a:fld>
            <a:endParaRPr lang="en-AU"/>
          </a:p>
        </p:txBody>
      </p:sp>
      <p:sp>
        <p:nvSpPr>
          <p:cNvPr id="6" name="Footer Placeholder 5">
            <a:extLst>
              <a:ext uri="{FF2B5EF4-FFF2-40B4-BE49-F238E27FC236}">
                <a16:creationId xmlns:a16="http://schemas.microsoft.com/office/drawing/2014/main" id="{DF154D41-B3C9-E03D-E7E6-A942985989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599D3B-4151-5047-C2DD-8C074D7AE16E}"/>
              </a:ext>
            </a:extLst>
          </p:cNvPr>
          <p:cNvSpPr>
            <a:spLocks noGrp="1"/>
          </p:cNvSpPr>
          <p:nvPr>
            <p:ph type="sldNum" sz="quarter" idx="12"/>
          </p:nvPr>
        </p:nvSpPr>
        <p:spPr/>
        <p:txBody>
          <a:bodyPr/>
          <a:lstStyle/>
          <a:p>
            <a:fld id="{17A36C73-8A93-4F5F-93C8-39986A15F4D3}" type="slidenum">
              <a:rPr lang="en-AU" smtClean="0"/>
              <a:t>‹#›</a:t>
            </a:fld>
            <a:endParaRPr lang="en-AU"/>
          </a:p>
        </p:txBody>
      </p:sp>
    </p:spTree>
    <p:extLst>
      <p:ext uri="{BB962C8B-B14F-4D97-AF65-F5344CB8AC3E}">
        <p14:creationId xmlns:p14="http://schemas.microsoft.com/office/powerpoint/2010/main" val="37188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EDF1C-5436-7107-9DA2-D8C443529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D6A2F6-CDF6-E829-0985-666B6305E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592301-59F6-B78F-99CA-D39EFAFE1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A64F77-1E5B-4A97-9643-AFB262C845DE}" type="datetimeFigureOut">
              <a:rPr lang="en-AU" smtClean="0"/>
              <a:t>9/04/2025</a:t>
            </a:fld>
            <a:endParaRPr lang="en-AU"/>
          </a:p>
        </p:txBody>
      </p:sp>
      <p:sp>
        <p:nvSpPr>
          <p:cNvPr id="5" name="Footer Placeholder 4">
            <a:extLst>
              <a:ext uri="{FF2B5EF4-FFF2-40B4-BE49-F238E27FC236}">
                <a16:creationId xmlns:a16="http://schemas.microsoft.com/office/drawing/2014/main" id="{4C65EC27-F72B-FD45-605E-E60F3A164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341D891-2036-E394-CA92-1E1DA3200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A36C73-8A93-4F5F-93C8-39986A15F4D3}" type="slidenum">
              <a:rPr lang="en-AU" smtClean="0"/>
              <a:t>‹#›</a:t>
            </a:fld>
            <a:endParaRPr lang="en-AU"/>
          </a:p>
        </p:txBody>
      </p:sp>
    </p:spTree>
    <p:extLst>
      <p:ext uri="{BB962C8B-B14F-4D97-AF65-F5344CB8AC3E}">
        <p14:creationId xmlns:p14="http://schemas.microsoft.com/office/powerpoint/2010/main" val="298200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vimeo.com/43202219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0" y="5974543"/>
            <a:ext cx="12192000" cy="988690"/>
            <a:chOff x="0" y="-96441"/>
            <a:chExt cx="24384000" cy="1977379"/>
          </a:xfrm>
        </p:grpSpPr>
        <p:grpSp>
          <p:nvGrpSpPr>
            <p:cNvPr id="13" name="Group 13"/>
            <p:cNvGrpSpPr/>
            <p:nvPr/>
          </p:nvGrpSpPr>
          <p:grpSpPr>
            <a:xfrm>
              <a:off x="0" y="-96441"/>
              <a:ext cx="24384000" cy="1860360"/>
              <a:chOff x="0" y="-19050"/>
              <a:chExt cx="4816593" cy="367478"/>
            </a:xfrm>
          </p:grpSpPr>
          <p:sp>
            <p:nvSpPr>
              <p:cNvPr id="14" name="Freeform 14"/>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–l April 2025</a:t>
              </a:r>
            </a:p>
          </p:txBody>
        </p:sp>
      </p:grpSp>
      <p:sp>
        <p:nvSpPr>
          <p:cNvPr id="2" name="Rectangle 1">
            <a:extLst>
              <a:ext uri="{FF2B5EF4-FFF2-40B4-BE49-F238E27FC236}">
                <a16:creationId xmlns:a16="http://schemas.microsoft.com/office/drawing/2014/main" id="{87396CD6-D117-2136-DB08-6A0E2B5679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C5DDB46-1E96-1B13-37E4-EA15DC73D4F3}"/>
              </a:ext>
            </a:extLst>
          </p:cNvPr>
          <p:cNvSpPr>
            <a:spLocks noGrp="1"/>
          </p:cNvSpPr>
          <p:nvPr>
            <p:ph type="title"/>
          </p:nvPr>
        </p:nvSpPr>
        <p:spPr/>
        <p:txBody>
          <a:bodyPr/>
          <a:lstStyle/>
          <a:p>
            <a:br>
              <a:rPr lang="en-US"/>
            </a:br>
            <a:endParaRPr lang="en-AU"/>
          </a:p>
        </p:txBody>
      </p:sp>
      <p:sp>
        <p:nvSpPr>
          <p:cNvPr id="20" name="Text Placeholder 19">
            <a:extLst>
              <a:ext uri="{FF2B5EF4-FFF2-40B4-BE49-F238E27FC236}">
                <a16:creationId xmlns:a16="http://schemas.microsoft.com/office/drawing/2014/main" id="{A4C51AFA-1D0A-1E6F-90DC-5A660D38666D}"/>
              </a:ext>
            </a:extLst>
          </p:cNvPr>
          <p:cNvSpPr>
            <a:spLocks noGrp="1"/>
          </p:cNvSpPr>
          <p:nvPr>
            <p:ph type="body" sz="half" idx="2"/>
          </p:nvPr>
        </p:nvSpPr>
        <p:spPr>
          <a:xfrm>
            <a:off x="1503158" y="3944766"/>
            <a:ext cx="9276004" cy="1924221"/>
          </a:xfrm>
        </p:spPr>
        <p:txBody>
          <a:bodyPr>
            <a:normAutofit/>
          </a:bodyPr>
          <a:lstStyle/>
          <a:p>
            <a:pPr algn="ctr"/>
            <a:endParaRPr lang="en-US" sz="2800" b="1" dirty="0">
              <a:latin typeface="Bradley Hand ITC" panose="03070402050302030203" pitchFamily="66" charset="0"/>
            </a:endParaRPr>
          </a:p>
          <a:p>
            <a:pPr algn="ctr"/>
            <a:r>
              <a:rPr lang="en-US" sz="2800" b="1" dirty="0">
                <a:latin typeface="Bradley Hand ITC" panose="03070402050302030203" pitchFamily="66" charset="0"/>
              </a:rPr>
              <a:t>CDIS User Group – Clinical &amp; Admin</a:t>
            </a:r>
          </a:p>
          <a:p>
            <a:pPr algn="ctr"/>
            <a:r>
              <a:rPr lang="en-US" sz="2800" b="1" dirty="0">
                <a:latin typeface="Bradley Hand ITC" panose="03070402050302030203" pitchFamily="66" charset="0"/>
              </a:rPr>
              <a:t>April 2025</a:t>
            </a:r>
          </a:p>
          <a:p>
            <a:pPr algn="ctr"/>
            <a:endParaRPr lang="en-US" sz="2800" b="1" dirty="0">
              <a:latin typeface="Bradley Hand ITC" panose="03070402050302030203" pitchFamily="66" charset="0"/>
            </a:endParaRPr>
          </a:p>
        </p:txBody>
      </p:sp>
      <p:pic>
        <p:nvPicPr>
          <p:cNvPr id="3" name="Picture Placeholder 2">
            <a:extLst>
              <a:ext uri="{FF2B5EF4-FFF2-40B4-BE49-F238E27FC236}">
                <a16:creationId xmlns:a16="http://schemas.microsoft.com/office/drawing/2014/main" id="{379CDE79-1149-9C3E-29F7-49E7B7A70EC6}"/>
              </a:ext>
            </a:extLst>
          </p:cNvPr>
          <p:cNvPicPr>
            <a:picLocks noGrp="1" noChangeAspect="1"/>
          </p:cNvPicPr>
          <p:nvPr>
            <p:ph type="pic" idx="1"/>
          </p:nvPr>
        </p:nvPicPr>
        <p:blipFill rotWithShape="1">
          <a:blip r:embed="rId4"/>
          <a:srcRect l="19328" r="19328"/>
          <a:stretch/>
        </p:blipFill>
        <p:spPr>
          <a:xfrm>
            <a:off x="468230" y="275493"/>
            <a:ext cx="3216644" cy="2949488"/>
          </a:xfrm>
          <a:prstGeom prst="rect">
            <a:avLst/>
          </a:prstGeom>
        </p:spPr>
      </p:pic>
      <p:pic>
        <p:nvPicPr>
          <p:cNvPr id="4" name="Picture 3">
            <a:extLst>
              <a:ext uri="{FF2B5EF4-FFF2-40B4-BE49-F238E27FC236}">
                <a16:creationId xmlns:a16="http://schemas.microsoft.com/office/drawing/2014/main" id="{3681844B-4A71-B612-C7A7-548B6056E35A}"/>
              </a:ext>
            </a:extLst>
          </p:cNvPr>
          <p:cNvPicPr>
            <a:picLocks noChangeAspect="1"/>
          </p:cNvPicPr>
          <p:nvPr/>
        </p:nvPicPr>
        <p:blipFill rotWithShape="1">
          <a:blip r:embed="rId5"/>
          <a:srcRect r="15331"/>
          <a:stretch/>
        </p:blipFill>
        <p:spPr>
          <a:xfrm>
            <a:off x="8184749" y="353973"/>
            <a:ext cx="3652072" cy="2871008"/>
          </a:xfrm>
          <a:prstGeom prst="rect">
            <a:avLst/>
          </a:prstGeom>
        </p:spPr>
      </p:pic>
      <p:pic>
        <p:nvPicPr>
          <p:cNvPr id="1026" name="Picture 2" descr="How To Use Laptop As Monitor | HP® Tech Takes">
            <a:extLst>
              <a:ext uri="{FF2B5EF4-FFF2-40B4-BE49-F238E27FC236}">
                <a16:creationId xmlns:a16="http://schemas.microsoft.com/office/drawing/2014/main" id="{4D0D36AE-E003-268A-2D3A-A2127377C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176" y="1022317"/>
            <a:ext cx="3519948" cy="15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8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24943-5A3F-653A-BADA-D89BD38405B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F15EF0F-0032-53F7-6398-0069F33D2658}"/>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1A54D56F-64E8-C12E-5C78-465E1F82C294}"/>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D2F89D4-341A-5E92-AC6C-F7557865C8E4}"/>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50CFB97-21E7-D621-8A70-628CF2A16CCD}"/>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70F1FA8-CC89-00D4-81A9-485F31B46D7F}"/>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B5B43BE8-690E-9040-848D-E11EEE03B1A9}"/>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C771676-D37B-6335-568C-6DCE4AA8DC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24C4A9D-7CD9-DC17-ADE9-2719325280C0}"/>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069F12CA-08DD-196B-132A-3470817D8F1B}"/>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3BA7A560-45DF-E172-1F9D-3E85479A76FC}"/>
              </a:ext>
            </a:extLst>
          </p:cNvPr>
          <p:cNvSpPr>
            <a:spLocks noGrp="1"/>
          </p:cNvSpPr>
          <p:nvPr>
            <p:ph type="title"/>
          </p:nvPr>
        </p:nvSpPr>
        <p:spPr/>
        <p:txBody>
          <a:bodyPr/>
          <a:lstStyle/>
          <a:p>
            <a:br>
              <a:rPr lang="en-US"/>
            </a:br>
            <a:endParaRPr lang="en-AU"/>
          </a:p>
        </p:txBody>
      </p:sp>
      <p:sp>
        <p:nvSpPr>
          <p:cNvPr id="4" name="TextBox 3">
            <a:extLst>
              <a:ext uri="{FF2B5EF4-FFF2-40B4-BE49-F238E27FC236}">
                <a16:creationId xmlns:a16="http://schemas.microsoft.com/office/drawing/2014/main" id="{E1990247-2345-9F02-30A5-CF1B9158A6DE}"/>
              </a:ext>
            </a:extLst>
          </p:cNvPr>
          <p:cNvSpPr txBox="1"/>
          <p:nvPr/>
        </p:nvSpPr>
        <p:spPr>
          <a:xfrm>
            <a:off x="155743" y="157932"/>
            <a:ext cx="5000922" cy="6278642"/>
          </a:xfrm>
          <a:prstGeom prst="rect">
            <a:avLst/>
          </a:prstGeom>
          <a:noFill/>
        </p:spPr>
        <p:txBody>
          <a:bodyPr wrap="square" rtlCol="0">
            <a:spAutoFit/>
          </a:bodyPr>
          <a:lstStyle/>
          <a:p>
            <a:pPr algn="ctr"/>
            <a:r>
              <a:rPr lang="en-US" sz="2400" b="1" dirty="0">
                <a:solidFill>
                  <a:srgbClr val="3DAA73"/>
                </a:solidFill>
                <a:latin typeface="Arial Bold"/>
                <a:cs typeface="Arial Bold"/>
                <a:sym typeface="Arial Bold"/>
              </a:rPr>
              <a:t>Sorting the Universal Active List</a:t>
            </a:r>
          </a:p>
          <a:p>
            <a:pPr algn="ctr"/>
            <a:r>
              <a:rPr lang="en-US" sz="2400" b="1" dirty="0">
                <a:solidFill>
                  <a:srgbClr val="3DAA73"/>
                </a:solidFill>
                <a:latin typeface="Arial Bold"/>
                <a:cs typeface="Arial Bold"/>
                <a:sym typeface="Arial Bold"/>
              </a:rPr>
              <a:t> </a:t>
            </a:r>
          </a:p>
          <a:p>
            <a:pPr marL="285750" indent="-285750">
              <a:buFont typeface="Arial" panose="020B0604020202020204" pitchFamily="34" charset="0"/>
              <a:buChar char="•"/>
            </a:pPr>
            <a:r>
              <a:rPr lang="en-AU" sz="1400" dirty="0"/>
              <a:t>You can then see the list of clients overdue for 12mth appt</a:t>
            </a:r>
          </a:p>
          <a:p>
            <a:pPr marL="285750" indent="-285750">
              <a:buFont typeface="Arial" panose="020B0604020202020204" pitchFamily="34" charset="0"/>
              <a:buChar char="•"/>
            </a:pPr>
            <a:r>
              <a:rPr lang="en-AU" sz="1400" dirty="0"/>
              <a:t>The list will show you the  relevant KAS, status of  </a:t>
            </a:r>
            <a:r>
              <a:rPr lang="en-AU" sz="1400" dirty="0">
                <a:highlight>
                  <a:srgbClr val="00FF00"/>
                </a:highlight>
              </a:rPr>
              <a:t>last consultation </a:t>
            </a:r>
            <a:r>
              <a:rPr lang="en-AU" sz="1400" dirty="0"/>
              <a:t>and the </a:t>
            </a:r>
            <a:r>
              <a:rPr lang="en-AU" sz="1400" dirty="0">
                <a:highlight>
                  <a:srgbClr val="FFFF00"/>
                </a:highlight>
              </a:rPr>
              <a:t>next expected </a:t>
            </a:r>
            <a:r>
              <a:rPr lang="en-AU" sz="1400" dirty="0"/>
              <a:t>consultation for 12mth KAS.</a:t>
            </a:r>
          </a:p>
          <a:p>
            <a:pPr marL="285750" indent="-285750">
              <a:buFont typeface="Arial" panose="020B0604020202020204" pitchFamily="34" charset="0"/>
              <a:buChar char="•"/>
            </a:pPr>
            <a:r>
              <a:rPr lang="en-AU" sz="1400" dirty="0"/>
              <a:t>BB of Kate - overdue for 12m KAS, you can see she has an appointment booked in the calendar – so it comes up “confirmed”</a:t>
            </a:r>
          </a:p>
          <a:p>
            <a:pPr marL="285750" indent="-285750">
              <a:buFont typeface="Arial" panose="020B0604020202020204" pitchFamily="34" charset="0"/>
              <a:buChar char="•"/>
            </a:pPr>
            <a:r>
              <a:rPr lang="en-AU" sz="1400" dirty="0"/>
              <a:t>Leslee - overdue for 12m KAS – see  ref “</a:t>
            </a:r>
            <a:r>
              <a:rPr lang="en-AU" sz="1400" dirty="0">
                <a:solidFill>
                  <a:srgbClr val="FF0000"/>
                </a:solidFill>
              </a:rPr>
              <a:t>overdue</a:t>
            </a:r>
            <a:r>
              <a:rPr lang="en-AU" sz="1400" dirty="0"/>
              <a:t>” means no appointment is booked for this KAS</a:t>
            </a:r>
          </a:p>
          <a:p>
            <a:pPr marL="285750" indent="-285750">
              <a:buFont typeface="Arial" panose="020B0604020202020204" pitchFamily="34" charset="0"/>
              <a:buChar char="•"/>
            </a:pPr>
            <a:r>
              <a:rPr lang="en-AU" sz="1400" dirty="0"/>
              <a:t>The “</a:t>
            </a:r>
            <a:r>
              <a:rPr lang="en-AU" sz="1400" dirty="0">
                <a:highlight>
                  <a:srgbClr val="FF00FF"/>
                </a:highlight>
              </a:rPr>
              <a:t>edit</a:t>
            </a:r>
            <a:r>
              <a:rPr lang="en-AU" sz="1400" dirty="0"/>
              <a:t>” note can be used as documentation of any follow up </a:t>
            </a:r>
            <a:r>
              <a:rPr lang="en-AU" sz="1400" dirty="0" err="1"/>
              <a:t>eg</a:t>
            </a:r>
            <a:r>
              <a:rPr lang="en-AU" sz="1400" dirty="0"/>
              <a:t> 26/3/25 P/C and VM left to book appointment. MR.  This edit note is only available on the UAL.</a:t>
            </a:r>
          </a:p>
          <a:p>
            <a:pPr marL="285750" indent="-285750">
              <a:buFont typeface="Arial" panose="020B0604020202020204" pitchFamily="34" charset="0"/>
              <a:buChar char="•"/>
            </a:pPr>
            <a:r>
              <a:rPr lang="en-AU" sz="1400" dirty="0"/>
              <a:t>Rachel – we can see her Last KAS completed was the HV and there has been a service gap. As you can see there is an “Edit note” explaining that child was in China and when she was due back. </a:t>
            </a:r>
          </a:p>
          <a:p>
            <a:pPr marL="285750" indent="-285750">
              <a:buFont typeface="Arial" panose="020B0604020202020204" pitchFamily="34" charset="0"/>
              <a:buChar char="•"/>
            </a:pPr>
            <a:r>
              <a:rPr lang="en-AU" sz="1400" dirty="0"/>
              <a:t>Rachel - overdue for 12m KAS with no appt booked </a:t>
            </a:r>
          </a:p>
          <a:p>
            <a:pPr marL="285750" indent="-285750">
              <a:buFont typeface="Arial" panose="020B0604020202020204" pitchFamily="34" charset="0"/>
              <a:buChar char="•"/>
            </a:pPr>
            <a:r>
              <a:rPr lang="en-AU" sz="1400" dirty="0"/>
              <a:t>BB of Kate - has “notes pending for last appt status, this indicates the appointment remains in the CDIS calendar, not completed and not cancelled. </a:t>
            </a:r>
          </a:p>
          <a:p>
            <a:pPr marL="285750" indent="-285750">
              <a:buFont typeface="Arial" panose="020B0604020202020204" pitchFamily="34" charset="0"/>
              <a:buChar char="•"/>
            </a:pPr>
            <a:r>
              <a:rPr lang="en-AU" sz="1400" dirty="0"/>
              <a:t>The list also allows you to see if there are any flags pertaining to the child and can help you to prioritise who to contact first.</a:t>
            </a:r>
          </a:p>
          <a:p>
            <a:endParaRPr lang="en-US" sz="3200" b="1" dirty="0">
              <a:solidFill>
                <a:srgbClr val="3DAA73"/>
              </a:solidFill>
              <a:latin typeface="Arial Bold"/>
              <a:cs typeface="Arial Bold"/>
              <a:sym typeface="Arial Bold"/>
            </a:endParaRPr>
          </a:p>
        </p:txBody>
      </p:sp>
      <p:pic>
        <p:nvPicPr>
          <p:cNvPr id="3" name="Picture 2">
            <a:extLst>
              <a:ext uri="{FF2B5EF4-FFF2-40B4-BE49-F238E27FC236}">
                <a16:creationId xmlns:a16="http://schemas.microsoft.com/office/drawing/2014/main" id="{2B361CDF-C787-000D-4526-F98C171F52F8}"/>
              </a:ext>
            </a:extLst>
          </p:cNvPr>
          <p:cNvPicPr>
            <a:picLocks noChangeAspect="1"/>
          </p:cNvPicPr>
          <p:nvPr/>
        </p:nvPicPr>
        <p:blipFill>
          <a:blip r:embed="rId4"/>
          <a:stretch>
            <a:fillRect/>
          </a:stretch>
        </p:blipFill>
        <p:spPr>
          <a:xfrm>
            <a:off x="5081541" y="1603702"/>
            <a:ext cx="7153012" cy="3407886"/>
          </a:xfrm>
          <a:prstGeom prst="rect">
            <a:avLst/>
          </a:prstGeom>
        </p:spPr>
      </p:pic>
    </p:spTree>
    <p:extLst>
      <p:ext uri="{BB962C8B-B14F-4D97-AF65-F5344CB8AC3E}">
        <p14:creationId xmlns:p14="http://schemas.microsoft.com/office/powerpoint/2010/main" val="251538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C30E-6020-69E1-798D-B544418FD369}"/>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2198073-977E-9D2D-1132-073C03A8B559}"/>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1B86393-055E-C4C5-1E76-DD20F9827238}"/>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285517F-8A81-EFAB-1F32-7062D21ED5F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A15D1671-14F4-6B31-4511-CC984E2F02B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7177075-6A11-C336-F31B-91571B23365F}"/>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FD750DD5-2943-A155-6BDF-C49E608E4078}"/>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BFC0193-B400-53F4-5F56-B64148144E43}"/>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00B24522-2689-5741-4F21-6A52847385D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1D5E72D5-EF64-693E-E4EF-3FFC56F4F18D}"/>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F5FF0558-0E14-C7EB-F128-09DB069FD8C1}"/>
              </a:ext>
            </a:extLst>
          </p:cNvPr>
          <p:cNvSpPr txBox="1"/>
          <p:nvPr/>
        </p:nvSpPr>
        <p:spPr>
          <a:xfrm>
            <a:off x="1172956" y="326464"/>
            <a:ext cx="9698632" cy="6340197"/>
          </a:xfrm>
          <a:prstGeom prst="rect">
            <a:avLst/>
          </a:prstGeom>
          <a:noFill/>
        </p:spPr>
        <p:txBody>
          <a:bodyPr wrap="square" rtlCol="0">
            <a:spAutoFit/>
          </a:bodyPr>
          <a:lstStyle/>
          <a:p>
            <a:pPr algn="ctr"/>
            <a:r>
              <a:rPr lang="en-US" sz="2800" b="1" dirty="0">
                <a:solidFill>
                  <a:srgbClr val="00B050"/>
                </a:solidFill>
              </a:rPr>
              <a:t>Suggested Process for Missed Visits Follow Up</a:t>
            </a:r>
          </a:p>
          <a:p>
            <a:pPr marL="0" indent="0">
              <a:buNone/>
            </a:pPr>
            <a:endParaRPr lang="en-AU" dirty="0"/>
          </a:p>
          <a:p>
            <a:pPr marL="0" indent="0">
              <a:buNone/>
            </a:pPr>
            <a:r>
              <a:rPr lang="en-AU" dirty="0">
                <a:solidFill>
                  <a:srgbClr val="00B050"/>
                </a:solidFill>
              </a:rPr>
              <a:t>Suggested process for best practice:</a:t>
            </a:r>
          </a:p>
          <a:p>
            <a:pPr marL="0" indent="0">
              <a:buNone/>
            </a:pPr>
            <a:endParaRPr lang="en-AU" dirty="0">
              <a:solidFill>
                <a:srgbClr val="00B050"/>
              </a:solidFill>
            </a:endParaRPr>
          </a:p>
          <a:p>
            <a:pPr marL="285750" indent="-285750">
              <a:buFont typeface="Wingdings" panose="05000000000000000000" pitchFamily="2" charset="2"/>
              <a:buChar char="Ø"/>
            </a:pPr>
            <a:r>
              <a:rPr lang="en-AU" dirty="0"/>
              <a:t>Regular monthly (at least) review of missed visits for each site/centre.</a:t>
            </a:r>
          </a:p>
          <a:p>
            <a:pPr marL="285750" indent="-285750">
              <a:buFont typeface="Wingdings" panose="05000000000000000000" pitchFamily="2" charset="2"/>
              <a:buChar char="Ø"/>
            </a:pPr>
            <a:r>
              <a:rPr lang="en-AU" dirty="0"/>
              <a:t>Phone call to client to book appointment  </a:t>
            </a:r>
          </a:p>
          <a:p>
            <a:pPr marL="285750" indent="-285750">
              <a:buFont typeface="Wingdings" panose="05000000000000000000" pitchFamily="2" charset="2"/>
              <a:buChar char="Ø"/>
            </a:pPr>
            <a:r>
              <a:rPr lang="en-AU" dirty="0"/>
              <a:t>If no answer, leave a voice message.</a:t>
            </a:r>
          </a:p>
          <a:p>
            <a:pPr marL="285750" indent="-285750">
              <a:buFont typeface="Wingdings" panose="05000000000000000000" pitchFamily="2" charset="2"/>
              <a:buChar char="Ø"/>
            </a:pPr>
            <a:r>
              <a:rPr lang="en-AU" dirty="0"/>
              <a:t>Send a follow up SMS from CDIS if you don’t manage to speak to client.</a:t>
            </a:r>
          </a:p>
          <a:p>
            <a:pPr marL="285750" indent="-285750">
              <a:buFont typeface="Wingdings" panose="05000000000000000000" pitchFamily="2" charset="2"/>
              <a:buChar char="Ø"/>
            </a:pPr>
            <a:r>
              <a:rPr lang="en-AU" dirty="0"/>
              <a:t>Pop a note into the “edit” section of Universal Active list </a:t>
            </a:r>
            <a:r>
              <a:rPr lang="en-AU" dirty="0" err="1"/>
              <a:t>i.e</a:t>
            </a:r>
            <a:r>
              <a:rPr lang="en-AU" dirty="0"/>
              <a:t>  “31/8/22 TC to client re missed visit, message left and follow up SMS sent. AS” </a:t>
            </a:r>
          </a:p>
          <a:p>
            <a:pPr marL="285750" indent="-285750">
              <a:buFont typeface="Wingdings" panose="05000000000000000000" pitchFamily="2" charset="2"/>
              <a:buChar char="Ø"/>
            </a:pPr>
            <a:r>
              <a:rPr lang="en-AU" dirty="0"/>
              <a:t>If you speak to client, record contact under “Client not present”</a:t>
            </a:r>
          </a:p>
          <a:p>
            <a:pPr marL="285750" indent="-285750">
              <a:buFont typeface="Wingdings" panose="05000000000000000000" pitchFamily="2" charset="2"/>
              <a:buChar char="Ø"/>
            </a:pPr>
            <a:r>
              <a:rPr lang="en-AU" dirty="0"/>
              <a:t>If you call client and leave a message, also record contact in client notes via “client not present”. </a:t>
            </a:r>
            <a:r>
              <a:rPr lang="en-AU" dirty="0" err="1"/>
              <a:t>ie</a:t>
            </a:r>
            <a:r>
              <a:rPr lang="en-AU" dirty="0"/>
              <a:t>. “Call to Rachel re missed 12m visit, no answer, voice message left on mobile”.</a:t>
            </a:r>
          </a:p>
          <a:p>
            <a:pPr marL="285750" indent="-285750">
              <a:buFont typeface="Wingdings" panose="05000000000000000000" pitchFamily="2" charset="2"/>
              <a:buChar char="Ø"/>
            </a:pPr>
            <a:r>
              <a:rPr lang="en-AU" dirty="0"/>
              <a:t>Also check parent and sibling notes for updated details such as a new phone number or address that may not have updated in child record.</a:t>
            </a:r>
          </a:p>
          <a:p>
            <a:pPr marL="285750" indent="-285750">
              <a:buFont typeface="Wingdings" panose="05000000000000000000" pitchFamily="2" charset="2"/>
              <a:buChar char="Ø"/>
            </a:pPr>
            <a:endParaRPr lang="en-AU" dirty="0"/>
          </a:p>
          <a:p>
            <a:r>
              <a:rPr lang="en-AU" i="1" dirty="0"/>
              <a:t>*Appointment reminder settings need to be set to Mobile / SMS for this to be possible.</a:t>
            </a:r>
          </a:p>
          <a:p>
            <a:endParaRPr lang="en-AU" i="1" dirty="0"/>
          </a:p>
          <a:p>
            <a:r>
              <a:rPr lang="en-AU" i="1" dirty="0"/>
              <a:t>Please review your own MCH service’s protocol re missed appointments.</a:t>
            </a:r>
          </a:p>
          <a:p>
            <a:pPr marL="285750" indent="-285750">
              <a:buFont typeface="Wingdings" panose="05000000000000000000" pitchFamily="2" charset="2"/>
              <a:buChar char="Ø"/>
            </a:pPr>
            <a:endParaRPr lang="en-AU" dirty="0"/>
          </a:p>
          <a:p>
            <a:endParaRPr lang="en-AU" sz="1800" dirty="0">
              <a:solidFill>
                <a:schemeClr val="tx1"/>
              </a:solidFill>
            </a:endParaRPr>
          </a:p>
          <a:p>
            <a:endParaRPr lang="en-AU" b="1" dirty="0">
              <a:solidFill>
                <a:srgbClr val="00B050"/>
              </a:solidFill>
            </a:endParaRPr>
          </a:p>
        </p:txBody>
      </p:sp>
    </p:spTree>
    <p:extLst>
      <p:ext uri="{BB962C8B-B14F-4D97-AF65-F5344CB8AC3E}">
        <p14:creationId xmlns:p14="http://schemas.microsoft.com/office/powerpoint/2010/main" val="178023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F133-6DF6-E4F9-2D58-697F054D55E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B7FF0F6-7C8A-4E55-E892-1040019FF39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8186B3B-FA1D-F7F1-B70B-2CCA931175F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B021A912-E1DA-D358-9002-72EAC5B5100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183547E-AA63-D61E-579A-B525791741D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B1AEBE6-4D45-5A19-AAF7-7CA7B7EA7386}"/>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22D5AA9E-CEF0-A771-B88A-577DECDCED29}"/>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AC6D837-90D4-5D82-0C01-3277606E9E9C}"/>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B62F9F1-B781-DBDC-16B0-DD549D4E3C27}"/>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14721D07-6318-FAA7-B1B2-E0608E5CAA6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B29CB7F0-91E4-3BD3-A6D2-7AEE16FD49A2}"/>
              </a:ext>
            </a:extLst>
          </p:cNvPr>
          <p:cNvSpPr txBox="1"/>
          <p:nvPr/>
        </p:nvSpPr>
        <p:spPr>
          <a:xfrm>
            <a:off x="238826" y="416037"/>
            <a:ext cx="5781727" cy="4461286"/>
          </a:xfrm>
          <a:prstGeom prst="rect">
            <a:avLst/>
          </a:prstGeom>
          <a:noFill/>
        </p:spPr>
        <p:txBody>
          <a:bodyPr wrap="square" rtlCol="0">
            <a:spAutoFit/>
          </a:bodyPr>
          <a:lstStyle/>
          <a:p>
            <a:pPr algn="ctr"/>
            <a:r>
              <a:rPr lang="en-US" sz="2800" b="1" dirty="0">
                <a:solidFill>
                  <a:srgbClr val="00B050"/>
                </a:solidFill>
              </a:rPr>
              <a:t>Bulk SMS Re-Schedule</a:t>
            </a:r>
          </a:p>
          <a:p>
            <a:pPr algn="ctr"/>
            <a:endParaRPr lang="en-US" sz="2800" b="1" dirty="0">
              <a:solidFill>
                <a:srgbClr val="00B050"/>
              </a:solidFill>
            </a:endParaRPr>
          </a:p>
          <a:p>
            <a:pPr marL="0" lvl="0" indent="0">
              <a:lnSpc>
                <a:spcPts val="1400"/>
              </a:lnSpc>
              <a:spcAft>
                <a:spcPts val="600"/>
              </a:spcAft>
              <a:buNone/>
            </a:pPr>
            <a:r>
              <a:rPr lang="en-AU" sz="1800" dirty="0">
                <a:cs typeface="Arial" panose="020B0604020202020204" pitchFamily="34" charset="0"/>
              </a:rPr>
              <a:t>The Bulk SMS screen</a:t>
            </a:r>
            <a:r>
              <a:rPr lang="en-AU" dirty="0">
                <a:cs typeface="Arial" panose="020B0604020202020204" pitchFamily="34" charset="0"/>
              </a:rPr>
              <a:t> </a:t>
            </a:r>
            <a:r>
              <a:rPr lang="en-AU" sz="1800" dirty="0">
                <a:cs typeface="Arial" panose="020B0604020202020204" pitchFamily="34" charset="0"/>
              </a:rPr>
              <a:t>can be used for rescheduling appointments.</a:t>
            </a:r>
          </a:p>
          <a:p>
            <a:pPr marL="0" lvl="0" indent="0">
              <a:lnSpc>
                <a:spcPts val="1400"/>
              </a:lnSpc>
              <a:spcAft>
                <a:spcPts val="600"/>
              </a:spcAft>
              <a:buNone/>
            </a:pPr>
            <a:endParaRPr lang="en-AU" sz="1800" dirty="0">
              <a:cs typeface="Arial" panose="020B0604020202020204" pitchFamily="34" charset="0"/>
            </a:endParaRPr>
          </a:p>
          <a:p>
            <a:pPr marL="0" lvl="0" indent="0">
              <a:lnSpc>
                <a:spcPts val="1400"/>
              </a:lnSpc>
              <a:spcAft>
                <a:spcPts val="600"/>
              </a:spcAft>
              <a:buNone/>
            </a:pPr>
            <a:r>
              <a:rPr lang="en-AU" dirty="0">
                <a:cs typeface="Arial" panose="020B0604020202020204" pitchFamily="34" charset="0"/>
              </a:rPr>
              <a:t>Can only be used </a:t>
            </a:r>
            <a:r>
              <a:rPr lang="en-AU" sz="1800" dirty="0">
                <a:cs typeface="Arial" panose="020B0604020202020204" pitchFamily="34" charset="0"/>
              </a:rPr>
              <a:t>for service providers that assign staff to appointments when scheduling these. </a:t>
            </a:r>
          </a:p>
          <a:p>
            <a:pPr marL="0" lvl="0" indent="0">
              <a:lnSpc>
                <a:spcPts val="1400"/>
              </a:lnSpc>
              <a:spcAft>
                <a:spcPts val="600"/>
              </a:spcAft>
              <a:buNone/>
            </a:pPr>
            <a:endParaRPr lang="en-AU" sz="1800" dirty="0">
              <a:cs typeface="Arial" panose="020B0604020202020204" pitchFamily="34" charset="0"/>
            </a:endParaRPr>
          </a:p>
          <a:p>
            <a:pPr marL="0" lvl="0" indent="0">
              <a:lnSpc>
                <a:spcPts val="1400"/>
              </a:lnSpc>
              <a:spcAft>
                <a:spcPts val="600"/>
              </a:spcAft>
              <a:buNone/>
            </a:pPr>
            <a:r>
              <a:rPr lang="en-AU" sz="1800" dirty="0">
                <a:cs typeface="Arial" panose="020B0604020202020204" pitchFamily="34" charset="0"/>
              </a:rPr>
              <a:t>From the Home screen, click on the Menu named Schedule &gt; Bulk SMS Re-Schedule, to open this screen. </a:t>
            </a:r>
          </a:p>
          <a:p>
            <a:pPr marL="0" lvl="0" indent="0">
              <a:lnSpc>
                <a:spcPts val="1400"/>
              </a:lnSpc>
              <a:spcAft>
                <a:spcPts val="600"/>
              </a:spcAft>
              <a:buNone/>
            </a:pPr>
            <a:endParaRPr lang="en-AU" sz="1800" dirty="0">
              <a:cs typeface="Arial" panose="020B0604020202020204" pitchFamily="34" charset="0"/>
            </a:endParaRPr>
          </a:p>
          <a:p>
            <a:pPr marL="0" lvl="0" indent="0">
              <a:lnSpc>
                <a:spcPts val="1400"/>
              </a:lnSpc>
              <a:spcAft>
                <a:spcPts val="600"/>
              </a:spcAft>
              <a:buNone/>
            </a:pPr>
            <a:r>
              <a:rPr lang="en-AU" sz="1800" dirty="0">
                <a:cs typeface="Arial" panose="020B0604020202020204" pitchFamily="34" charset="0"/>
              </a:rPr>
              <a:t>The first image highlights where staff members can be added to client appointments.  This can be done during the initial scheduling or edited/added later.</a:t>
            </a:r>
          </a:p>
          <a:p>
            <a:pPr marL="0" lvl="0" indent="0">
              <a:lnSpc>
                <a:spcPts val="1400"/>
              </a:lnSpc>
              <a:spcAft>
                <a:spcPts val="600"/>
              </a:spcAft>
              <a:buNone/>
            </a:pPr>
            <a:endParaRPr lang="en-AU" sz="1800" dirty="0">
              <a:cs typeface="Arial" panose="020B0604020202020204" pitchFamily="34" charset="0"/>
            </a:endParaRPr>
          </a:p>
          <a:p>
            <a:pPr marL="0" lvl="0" indent="0">
              <a:lnSpc>
                <a:spcPts val="1400"/>
              </a:lnSpc>
              <a:spcAft>
                <a:spcPts val="600"/>
              </a:spcAft>
              <a:buNone/>
            </a:pPr>
            <a:r>
              <a:rPr lang="en-AU" sz="1800" dirty="0">
                <a:cs typeface="Arial" panose="020B0604020202020204" pitchFamily="34" charset="0"/>
              </a:rPr>
              <a:t>The second image shows the Bulk SMS Reschedule screen and how the search can then be conducted using the relevant staff member and date range. </a:t>
            </a:r>
          </a:p>
        </p:txBody>
      </p:sp>
      <p:sp>
        <p:nvSpPr>
          <p:cNvPr id="5" name="TextBox 4">
            <a:extLst>
              <a:ext uri="{FF2B5EF4-FFF2-40B4-BE49-F238E27FC236}">
                <a16:creationId xmlns:a16="http://schemas.microsoft.com/office/drawing/2014/main" id="{5E969DBD-7E67-EDC4-FA71-F7641C0B2C97}"/>
              </a:ext>
            </a:extLst>
          </p:cNvPr>
          <p:cNvSpPr txBox="1"/>
          <p:nvPr/>
        </p:nvSpPr>
        <p:spPr>
          <a:xfrm>
            <a:off x="9593230" y="1625760"/>
            <a:ext cx="1992087" cy="67710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0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Example - client appointment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0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with Staff Member</a:t>
            </a:r>
            <a:endParaRPr kumimoji="0" lang="en-AU" altLang="en-US" sz="1000" b="0" i="0" u="none" strike="noStrike" cap="none" normalizeH="0" baseline="0" dirty="0">
              <a:ln>
                <a:noFill/>
              </a:ln>
              <a:solidFill>
                <a:srgbClr val="FF0000"/>
              </a:solidFill>
              <a:effectLst/>
              <a:latin typeface="Arial" panose="020B0604020202020204" pitchFamily="34" charset="0"/>
            </a:endParaRPr>
          </a:p>
          <a:p>
            <a:endParaRPr lang="en-AU" dirty="0"/>
          </a:p>
        </p:txBody>
      </p:sp>
      <p:pic>
        <p:nvPicPr>
          <p:cNvPr id="7" name="Picture 6">
            <a:extLst>
              <a:ext uri="{FF2B5EF4-FFF2-40B4-BE49-F238E27FC236}">
                <a16:creationId xmlns:a16="http://schemas.microsoft.com/office/drawing/2014/main" id="{37523D86-BB39-75BE-80D4-D955D583D5D8}"/>
              </a:ext>
            </a:extLst>
          </p:cNvPr>
          <p:cNvPicPr>
            <a:picLocks noChangeAspect="1"/>
          </p:cNvPicPr>
          <p:nvPr/>
        </p:nvPicPr>
        <p:blipFill>
          <a:blip r:embed="rId4"/>
          <a:stretch>
            <a:fillRect/>
          </a:stretch>
        </p:blipFill>
        <p:spPr>
          <a:xfrm>
            <a:off x="6906567" y="160453"/>
            <a:ext cx="2759948" cy="2998746"/>
          </a:xfrm>
          <a:prstGeom prst="rect">
            <a:avLst/>
          </a:prstGeom>
        </p:spPr>
      </p:pic>
      <p:pic>
        <p:nvPicPr>
          <p:cNvPr id="10" name="Picture 9">
            <a:extLst>
              <a:ext uri="{FF2B5EF4-FFF2-40B4-BE49-F238E27FC236}">
                <a16:creationId xmlns:a16="http://schemas.microsoft.com/office/drawing/2014/main" id="{FBF769EA-7C0F-66D8-D907-6736726D17CD}"/>
              </a:ext>
            </a:extLst>
          </p:cNvPr>
          <p:cNvPicPr>
            <a:picLocks noChangeAspect="1"/>
          </p:cNvPicPr>
          <p:nvPr/>
        </p:nvPicPr>
        <p:blipFill>
          <a:blip r:embed="rId5"/>
          <a:stretch>
            <a:fillRect/>
          </a:stretch>
        </p:blipFill>
        <p:spPr>
          <a:xfrm>
            <a:off x="6171449" y="3302165"/>
            <a:ext cx="5432114" cy="2613868"/>
          </a:xfrm>
          <a:prstGeom prst="rect">
            <a:avLst/>
          </a:prstGeom>
        </p:spPr>
      </p:pic>
    </p:spTree>
    <p:extLst>
      <p:ext uri="{BB962C8B-B14F-4D97-AF65-F5344CB8AC3E}">
        <p14:creationId xmlns:p14="http://schemas.microsoft.com/office/powerpoint/2010/main" val="271641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3A960-F063-91B3-767C-DDE42CE4D5A5}"/>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A3F6320-9876-51E3-B6EA-7A7399E9B5B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E423452-0DAE-28F6-16E5-76928BC75A1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5F90B38-8525-0CBF-0E3D-94BFA050481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425E6D6-FA31-EAE1-6220-936DCA0B6588}"/>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450E404-61E3-981B-355D-B5E3669BDF46}"/>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459C3FA-02A2-863A-1F4A-88DF6D55E94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9949CB2-9A99-648B-38D0-231E1162A63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8754064-049F-9AD8-5272-970272CF1EA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7E0C1D5C-7029-228F-EAB4-A4FD53698ABC}"/>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6A03665D-564E-4339-0FFC-8D7CAD5ACF32}"/>
              </a:ext>
            </a:extLst>
          </p:cNvPr>
          <p:cNvSpPr txBox="1"/>
          <p:nvPr/>
        </p:nvSpPr>
        <p:spPr>
          <a:xfrm>
            <a:off x="101814" y="354012"/>
            <a:ext cx="6972226" cy="5663089"/>
          </a:xfrm>
          <a:prstGeom prst="rect">
            <a:avLst/>
          </a:prstGeom>
          <a:noFill/>
        </p:spPr>
        <p:txBody>
          <a:bodyPr wrap="square" rtlCol="0">
            <a:spAutoFit/>
          </a:bodyPr>
          <a:lstStyle/>
          <a:p>
            <a:pPr algn="ctr"/>
            <a:r>
              <a:rPr lang="en-US" sz="2800" b="1" dirty="0">
                <a:solidFill>
                  <a:srgbClr val="00B050"/>
                </a:solidFill>
              </a:rPr>
              <a:t>Bulk SMS</a:t>
            </a:r>
          </a:p>
          <a:p>
            <a:pPr algn="ctr"/>
            <a:endParaRPr lang="en-US" sz="2800" b="1" dirty="0">
              <a:solidFill>
                <a:srgbClr val="00B050"/>
              </a:solidFill>
            </a:endParaRPr>
          </a:p>
          <a:p>
            <a:r>
              <a:rPr lang="en-AU" dirty="0"/>
              <a:t>The Bulk SMS function in CDIS is available to send </a:t>
            </a:r>
          </a:p>
          <a:p>
            <a:r>
              <a:rPr lang="en-AU" dirty="0"/>
              <a:t>bulk ‘overdue’ KAS SMS reminders to families</a:t>
            </a:r>
          </a:p>
          <a:p>
            <a:endParaRPr lang="en-AU" dirty="0"/>
          </a:p>
          <a:p>
            <a:r>
              <a:rPr lang="en-AU" i="1" dirty="0"/>
              <a:t>Please note that many LGAs are choosing not to </a:t>
            </a:r>
          </a:p>
          <a:p>
            <a:r>
              <a:rPr lang="en-AU" i="1" dirty="0"/>
              <a:t>utilise this function due to the age parameters </a:t>
            </a:r>
          </a:p>
          <a:p>
            <a:r>
              <a:rPr lang="en-AU" i="1" dirty="0"/>
              <a:t>set for the ‘overdue KAS’</a:t>
            </a:r>
          </a:p>
          <a:p>
            <a:endParaRPr lang="en-AU" i="1" dirty="0"/>
          </a:p>
          <a:p>
            <a:endParaRPr lang="en-AU" i="1" dirty="0"/>
          </a:p>
          <a:p>
            <a:pPr marL="285750" indent="-285750">
              <a:buFont typeface="Arial" panose="020B0604020202020204" pitchFamily="34" charset="0"/>
              <a:buChar char="•"/>
            </a:pPr>
            <a:r>
              <a:rPr lang="en-AU" dirty="0"/>
              <a:t>Overdue 12m KAS will be any child between age of 12m-18m who hasn’t yet had the 12m KAS (i.e. children who at 17m3w will get an overdue KAS reminder). </a:t>
            </a:r>
          </a:p>
          <a:p>
            <a:pPr marL="285750" indent="-285750">
              <a:buFont typeface="Arial" panose="020B0604020202020204" pitchFamily="34" charset="0"/>
              <a:buChar char="•"/>
            </a:pPr>
            <a:r>
              <a:rPr lang="en-AU" dirty="0"/>
              <a:t>Overdue 18m KAS will be overdue children between 18m-2y. Overdue 2y KAS will be any overdue child between 2y-3.5y.</a:t>
            </a:r>
          </a:p>
          <a:p>
            <a:pPr marL="285750" indent="-285750">
              <a:buFont typeface="Arial" panose="020B0604020202020204" pitchFamily="34" charset="0"/>
              <a:buChar char="•"/>
            </a:pPr>
            <a:endParaRPr lang="en-AU" dirty="0"/>
          </a:p>
          <a:p>
            <a:r>
              <a:rPr lang="en-AU" dirty="0"/>
              <a:t> *If an age range of 2-3 years is put in this will restrict this to children between 2y-3y (i.e. 2y11.5m will get an overdue KAS reminder)</a:t>
            </a:r>
          </a:p>
          <a:p>
            <a:endParaRPr lang="en-AU" b="1" dirty="0">
              <a:solidFill>
                <a:srgbClr val="00B050"/>
              </a:solidFill>
            </a:endParaRPr>
          </a:p>
        </p:txBody>
      </p:sp>
      <p:pic>
        <p:nvPicPr>
          <p:cNvPr id="3" name="Picture 2">
            <a:extLst>
              <a:ext uri="{FF2B5EF4-FFF2-40B4-BE49-F238E27FC236}">
                <a16:creationId xmlns:a16="http://schemas.microsoft.com/office/drawing/2014/main" id="{F391DAE7-36A7-EEF2-23D0-A13CD17386ED}"/>
              </a:ext>
            </a:extLst>
          </p:cNvPr>
          <p:cNvPicPr>
            <a:picLocks noChangeAspect="1"/>
          </p:cNvPicPr>
          <p:nvPr/>
        </p:nvPicPr>
        <p:blipFill>
          <a:blip r:embed="rId4"/>
          <a:stretch>
            <a:fillRect/>
          </a:stretch>
        </p:blipFill>
        <p:spPr>
          <a:xfrm>
            <a:off x="5363209" y="348350"/>
            <a:ext cx="6600562" cy="2510674"/>
          </a:xfrm>
          <a:prstGeom prst="rect">
            <a:avLst/>
          </a:prstGeom>
        </p:spPr>
      </p:pic>
    </p:spTree>
    <p:extLst>
      <p:ext uri="{BB962C8B-B14F-4D97-AF65-F5344CB8AC3E}">
        <p14:creationId xmlns:p14="http://schemas.microsoft.com/office/powerpoint/2010/main" val="409826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D3E9-5C29-48A2-15B9-DB07DFEF1443}"/>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5606086-873E-3B4E-D798-5BEB00E5395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B5AF8A4-2FDF-6BBD-61C2-CB49FD27F2D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45BFBBF0-D2E6-06B8-9E9A-A49503D8D9FE}"/>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35F23CC9-E92C-AC6E-4482-59858063B41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40E939C-52AE-C57B-6B6E-B6C6F855CDB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B674E14-3A86-76C7-0330-355A3C0FE7D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9A36740-DED2-2282-3E72-458236C9EAE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6EC39DC-B554-9430-DBCE-79B63C64D5D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2556B008-1B8C-1E85-460A-F20895DF174A}"/>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D3B6AD8A-3E87-12E7-62A4-D9E6E486474B}"/>
              </a:ext>
            </a:extLst>
          </p:cNvPr>
          <p:cNvSpPr txBox="1"/>
          <p:nvPr/>
        </p:nvSpPr>
        <p:spPr>
          <a:xfrm>
            <a:off x="101814" y="354012"/>
            <a:ext cx="11542790" cy="5386090"/>
          </a:xfrm>
          <a:prstGeom prst="rect">
            <a:avLst/>
          </a:prstGeom>
          <a:noFill/>
        </p:spPr>
        <p:txBody>
          <a:bodyPr wrap="square" rtlCol="0">
            <a:spAutoFit/>
          </a:bodyPr>
          <a:lstStyle/>
          <a:p>
            <a:pPr algn="ctr"/>
            <a:r>
              <a:rPr lang="en-US" sz="2800" b="1" dirty="0">
                <a:solidFill>
                  <a:srgbClr val="00B050"/>
                </a:solidFill>
              </a:rPr>
              <a:t>Bulk SMS example</a:t>
            </a:r>
          </a:p>
          <a:p>
            <a:pPr algn="ctr"/>
            <a:endParaRPr lang="en-US" sz="2800" b="1" dirty="0">
              <a:solidFill>
                <a:srgbClr val="00B050"/>
              </a:solidFill>
            </a:endParaRPr>
          </a:p>
          <a:p>
            <a:r>
              <a:rPr lang="en-AU" dirty="0"/>
              <a:t>If utilising the 3.5y KAS, you must ensure to put age range of up to 4years, or else it will include children above this age. Again, this list will include children 3y11.5m getting an overdue 3.5yr KAS reminder</a:t>
            </a:r>
          </a:p>
          <a:p>
            <a:pPr marL="0" indent="0">
              <a:buNone/>
            </a:pPr>
            <a:endParaRPr lang="en-AU" dirty="0"/>
          </a:p>
          <a:p>
            <a:endParaRPr lang="en-AU" dirty="0"/>
          </a:p>
          <a:p>
            <a:pPr marL="57150" indent="0">
              <a:buNone/>
            </a:pPr>
            <a:endParaRPr lang="en-AU" dirty="0"/>
          </a:p>
          <a:p>
            <a:pPr marL="57150" indent="0">
              <a:buNone/>
            </a:pPr>
            <a:endParaRPr lang="en-AU" dirty="0"/>
          </a:p>
          <a:p>
            <a:pPr marL="57150" indent="0">
              <a:buNone/>
            </a:pPr>
            <a:endParaRPr lang="en-AU" dirty="0"/>
          </a:p>
          <a:p>
            <a:endParaRPr lang="en-AU" dirty="0"/>
          </a:p>
          <a:p>
            <a:r>
              <a:rPr lang="en-AU" dirty="0"/>
              <a:t>It will not pick up children who are technically not listed as ‘overdue’ in the universal active list, as per demonstrations in previous slides</a:t>
            </a:r>
          </a:p>
          <a:p>
            <a:r>
              <a:rPr lang="en-AU" dirty="0"/>
              <a:t>You can click </a:t>
            </a:r>
            <a:r>
              <a:rPr lang="en-AU" b="1" dirty="0"/>
              <a:t>view clients </a:t>
            </a:r>
            <a:r>
              <a:rPr lang="en-AU" dirty="0"/>
              <a:t>to check who will receive the SMS but you cannot select clients who will receive this reminder, it is all or none.</a:t>
            </a:r>
          </a:p>
          <a:p>
            <a:r>
              <a:rPr lang="en-AU" dirty="0"/>
              <a:t>This will SMS all clients overdue at the time of the report, therefore if run regularly clients within those age parameters will get a new SMS reminder each time. </a:t>
            </a:r>
          </a:p>
          <a:p>
            <a:r>
              <a:rPr lang="en-AU" dirty="0"/>
              <a:t>This SMS correspondence will be saved in the client file. </a:t>
            </a:r>
          </a:p>
          <a:p>
            <a:endParaRPr lang="en-AU" b="1" dirty="0">
              <a:solidFill>
                <a:srgbClr val="00B050"/>
              </a:solidFill>
            </a:endParaRPr>
          </a:p>
        </p:txBody>
      </p:sp>
      <p:pic>
        <p:nvPicPr>
          <p:cNvPr id="4" name="Picture 3">
            <a:extLst>
              <a:ext uri="{FF2B5EF4-FFF2-40B4-BE49-F238E27FC236}">
                <a16:creationId xmlns:a16="http://schemas.microsoft.com/office/drawing/2014/main" id="{702EFBEA-1D98-2C43-FB73-BF0408F01413}"/>
              </a:ext>
            </a:extLst>
          </p:cNvPr>
          <p:cNvPicPr>
            <a:picLocks noChangeAspect="1"/>
          </p:cNvPicPr>
          <p:nvPr/>
        </p:nvPicPr>
        <p:blipFill rotWithShape="1">
          <a:blip r:embed="rId4"/>
          <a:srcRect l="10737" t="9053" r="45082" b="50597"/>
          <a:stretch/>
        </p:blipFill>
        <p:spPr>
          <a:xfrm>
            <a:off x="4506005" y="1874118"/>
            <a:ext cx="2734408" cy="1174709"/>
          </a:xfrm>
          <a:prstGeom prst="rect">
            <a:avLst/>
          </a:prstGeom>
        </p:spPr>
      </p:pic>
    </p:spTree>
    <p:extLst>
      <p:ext uri="{BB962C8B-B14F-4D97-AF65-F5344CB8AC3E}">
        <p14:creationId xmlns:p14="http://schemas.microsoft.com/office/powerpoint/2010/main" val="275500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AFB11-8750-A7FA-6E82-D2A53E2E324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38CBEB94-E8B1-9F0D-F2A4-501373A8415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5CEBBE32-89D3-ECDE-35BF-F1D992D2ADE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8C588D4-FA92-2526-4209-39E1116A950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18AD94CB-10AF-A717-5941-5BDB2FEB6F2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891F7D-E3D7-0AD1-324D-4E4835798C2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33FECF4-09F7-DB6E-7669-0E04C71AAD0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B6E734AE-028D-C5FF-2005-9B1AC9141DD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D27D3C80-32C0-FB66-563D-A3E8C884900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C2DD615C-E45E-5850-489D-D11FC80DC7DD}"/>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8ADEBBC1-4A3A-0BF4-48F1-C5119F08059D}"/>
              </a:ext>
            </a:extLst>
          </p:cNvPr>
          <p:cNvSpPr txBox="1"/>
          <p:nvPr/>
        </p:nvSpPr>
        <p:spPr>
          <a:xfrm>
            <a:off x="101814" y="354012"/>
            <a:ext cx="11542790" cy="4832092"/>
          </a:xfrm>
          <a:prstGeom prst="rect">
            <a:avLst/>
          </a:prstGeom>
          <a:noFill/>
        </p:spPr>
        <p:txBody>
          <a:bodyPr wrap="square" rtlCol="0">
            <a:spAutoFit/>
          </a:bodyPr>
          <a:lstStyle/>
          <a:p>
            <a:pPr algn="ctr"/>
            <a:r>
              <a:rPr lang="en-US" sz="2800" b="1" dirty="0">
                <a:solidFill>
                  <a:srgbClr val="00B050"/>
                </a:solidFill>
              </a:rPr>
              <a:t>Manual Bulk SMS Process</a:t>
            </a:r>
          </a:p>
          <a:p>
            <a:pPr algn="ctr"/>
            <a:endParaRPr lang="en-US" sz="2800" b="1" dirty="0">
              <a:solidFill>
                <a:srgbClr val="00B050"/>
              </a:solidFill>
            </a:endParaRPr>
          </a:p>
          <a:p>
            <a:r>
              <a:rPr lang="en-AU" dirty="0"/>
              <a:t>An alternative to the Bulk SMS function is using the  Universal Active List report.  This report  will provide you with a list of children, within the set age parameter, who have not yet had or booked the KAS selected.</a:t>
            </a:r>
          </a:p>
          <a:p>
            <a:endParaRPr lang="en-AU" dirty="0"/>
          </a:p>
          <a:p>
            <a:r>
              <a:rPr lang="en-AU" dirty="0"/>
              <a:t>You can scroll across to the PCG field to gather the mobile number/email to send a KAS reminder to. </a:t>
            </a:r>
          </a:p>
          <a:p>
            <a:r>
              <a:rPr lang="en-AU" dirty="0"/>
              <a:t>This can be done by an external SMS provider or email service. </a:t>
            </a:r>
          </a:p>
          <a:p>
            <a:endParaRPr lang="en-AU" dirty="0"/>
          </a:p>
          <a:p>
            <a:r>
              <a:rPr lang="en-AU" dirty="0"/>
              <a:t>This will assist in the overdue KAS issue shown in previous slide, but as it is a workaround there is still a risk that some clients may ‘slip through’ this reminder process</a:t>
            </a:r>
          </a:p>
          <a:p>
            <a:r>
              <a:rPr lang="en-AU" dirty="0"/>
              <a:t>This method is best utilised for a blanket follow up of a large number of clients. The individual calling &amp; reviewing of the universal active list is best practice for follow up of vulnerable clients in particular.</a:t>
            </a:r>
          </a:p>
          <a:p>
            <a:endParaRPr lang="en-AU" dirty="0"/>
          </a:p>
          <a:p>
            <a:r>
              <a:rPr lang="en-AU" u="sng" dirty="0"/>
              <a:t>This method will not document any correspondence in the clients CDIS record.</a:t>
            </a:r>
            <a:endParaRPr lang="en-AU" dirty="0"/>
          </a:p>
          <a:p>
            <a:endParaRPr lang="en-AU" dirty="0"/>
          </a:p>
          <a:p>
            <a:endParaRPr lang="en-AU" b="1" dirty="0">
              <a:solidFill>
                <a:srgbClr val="00B050"/>
              </a:solidFill>
            </a:endParaRPr>
          </a:p>
        </p:txBody>
      </p:sp>
    </p:spTree>
    <p:extLst>
      <p:ext uri="{BB962C8B-B14F-4D97-AF65-F5344CB8AC3E}">
        <p14:creationId xmlns:p14="http://schemas.microsoft.com/office/powerpoint/2010/main" val="47442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F2A21-431E-2C52-3D27-EBAEF0961FD6}"/>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7CF6A3D1-34F9-1EC4-377A-15B16CC19608}"/>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22713F6-9206-60FF-D22F-1EE503F3E24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0326C00E-1A2F-65A4-3586-4F3F9B14D114}"/>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AAD5B053-C65C-ECC8-C3CC-7C59F986937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A832125-A119-601D-2509-17DF6B8F2B21}"/>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9F8E0B1-9DC8-E78E-7A3D-05727ACEBCE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8DAB3F4B-4249-EDC0-3680-8C2DA156965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30C127D-BC81-0426-5886-FB832449E6D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E4587560-4EE5-71CE-69B0-CE674732A17B}"/>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F6126111-3DF6-C232-0096-8BF15F5A8275}"/>
              </a:ext>
            </a:extLst>
          </p:cNvPr>
          <p:cNvSpPr txBox="1"/>
          <p:nvPr/>
        </p:nvSpPr>
        <p:spPr>
          <a:xfrm>
            <a:off x="101814" y="354012"/>
            <a:ext cx="11542790" cy="6063198"/>
          </a:xfrm>
          <a:prstGeom prst="rect">
            <a:avLst/>
          </a:prstGeom>
          <a:noFill/>
        </p:spPr>
        <p:txBody>
          <a:bodyPr wrap="square" rtlCol="0">
            <a:spAutoFit/>
          </a:bodyPr>
          <a:lstStyle/>
          <a:p>
            <a:pPr algn="ctr"/>
            <a:r>
              <a:rPr lang="en-US" sz="2800" b="1" dirty="0">
                <a:solidFill>
                  <a:srgbClr val="00B050"/>
                </a:solidFill>
              </a:rPr>
              <a:t>Manual Bulk SMS Process</a:t>
            </a:r>
          </a:p>
          <a:p>
            <a:pPr lvl="1"/>
            <a:endParaRPr lang="en-AU" dirty="0"/>
          </a:p>
          <a:p>
            <a:pPr lvl="1"/>
            <a:endParaRPr lang="en-AU" b="1" dirty="0"/>
          </a:p>
          <a:p>
            <a:pPr lvl="1"/>
            <a:r>
              <a:rPr lang="en-AU" b="1" dirty="0"/>
              <a:t>Letters/Reports&gt;Data Extract&gt; Universal Active list report</a:t>
            </a:r>
          </a:p>
          <a:p>
            <a:pPr lvl="1"/>
            <a:r>
              <a:rPr lang="en-AU" dirty="0"/>
              <a:t>This data in this report is used to send a bulk KAS reminder via an alternative SMS/email service. </a:t>
            </a:r>
          </a:p>
          <a:p>
            <a:pPr lvl="1"/>
            <a:endParaRPr lang="en-AU" b="1" dirty="0"/>
          </a:p>
          <a:p>
            <a:pPr lvl="1"/>
            <a:r>
              <a:rPr lang="en-AU" dirty="0"/>
              <a:t>Put in selected dates that match appropriate age parameters</a:t>
            </a:r>
          </a:p>
          <a:p>
            <a:pPr lvl="1"/>
            <a:r>
              <a:rPr lang="en-AU" dirty="0"/>
              <a:t>I.e. for 2y KAS reminders would put in date range between 2yo-2.3yo (12/6/2020-12/9/2020)</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marL="457200" lvl="1" indent="0">
              <a:buNone/>
            </a:pPr>
            <a:endParaRPr lang="en-AU" dirty="0"/>
          </a:p>
          <a:p>
            <a:pPr lvl="1"/>
            <a:r>
              <a:rPr lang="en-AU" dirty="0"/>
              <a:t>This will show </a:t>
            </a:r>
            <a:r>
              <a:rPr lang="en-AU" u="sng" dirty="0"/>
              <a:t>ALL CHILDREN </a:t>
            </a:r>
            <a:r>
              <a:rPr lang="en-AU" dirty="0"/>
              <a:t>in your MCH Service within this age range. </a:t>
            </a:r>
          </a:p>
          <a:p>
            <a:pPr lvl="1"/>
            <a:r>
              <a:rPr lang="en-AU" dirty="0"/>
              <a:t>This can be done for the whole LGA or independent centres. </a:t>
            </a:r>
          </a:p>
          <a:p>
            <a:pPr marL="457200" lvl="1" indent="0">
              <a:buNone/>
            </a:pPr>
            <a:r>
              <a:rPr lang="en-AU" dirty="0"/>
              <a:t>***For larger municipalities, this report may be difficult to run for a large client group. </a:t>
            </a:r>
          </a:p>
          <a:p>
            <a:pPr marL="0" indent="0">
              <a:buNone/>
            </a:pPr>
            <a:endParaRPr lang="en-AU" dirty="0"/>
          </a:p>
          <a:p>
            <a:endParaRPr lang="en-AU" dirty="0"/>
          </a:p>
          <a:p>
            <a:endParaRPr lang="en-AU" b="1" dirty="0">
              <a:solidFill>
                <a:srgbClr val="00B050"/>
              </a:solidFill>
            </a:endParaRPr>
          </a:p>
        </p:txBody>
      </p:sp>
      <p:pic>
        <p:nvPicPr>
          <p:cNvPr id="3" name="Picture 2">
            <a:extLst>
              <a:ext uri="{FF2B5EF4-FFF2-40B4-BE49-F238E27FC236}">
                <a16:creationId xmlns:a16="http://schemas.microsoft.com/office/drawing/2014/main" id="{083949C5-39B5-FC7A-EC0E-FE20231F2B1C}"/>
              </a:ext>
            </a:extLst>
          </p:cNvPr>
          <p:cNvPicPr>
            <a:picLocks noChangeAspect="1"/>
          </p:cNvPicPr>
          <p:nvPr/>
        </p:nvPicPr>
        <p:blipFill>
          <a:blip r:embed="rId4"/>
          <a:stretch>
            <a:fillRect/>
          </a:stretch>
        </p:blipFill>
        <p:spPr>
          <a:xfrm>
            <a:off x="3858108" y="3353670"/>
            <a:ext cx="4330923" cy="1225613"/>
          </a:xfrm>
          <a:prstGeom prst="rect">
            <a:avLst/>
          </a:prstGeom>
        </p:spPr>
      </p:pic>
    </p:spTree>
    <p:extLst>
      <p:ext uri="{BB962C8B-B14F-4D97-AF65-F5344CB8AC3E}">
        <p14:creationId xmlns:p14="http://schemas.microsoft.com/office/powerpoint/2010/main" val="120419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FF72-9AF1-A819-65FD-3D203FAC2731}"/>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8C4D6AEF-0AC6-8159-1DD4-2324F047AA35}"/>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D782D431-79C5-14FF-76D1-2A16E12CAF9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341826A-5CDB-AFFD-DE35-058EB4136375}"/>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488F98E-BF90-BBA2-541A-A4EF17F2195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7B3070F-5483-1C2B-A9EE-95C7298BBDE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E914FA32-A055-14BE-6BA5-A6A2F630C26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204C02FE-6BD5-368A-2CA3-4AD6B40CD70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BFA05F41-4D39-CC54-9952-4142469FDFF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057F6B1A-7F5C-7637-6A83-4909B3E5FECA}"/>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0F8811DF-C27E-AD36-8214-23F206637A6E}"/>
              </a:ext>
            </a:extLst>
          </p:cNvPr>
          <p:cNvSpPr txBox="1"/>
          <p:nvPr/>
        </p:nvSpPr>
        <p:spPr>
          <a:xfrm>
            <a:off x="324603" y="442893"/>
            <a:ext cx="11542790" cy="6217087"/>
          </a:xfrm>
          <a:prstGeom prst="rect">
            <a:avLst/>
          </a:prstGeom>
          <a:noFill/>
        </p:spPr>
        <p:txBody>
          <a:bodyPr wrap="square" rtlCol="0">
            <a:spAutoFit/>
          </a:bodyPr>
          <a:lstStyle/>
          <a:p>
            <a:pPr algn="ctr"/>
            <a:r>
              <a:rPr lang="en-US" sz="2800" b="1" dirty="0">
                <a:solidFill>
                  <a:srgbClr val="00B050"/>
                </a:solidFill>
              </a:rPr>
              <a:t>Manual Bulk SMS Process</a:t>
            </a:r>
          </a:p>
          <a:p>
            <a:pPr algn="ctr"/>
            <a:endParaRPr lang="en-US" sz="2800" b="1" dirty="0">
              <a:solidFill>
                <a:srgbClr val="00B050"/>
              </a:solidFill>
            </a:endParaRPr>
          </a:p>
          <a:p>
            <a:r>
              <a:rPr lang="en-AU" dirty="0"/>
              <a:t>The UAL report is an excel report and can  be filtered to include only children overdue the KAS</a:t>
            </a:r>
          </a:p>
          <a:p>
            <a:pPr lvl="1"/>
            <a:r>
              <a:rPr lang="en-AU" dirty="0"/>
              <a:t>Click anywhere on the sheet</a:t>
            </a:r>
          </a:p>
          <a:p>
            <a:pPr lvl="1"/>
            <a:r>
              <a:rPr lang="en-AU" dirty="0"/>
              <a:t>Select Data&gt; Filter</a:t>
            </a:r>
          </a:p>
          <a:p>
            <a:pPr lvl="1"/>
            <a:endParaRPr lang="en-AU" dirty="0"/>
          </a:p>
          <a:p>
            <a:endParaRPr lang="en-AU" dirty="0"/>
          </a:p>
          <a:p>
            <a:endParaRPr lang="en-AU" dirty="0"/>
          </a:p>
          <a:p>
            <a:r>
              <a:rPr lang="en-AU" dirty="0"/>
              <a:t>The columns will now have filter options (by clicking on arrow next to the column)</a:t>
            </a:r>
          </a:p>
          <a:p>
            <a:endParaRPr lang="en-AU" dirty="0"/>
          </a:p>
          <a:p>
            <a:pPr marL="0" indent="0">
              <a:buNone/>
            </a:pPr>
            <a:endParaRPr lang="en-AU" dirty="0"/>
          </a:p>
          <a:p>
            <a:endParaRPr lang="en-AU" dirty="0"/>
          </a:p>
          <a:p>
            <a:pPr marL="57150" indent="0">
              <a:buNone/>
            </a:pPr>
            <a:endParaRPr lang="en-AU" dirty="0"/>
          </a:p>
          <a:p>
            <a:endParaRPr lang="en-AU" dirty="0"/>
          </a:p>
          <a:p>
            <a:endParaRPr lang="en-AU" dirty="0"/>
          </a:p>
          <a:p>
            <a:pPr marL="57150" indent="0">
              <a:buNone/>
            </a:pPr>
            <a:endParaRPr lang="en-AU" dirty="0"/>
          </a:p>
          <a:p>
            <a:pPr marL="57150" indent="0">
              <a:buNone/>
            </a:pPr>
            <a:r>
              <a:rPr lang="en-AU" dirty="0"/>
              <a:t>*Demonstration of excel filtering available in Data cleansing training webinar</a:t>
            </a:r>
          </a:p>
          <a:p>
            <a:pPr marL="57150" indent="0">
              <a:buNone/>
            </a:pPr>
            <a:r>
              <a:rPr lang="en-AU" dirty="0"/>
              <a:t>https://vimeo.com/690719160</a:t>
            </a:r>
          </a:p>
          <a:p>
            <a:pPr marL="0" indent="0">
              <a:buNone/>
            </a:pPr>
            <a:endParaRPr lang="en-AU" dirty="0"/>
          </a:p>
          <a:p>
            <a:endParaRPr lang="en-AU" dirty="0"/>
          </a:p>
          <a:p>
            <a:endParaRPr lang="en-AU" b="1" dirty="0">
              <a:solidFill>
                <a:srgbClr val="00B050"/>
              </a:solidFill>
            </a:endParaRPr>
          </a:p>
        </p:txBody>
      </p:sp>
      <p:pic>
        <p:nvPicPr>
          <p:cNvPr id="4" name="Picture 3">
            <a:extLst>
              <a:ext uri="{FF2B5EF4-FFF2-40B4-BE49-F238E27FC236}">
                <a16:creationId xmlns:a16="http://schemas.microsoft.com/office/drawing/2014/main" id="{DF83F734-8562-F6AE-5B28-1C27ECA3B7B6}"/>
              </a:ext>
            </a:extLst>
          </p:cNvPr>
          <p:cNvPicPr>
            <a:picLocks noChangeAspect="1"/>
          </p:cNvPicPr>
          <p:nvPr/>
        </p:nvPicPr>
        <p:blipFill>
          <a:blip r:embed="rId4"/>
          <a:stretch>
            <a:fillRect/>
          </a:stretch>
        </p:blipFill>
        <p:spPr>
          <a:xfrm>
            <a:off x="3896169" y="2002168"/>
            <a:ext cx="4743694" cy="774740"/>
          </a:xfrm>
          <a:prstGeom prst="rect">
            <a:avLst/>
          </a:prstGeom>
        </p:spPr>
      </p:pic>
      <p:pic>
        <p:nvPicPr>
          <p:cNvPr id="5" name="Picture 4">
            <a:extLst>
              <a:ext uri="{FF2B5EF4-FFF2-40B4-BE49-F238E27FC236}">
                <a16:creationId xmlns:a16="http://schemas.microsoft.com/office/drawing/2014/main" id="{2CE0202B-BBE2-280A-14FE-A97C9FF2FC03}"/>
              </a:ext>
            </a:extLst>
          </p:cNvPr>
          <p:cNvPicPr>
            <a:picLocks noChangeAspect="1"/>
          </p:cNvPicPr>
          <p:nvPr/>
        </p:nvPicPr>
        <p:blipFill>
          <a:blip r:embed="rId5"/>
          <a:stretch>
            <a:fillRect/>
          </a:stretch>
        </p:blipFill>
        <p:spPr>
          <a:xfrm>
            <a:off x="8267498" y="3155203"/>
            <a:ext cx="1759040" cy="2159111"/>
          </a:xfrm>
          <a:prstGeom prst="rect">
            <a:avLst/>
          </a:prstGeom>
        </p:spPr>
      </p:pic>
    </p:spTree>
    <p:extLst>
      <p:ext uri="{BB962C8B-B14F-4D97-AF65-F5344CB8AC3E}">
        <p14:creationId xmlns:p14="http://schemas.microsoft.com/office/powerpoint/2010/main" val="190523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214C-58DC-8833-CB3B-9A353FB0BD2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8E9AA444-369A-86B6-CF2E-DD051BDD680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DB960927-6138-EAA8-3B6D-6DDB20C325DB}"/>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8C30A3F-C259-684A-A3BD-FB5824867BF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89F10A9-2087-B435-3083-E705767ABB7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1899363-2577-032F-355D-6C7B9B1B47B2}"/>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06D6A6A1-5AF5-C270-028A-636528E31B0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5F0613A5-F6F6-58A0-F1B9-29A9F33FDFCA}"/>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DD9EDFA-FF20-E31D-5633-FE1A7824121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E905613A-B54F-0D5D-804C-3A85C4BBBF5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470F64BB-9A00-AFC6-C89B-776072982091}"/>
              </a:ext>
            </a:extLst>
          </p:cNvPr>
          <p:cNvSpPr txBox="1"/>
          <p:nvPr/>
        </p:nvSpPr>
        <p:spPr>
          <a:xfrm>
            <a:off x="649210" y="39106"/>
            <a:ext cx="11542790" cy="6309420"/>
          </a:xfrm>
          <a:prstGeom prst="rect">
            <a:avLst/>
          </a:prstGeom>
          <a:noFill/>
        </p:spPr>
        <p:txBody>
          <a:bodyPr wrap="square" rtlCol="0">
            <a:spAutoFit/>
          </a:bodyPr>
          <a:lstStyle/>
          <a:p>
            <a:pPr algn="ctr"/>
            <a:r>
              <a:rPr lang="en-US" sz="2800" b="1" dirty="0">
                <a:solidFill>
                  <a:srgbClr val="00B050"/>
                </a:solidFill>
              </a:rPr>
              <a:t>Manual Bulk SMS Process</a:t>
            </a:r>
          </a:p>
          <a:p>
            <a:pPr algn="ctr"/>
            <a:endParaRPr lang="en-US" sz="2800" b="1" dirty="0">
              <a:solidFill>
                <a:srgbClr val="00B050"/>
              </a:solidFill>
            </a:endParaRPr>
          </a:p>
          <a:p>
            <a:r>
              <a:rPr lang="en-AU" sz="1400" dirty="0"/>
              <a:t>			For Bulk SMS reminders it is recommended to review &amp; filter the following:</a:t>
            </a:r>
          </a:p>
          <a:p>
            <a:r>
              <a:rPr lang="en-AU" sz="1400" dirty="0"/>
              <a:t>				Double check the child age parameters you have run off is correct</a:t>
            </a:r>
          </a:p>
          <a:p>
            <a:pPr lvl="8"/>
            <a:r>
              <a:rPr lang="en-AU" sz="1400" dirty="0"/>
              <a:t>Filter out all closed records</a:t>
            </a:r>
          </a:p>
          <a:p>
            <a:pPr lvl="8"/>
            <a:r>
              <a:rPr lang="en-AU" sz="1400" dirty="0"/>
              <a:t>Filter out those who have already had the KAS you are doing the reminder for</a:t>
            </a:r>
          </a:p>
          <a:p>
            <a:pPr marL="514350" lvl="1"/>
            <a:r>
              <a:rPr lang="en-AU" sz="1400" dirty="0"/>
              <a:t>				(i.e. if doing 2y KAS reminder, filter out </a:t>
            </a:r>
            <a:r>
              <a:rPr lang="en-AU" sz="1400" b="1" dirty="0"/>
              <a:t>Last visit &gt;2y)</a:t>
            </a:r>
          </a:p>
          <a:p>
            <a:pPr lvl="1"/>
            <a:endParaRPr lang="en-AU" sz="1400" dirty="0"/>
          </a:p>
          <a:p>
            <a:pPr marL="457200" lvl="1" indent="0">
              <a:buNone/>
            </a:pPr>
            <a:endParaRPr lang="en-AU" sz="1400" dirty="0"/>
          </a:p>
          <a:p>
            <a:pPr lvl="1"/>
            <a:endParaRPr lang="en-AU" sz="1400" dirty="0"/>
          </a:p>
          <a:p>
            <a:pPr lvl="1"/>
            <a:endParaRPr lang="en-AU" sz="1400" dirty="0"/>
          </a:p>
          <a:p>
            <a:pPr lvl="1"/>
            <a:endParaRPr lang="en-AU" sz="1400" dirty="0"/>
          </a:p>
          <a:p>
            <a:pPr lvl="1"/>
            <a:endParaRPr lang="en-AU" sz="1400" dirty="0"/>
          </a:p>
          <a:p>
            <a:pPr lvl="1"/>
            <a:r>
              <a:rPr lang="en-AU" sz="1400" dirty="0"/>
              <a:t>						Filter out those who have their 2y KAS appointment booked. </a:t>
            </a:r>
          </a:p>
          <a:p>
            <a:pPr marL="914400" lvl="2" indent="-209550">
              <a:buFont typeface="Wingdings 3" charset="2"/>
              <a:buNone/>
            </a:pPr>
            <a:r>
              <a:rPr lang="en-AU" dirty="0"/>
              <a:t>						Via </a:t>
            </a:r>
            <a:r>
              <a:rPr lang="en-AU" b="1" dirty="0"/>
              <a:t>Next Apt status&gt;confirmed</a:t>
            </a:r>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lvl="1"/>
            <a:r>
              <a:rPr lang="en-AU" b="1" dirty="0"/>
              <a:t>						</a:t>
            </a:r>
            <a:r>
              <a:rPr lang="en-AU" sz="1400" dirty="0"/>
              <a:t>Filtering by flags is available if further prioritisation required. </a:t>
            </a:r>
          </a:p>
          <a:p>
            <a:endParaRPr lang="en-AU" dirty="0"/>
          </a:p>
          <a:p>
            <a:endParaRPr lang="en-AU" b="1" dirty="0">
              <a:solidFill>
                <a:srgbClr val="00B050"/>
              </a:solidFill>
            </a:endParaRPr>
          </a:p>
        </p:txBody>
      </p:sp>
      <p:pic>
        <p:nvPicPr>
          <p:cNvPr id="3" name="Picture 2">
            <a:extLst>
              <a:ext uri="{FF2B5EF4-FFF2-40B4-BE49-F238E27FC236}">
                <a16:creationId xmlns:a16="http://schemas.microsoft.com/office/drawing/2014/main" id="{ABAA4A2D-7591-2392-8927-371819EFE0F6}"/>
              </a:ext>
            </a:extLst>
          </p:cNvPr>
          <p:cNvPicPr>
            <a:picLocks noChangeAspect="1"/>
          </p:cNvPicPr>
          <p:nvPr/>
        </p:nvPicPr>
        <p:blipFill rotWithShape="1">
          <a:blip r:embed="rId4"/>
          <a:srcRect l="5637" t="1017"/>
          <a:stretch/>
        </p:blipFill>
        <p:spPr>
          <a:xfrm>
            <a:off x="729710" y="123112"/>
            <a:ext cx="2019394" cy="3038912"/>
          </a:xfrm>
          <a:prstGeom prst="rect">
            <a:avLst/>
          </a:prstGeom>
        </p:spPr>
      </p:pic>
      <p:pic>
        <p:nvPicPr>
          <p:cNvPr id="6" name="Picture 5">
            <a:extLst>
              <a:ext uri="{FF2B5EF4-FFF2-40B4-BE49-F238E27FC236}">
                <a16:creationId xmlns:a16="http://schemas.microsoft.com/office/drawing/2014/main" id="{B6909B3C-54D2-34A9-4112-289F0DAE97CD}"/>
              </a:ext>
            </a:extLst>
          </p:cNvPr>
          <p:cNvPicPr>
            <a:picLocks noChangeAspect="1"/>
          </p:cNvPicPr>
          <p:nvPr/>
        </p:nvPicPr>
        <p:blipFill>
          <a:blip r:embed="rId5"/>
          <a:stretch>
            <a:fillRect/>
          </a:stretch>
        </p:blipFill>
        <p:spPr>
          <a:xfrm>
            <a:off x="3377000" y="2927526"/>
            <a:ext cx="2093634" cy="2838402"/>
          </a:xfrm>
          <a:prstGeom prst="rect">
            <a:avLst/>
          </a:prstGeom>
        </p:spPr>
      </p:pic>
    </p:spTree>
    <p:extLst>
      <p:ext uri="{BB962C8B-B14F-4D97-AF65-F5344CB8AC3E}">
        <p14:creationId xmlns:p14="http://schemas.microsoft.com/office/powerpoint/2010/main" val="52768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3AEE-9870-3940-84CE-2D93CB27F6D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3C6DCAE-7BC6-32A6-02BD-F944A9DB0DF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766076C-7AB3-A939-466B-8C385235FAA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1C7AE9F-41F0-A5E5-DC20-2C7661A9635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7226B7B-5E3B-EB71-1930-7E5B28D281B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C1E6607-3328-9E0C-DEDC-52B1FD67BF4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1883A0C-2233-D1FB-FC1F-22980582923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304A290-F8E5-D5EF-B956-783878D5E1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F8CD01C4-C7ED-4C60-2C87-F454619F236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A8C2594B-5F41-EC5B-DD54-CE4FCE8864B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0A9BFC-7409-5E3F-C0CB-83158E465CF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9A0053A-1282-D436-95B8-463E995A3309}"/>
              </a:ext>
            </a:extLst>
          </p:cNvPr>
          <p:cNvSpPr txBox="1"/>
          <p:nvPr/>
        </p:nvSpPr>
        <p:spPr>
          <a:xfrm>
            <a:off x="1336973" y="653602"/>
            <a:ext cx="9593442" cy="384720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a:p>
            <a:endParaRPr lang="en-AU" sz="2400" dirty="0"/>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CDIS Support Hours</a:t>
            </a:r>
          </a:p>
          <a:p>
            <a:pPr marL="0" lvl="0" indent="0">
              <a:spcBef>
                <a:spcPts val="200"/>
              </a:spcBef>
              <a:spcAft>
                <a:spcPts val="200"/>
              </a:spcAft>
              <a:buNone/>
            </a:pPr>
            <a:r>
              <a:rPr lang="en-AU" sz="2400" dirty="0">
                <a:latin typeface="+mj-lt"/>
                <a:cs typeface="Times New Roman" panose="02020603050405020304" pitchFamily="18" charset="0"/>
              </a:rPr>
              <a:t>Monday to Friday between 8:30am to 5:30 pm</a:t>
            </a:r>
          </a:p>
          <a:p>
            <a:pPr marL="0" lvl="0" indent="0">
              <a:spcBef>
                <a:spcPts val="200"/>
              </a:spcBef>
              <a:spcAft>
                <a:spcPts val="200"/>
              </a:spcAft>
              <a:buNone/>
            </a:pPr>
            <a:endParaRPr lang="en-AU" sz="2400" dirty="0">
              <a:latin typeface="+mj-lt"/>
              <a:cs typeface="Times New Roman" panose="02020603050405020304" pitchFamily="18" charset="0"/>
            </a:endParaRPr>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Contact</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rPr>
              <a:t>1300 856 183</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hlinkClick r:id="rId4"/>
              </a:rPr>
              <a:t>cdis@support.vic.gov.au</a:t>
            </a:r>
            <a:endParaRPr lang="en-AU" sz="2400" dirty="0">
              <a:effectLst/>
              <a:latin typeface="+mj-lt"/>
              <a:ea typeface="Calibri" panose="020F0502020204030204" pitchFamily="34" charset="0"/>
              <a:cs typeface="Times New Roman" panose="02020603050405020304" pitchFamily="18" charset="0"/>
            </a:endParaRPr>
          </a:p>
          <a:p>
            <a:endParaRPr lang="en-AU" sz="2400" dirty="0"/>
          </a:p>
        </p:txBody>
      </p:sp>
    </p:spTree>
    <p:extLst>
      <p:ext uri="{BB962C8B-B14F-4D97-AF65-F5344CB8AC3E}">
        <p14:creationId xmlns:p14="http://schemas.microsoft.com/office/powerpoint/2010/main" val="235155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B921-F738-C486-0024-CAF2DF265A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55BF7C-2D06-D0D8-FAA1-A640B66BAA10}"/>
              </a:ext>
            </a:extLst>
          </p:cNvPr>
          <p:cNvPicPr>
            <a:picLocks noChangeAspect="1"/>
          </p:cNvPicPr>
          <p:nvPr/>
        </p:nvPicPr>
        <p:blipFill rotWithShape="1">
          <a:blip r:embed="rId2"/>
          <a:srcRect r="10432" b="3607"/>
          <a:stretch/>
        </p:blipFill>
        <p:spPr>
          <a:xfrm flipH="1">
            <a:off x="-3" y="-121771"/>
            <a:ext cx="12192000" cy="6326719"/>
          </a:xfrm>
          <a:prstGeom prst="rect">
            <a:avLst/>
          </a:prstGeom>
        </p:spPr>
      </p:pic>
      <p:sp>
        <p:nvSpPr>
          <p:cNvPr id="10" name="TextBox 10">
            <a:extLst>
              <a:ext uri="{FF2B5EF4-FFF2-40B4-BE49-F238E27FC236}">
                <a16:creationId xmlns:a16="http://schemas.microsoft.com/office/drawing/2014/main" id="{3FA203BD-4418-9719-3413-B13D2560DFA9}"/>
              </a:ext>
            </a:extLst>
          </p:cNvPr>
          <p:cNvSpPr txBox="1"/>
          <p:nvPr/>
        </p:nvSpPr>
        <p:spPr>
          <a:xfrm>
            <a:off x="372807" y="175447"/>
            <a:ext cx="11239163" cy="684162"/>
          </a:xfrm>
          <a:prstGeom prst="rect">
            <a:avLst/>
          </a:prstGeom>
        </p:spPr>
        <p:txBody>
          <a:bodyPr wrap="square" lIns="0" tIns="0" rIns="0" bIns="0" rtlCol="0" anchor="t">
            <a:spAutoFit/>
          </a:bodyPr>
          <a:lstStyle/>
          <a:p>
            <a:pPr>
              <a:lnSpc>
                <a:spcPts val="5600"/>
              </a:lnSpc>
              <a:spcBef>
                <a:spcPct val="0"/>
              </a:spcBef>
            </a:pPr>
            <a:r>
              <a:rPr lang="en-US" sz="4267" b="1">
                <a:solidFill>
                  <a:srgbClr val="3DAA73"/>
                </a:solidFill>
                <a:latin typeface="Arial Bold"/>
                <a:cs typeface="Arial Bold"/>
                <a:sym typeface="Arial Bold"/>
              </a:rPr>
              <a:t>Agenda</a:t>
            </a:r>
            <a:endParaRPr lang="en-US" sz="1200"/>
          </a:p>
        </p:txBody>
      </p:sp>
      <p:grpSp>
        <p:nvGrpSpPr>
          <p:cNvPr id="12" name="Group 12">
            <a:extLst>
              <a:ext uri="{FF2B5EF4-FFF2-40B4-BE49-F238E27FC236}">
                <a16:creationId xmlns:a16="http://schemas.microsoft.com/office/drawing/2014/main" id="{B5AA924E-38DA-35FF-3D5A-DF07180020EB}"/>
              </a:ext>
            </a:extLst>
          </p:cNvPr>
          <p:cNvGrpSpPr/>
          <p:nvPr/>
        </p:nvGrpSpPr>
        <p:grpSpPr>
          <a:xfrm>
            <a:off x="0" y="6022764"/>
            <a:ext cx="12192000" cy="940469"/>
            <a:chOff x="0" y="0"/>
            <a:chExt cx="24384000" cy="1880938"/>
          </a:xfrm>
        </p:grpSpPr>
        <p:grpSp>
          <p:nvGrpSpPr>
            <p:cNvPr id="13" name="Group 13">
              <a:extLst>
                <a:ext uri="{FF2B5EF4-FFF2-40B4-BE49-F238E27FC236}">
                  <a16:creationId xmlns:a16="http://schemas.microsoft.com/office/drawing/2014/main" id="{AB58C19A-239E-C2B7-7B1C-09280C8ECB95}"/>
                </a:ext>
              </a:extLst>
            </p:cNvPr>
            <p:cNvGrpSpPr/>
            <p:nvPr/>
          </p:nvGrpSpPr>
          <p:grpSpPr>
            <a:xfrm>
              <a:off x="0" y="0"/>
              <a:ext cx="24384000" cy="1763919"/>
              <a:chOff x="0" y="0"/>
              <a:chExt cx="4816593" cy="348428"/>
            </a:xfrm>
          </p:grpSpPr>
          <p:sp>
            <p:nvSpPr>
              <p:cNvPr id="14" name="Freeform 14">
                <a:extLst>
                  <a:ext uri="{FF2B5EF4-FFF2-40B4-BE49-F238E27FC236}">
                    <a16:creationId xmlns:a16="http://schemas.microsoft.com/office/drawing/2014/main" id="{5E6EA0BC-4DB5-01D7-EAE8-260E9289A65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AA3BB5A-4464-9245-13BD-5E2ABB0289B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8F3A08-67A1-548D-49C2-D6C648F8FA8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5618EDB-83F5-AC04-1AEC-5427F542C4B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ACB7BA6-B7D5-B200-0FDB-CFC08ED3B48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03207D2-EA8D-F822-1B21-A32F987FE0D4}"/>
                </a:ext>
              </a:extLst>
            </p:cNvPr>
            <p:cNvSpPr txBox="1"/>
            <p:nvPr/>
          </p:nvSpPr>
          <p:spPr>
            <a:xfrm>
              <a:off x="2345912" y="637696"/>
              <a:ext cx="12968336" cy="790216"/>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a:p>
              <a:pPr>
                <a:lnSpc>
                  <a:spcPts val="1646"/>
                </a:lnSpc>
                <a:spcBef>
                  <a:spcPct val="0"/>
                </a:spcBef>
              </a:pPr>
              <a:endParaRPr lang="en-US" sz="1233" dirty="0">
                <a:solidFill>
                  <a:srgbClr val="FFFFFF"/>
                </a:solidFill>
                <a:latin typeface="Arial"/>
                <a:ea typeface="Arial"/>
                <a:cs typeface="Arial"/>
              </a:endParaRPr>
            </a:p>
          </p:txBody>
        </p:sp>
      </p:grpSp>
      <p:sp>
        <p:nvSpPr>
          <p:cNvPr id="2" name="Rectangle 1">
            <a:extLst>
              <a:ext uri="{FF2B5EF4-FFF2-40B4-BE49-F238E27FC236}">
                <a16:creationId xmlns:a16="http://schemas.microsoft.com/office/drawing/2014/main" id="{8A5FDE71-C5F3-CC63-9422-C86D90F6F796}"/>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7" name="TextBox 11">
            <a:extLst>
              <a:ext uri="{FF2B5EF4-FFF2-40B4-BE49-F238E27FC236}">
                <a16:creationId xmlns:a16="http://schemas.microsoft.com/office/drawing/2014/main" id="{58E2DBD3-2D80-2AE2-D2A7-BF6A44E6D465}"/>
              </a:ext>
            </a:extLst>
          </p:cNvPr>
          <p:cNvSpPr txBox="1"/>
          <p:nvPr/>
        </p:nvSpPr>
        <p:spPr>
          <a:xfrm>
            <a:off x="6347689" y="1406705"/>
            <a:ext cx="4167911" cy="4309834"/>
          </a:xfrm>
          <a:prstGeom prst="rect">
            <a:avLst/>
          </a:prstGeom>
        </p:spPr>
        <p:txBody>
          <a:bodyPr wrap="square" lIns="0" tIns="0" rIns="0" bIns="0" rtlCol="0" anchor="t">
            <a:spAutoFit/>
          </a:bodyPr>
          <a:lstStyle/>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Relationships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Addresses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Hyperlinks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Universal Active List</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Sorting the Active List</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Suggested process for missed visits follow up</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Bulk SMS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Manual Bulk SMS process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Q&amp;A</a:t>
            </a:r>
          </a:p>
          <a:p>
            <a:pPr marL="342900" indent="-342900">
              <a:buFont typeface="Wingdings" panose="05000000000000000000" pitchFamily="2" charset="2"/>
              <a:buChar char="v"/>
            </a:pPr>
            <a:endParaRPr lang="en-US" sz="1867" dirty="0">
              <a:latin typeface="Arial" panose="020B0604020202020204" pitchFamily="34" charset="0"/>
              <a:cs typeface="Arial" panose="020B0604020202020204" pitchFamily="34" charset="0"/>
            </a:endParaRPr>
          </a:p>
          <a:p>
            <a:br>
              <a:rPr lang="en-US" sz="1867" dirty="0">
                <a:latin typeface="Arial" panose="020B0604020202020204" pitchFamily="34" charset="0"/>
                <a:cs typeface="Arial" panose="020B0604020202020204" pitchFamily="34" charset="0"/>
              </a:rPr>
            </a:br>
            <a:endParaRPr lang="en-US" sz="1867" dirty="0">
              <a:latin typeface="Arial" panose="020B0604020202020204" pitchFamily="34" charset="0"/>
              <a:cs typeface="Arial" panose="020B0604020202020204" pitchFamily="34" charset="0"/>
            </a:endParaRPr>
          </a:p>
          <a:p>
            <a:endParaRPr lang="en-US" sz="1867" dirty="0">
              <a:latin typeface="Arial" panose="020B0604020202020204" pitchFamily="34" charset="0"/>
              <a:cs typeface="Arial" panose="020B0604020202020204" pitchFamily="34" charset="0"/>
            </a:endParaRPr>
          </a:p>
          <a:p>
            <a:endParaRPr lang="en-AU"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58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90158-2D9E-6E85-30D8-06A624ABC872}"/>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D9262DA-543D-A40A-67CB-7C283FBDCC53}"/>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6F746A9-65A6-569C-1347-BA146F8F60E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75DF4106-AA71-6979-6738-098DBBCA7ADC}"/>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117FCA0-179E-D071-17C2-38A1EAD51B3D}"/>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63E4394C-77C9-2EFF-A0B2-4BDCCDFECB89}"/>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F52549F1-E2C4-3B24-6FC0-9C10BB0A578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B6C27D37-A32D-3DBE-87B7-AA9AC819DE52}"/>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33696D5-C40D-4856-45BA-9B07F600F8B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91F5B756-C843-95D4-1D32-65C58A74E52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CC9E4D90-0CDC-AF0E-99B2-E764076C53C7}"/>
              </a:ext>
            </a:extLst>
          </p:cNvPr>
          <p:cNvSpPr>
            <a:spLocks noGrp="1"/>
          </p:cNvSpPr>
          <p:nvPr>
            <p:ph type="title"/>
          </p:nvPr>
        </p:nvSpPr>
        <p:spPr/>
        <p:txBody>
          <a:bodyPr/>
          <a:lstStyle/>
          <a:p>
            <a:br>
              <a:rPr lang="en-US"/>
            </a:br>
            <a:endParaRPr lang="en-AU"/>
          </a:p>
        </p:txBody>
      </p:sp>
      <p:sp>
        <p:nvSpPr>
          <p:cNvPr id="4" name="TextBox 3">
            <a:extLst>
              <a:ext uri="{FF2B5EF4-FFF2-40B4-BE49-F238E27FC236}">
                <a16:creationId xmlns:a16="http://schemas.microsoft.com/office/drawing/2014/main" id="{B90E6CEF-F4CE-988F-EDCD-485D078E09F4}"/>
              </a:ext>
            </a:extLst>
          </p:cNvPr>
          <p:cNvSpPr txBox="1"/>
          <p:nvPr/>
        </p:nvSpPr>
        <p:spPr>
          <a:xfrm>
            <a:off x="1017539" y="326464"/>
            <a:ext cx="10324946" cy="7355860"/>
          </a:xfrm>
          <a:prstGeom prst="rect">
            <a:avLst/>
          </a:prstGeom>
          <a:noFill/>
        </p:spPr>
        <p:txBody>
          <a:bodyPr wrap="square" rtlCol="0">
            <a:spAutoFit/>
          </a:bodyPr>
          <a:lstStyle/>
          <a:p>
            <a:r>
              <a:rPr lang="en-US" sz="2400" b="1" dirty="0">
                <a:solidFill>
                  <a:srgbClr val="3DAA73"/>
                </a:solidFill>
                <a:latin typeface="Arial Bold"/>
                <a:cs typeface="Arial Bold"/>
                <a:sym typeface="Arial Bold"/>
              </a:rPr>
              <a:t>Relationships – creating histories for older siblings or family members not using the MCH service </a:t>
            </a:r>
          </a:p>
          <a:p>
            <a:endParaRPr lang="en-US" sz="3200" b="1" dirty="0">
              <a:solidFill>
                <a:srgbClr val="3DAA73"/>
              </a:solidFill>
              <a:latin typeface="Arial Bold"/>
              <a:cs typeface="Arial Bold"/>
              <a:sym typeface="Arial Bold"/>
            </a:endParaRPr>
          </a:p>
          <a:p>
            <a:pPr>
              <a:buNone/>
            </a:pPr>
            <a:r>
              <a:rPr lang="en-AU" sz="1800" i="1" dirty="0">
                <a:effectLst/>
                <a:latin typeface="Aptos" panose="020B0004020202020204" pitchFamily="34" charset="0"/>
                <a:ea typeface="Aptos" panose="020B0004020202020204" pitchFamily="34" charset="0"/>
                <a:cs typeface="Aptos" panose="020B0004020202020204" pitchFamily="34" charset="0"/>
              </a:rPr>
              <a:t>Current CDIS  practice is to create a health record for every family member of the child even if they are not currently using the MCH service </a:t>
            </a:r>
            <a:r>
              <a:rPr lang="en-AU" sz="1800" i="1" dirty="0" err="1">
                <a:effectLst/>
                <a:latin typeface="Aptos" panose="020B0004020202020204" pitchFamily="34" charset="0"/>
                <a:ea typeface="Aptos" panose="020B0004020202020204" pitchFamily="34" charset="0"/>
                <a:cs typeface="Aptos" panose="020B0004020202020204" pitchFamily="34" charset="0"/>
              </a:rPr>
              <a:t>eg</a:t>
            </a:r>
            <a:r>
              <a:rPr lang="en-AU" sz="1800" i="1" dirty="0">
                <a:effectLst/>
                <a:latin typeface="Aptos" panose="020B0004020202020204" pitchFamily="34" charset="0"/>
                <a:ea typeface="Aptos" panose="020B0004020202020204" pitchFamily="34" charset="0"/>
                <a:cs typeface="Aptos" panose="020B0004020202020204" pitchFamily="34" charset="0"/>
              </a:rPr>
              <a:t> a sibling who is aged over 6yrs.</a:t>
            </a:r>
          </a:p>
          <a:p>
            <a:pPr>
              <a:buNone/>
            </a:pPr>
            <a:r>
              <a:rPr lang="en-AU" sz="1800" i="1" dirty="0">
                <a:effectLst/>
                <a:latin typeface="Aptos" panose="020B0004020202020204" pitchFamily="34" charset="0"/>
                <a:ea typeface="Aptos" panose="020B0004020202020204" pitchFamily="34" charset="0"/>
                <a:cs typeface="Aptos" panose="020B0004020202020204" pitchFamily="34" charset="0"/>
              </a:rPr>
              <a:t> The history is created to show the family members of the child but is </a:t>
            </a:r>
            <a:r>
              <a:rPr lang="en-AU" sz="1800" b="1" i="1" dirty="0">
                <a:effectLst/>
                <a:latin typeface="Aptos" panose="020B0004020202020204" pitchFamily="34" charset="0"/>
                <a:ea typeface="Aptos" panose="020B0004020202020204" pitchFamily="34" charset="0"/>
                <a:cs typeface="Aptos" panose="020B0004020202020204" pitchFamily="34" charset="0"/>
              </a:rPr>
              <a:t>closed</a:t>
            </a:r>
            <a:r>
              <a:rPr lang="en-AU" sz="1800" i="1" dirty="0">
                <a:effectLst/>
                <a:latin typeface="Aptos" panose="020B0004020202020204" pitchFamily="34" charset="0"/>
                <a:ea typeface="Aptos" panose="020B0004020202020204" pitchFamily="34" charset="0"/>
                <a:cs typeface="Aptos" panose="020B0004020202020204" pitchFamily="34" charset="0"/>
              </a:rPr>
              <a:t> to service.</a:t>
            </a:r>
          </a:p>
          <a:p>
            <a:pPr>
              <a:buNone/>
            </a:pPr>
            <a:r>
              <a:rPr lang="en-AU" sz="1800" i="1" dirty="0">
                <a:effectLst/>
                <a:latin typeface="Aptos" panose="020B0004020202020204" pitchFamily="34" charset="0"/>
                <a:ea typeface="Aptos" panose="020B0004020202020204" pitchFamily="34" charset="0"/>
                <a:cs typeface="Aptos" panose="020B0004020202020204" pitchFamily="34" charset="0"/>
              </a:rPr>
              <a:t> Are we in breach of the HRA in creating a medical record for individuals not using not using our service?</a:t>
            </a:r>
          </a:p>
          <a:p>
            <a:pPr>
              <a:buNone/>
            </a:pPr>
            <a:endParaRPr lang="en-AU" sz="3200" dirty="0"/>
          </a:p>
          <a:p>
            <a:pPr>
              <a:buNone/>
            </a:pPr>
            <a:r>
              <a:rPr lang="en-AU" sz="1600" dirty="0">
                <a:latin typeface="Aptos" panose="020B0004020202020204" pitchFamily="34" charset="0"/>
                <a:ea typeface="Aptos" panose="020B0004020202020204" pitchFamily="34" charset="0"/>
                <a:cs typeface="Aptos" panose="020B0004020202020204" pitchFamily="34" charset="0"/>
              </a:rPr>
              <a:t>T</a:t>
            </a:r>
            <a:r>
              <a:rPr lang="en-AU" sz="1600" dirty="0">
                <a:effectLst/>
                <a:latin typeface="Aptos" panose="020B0004020202020204" pitchFamily="34" charset="0"/>
                <a:ea typeface="Aptos" panose="020B0004020202020204" pitchFamily="34" charset="0"/>
                <a:cs typeface="Aptos" panose="020B0004020202020204" pitchFamily="34" charset="0"/>
              </a:rPr>
              <a:t>he collection of the information is likely to be permissible as the collection of the child’s family and family history is fundamental to respond to the needs of the child and family as part of the MCH service.    Accordingly, it may be implied by law as being authorised or permitted under law. (MAV Legal Counsel)</a:t>
            </a:r>
          </a:p>
          <a:p>
            <a:pPr>
              <a:buNone/>
            </a:pPr>
            <a:endParaRPr lang="en-AU" sz="1600" dirty="0">
              <a:latin typeface="Aptos" panose="020B0004020202020204" pitchFamily="34" charset="0"/>
              <a:ea typeface="Aptos" panose="020B0004020202020204" pitchFamily="34" charset="0"/>
              <a:cs typeface="Aptos" panose="020B0004020202020204" pitchFamily="34" charset="0"/>
            </a:endParaRPr>
          </a:p>
          <a:p>
            <a:r>
              <a:rPr lang="en-AU" sz="1600" dirty="0">
                <a:effectLst/>
                <a:latin typeface="Aptos" panose="020B0004020202020204" pitchFamily="34" charset="0"/>
                <a:ea typeface="Aptos" panose="020B0004020202020204" pitchFamily="34" charset="0"/>
                <a:cs typeface="Aptos" panose="020B0004020202020204" pitchFamily="34" charset="0"/>
              </a:rPr>
              <a:t>Health Privacy Principles outlined in Schedule 1 of the Health Records Act, outline when health information can be collected.   Specifically, HPP 1.1 outlines when health information may be collected. The information collected must be necessary for one or more of the functions or activities of the MCH service</a:t>
            </a:r>
          </a:p>
          <a:p>
            <a:endParaRPr lang="en-AU" sz="1600" dirty="0">
              <a:effectLst/>
              <a:latin typeface="Aptos" panose="020B0004020202020204" pitchFamily="34" charset="0"/>
              <a:ea typeface="Aptos" panose="020B0004020202020204" pitchFamily="34" charset="0"/>
              <a:cs typeface="Aptos" panose="020B0004020202020204" pitchFamily="34" charset="0"/>
            </a:endParaRPr>
          </a:p>
          <a:p>
            <a:r>
              <a:rPr lang="en-AU" sz="1600" b="1" dirty="0">
                <a:latin typeface="Aptos" panose="020B0004020202020204" pitchFamily="34" charset="0"/>
                <a:ea typeface="Aptos" panose="020B0004020202020204" pitchFamily="34" charset="0"/>
                <a:cs typeface="Aptos" panose="020B0004020202020204" pitchFamily="34" charset="0"/>
              </a:rPr>
              <a:t>Best Practice – History is created to provide a complete picture of the family but </a:t>
            </a:r>
            <a:r>
              <a:rPr lang="en-AU" sz="1600" b="1" u="sng" dirty="0">
                <a:latin typeface="Aptos" panose="020B0004020202020204" pitchFamily="34" charset="0"/>
                <a:ea typeface="Aptos" panose="020B0004020202020204" pitchFamily="34" charset="0"/>
                <a:cs typeface="Aptos" panose="020B0004020202020204" pitchFamily="34" charset="0"/>
              </a:rPr>
              <a:t>closed to service </a:t>
            </a:r>
            <a:r>
              <a:rPr lang="en-AU" sz="1600" b="1" dirty="0">
                <a:latin typeface="Aptos" panose="020B0004020202020204" pitchFamily="34" charset="0"/>
                <a:ea typeface="Aptos" panose="020B0004020202020204" pitchFamily="34" charset="0"/>
                <a:cs typeface="Aptos" panose="020B0004020202020204" pitchFamily="34" charset="0"/>
              </a:rPr>
              <a:t>and </a:t>
            </a:r>
            <a:r>
              <a:rPr lang="en-AU" sz="1600" b="1" u="sng" dirty="0">
                <a:latin typeface="Aptos" panose="020B0004020202020204" pitchFamily="34" charset="0"/>
                <a:ea typeface="Aptos" panose="020B0004020202020204" pitchFamily="34" charset="0"/>
                <a:cs typeface="Aptos" panose="020B0004020202020204" pitchFamily="34" charset="0"/>
              </a:rPr>
              <a:t>not used to record any clinical notes</a:t>
            </a:r>
            <a:endParaRPr lang="en-AU" sz="1600" b="1" u="sng" dirty="0">
              <a:effectLst/>
              <a:latin typeface="Aptos" panose="020B0004020202020204" pitchFamily="34" charset="0"/>
              <a:ea typeface="Aptos" panose="020B0004020202020204" pitchFamily="34" charset="0"/>
              <a:cs typeface="Aptos" panose="020B0004020202020204" pitchFamily="34" charset="0"/>
            </a:endParaRPr>
          </a:p>
          <a:p>
            <a:endParaRPr lang="en-AU" sz="3200" dirty="0">
              <a:latin typeface="Aptos" panose="020B0004020202020204" pitchFamily="34" charset="0"/>
              <a:ea typeface="Aptos" panose="020B0004020202020204" pitchFamily="34" charset="0"/>
              <a:cs typeface="Aptos" panose="020B0004020202020204" pitchFamily="34" charset="0"/>
            </a:endParaRPr>
          </a:p>
          <a:p>
            <a:pPr>
              <a:buNone/>
            </a:pPr>
            <a:br>
              <a:rPr lang="en-AU" sz="3200" dirty="0">
                <a:effectLst/>
              </a:rPr>
            </a:br>
            <a:endParaRPr lang="en-US" sz="3200" b="1" dirty="0">
              <a:solidFill>
                <a:srgbClr val="3DAA73"/>
              </a:solidFill>
              <a:latin typeface="Arial Bold"/>
              <a:cs typeface="Arial Bold"/>
              <a:sym typeface="Arial Bold"/>
            </a:endParaRPr>
          </a:p>
          <a:p>
            <a:endParaRPr lang="en-US" sz="3200" b="1" dirty="0">
              <a:solidFill>
                <a:srgbClr val="3DAA73"/>
              </a:solidFill>
              <a:latin typeface="Arial Bold"/>
              <a:cs typeface="Arial Bold"/>
              <a:sym typeface="Arial Bold"/>
            </a:endParaRPr>
          </a:p>
        </p:txBody>
      </p:sp>
    </p:spTree>
    <p:extLst>
      <p:ext uri="{BB962C8B-B14F-4D97-AF65-F5344CB8AC3E}">
        <p14:creationId xmlns:p14="http://schemas.microsoft.com/office/powerpoint/2010/main" val="76694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45E67-B276-4E79-E894-B45687526D9C}"/>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E99D056-1903-7FBA-0076-AE5880F4228F}"/>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A9CB6D3-83AF-5982-A3DA-ACBA8C7C23D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5A136330-68D9-ED85-4ED0-3F1BAFD8806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91181A4-36AD-0860-4B67-FC635C7FEC6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7C73380F-9598-EDEC-0304-DAB527B9328C}"/>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B280612-AA45-6670-85EC-ED9CF1E99C5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E849BD6-94DF-4C0A-8BE0-33FE2E064F40}"/>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F6337F69-C04D-8A83-81CB-F74F4D74CC6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CB90F707-97D0-9E93-0351-21DE101D18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548D44D6-CB9C-73C8-2123-FDFCFBE562C8}"/>
              </a:ext>
            </a:extLst>
          </p:cNvPr>
          <p:cNvSpPr txBox="1"/>
          <p:nvPr/>
        </p:nvSpPr>
        <p:spPr>
          <a:xfrm>
            <a:off x="101814" y="354012"/>
            <a:ext cx="11542790" cy="1508105"/>
          </a:xfrm>
          <a:prstGeom prst="rect">
            <a:avLst/>
          </a:prstGeom>
          <a:noFill/>
        </p:spPr>
        <p:txBody>
          <a:bodyPr wrap="square" rtlCol="0">
            <a:spAutoFit/>
          </a:bodyPr>
          <a:lstStyle/>
          <a:p>
            <a:r>
              <a:rPr lang="en-AU" sz="2800" b="1" dirty="0">
                <a:solidFill>
                  <a:srgbClr val="00B050"/>
                </a:solidFill>
                <a:latin typeface="+mn-lt"/>
                <a:cs typeface="Calibri"/>
              </a:rPr>
              <a:t>Check Relationships</a:t>
            </a:r>
            <a:endParaRPr lang="en-US" sz="2800" b="1" dirty="0">
              <a:solidFill>
                <a:srgbClr val="00B050"/>
              </a:solidFill>
            </a:endParaRPr>
          </a:p>
          <a:p>
            <a:pPr algn="ctr"/>
            <a:endParaRPr lang="en-US" sz="2800" b="1" dirty="0">
              <a:solidFill>
                <a:srgbClr val="00B050"/>
              </a:solidFill>
            </a:endParaRPr>
          </a:p>
          <a:p>
            <a:endParaRPr lang="en-AU" dirty="0"/>
          </a:p>
          <a:p>
            <a:endParaRPr lang="en-AU" b="1" dirty="0">
              <a:solidFill>
                <a:srgbClr val="00B050"/>
              </a:solidFill>
            </a:endParaRPr>
          </a:p>
        </p:txBody>
      </p:sp>
      <p:pic>
        <p:nvPicPr>
          <p:cNvPr id="4" name="Picture 3">
            <a:extLst>
              <a:ext uri="{FF2B5EF4-FFF2-40B4-BE49-F238E27FC236}">
                <a16:creationId xmlns:a16="http://schemas.microsoft.com/office/drawing/2014/main" id="{E0FBF6F9-56F7-DF7B-2555-12432CE02756}"/>
              </a:ext>
            </a:extLst>
          </p:cNvPr>
          <p:cNvPicPr>
            <a:picLocks noChangeAspect="1"/>
          </p:cNvPicPr>
          <p:nvPr/>
        </p:nvPicPr>
        <p:blipFill>
          <a:blip r:embed="rId4"/>
          <a:stretch>
            <a:fillRect/>
          </a:stretch>
        </p:blipFill>
        <p:spPr>
          <a:xfrm>
            <a:off x="0" y="954713"/>
            <a:ext cx="12192000" cy="4948573"/>
          </a:xfrm>
          <a:prstGeom prst="rect">
            <a:avLst/>
          </a:prstGeom>
        </p:spPr>
      </p:pic>
    </p:spTree>
    <p:extLst>
      <p:ext uri="{BB962C8B-B14F-4D97-AF65-F5344CB8AC3E}">
        <p14:creationId xmlns:p14="http://schemas.microsoft.com/office/powerpoint/2010/main" val="341246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D8D3-80D0-F44D-2959-E1A2B5C09C3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02EDEAC-DC8C-99C7-16DF-B66B8890750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AC7276BA-F8CA-A984-885E-54DB4A2F6D2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D8AF78E1-AC22-3236-D38E-96E630977851}"/>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988D326C-41CF-E9AE-95CF-B418BDB9C6B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4A1DCAF-BAEB-8C77-0F9F-61BF9EC1DF0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3FFBEB2-E207-63AA-4934-BB23C33E6B8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B91A9BA-15FD-B393-CFB7-B1A6A973770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FA5DA9BA-079C-6413-EF07-9DF24E9B215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645663DD-927A-8E8D-639F-D7E8CEA168F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868B2A01-9B7A-98F3-7AA1-15451D969A3F}"/>
              </a:ext>
            </a:extLst>
          </p:cNvPr>
          <p:cNvSpPr txBox="1"/>
          <p:nvPr/>
        </p:nvSpPr>
        <p:spPr>
          <a:xfrm>
            <a:off x="101814" y="354012"/>
            <a:ext cx="11542790" cy="1077218"/>
          </a:xfrm>
          <a:prstGeom prst="rect">
            <a:avLst/>
          </a:prstGeom>
          <a:noFill/>
        </p:spPr>
        <p:txBody>
          <a:bodyPr wrap="square" rtlCol="0">
            <a:spAutoFit/>
          </a:bodyPr>
          <a:lstStyle/>
          <a:p>
            <a:pPr algn="ctr"/>
            <a:r>
              <a:rPr lang="en-AU" sz="2800" b="1" dirty="0">
                <a:solidFill>
                  <a:srgbClr val="00B050"/>
                </a:solidFill>
                <a:latin typeface="+mn-lt"/>
                <a:cs typeface="Calibri"/>
              </a:rPr>
              <a:t>Check Information Sharing permissions</a:t>
            </a:r>
            <a:endParaRPr lang="en-US" sz="2800" b="1" dirty="0">
              <a:solidFill>
                <a:srgbClr val="00B050"/>
              </a:solidFill>
            </a:endParaRPr>
          </a:p>
          <a:p>
            <a:endParaRPr lang="en-AU" dirty="0"/>
          </a:p>
          <a:p>
            <a:endParaRPr lang="en-AU" b="1" dirty="0">
              <a:solidFill>
                <a:srgbClr val="00B050"/>
              </a:solidFill>
            </a:endParaRPr>
          </a:p>
        </p:txBody>
      </p:sp>
      <p:pic>
        <p:nvPicPr>
          <p:cNvPr id="4" name="Picture 3">
            <a:extLst>
              <a:ext uri="{FF2B5EF4-FFF2-40B4-BE49-F238E27FC236}">
                <a16:creationId xmlns:a16="http://schemas.microsoft.com/office/drawing/2014/main" id="{B9FD5015-2DF0-D8F0-DA4F-AB9A01CC3948}"/>
              </a:ext>
            </a:extLst>
          </p:cNvPr>
          <p:cNvPicPr>
            <a:picLocks noChangeAspect="1"/>
          </p:cNvPicPr>
          <p:nvPr/>
        </p:nvPicPr>
        <p:blipFill>
          <a:blip r:embed="rId4"/>
          <a:stretch>
            <a:fillRect/>
          </a:stretch>
        </p:blipFill>
        <p:spPr>
          <a:xfrm>
            <a:off x="0" y="839013"/>
            <a:ext cx="12192000" cy="5179973"/>
          </a:xfrm>
          <a:prstGeom prst="rect">
            <a:avLst/>
          </a:prstGeom>
        </p:spPr>
      </p:pic>
    </p:spTree>
    <p:extLst>
      <p:ext uri="{BB962C8B-B14F-4D97-AF65-F5344CB8AC3E}">
        <p14:creationId xmlns:p14="http://schemas.microsoft.com/office/powerpoint/2010/main" val="109155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854C2-08E5-81CB-94D1-34C4EB43E0D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D19E8A8-8E98-B64F-555B-DCE796F5A87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CCFC792-1409-DD6A-CE51-2A766884AEDB}"/>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CA4A52B-94A8-D860-88F3-9964757994E5}"/>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742402C-BE10-5FC4-5A01-B9BABBFA6E3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DD493BC-7473-CDF2-8876-BF964DD3F9D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018D2692-C119-77E0-1004-341F76C6DED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7BFE0188-E348-4C46-BD08-D70A97173F2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C5B614D-83BA-6532-E9F4-AD243D004B23}"/>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AC24B766-78F5-6335-04EF-A985A1C5EE9D}"/>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78AFB094-388C-B8EB-A457-099605C53789}"/>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C686A93-4DC9-5B39-21AD-059A801CF1ED}"/>
              </a:ext>
            </a:extLst>
          </p:cNvPr>
          <p:cNvSpPr txBox="1"/>
          <p:nvPr/>
        </p:nvSpPr>
        <p:spPr>
          <a:xfrm>
            <a:off x="1045026" y="222116"/>
            <a:ext cx="9399227" cy="6309420"/>
          </a:xfrm>
          <a:prstGeom prst="rect">
            <a:avLst/>
          </a:prstGeom>
          <a:noFill/>
        </p:spPr>
        <p:txBody>
          <a:bodyPr wrap="square" rtlCol="0">
            <a:spAutoFit/>
          </a:bodyPr>
          <a:lstStyle/>
          <a:p>
            <a:r>
              <a:rPr lang="en-US" sz="3200" b="1" dirty="0">
                <a:solidFill>
                  <a:srgbClr val="3DAA73"/>
                </a:solidFill>
                <a:latin typeface="Arial Bold"/>
                <a:cs typeface="Arial Bold"/>
                <a:sym typeface="Arial Bold"/>
              </a:rPr>
              <a:t>Addresses – Q&amp;A</a:t>
            </a:r>
          </a:p>
          <a:p>
            <a:r>
              <a:rPr lang="en-US" sz="1600" dirty="0"/>
              <a:t> </a:t>
            </a:r>
          </a:p>
          <a:p>
            <a:r>
              <a:rPr lang="en-US" sz="1600" i="1" dirty="0"/>
              <a:t>When a child is placed in out-of-home care and then returns to their parent's care, the health record may be subpoenaed for court. In such cases, the foster parents' details and address could be disclosed to the biological parents, which may pose a safety risk to the foster parents.</a:t>
            </a:r>
          </a:p>
          <a:p>
            <a:r>
              <a:rPr lang="en-US" sz="1600" i="1" dirty="0"/>
              <a:t>Is it possible to remove the foster parents' address from the record and include a note in the history instead?</a:t>
            </a:r>
          </a:p>
          <a:p>
            <a:endParaRPr lang="en-US" sz="1600" dirty="0"/>
          </a:p>
          <a:p>
            <a:r>
              <a:rPr lang="en-US" sz="1600" b="1" dirty="0"/>
              <a:t>Do not delete information from the health record, including the foster carer’s address, as there are requirements under the 4.2 of Schedule 1 (The health privacy principles) of the Health Records Act in relation to deletion of records</a:t>
            </a:r>
            <a:r>
              <a:rPr lang="en-US" sz="1600" dirty="0"/>
              <a:t>.   </a:t>
            </a:r>
          </a:p>
          <a:p>
            <a:r>
              <a:rPr lang="en-US" sz="1600" dirty="0"/>
              <a:t> </a:t>
            </a:r>
          </a:p>
          <a:p>
            <a:r>
              <a:rPr lang="en-US" sz="1600" dirty="0"/>
              <a:t>If a court subpoenaed the council’s records, council is required to provide the records, without any redactions.   However, if the council considers there may be a risk to an individual if certain information is released, it can make an application to the court requesting that the documents, or part of them not be provided or made available to the other side or the public (what the council requests will depend on the potential risks).  This could be done on the basis that disclosing the personal information of the foster carer, such as their name or address may cause a risk to their safety or risk to other foster children etc.    The court can consider the risk and then determine whether it will not allow certain aspects of the documents (such as names and addresses) to be provided to the other side or make the documents not available to the public, depending on the potential risk. </a:t>
            </a:r>
          </a:p>
          <a:p>
            <a:endParaRPr lang="en-US" sz="2000" dirty="0"/>
          </a:p>
          <a:p>
            <a:endParaRPr lang="en-US" sz="3200" b="1" dirty="0">
              <a:solidFill>
                <a:srgbClr val="3DAA73"/>
              </a:solidFill>
              <a:latin typeface="Arial Bold"/>
              <a:cs typeface="Arial Bold"/>
              <a:sym typeface="Arial Bold"/>
            </a:endParaRPr>
          </a:p>
        </p:txBody>
      </p:sp>
    </p:spTree>
    <p:extLst>
      <p:ext uri="{BB962C8B-B14F-4D97-AF65-F5344CB8AC3E}">
        <p14:creationId xmlns:p14="http://schemas.microsoft.com/office/powerpoint/2010/main" val="247344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49D9-285F-8867-8439-0C31176991B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2505B3B-EA25-0574-0AE1-5C623C0E17A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4B1C2E6-471E-10BC-0B4E-7E88A9B69391}"/>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591E5BAD-5F9C-4EC0-5C4C-1D845635014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96B1176-0E04-C808-A317-90B9E49BDE8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AB23271-65C8-16D9-00BA-ADDFC613335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3472124-9C4C-7281-93F9-2A1C0309D8F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FBF5066-1C60-095F-7360-65E2259809AC}"/>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8AC8762-3373-B1BC-2FB6-E3628422B2F5}"/>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D6707120-36CC-32B7-31F8-0819CDDDE0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8" name="TextBox 7">
            <a:extLst>
              <a:ext uri="{FF2B5EF4-FFF2-40B4-BE49-F238E27FC236}">
                <a16:creationId xmlns:a16="http://schemas.microsoft.com/office/drawing/2014/main" id="{5703EB1F-FF37-EDB5-9E48-91E52C65BB1F}"/>
              </a:ext>
            </a:extLst>
          </p:cNvPr>
          <p:cNvSpPr txBox="1"/>
          <p:nvPr/>
        </p:nvSpPr>
        <p:spPr>
          <a:xfrm>
            <a:off x="468230" y="135461"/>
            <a:ext cx="5968813" cy="1569660"/>
          </a:xfrm>
          <a:prstGeom prst="rect">
            <a:avLst/>
          </a:prstGeom>
          <a:noFill/>
        </p:spPr>
        <p:txBody>
          <a:bodyPr wrap="none" rtlCol="0">
            <a:spAutoFit/>
          </a:bodyPr>
          <a:lstStyle/>
          <a:p>
            <a:r>
              <a:rPr lang="en-US" sz="2400" b="1" dirty="0">
                <a:solidFill>
                  <a:srgbClr val="00B050"/>
                </a:solidFill>
              </a:rPr>
              <a:t>Hyperlinks in CDIS</a:t>
            </a:r>
          </a:p>
          <a:p>
            <a:endParaRPr lang="en-US" b="1" dirty="0">
              <a:solidFill>
                <a:srgbClr val="00B050"/>
              </a:solidFill>
            </a:endParaRPr>
          </a:p>
          <a:p>
            <a:r>
              <a:rPr lang="en-AU" sz="1800" dirty="0">
                <a:solidFill>
                  <a:schemeClr val="tx1"/>
                </a:solidFill>
              </a:rPr>
              <a:t>You can see that the CDIS ID is blue – this is a hyperlink to</a:t>
            </a:r>
          </a:p>
          <a:p>
            <a:r>
              <a:rPr lang="en-AU" sz="1800" dirty="0">
                <a:solidFill>
                  <a:schemeClr val="tx1"/>
                </a:solidFill>
              </a:rPr>
              <a:t> the child's CDIS record ed EDIT word to record comments.</a:t>
            </a:r>
          </a:p>
          <a:p>
            <a:endParaRPr lang="en-AU" b="1" dirty="0">
              <a:solidFill>
                <a:srgbClr val="00B050"/>
              </a:solidFill>
            </a:endParaRPr>
          </a:p>
        </p:txBody>
      </p:sp>
      <p:pic>
        <p:nvPicPr>
          <p:cNvPr id="10" name="Picture 9">
            <a:extLst>
              <a:ext uri="{FF2B5EF4-FFF2-40B4-BE49-F238E27FC236}">
                <a16:creationId xmlns:a16="http://schemas.microsoft.com/office/drawing/2014/main" id="{2C8CF02C-CCF8-4798-B765-5E1D2F743BCB}"/>
              </a:ext>
            </a:extLst>
          </p:cNvPr>
          <p:cNvPicPr>
            <a:picLocks noChangeAspect="1"/>
          </p:cNvPicPr>
          <p:nvPr/>
        </p:nvPicPr>
        <p:blipFill>
          <a:blip r:embed="rId4"/>
          <a:stretch>
            <a:fillRect/>
          </a:stretch>
        </p:blipFill>
        <p:spPr>
          <a:xfrm>
            <a:off x="6788334" y="209805"/>
            <a:ext cx="4618838" cy="2174452"/>
          </a:xfrm>
          <a:prstGeom prst="rect">
            <a:avLst/>
          </a:prstGeom>
        </p:spPr>
      </p:pic>
      <p:sp>
        <p:nvSpPr>
          <p:cNvPr id="11" name="TextBox 10">
            <a:extLst>
              <a:ext uri="{FF2B5EF4-FFF2-40B4-BE49-F238E27FC236}">
                <a16:creationId xmlns:a16="http://schemas.microsoft.com/office/drawing/2014/main" id="{45F392F2-4C9E-E272-E91D-D6B72C038056}"/>
              </a:ext>
            </a:extLst>
          </p:cNvPr>
          <p:cNvSpPr txBox="1"/>
          <p:nvPr/>
        </p:nvSpPr>
        <p:spPr>
          <a:xfrm>
            <a:off x="227333" y="2572718"/>
            <a:ext cx="7508337" cy="646331"/>
          </a:xfrm>
          <a:prstGeom prst="rect">
            <a:avLst/>
          </a:prstGeom>
          <a:noFill/>
        </p:spPr>
        <p:txBody>
          <a:bodyPr wrap="none" rtlCol="0">
            <a:spAutoFit/>
          </a:bodyPr>
          <a:lstStyle/>
          <a:p>
            <a:r>
              <a:rPr lang="en-AU" sz="1800" b="0" dirty="0"/>
              <a:t>If you click on the Hyperlink on their CDIS ID it will create a pop-up record.</a:t>
            </a:r>
          </a:p>
          <a:p>
            <a:endParaRPr lang="en-AU" dirty="0"/>
          </a:p>
        </p:txBody>
      </p:sp>
      <p:pic>
        <p:nvPicPr>
          <p:cNvPr id="20" name="Picture 19">
            <a:extLst>
              <a:ext uri="{FF2B5EF4-FFF2-40B4-BE49-F238E27FC236}">
                <a16:creationId xmlns:a16="http://schemas.microsoft.com/office/drawing/2014/main" id="{E07D47ED-0D8B-4653-B153-1154420C10D9}"/>
              </a:ext>
            </a:extLst>
          </p:cNvPr>
          <p:cNvPicPr>
            <a:picLocks noChangeAspect="1"/>
          </p:cNvPicPr>
          <p:nvPr/>
        </p:nvPicPr>
        <p:blipFill>
          <a:blip r:embed="rId5"/>
          <a:stretch>
            <a:fillRect/>
          </a:stretch>
        </p:blipFill>
        <p:spPr>
          <a:xfrm>
            <a:off x="670899" y="3407510"/>
            <a:ext cx="4163472" cy="2353410"/>
          </a:xfrm>
          <a:prstGeom prst="rect">
            <a:avLst/>
          </a:prstGeom>
        </p:spPr>
      </p:pic>
      <p:sp>
        <p:nvSpPr>
          <p:cNvPr id="21" name="TextBox 20">
            <a:extLst>
              <a:ext uri="{FF2B5EF4-FFF2-40B4-BE49-F238E27FC236}">
                <a16:creationId xmlns:a16="http://schemas.microsoft.com/office/drawing/2014/main" id="{FF433C8E-52F4-DC25-A446-2A94A4903CED}"/>
              </a:ext>
            </a:extLst>
          </p:cNvPr>
          <p:cNvSpPr txBox="1"/>
          <p:nvPr/>
        </p:nvSpPr>
        <p:spPr>
          <a:xfrm>
            <a:off x="5343457" y="3502429"/>
            <a:ext cx="5559468" cy="1754326"/>
          </a:xfrm>
          <a:prstGeom prst="rect">
            <a:avLst/>
          </a:prstGeom>
          <a:noFill/>
        </p:spPr>
        <p:txBody>
          <a:bodyPr wrap="square" rtlCol="0">
            <a:spAutoFit/>
          </a:bodyPr>
          <a:lstStyle/>
          <a:p>
            <a:pPr marL="285750" indent="-285750">
              <a:buFont typeface="Wingdings" panose="05000000000000000000" pitchFamily="2" charset="2"/>
              <a:buChar char="Ø"/>
            </a:pPr>
            <a:r>
              <a:rPr lang="en-AU" b="0" dirty="0"/>
              <a:t>From the pop-up record  – you can click on the tabs in the top menu to review information</a:t>
            </a:r>
          </a:p>
          <a:p>
            <a:pPr marL="285750" indent="-285750">
              <a:buFont typeface="Wingdings" panose="05000000000000000000" pitchFamily="2" charset="2"/>
              <a:buChar char="Ø"/>
            </a:pPr>
            <a:r>
              <a:rPr lang="en-AU" b="0" dirty="0"/>
              <a:t>You can also see the “progress notes” from last appointment, review any flags etc or open the full record by clicking “open” at the bottom of the screen</a:t>
            </a:r>
            <a:endParaRPr lang="en-AU" dirty="0"/>
          </a:p>
        </p:txBody>
      </p:sp>
    </p:spTree>
    <p:extLst>
      <p:ext uri="{BB962C8B-B14F-4D97-AF65-F5344CB8AC3E}">
        <p14:creationId xmlns:p14="http://schemas.microsoft.com/office/powerpoint/2010/main" val="91467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F892-C2B1-3E22-C467-722BD3BA8B7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19FDE904-A8D6-5630-4D80-9B004ABE6FC3}"/>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FC7EBC2-7986-53F2-EDF8-5F6D04CAB3C4}"/>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6BC04DB-00AA-2211-CFD5-132AFF1F27CC}"/>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14F6929-7148-5B77-8C22-6C17D26D27C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510A5EC-5658-172F-0CF2-56BE7999AC3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FCCFB66-982F-C607-B838-17A7F630EF7D}"/>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7E92A6B-CFCA-7DDD-1783-9A3BF67DD8E5}"/>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C7CB538-FDAB-BA89-AB00-5D9242EE416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C1786FD5-9ED9-6E2F-4093-99B7DF5B28A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F9CC7E64-B678-64A0-D990-13EFD73D09DB}"/>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059FFDD1-4EA8-BB06-1D60-984F3F69A913}"/>
              </a:ext>
            </a:extLst>
          </p:cNvPr>
          <p:cNvSpPr txBox="1"/>
          <p:nvPr/>
        </p:nvSpPr>
        <p:spPr>
          <a:xfrm>
            <a:off x="1251682" y="314698"/>
            <a:ext cx="8935334" cy="6924973"/>
          </a:xfrm>
          <a:prstGeom prst="rect">
            <a:avLst/>
          </a:prstGeom>
          <a:noFill/>
        </p:spPr>
        <p:txBody>
          <a:bodyPr wrap="square" rtlCol="0">
            <a:spAutoFit/>
          </a:bodyPr>
          <a:lstStyle/>
          <a:p>
            <a:r>
              <a:rPr lang="en-US" sz="3200" b="1" dirty="0">
                <a:solidFill>
                  <a:srgbClr val="3DAA73"/>
                </a:solidFill>
                <a:latin typeface="Arial Bold"/>
                <a:cs typeface="Arial Bold"/>
                <a:sym typeface="Arial Bold"/>
              </a:rPr>
              <a:t>Universal Active List</a:t>
            </a:r>
          </a:p>
          <a:p>
            <a:pPr marL="342900" indent="-342900">
              <a:buFont typeface="Wingdings" panose="05000000000000000000" pitchFamily="2" charset="2"/>
              <a:buChar char="Ø"/>
            </a:pPr>
            <a:endParaRPr lang="en-AU" sz="2000" dirty="0"/>
          </a:p>
          <a:p>
            <a:pPr marL="342900" indent="-342900">
              <a:buFont typeface="Wingdings" panose="05000000000000000000" pitchFamily="2" charset="2"/>
              <a:buChar char="Ø"/>
            </a:pPr>
            <a:r>
              <a:rPr lang="en-AU" sz="2000" dirty="0"/>
              <a:t>Home screen &gt;menu “General” &gt;“Universal Active List</a:t>
            </a:r>
          </a:p>
          <a:p>
            <a:pPr marL="342900" indent="-342900">
              <a:buFont typeface="Wingdings" panose="05000000000000000000" pitchFamily="2" charset="2"/>
              <a:buChar char="Ø"/>
            </a:pPr>
            <a:r>
              <a:rPr lang="en-AU" sz="2000" dirty="0"/>
              <a:t>Use the Universal Active list to check for clients who are overdue for their KAS visit at a site</a:t>
            </a:r>
          </a:p>
          <a:p>
            <a:pPr marL="342900" indent="-342900">
              <a:buFont typeface="Wingdings" panose="05000000000000000000" pitchFamily="2" charset="2"/>
              <a:buChar char="Ø"/>
            </a:pPr>
            <a:r>
              <a:rPr lang="en-AU" sz="2000" dirty="0"/>
              <a:t>Choose Site &gt; </a:t>
            </a:r>
            <a:r>
              <a:rPr lang="en-AU" sz="2000" b="1" dirty="0">
                <a:solidFill>
                  <a:srgbClr val="FF0000"/>
                </a:solidFill>
              </a:rPr>
              <a:t>Collins Centre</a:t>
            </a:r>
          </a:p>
          <a:p>
            <a:pPr marL="342900" indent="-342900">
              <a:buFont typeface="Wingdings" panose="05000000000000000000" pitchFamily="2" charset="2"/>
              <a:buChar char="Ø"/>
            </a:pPr>
            <a:r>
              <a:rPr lang="en-AU" sz="2000" dirty="0"/>
              <a:t>Age &gt; </a:t>
            </a:r>
            <a:r>
              <a:rPr lang="en-AU" sz="2000" b="1" dirty="0">
                <a:solidFill>
                  <a:srgbClr val="FF0000"/>
                </a:solidFill>
              </a:rPr>
              <a:t>12m KAS</a:t>
            </a:r>
          </a:p>
          <a:p>
            <a:pPr marL="342900" indent="-342900">
              <a:buFont typeface="Wingdings" panose="05000000000000000000" pitchFamily="2" charset="2"/>
              <a:buChar char="Ø"/>
            </a:pPr>
            <a:r>
              <a:rPr lang="en-AU" sz="2000" dirty="0"/>
              <a:t>Click</a:t>
            </a:r>
            <a:r>
              <a:rPr lang="en-AU" sz="2000" b="1" dirty="0">
                <a:solidFill>
                  <a:srgbClr val="FF0000"/>
                </a:solidFill>
              </a:rPr>
              <a:t> </a:t>
            </a:r>
            <a:r>
              <a:rPr lang="en-AU" sz="2000" dirty="0"/>
              <a:t>&gt;</a:t>
            </a:r>
            <a:r>
              <a:rPr lang="en-AU" sz="2000" b="1" dirty="0">
                <a:solidFill>
                  <a:srgbClr val="FF0000"/>
                </a:solidFill>
              </a:rPr>
              <a:t> Search</a:t>
            </a: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endParaRPr lang="en-AU" sz="2000" b="1" dirty="0">
              <a:solidFill>
                <a:srgbClr val="FF0000"/>
              </a:solidFill>
            </a:endParaRPr>
          </a:p>
          <a:p>
            <a:pPr marL="342900" indent="-342900">
              <a:buFont typeface="Wingdings" panose="05000000000000000000" pitchFamily="2" charset="2"/>
              <a:buChar char="Ø"/>
            </a:pPr>
            <a:r>
              <a:rPr lang="en-AU" sz="2000" dirty="0"/>
              <a:t>VIMEO  - </a:t>
            </a:r>
            <a:r>
              <a:rPr lang="en-AU" sz="2000" dirty="0">
                <a:hlinkClick r:id="rId4"/>
              </a:rPr>
              <a:t>https://vimeo.com/432022192</a:t>
            </a:r>
            <a:endParaRPr lang="en-AU" sz="2000" dirty="0"/>
          </a:p>
          <a:p>
            <a:pPr marL="342900" indent="-342900">
              <a:buFont typeface="Wingdings" panose="05000000000000000000" pitchFamily="2" charset="2"/>
              <a:buChar char="Ø"/>
            </a:pPr>
            <a:endParaRPr lang="en-AU" sz="2000" b="1" dirty="0">
              <a:solidFill>
                <a:srgbClr val="FF0000"/>
              </a:solidFill>
            </a:endParaRPr>
          </a:p>
          <a:p>
            <a:r>
              <a:rPr lang="en-US" sz="2000" dirty="0"/>
              <a:t> </a:t>
            </a:r>
          </a:p>
          <a:p>
            <a:endParaRPr lang="en-US" sz="2000" dirty="0"/>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DA9CD389-CF56-46D5-9242-5C6E114D4EC1}"/>
              </a:ext>
            </a:extLst>
          </p:cNvPr>
          <p:cNvPicPr>
            <a:picLocks noChangeAspect="1"/>
          </p:cNvPicPr>
          <p:nvPr/>
        </p:nvPicPr>
        <p:blipFill>
          <a:blip r:embed="rId5"/>
          <a:stretch>
            <a:fillRect/>
          </a:stretch>
        </p:blipFill>
        <p:spPr>
          <a:xfrm>
            <a:off x="3953846" y="2549325"/>
            <a:ext cx="7281504" cy="2711560"/>
          </a:xfrm>
          <a:prstGeom prst="rect">
            <a:avLst/>
          </a:prstGeom>
        </p:spPr>
      </p:pic>
    </p:spTree>
    <p:extLst>
      <p:ext uri="{BB962C8B-B14F-4D97-AF65-F5344CB8AC3E}">
        <p14:creationId xmlns:p14="http://schemas.microsoft.com/office/powerpoint/2010/main" val="3600482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A0CE-DFB7-EE40-14E4-88B964C4010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E9CD40B-9299-B032-FDD3-C1ACB1B4938A}"/>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E1BD616-0C24-6CD5-B8C0-9B4846F7C804}"/>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918AAD3-B4B4-B520-83BA-18E73D71D2C6}"/>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B01292A2-7638-257D-6BF8-B242D27BB74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ED98EEA-5165-F55D-64EA-1DC3B155EFB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3224432-69F7-AE84-AFD4-8858403649B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B1F2E2F-EB9B-846A-9A36-36ABDFBF30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ACF3171C-75D2-5850-B98A-223CC20D37C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April 2025</a:t>
              </a:r>
            </a:p>
          </p:txBody>
        </p:sp>
      </p:grpSp>
      <p:sp>
        <p:nvSpPr>
          <p:cNvPr id="2" name="Rectangle 1">
            <a:extLst>
              <a:ext uri="{FF2B5EF4-FFF2-40B4-BE49-F238E27FC236}">
                <a16:creationId xmlns:a16="http://schemas.microsoft.com/office/drawing/2014/main" id="{EFE03EB5-F0F7-7B70-13C2-2C91C21D2E59}"/>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0CED550-4089-E293-2A9A-EE5193AEFB91}"/>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942E144D-D710-4C86-E193-4B6DFA80E8B2}"/>
              </a:ext>
            </a:extLst>
          </p:cNvPr>
          <p:cNvSpPr txBox="1"/>
          <p:nvPr/>
        </p:nvSpPr>
        <p:spPr>
          <a:xfrm>
            <a:off x="1045029" y="321345"/>
            <a:ext cx="9399227" cy="5878532"/>
          </a:xfrm>
          <a:prstGeom prst="rect">
            <a:avLst/>
          </a:prstGeom>
          <a:noFill/>
        </p:spPr>
        <p:txBody>
          <a:bodyPr wrap="square" rtlCol="0">
            <a:spAutoFit/>
          </a:bodyPr>
          <a:lstStyle/>
          <a:p>
            <a:r>
              <a:rPr lang="en-US" sz="2400" b="1" dirty="0">
                <a:solidFill>
                  <a:srgbClr val="3DAA73"/>
                </a:solidFill>
                <a:latin typeface="Arial Bold"/>
                <a:cs typeface="Arial Bold"/>
                <a:sym typeface="Arial Bold"/>
              </a:rPr>
              <a:t>Sorting the Universal Active List </a:t>
            </a:r>
          </a:p>
          <a:p>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r>
              <a:rPr lang="en-US" sz="2000" dirty="0"/>
              <a:t> </a:t>
            </a:r>
            <a:r>
              <a:rPr lang="en-AU" sz="2000" dirty="0"/>
              <a:t>Click on first drop down sorted by menu</a:t>
            </a:r>
          </a:p>
          <a:p>
            <a:pPr marL="342900" indent="-342900">
              <a:buFont typeface="Wingdings" panose="05000000000000000000" pitchFamily="2" charset="2"/>
              <a:buChar char="Ø"/>
            </a:pPr>
            <a:r>
              <a:rPr lang="en-AU" sz="2000" dirty="0"/>
              <a:t>Choose </a:t>
            </a:r>
            <a:r>
              <a:rPr lang="en-AU" sz="2000" b="1" dirty="0">
                <a:solidFill>
                  <a:srgbClr val="FF0000"/>
                </a:solidFill>
              </a:rPr>
              <a:t>Age </a:t>
            </a:r>
            <a:r>
              <a:rPr lang="en-AU" sz="2000" dirty="0"/>
              <a:t>– this is usually the easiest menu to sort by.</a:t>
            </a:r>
          </a:p>
          <a:p>
            <a:pPr marL="342900" indent="-342900">
              <a:buFont typeface="Wingdings" panose="05000000000000000000" pitchFamily="2" charset="2"/>
              <a:buChar char="Ø"/>
            </a:pPr>
            <a:r>
              <a:rPr lang="en-AU" sz="2000" dirty="0"/>
              <a:t>Click </a:t>
            </a:r>
            <a:r>
              <a:rPr lang="en-AU" sz="2000" b="1" dirty="0">
                <a:solidFill>
                  <a:srgbClr val="FF0000"/>
                </a:solidFill>
              </a:rPr>
              <a:t>Search</a:t>
            </a:r>
            <a:r>
              <a:rPr lang="en-AU" sz="2000" dirty="0"/>
              <a:t> to sort.</a:t>
            </a: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endParaRPr lang="en-US" sz="2000" b="1" dirty="0">
              <a:solidFill>
                <a:srgbClr val="3DAA73"/>
              </a:solidFill>
              <a:latin typeface="Arial Bold"/>
              <a:cs typeface="Arial Bold"/>
              <a:sym typeface="Arial Bold"/>
            </a:endParaRPr>
          </a:p>
          <a:p>
            <a:pPr marL="342900" indent="-342900">
              <a:buFont typeface="Wingdings" panose="05000000000000000000" pitchFamily="2" charset="2"/>
              <a:buChar char="Ø"/>
            </a:pPr>
            <a:r>
              <a:rPr lang="en-AU" sz="2000" dirty="0"/>
              <a:t>List of clients overdue for visit will be appear sorted by Age.</a:t>
            </a:r>
            <a:endParaRPr lang="en-US" sz="2000" dirty="0"/>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935BE344-2776-E5C4-2038-EF17ABCAC9A8}"/>
              </a:ext>
            </a:extLst>
          </p:cNvPr>
          <p:cNvPicPr>
            <a:picLocks noChangeAspect="1"/>
          </p:cNvPicPr>
          <p:nvPr/>
        </p:nvPicPr>
        <p:blipFill>
          <a:blip r:embed="rId4"/>
          <a:stretch>
            <a:fillRect/>
          </a:stretch>
        </p:blipFill>
        <p:spPr>
          <a:xfrm>
            <a:off x="4636456" y="2105620"/>
            <a:ext cx="5905504" cy="2857348"/>
          </a:xfrm>
          <a:prstGeom prst="rect">
            <a:avLst/>
          </a:prstGeom>
        </p:spPr>
      </p:pic>
    </p:spTree>
    <p:extLst>
      <p:ext uri="{BB962C8B-B14F-4D97-AF65-F5344CB8AC3E}">
        <p14:creationId xmlns:p14="http://schemas.microsoft.com/office/powerpoint/2010/main" val="4021057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11097</TotalTime>
  <Words>2384</Words>
  <Application>Microsoft Office PowerPoint</Application>
  <PresentationFormat>Widescreen</PresentationFormat>
  <Paragraphs>284</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Arial Bold</vt:lpstr>
      <vt:lpstr>Bradley Hand ITC</vt:lpstr>
      <vt:lpstr>Calibri</vt:lpstr>
      <vt:lpstr>Wingdings</vt:lpstr>
      <vt:lpstr>Wingdings 3</vt:lpstr>
      <vt:lpstr>Office Theme</vt:lpstr>
      <vt:lpstr> </vt:lpstr>
      <vt:lpstr>PowerPoint Presentation</vt:lpstr>
      <vt:lpstr> </vt:lpstr>
      <vt:lpstr>PowerPoint Presentation</vt:lpstr>
      <vt:lpstr>PowerPoint Presentation</vt:lpstr>
      <vt:lpstr> </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1</cp:revision>
  <dcterms:created xsi:type="dcterms:W3CDTF">2025-03-23T22:23:36Z</dcterms:created>
  <dcterms:modified xsi:type="dcterms:W3CDTF">2025-04-11T06:05:20Z</dcterms:modified>
</cp:coreProperties>
</file>