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4" r:id="rId6"/>
    <p:sldId id="257" r:id="rId7"/>
    <p:sldId id="258" r:id="rId8"/>
    <p:sldId id="259" r:id="rId9"/>
    <p:sldId id="283"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85" r:id="rId25"/>
    <p:sldId id="274" r:id="rId26"/>
    <p:sldId id="286" r:id="rId27"/>
    <p:sldId id="275" r:id="rId28"/>
    <p:sldId id="287" r:id="rId29"/>
    <p:sldId id="276" r:id="rId30"/>
    <p:sldId id="277" r:id="rId31"/>
    <p:sldId id="278" r:id="rId32"/>
    <p:sldId id="279" r:id="rId33"/>
    <p:sldId id="280" r:id="rId34"/>
    <p:sldId id="281" r:id="rId35"/>
    <p:sldId id="288"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A5125-12D2-4C78-9AC7-1C44F3E27BD3}"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68120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A5125-12D2-4C78-9AC7-1C44F3E27BD3}"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144703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A5125-12D2-4C78-9AC7-1C44F3E27BD3}"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64504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A5125-12D2-4C78-9AC7-1C44F3E27BD3}"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70431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A5125-12D2-4C78-9AC7-1C44F3E27BD3}"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255422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A5125-12D2-4C78-9AC7-1C44F3E27BD3}"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95227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A5125-12D2-4C78-9AC7-1C44F3E27BD3}"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249158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A5125-12D2-4C78-9AC7-1C44F3E27BD3}"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39933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A5125-12D2-4C78-9AC7-1C44F3E27BD3}"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15190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A5125-12D2-4C78-9AC7-1C44F3E27BD3}"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19765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A5125-12D2-4C78-9AC7-1C44F3E27BD3}"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BF25F-C68F-466A-A613-F12A1A6717EA}" type="slidenum">
              <a:rPr lang="en-US" smtClean="0"/>
              <a:t>‹#›</a:t>
            </a:fld>
            <a:endParaRPr lang="en-US"/>
          </a:p>
        </p:txBody>
      </p:sp>
    </p:spTree>
    <p:extLst>
      <p:ext uri="{BB962C8B-B14F-4D97-AF65-F5344CB8AC3E}">
        <p14:creationId xmlns:p14="http://schemas.microsoft.com/office/powerpoint/2010/main" val="387191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A5125-12D2-4C78-9AC7-1C44F3E27BD3}" type="datetimeFigureOut">
              <a:rPr lang="en-US" smtClean="0"/>
              <a:t>3/20/2018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BF25F-C68F-466A-A613-F12A1A6717EA}"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602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b="1" dirty="0" smtClean="0"/>
              <a:t>Gender is not a dirty word</a:t>
            </a:r>
            <a:r>
              <a:rPr lang="en-US" dirty="0" smtClean="0"/>
              <a:t/>
            </a:r>
            <a:br>
              <a:rPr lang="en-US" dirty="0" smtClean="0"/>
            </a:br>
            <a:r>
              <a:rPr lang="en-US" dirty="0" smtClean="0"/>
              <a:t/>
            </a:r>
            <a:br>
              <a:rPr lang="en-US" dirty="0" smtClean="0"/>
            </a:br>
            <a:r>
              <a:rPr lang="en-US" dirty="0" smtClean="0"/>
              <a:t>Possibilities and Pitfalls of</a:t>
            </a:r>
            <a:br>
              <a:rPr lang="en-US" dirty="0" smtClean="0"/>
            </a:br>
            <a:r>
              <a:rPr lang="en-US" dirty="0" smtClean="0"/>
              <a:t>Primary Prevention</a:t>
            </a:r>
            <a:br>
              <a:rPr lang="en-US" dirty="0" smtClean="0"/>
            </a:br>
            <a:r>
              <a:rPr lang="en-US" dirty="0" smtClean="0"/>
              <a:t>in the workplace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572000"/>
            <a:ext cx="3155950" cy="1640693"/>
          </a:xfrm>
          <a:prstGeom prst="rect">
            <a:avLst/>
          </a:prstGeom>
        </p:spPr>
      </p:pic>
    </p:spTree>
    <p:extLst>
      <p:ext uri="{BB962C8B-B14F-4D97-AF65-F5344CB8AC3E}">
        <p14:creationId xmlns:p14="http://schemas.microsoft.com/office/powerpoint/2010/main" val="556226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Framework</a:t>
            </a:r>
            <a:endParaRPr lang="en-AU" b="1" dirty="0"/>
          </a:p>
        </p:txBody>
      </p:sp>
      <p:sp>
        <p:nvSpPr>
          <p:cNvPr id="3" name="Content Placeholder 2"/>
          <p:cNvSpPr>
            <a:spLocks noGrp="1"/>
          </p:cNvSpPr>
          <p:nvPr>
            <p:ph idx="1"/>
          </p:nvPr>
        </p:nvSpPr>
        <p:spPr/>
        <p:txBody>
          <a:bodyPr/>
          <a:lstStyle/>
          <a:p>
            <a:pPr marL="0" indent="0">
              <a:buNone/>
            </a:pPr>
            <a:r>
              <a:rPr lang="en-AU" dirty="0" smtClean="0"/>
              <a:t>Butler  explores the way the production and disruption are performed through the physical body.</a:t>
            </a:r>
          </a:p>
          <a:p>
            <a:pPr marL="0" indent="0">
              <a:buNone/>
            </a:pPr>
            <a:endParaRPr lang="en-AU" dirty="0"/>
          </a:p>
          <a:p>
            <a:pPr marL="0" indent="0">
              <a:buNone/>
            </a:pPr>
            <a:r>
              <a:rPr lang="en-AU" dirty="0" smtClean="0"/>
              <a:t>What happens when we think of the organisation as a body where production and disruption are performed?</a:t>
            </a:r>
            <a:endParaRPr lang="en-AU" dirty="0"/>
          </a:p>
        </p:txBody>
      </p:sp>
    </p:spTree>
    <p:extLst>
      <p:ext uri="{BB962C8B-B14F-4D97-AF65-F5344CB8AC3E}">
        <p14:creationId xmlns:p14="http://schemas.microsoft.com/office/powerpoint/2010/main" val="415179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943" y="3276600"/>
            <a:ext cx="2520315"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b="1" dirty="0" smtClean="0"/>
              <a:t>Workplace Gender Performance</a:t>
            </a:r>
            <a:endParaRPr lang="en-AU" b="1" dirty="0"/>
          </a:p>
        </p:txBody>
      </p:sp>
      <p:sp>
        <p:nvSpPr>
          <p:cNvPr id="3" name="Content Placeholder 2"/>
          <p:cNvSpPr>
            <a:spLocks noGrp="1"/>
          </p:cNvSpPr>
          <p:nvPr>
            <p:ph idx="1"/>
          </p:nvPr>
        </p:nvSpPr>
        <p:spPr/>
        <p:txBody>
          <a:bodyPr/>
          <a:lstStyle/>
          <a:p>
            <a:pPr marL="0" indent="0">
              <a:buNone/>
            </a:pPr>
            <a:r>
              <a:rPr lang="en-AU" b="1" dirty="0" smtClean="0"/>
              <a:t>Allocation of formal roles</a:t>
            </a:r>
          </a:p>
          <a:p>
            <a:r>
              <a:rPr lang="en-AU" dirty="0" smtClean="0"/>
              <a:t>Who does what</a:t>
            </a:r>
          </a:p>
          <a:p>
            <a:r>
              <a:rPr lang="en-AU" dirty="0" smtClean="0"/>
              <a:t>Recruitment / selection / promotion</a:t>
            </a:r>
          </a:p>
          <a:p>
            <a:r>
              <a:rPr lang="en-AU" dirty="0" smtClean="0"/>
              <a:t>The culture of different roles</a:t>
            </a:r>
          </a:p>
          <a:p>
            <a:r>
              <a:rPr lang="en-AU" dirty="0" smtClean="0"/>
              <a:t>Gendered groups</a:t>
            </a:r>
            <a:endParaRPr lang="en-AU" dirty="0"/>
          </a:p>
        </p:txBody>
      </p:sp>
    </p:spTree>
    <p:extLst>
      <p:ext uri="{BB962C8B-B14F-4D97-AF65-F5344CB8AC3E}">
        <p14:creationId xmlns:p14="http://schemas.microsoft.com/office/powerpoint/2010/main" val="2479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Allocation of informal roles</a:t>
            </a:r>
          </a:p>
          <a:p>
            <a:r>
              <a:rPr lang="en-AU" dirty="0" smtClean="0"/>
              <a:t>Committees, project teams, odd jobs</a:t>
            </a:r>
          </a:p>
          <a:p>
            <a:r>
              <a:rPr lang="en-AU" dirty="0" smtClean="0"/>
              <a:t>Valuing and disvaluing of tasks</a:t>
            </a:r>
          </a:p>
          <a:p>
            <a:r>
              <a:rPr lang="en-AU" dirty="0" smtClean="0"/>
              <a:t>Processes of recruitment / selection</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3581400" cy="248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577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The social life of the workplace</a:t>
            </a:r>
          </a:p>
          <a:p>
            <a:r>
              <a:rPr lang="en-AU" dirty="0" smtClean="0"/>
              <a:t>Who takes responsibility </a:t>
            </a:r>
          </a:p>
          <a:p>
            <a:r>
              <a:rPr lang="en-AU" dirty="0" smtClean="0"/>
              <a:t>Types of events organised</a:t>
            </a:r>
          </a:p>
          <a:p>
            <a:r>
              <a:rPr lang="en-AU" dirty="0" smtClean="0"/>
              <a:t>Gendered culture</a:t>
            </a:r>
          </a:p>
          <a:p>
            <a:endParaRPr lang="en-AU" dirty="0" smtClean="0"/>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3924300" cy="229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217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Work-based interactions</a:t>
            </a:r>
          </a:p>
          <a:p>
            <a:r>
              <a:rPr lang="en-AU" dirty="0" smtClean="0"/>
              <a:t>Meeting behaviour (leaning in / leaning out)</a:t>
            </a:r>
          </a:p>
          <a:p>
            <a:r>
              <a:rPr lang="en-AU" dirty="0"/>
              <a:t>Forming / storming / norming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4267200" cy="28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04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Interpersonal relationships</a:t>
            </a:r>
          </a:p>
          <a:p>
            <a:r>
              <a:rPr lang="en-AU" dirty="0" smtClean="0"/>
              <a:t>Gendered groupings</a:t>
            </a:r>
          </a:p>
          <a:p>
            <a:r>
              <a:rPr lang="en-AU" dirty="0" smtClean="0"/>
              <a:t>Friendships</a:t>
            </a:r>
          </a:p>
          <a:p>
            <a:r>
              <a:rPr lang="en-AU" dirty="0" smtClean="0"/>
              <a:t>Social interactions outside of the workplace</a:t>
            </a:r>
            <a:endParaRPr lang="en-AU" dirty="0"/>
          </a:p>
        </p:txBody>
      </p:sp>
    </p:spTree>
    <p:extLst>
      <p:ext uri="{BB962C8B-B14F-4D97-AF65-F5344CB8AC3E}">
        <p14:creationId xmlns:p14="http://schemas.microsoft.com/office/powerpoint/2010/main" val="29804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Non-verbal environment</a:t>
            </a:r>
          </a:p>
          <a:p>
            <a:r>
              <a:rPr lang="en-AU" dirty="0" smtClean="0"/>
              <a:t>Clothes</a:t>
            </a:r>
          </a:p>
          <a:p>
            <a:r>
              <a:rPr lang="en-AU" dirty="0" smtClean="0"/>
              <a:t>Office Décor</a:t>
            </a:r>
          </a:p>
          <a:p>
            <a:r>
              <a:rPr lang="en-AU" dirty="0" smtClean="0"/>
              <a:t>Office Layout (closed offices</a:t>
            </a:r>
          </a:p>
          <a:p>
            <a:pPr marL="0" indent="0">
              <a:buNone/>
            </a:pPr>
            <a:r>
              <a:rPr lang="en-AU" dirty="0"/>
              <a:t>	</a:t>
            </a:r>
            <a:r>
              <a:rPr lang="en-AU" dirty="0" smtClean="0"/>
              <a:t> / open plan desks)</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99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Workplace Gender Performance</a:t>
            </a:r>
          </a:p>
        </p:txBody>
      </p:sp>
      <p:sp>
        <p:nvSpPr>
          <p:cNvPr id="3" name="Content Placeholder 2"/>
          <p:cNvSpPr>
            <a:spLocks noGrp="1"/>
          </p:cNvSpPr>
          <p:nvPr>
            <p:ph idx="1"/>
          </p:nvPr>
        </p:nvSpPr>
        <p:spPr/>
        <p:txBody>
          <a:bodyPr/>
          <a:lstStyle/>
          <a:p>
            <a:pPr marL="0" indent="0">
              <a:buNone/>
            </a:pPr>
            <a:r>
              <a:rPr lang="en-AU" b="1" dirty="0" smtClean="0"/>
              <a:t>Employment conditions</a:t>
            </a:r>
          </a:p>
          <a:p>
            <a:r>
              <a:rPr lang="en-AU" dirty="0" smtClean="0"/>
              <a:t>Full time / part time / casual</a:t>
            </a:r>
          </a:p>
          <a:p>
            <a:r>
              <a:rPr lang="en-AU" dirty="0" smtClean="0"/>
              <a:t>Use of flexible work</a:t>
            </a:r>
          </a:p>
          <a:p>
            <a:r>
              <a:rPr lang="en-AU" dirty="0" smtClean="0"/>
              <a:t>Use of parental leave</a:t>
            </a:r>
          </a:p>
          <a:p>
            <a:r>
              <a:rPr lang="en-AU" dirty="0" smtClean="0"/>
              <a:t>Return to work practices</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00400"/>
            <a:ext cx="34290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28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Workplace Gender Performance</a:t>
            </a:r>
            <a:endParaRPr lang="en-AU" b="1" dirty="0"/>
          </a:p>
        </p:txBody>
      </p:sp>
      <p:sp>
        <p:nvSpPr>
          <p:cNvPr id="3" name="Content Placeholder 2"/>
          <p:cNvSpPr>
            <a:spLocks noGrp="1"/>
          </p:cNvSpPr>
          <p:nvPr>
            <p:ph idx="1"/>
          </p:nvPr>
        </p:nvSpPr>
        <p:spPr/>
        <p:txBody>
          <a:bodyPr/>
          <a:lstStyle/>
          <a:p>
            <a:pPr marL="0" indent="0">
              <a:buNone/>
            </a:pPr>
            <a:r>
              <a:rPr lang="en-AU" b="1" dirty="0" smtClean="0"/>
              <a:t>Language</a:t>
            </a:r>
          </a:p>
          <a:p>
            <a:r>
              <a:rPr lang="en-AU" dirty="0" smtClean="0"/>
              <a:t>Position descriptions</a:t>
            </a:r>
          </a:p>
          <a:p>
            <a:r>
              <a:rPr lang="en-AU" dirty="0" smtClean="0"/>
              <a:t>Formal documents</a:t>
            </a:r>
          </a:p>
          <a:p>
            <a:pPr marL="0" indent="0">
              <a:buNone/>
            </a:pPr>
            <a:endParaRPr lang="en-AU" dirty="0"/>
          </a:p>
        </p:txBody>
      </p:sp>
    </p:spTree>
    <p:extLst>
      <p:ext uri="{BB962C8B-B14F-4D97-AF65-F5344CB8AC3E}">
        <p14:creationId xmlns:p14="http://schemas.microsoft.com/office/powerpoint/2010/main" val="1054240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Possibilities, possibilities!</a:t>
            </a:r>
            <a:endParaRPr lang="en-AU" b="1" dirty="0"/>
          </a:p>
        </p:txBody>
      </p:sp>
      <p:sp>
        <p:nvSpPr>
          <p:cNvPr id="3" name="Content Placeholder 2"/>
          <p:cNvSpPr>
            <a:spLocks noGrp="1"/>
          </p:cNvSpPr>
          <p:nvPr>
            <p:ph idx="1"/>
          </p:nvPr>
        </p:nvSpPr>
        <p:spPr/>
        <p:txBody>
          <a:bodyPr/>
          <a:lstStyle/>
          <a:p>
            <a:pPr marL="0" indent="0">
              <a:buNone/>
            </a:pPr>
            <a:r>
              <a:rPr lang="en-AU" dirty="0" smtClean="0"/>
              <a:t>Drawing attention to the performances</a:t>
            </a:r>
          </a:p>
          <a:p>
            <a:pPr marL="0" indent="0">
              <a:buNone/>
            </a:pPr>
            <a:r>
              <a:rPr lang="en-AU" dirty="0" smtClean="0"/>
              <a:t>Critiquing / deconstructing the performances</a:t>
            </a:r>
          </a:p>
          <a:p>
            <a:pPr marL="0" indent="0">
              <a:buNone/>
            </a:pPr>
            <a:r>
              <a:rPr lang="en-AU" dirty="0" smtClean="0"/>
              <a:t>Disrupting the performances</a:t>
            </a:r>
          </a:p>
          <a:p>
            <a:pPr marL="0" indent="0">
              <a:buNone/>
            </a:pPr>
            <a:r>
              <a:rPr lang="en-AU" dirty="0" smtClean="0"/>
              <a:t>Offering alternative scripts</a:t>
            </a:r>
          </a:p>
          <a:p>
            <a:pPr marL="0" indent="0">
              <a:buNone/>
            </a:pPr>
            <a:r>
              <a:rPr lang="en-AU" dirty="0" smtClean="0"/>
              <a:t>Building individual capacity for deviation</a:t>
            </a:r>
          </a:p>
          <a:p>
            <a:pPr marL="0" indent="0">
              <a:buNone/>
            </a:pPr>
            <a:r>
              <a:rPr lang="en-AU" dirty="0" smtClean="0"/>
              <a:t>Building corporate capacity for deviation</a:t>
            </a:r>
          </a:p>
          <a:p>
            <a:pPr marL="0" indent="0">
              <a:buNone/>
            </a:pPr>
            <a:endParaRPr lang="en-AU" dirty="0"/>
          </a:p>
        </p:txBody>
      </p:sp>
    </p:spTree>
    <p:extLst>
      <p:ext uri="{BB962C8B-B14F-4D97-AF65-F5344CB8AC3E}">
        <p14:creationId xmlns:p14="http://schemas.microsoft.com/office/powerpoint/2010/main" val="20755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609600"/>
            <a:ext cx="716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smtClean="0"/>
              <a:t>Acknowledgement</a:t>
            </a:r>
            <a:endParaRPr lang="en-AU" b="1" dirty="0"/>
          </a:p>
        </p:txBody>
      </p:sp>
      <p:sp>
        <p:nvSpPr>
          <p:cNvPr id="5" name="Content Placeholder 2"/>
          <p:cNvSpPr txBox="1">
            <a:spLocks/>
          </p:cNvSpPr>
          <p:nvPr/>
        </p:nvSpPr>
        <p:spPr>
          <a:xfrm>
            <a:off x="3707904" y="1981200"/>
            <a:ext cx="4750296" cy="13413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dirty="0" smtClean="0"/>
              <a:t>The first peoples of this land.</a:t>
            </a:r>
          </a:p>
          <a:p>
            <a:pPr marL="0" indent="0">
              <a:buFont typeface="Arial" panose="020B0604020202020204" pitchFamily="34" charset="0"/>
              <a:buNone/>
            </a:pPr>
            <a:endParaRPr lang="en-AU"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88840"/>
            <a:ext cx="2088232" cy="13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31" y="3614648"/>
            <a:ext cx="16954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07904" y="3789040"/>
            <a:ext cx="4752528" cy="1384995"/>
          </a:xfrm>
          <a:prstGeom prst="rect">
            <a:avLst/>
          </a:prstGeom>
          <a:noFill/>
        </p:spPr>
        <p:txBody>
          <a:bodyPr wrap="square" rtlCol="0">
            <a:spAutoFit/>
          </a:bodyPr>
          <a:lstStyle/>
          <a:p>
            <a:r>
              <a:rPr lang="en-AU" sz="3300" dirty="0"/>
              <a:t>The first peoples of this work.</a:t>
            </a:r>
          </a:p>
          <a:p>
            <a:endParaRPr lang="en-AU" dirty="0"/>
          </a:p>
        </p:txBody>
      </p:sp>
    </p:spTree>
    <p:extLst>
      <p:ext uri="{BB962C8B-B14F-4D97-AF65-F5344CB8AC3E}">
        <p14:creationId xmlns:p14="http://schemas.microsoft.com/office/powerpoint/2010/main" val="30773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Y Respect Gender Project</a:t>
            </a:r>
            <a:endParaRPr lang="en-AU" b="1" dirty="0"/>
          </a:p>
        </p:txBody>
      </p:sp>
      <p:sp>
        <p:nvSpPr>
          <p:cNvPr id="3" name="Content Placeholder 2"/>
          <p:cNvSpPr>
            <a:spLocks noGrp="1"/>
          </p:cNvSpPr>
          <p:nvPr>
            <p:ph idx="1"/>
          </p:nvPr>
        </p:nvSpPr>
        <p:spPr/>
        <p:txBody>
          <a:bodyPr/>
          <a:lstStyle/>
          <a:p>
            <a:pPr marL="0" indent="0">
              <a:buNone/>
            </a:pPr>
            <a:r>
              <a:rPr lang="en-AU" b="1" dirty="0" smtClean="0"/>
              <a:t>Information / awareness raising / cultural change</a:t>
            </a:r>
          </a:p>
          <a:p>
            <a:r>
              <a:rPr lang="en-AU" dirty="0" smtClean="0"/>
              <a:t>E-newsletters</a:t>
            </a:r>
          </a:p>
          <a:p>
            <a:r>
              <a:rPr lang="en-AU" dirty="0" smtClean="0"/>
              <a:t>Social marketing events (White Ribbon &amp; International Women’s Day)</a:t>
            </a:r>
          </a:p>
          <a:p>
            <a:r>
              <a:rPr lang="en-AU" dirty="0" smtClean="0"/>
              <a:t>Presentations at internal forums</a:t>
            </a:r>
          </a:p>
          <a:p>
            <a:r>
              <a:rPr lang="en-AU" dirty="0" smtClean="0"/>
              <a:t>Induction processes</a:t>
            </a:r>
            <a:endParaRPr lang="en-AU" dirty="0"/>
          </a:p>
        </p:txBody>
      </p:sp>
    </p:spTree>
    <p:extLst>
      <p:ext uri="{BB962C8B-B14F-4D97-AF65-F5344CB8AC3E}">
        <p14:creationId xmlns:p14="http://schemas.microsoft.com/office/powerpoint/2010/main" val="31408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Promotion and Newsletters\Photos\Ashburton WR 2013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50292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4724400"/>
            <a:ext cx="6324600" cy="369332"/>
          </a:xfrm>
          <a:prstGeom prst="rect">
            <a:avLst/>
          </a:prstGeom>
          <a:noFill/>
        </p:spPr>
        <p:txBody>
          <a:bodyPr wrap="square" rtlCol="0">
            <a:spAutoFit/>
          </a:bodyPr>
          <a:lstStyle/>
          <a:p>
            <a:r>
              <a:rPr lang="en-AU" b="1" dirty="0" smtClean="0"/>
              <a:t>Ashburton Pool and Recreation Centre White Ribbon Barbecue</a:t>
            </a:r>
            <a:endParaRPr lang="en-AU" b="1" dirty="0"/>
          </a:p>
        </p:txBody>
      </p:sp>
    </p:spTree>
    <p:extLst>
      <p:ext uri="{BB962C8B-B14F-4D97-AF65-F5344CB8AC3E}">
        <p14:creationId xmlns:p14="http://schemas.microsoft.com/office/powerpoint/2010/main" val="424794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Y Respect Gender Project</a:t>
            </a:r>
          </a:p>
        </p:txBody>
      </p:sp>
      <p:sp>
        <p:nvSpPr>
          <p:cNvPr id="3" name="Content Placeholder 2"/>
          <p:cNvSpPr>
            <a:spLocks noGrp="1"/>
          </p:cNvSpPr>
          <p:nvPr>
            <p:ph idx="1"/>
          </p:nvPr>
        </p:nvSpPr>
        <p:spPr/>
        <p:txBody>
          <a:bodyPr>
            <a:normAutofit fontScale="92500"/>
          </a:bodyPr>
          <a:lstStyle/>
          <a:p>
            <a:pPr marL="0" indent="0">
              <a:buNone/>
            </a:pPr>
            <a:r>
              <a:rPr lang="en-AU" b="1" dirty="0" smtClean="0"/>
              <a:t>Individual capacity building</a:t>
            </a:r>
          </a:p>
          <a:p>
            <a:r>
              <a:rPr lang="en-AU" dirty="0" smtClean="0"/>
              <a:t>Involvement on project team and reference group</a:t>
            </a:r>
          </a:p>
          <a:p>
            <a:r>
              <a:rPr lang="en-AU" dirty="0" smtClean="0"/>
              <a:t>Encouraging staff to attend external training / forums </a:t>
            </a:r>
          </a:p>
          <a:p>
            <a:r>
              <a:rPr lang="en-AU" dirty="0" smtClean="0"/>
              <a:t>Linking individuals to networks / other projects</a:t>
            </a:r>
          </a:p>
          <a:p>
            <a:r>
              <a:rPr lang="en-AU" dirty="0" smtClean="0"/>
              <a:t>Workshops and other training</a:t>
            </a:r>
          </a:p>
          <a:p>
            <a:r>
              <a:rPr lang="en-AU" dirty="0" smtClean="0"/>
              <a:t>Mentoring and support</a:t>
            </a:r>
            <a:endParaRPr lang="en-AU" dirty="0"/>
          </a:p>
        </p:txBody>
      </p:sp>
    </p:spTree>
    <p:extLst>
      <p:ext uri="{BB962C8B-B14F-4D97-AF65-F5344CB8AC3E}">
        <p14:creationId xmlns:p14="http://schemas.microsoft.com/office/powerpoint/2010/main" val="1483422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Promotion and Newsletters\Photos\DSC_04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143000"/>
            <a:ext cx="6096000" cy="404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4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Y Respect Gender Project</a:t>
            </a:r>
          </a:p>
        </p:txBody>
      </p:sp>
      <p:sp>
        <p:nvSpPr>
          <p:cNvPr id="3" name="Content Placeholder 2"/>
          <p:cNvSpPr>
            <a:spLocks noGrp="1"/>
          </p:cNvSpPr>
          <p:nvPr>
            <p:ph idx="1"/>
          </p:nvPr>
        </p:nvSpPr>
        <p:spPr/>
        <p:txBody>
          <a:bodyPr>
            <a:normAutofit fontScale="92500" lnSpcReduction="20000"/>
          </a:bodyPr>
          <a:lstStyle/>
          <a:p>
            <a:pPr marL="0" indent="0">
              <a:buNone/>
            </a:pPr>
            <a:r>
              <a:rPr lang="en-AU" b="1" dirty="0" smtClean="0"/>
              <a:t>Corporate capacity building</a:t>
            </a:r>
          </a:p>
          <a:p>
            <a:r>
              <a:rPr lang="en-AU" dirty="0" smtClean="0"/>
              <a:t>Action-learning pilot sites</a:t>
            </a:r>
          </a:p>
          <a:p>
            <a:r>
              <a:rPr lang="en-AU" dirty="0" smtClean="0"/>
              <a:t>Team based workshops – pilot sites, Children’s Services, youth volunteers, other</a:t>
            </a:r>
          </a:p>
          <a:p>
            <a:r>
              <a:rPr lang="en-AU" dirty="0" smtClean="0"/>
              <a:t>Leadership development (VH course)</a:t>
            </a:r>
          </a:p>
          <a:p>
            <a:r>
              <a:rPr lang="en-AU" dirty="0" smtClean="0"/>
              <a:t>Presentations to Board / Management</a:t>
            </a:r>
          </a:p>
          <a:p>
            <a:r>
              <a:rPr lang="en-AU" dirty="0" smtClean="0"/>
              <a:t>Communications and marketing</a:t>
            </a:r>
          </a:p>
          <a:p>
            <a:r>
              <a:rPr lang="en-AU" dirty="0" smtClean="0"/>
              <a:t>Policy and procedure</a:t>
            </a:r>
          </a:p>
          <a:p>
            <a:r>
              <a:rPr lang="en-AU" dirty="0" smtClean="0"/>
              <a:t>Learning and Development activities</a:t>
            </a:r>
          </a:p>
          <a:p>
            <a:r>
              <a:rPr lang="en-AU" dirty="0" smtClean="0"/>
              <a:t>HR procedures and compliance</a:t>
            </a:r>
          </a:p>
          <a:p>
            <a:pPr marL="0" indent="0">
              <a:buNone/>
            </a:pPr>
            <a:endParaRPr lang="en-AU" dirty="0" smtClean="0"/>
          </a:p>
          <a:p>
            <a:endParaRPr lang="en-AU" dirty="0"/>
          </a:p>
        </p:txBody>
      </p:sp>
    </p:spTree>
    <p:extLst>
      <p:ext uri="{BB962C8B-B14F-4D97-AF65-F5344CB8AC3E}">
        <p14:creationId xmlns:p14="http://schemas.microsoft.com/office/powerpoint/2010/main" val="65821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Promotion and Newsletters\Photos\Ashburton WR 201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6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is not a dirty word!</a:t>
            </a:r>
            <a:endParaRPr lang="en-AU" b="1" dirty="0"/>
          </a:p>
        </p:txBody>
      </p:sp>
      <p:sp>
        <p:nvSpPr>
          <p:cNvPr id="3" name="Content Placeholder 2"/>
          <p:cNvSpPr>
            <a:spLocks noGrp="1"/>
          </p:cNvSpPr>
          <p:nvPr>
            <p:ph idx="1"/>
          </p:nvPr>
        </p:nvSpPr>
        <p:spPr/>
        <p:txBody>
          <a:bodyPr>
            <a:normAutofit fontScale="92500" lnSpcReduction="10000"/>
          </a:bodyPr>
          <a:lstStyle/>
          <a:p>
            <a:r>
              <a:rPr lang="en-AU" dirty="0" smtClean="0"/>
              <a:t>Sex and gender are not the same thing</a:t>
            </a:r>
          </a:p>
          <a:p>
            <a:r>
              <a:rPr lang="en-AU" dirty="0" smtClean="0"/>
              <a:t>Men have a gender too</a:t>
            </a:r>
          </a:p>
          <a:p>
            <a:r>
              <a:rPr lang="en-AU" dirty="0" smtClean="0"/>
              <a:t>Gender intersects with everything</a:t>
            </a:r>
          </a:p>
          <a:p>
            <a:r>
              <a:rPr lang="en-AU" dirty="0" smtClean="0"/>
              <a:t>Gender stereotypes impact men also</a:t>
            </a:r>
          </a:p>
          <a:p>
            <a:r>
              <a:rPr lang="en-AU" dirty="0" smtClean="0"/>
              <a:t>Gender inequality is a real issue</a:t>
            </a:r>
          </a:p>
          <a:p>
            <a:r>
              <a:rPr lang="en-AU" dirty="0" smtClean="0"/>
              <a:t>Gender stereotypes are everywhere</a:t>
            </a:r>
          </a:p>
          <a:p>
            <a:r>
              <a:rPr lang="en-AU" dirty="0" smtClean="0"/>
              <a:t>Gender inequality effects the people you know</a:t>
            </a:r>
          </a:p>
          <a:p>
            <a:r>
              <a:rPr lang="en-AU" dirty="0" smtClean="0"/>
              <a:t>(Gender inequality / stereotypes are social determinants for MVAW)</a:t>
            </a:r>
            <a:endParaRPr lang="en-AU" dirty="0"/>
          </a:p>
        </p:txBody>
      </p:sp>
    </p:spTree>
    <p:extLst>
      <p:ext uri="{BB962C8B-B14F-4D97-AF65-F5344CB8AC3E}">
        <p14:creationId xmlns:p14="http://schemas.microsoft.com/office/powerpoint/2010/main" val="21724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Pitfalls</a:t>
            </a:r>
            <a:endParaRPr lang="en-AU" b="1" dirty="0"/>
          </a:p>
        </p:txBody>
      </p:sp>
      <p:sp>
        <p:nvSpPr>
          <p:cNvPr id="3" name="Content Placeholder 2"/>
          <p:cNvSpPr>
            <a:spLocks noGrp="1"/>
          </p:cNvSpPr>
          <p:nvPr>
            <p:ph idx="1"/>
          </p:nvPr>
        </p:nvSpPr>
        <p:spPr/>
        <p:txBody>
          <a:bodyPr>
            <a:normAutofit fontScale="85000" lnSpcReduction="20000"/>
          </a:bodyPr>
          <a:lstStyle/>
          <a:p>
            <a:r>
              <a:rPr lang="en-AU" dirty="0" smtClean="0"/>
              <a:t>Content of change creates an uneven appetite across the organisation</a:t>
            </a:r>
          </a:p>
          <a:p>
            <a:r>
              <a:rPr lang="en-AU" dirty="0" smtClean="0"/>
              <a:t>Every workplace is a multitude of stages / performances</a:t>
            </a:r>
          </a:p>
          <a:p>
            <a:r>
              <a:rPr lang="en-AU" dirty="0" smtClean="0"/>
              <a:t>Universal approaches have different impacts, targeted approaches are labour intensive</a:t>
            </a:r>
          </a:p>
          <a:p>
            <a:r>
              <a:rPr lang="en-AU" dirty="0" smtClean="0"/>
              <a:t>Competency for conversation about gender is generally low</a:t>
            </a:r>
          </a:p>
          <a:p>
            <a:r>
              <a:rPr lang="en-AU" dirty="0" smtClean="0"/>
              <a:t>Workplace gender performance intersects with performance in other places – home, society</a:t>
            </a:r>
          </a:p>
          <a:p>
            <a:r>
              <a:rPr lang="en-AU" dirty="0" smtClean="0"/>
              <a:t>Broader issues of how work is gendered across society</a:t>
            </a:r>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13932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What are we seeing?</a:t>
            </a:r>
            <a:endParaRPr lang="en-AU" b="1" dirty="0"/>
          </a:p>
        </p:txBody>
      </p:sp>
      <p:sp>
        <p:nvSpPr>
          <p:cNvPr id="3" name="Content Placeholder 2"/>
          <p:cNvSpPr>
            <a:spLocks noGrp="1"/>
          </p:cNvSpPr>
          <p:nvPr>
            <p:ph idx="1"/>
          </p:nvPr>
        </p:nvSpPr>
        <p:spPr/>
        <p:txBody>
          <a:bodyPr/>
          <a:lstStyle/>
          <a:p>
            <a:pPr marL="0" indent="0">
              <a:buNone/>
            </a:pPr>
            <a:r>
              <a:rPr lang="en-AU" b="1" dirty="0" smtClean="0"/>
              <a:t>Change in awareness of gender at an organisational cultural level</a:t>
            </a:r>
          </a:p>
          <a:p>
            <a:r>
              <a:rPr lang="en-AU" dirty="0" smtClean="0"/>
              <a:t>More conversations</a:t>
            </a:r>
          </a:p>
          <a:p>
            <a:r>
              <a:rPr lang="en-AU" dirty="0" smtClean="0"/>
              <a:t>‘This is something we are doing’</a:t>
            </a:r>
          </a:p>
          <a:p>
            <a:r>
              <a:rPr lang="en-AU" dirty="0" smtClean="0"/>
              <a:t>What get’s noticed</a:t>
            </a:r>
          </a:p>
          <a:p>
            <a:pPr marL="0" indent="0">
              <a:buNone/>
            </a:pPr>
            <a:endParaRPr lang="en-AU" dirty="0"/>
          </a:p>
        </p:txBody>
      </p:sp>
    </p:spTree>
    <p:extLst>
      <p:ext uri="{BB962C8B-B14F-4D97-AF65-F5344CB8AC3E}">
        <p14:creationId xmlns:p14="http://schemas.microsoft.com/office/powerpoint/2010/main" val="6587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What are we seeing?</a:t>
            </a:r>
          </a:p>
        </p:txBody>
      </p:sp>
      <p:sp>
        <p:nvSpPr>
          <p:cNvPr id="3" name="Content Placeholder 2"/>
          <p:cNvSpPr>
            <a:spLocks noGrp="1"/>
          </p:cNvSpPr>
          <p:nvPr>
            <p:ph idx="1"/>
          </p:nvPr>
        </p:nvSpPr>
        <p:spPr/>
        <p:txBody>
          <a:bodyPr/>
          <a:lstStyle/>
          <a:p>
            <a:pPr marL="0" indent="0">
              <a:buNone/>
            </a:pPr>
            <a:r>
              <a:rPr lang="en-AU" b="1" dirty="0" smtClean="0"/>
              <a:t>Variability of readiness</a:t>
            </a:r>
          </a:p>
          <a:p>
            <a:r>
              <a:rPr lang="en-AU" dirty="0" smtClean="0"/>
              <a:t>Smaller sites with fewer staff</a:t>
            </a:r>
          </a:p>
          <a:p>
            <a:r>
              <a:rPr lang="en-AU" dirty="0" smtClean="0"/>
              <a:t>Children’s Services</a:t>
            </a:r>
          </a:p>
          <a:p>
            <a:r>
              <a:rPr lang="en-AU" dirty="0" smtClean="0"/>
              <a:t>Younger men</a:t>
            </a:r>
          </a:p>
          <a:p>
            <a:r>
              <a:rPr lang="en-AU" dirty="0" smtClean="0"/>
              <a:t>Men and women lower down the system</a:t>
            </a:r>
          </a:p>
          <a:p>
            <a:r>
              <a:rPr lang="en-AU" dirty="0" smtClean="0"/>
              <a:t>Men and women dealing with other workplace culture issues</a:t>
            </a:r>
            <a:endParaRPr lang="en-AU" dirty="0"/>
          </a:p>
        </p:txBody>
      </p:sp>
    </p:spTree>
    <p:extLst>
      <p:ext uri="{BB962C8B-B14F-4D97-AF65-F5344CB8AC3E}">
        <p14:creationId xmlns:p14="http://schemas.microsoft.com/office/powerpoint/2010/main" val="153860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009775" cy="857250"/>
          </a:xfrm>
          <a:prstGeom prst="rect">
            <a:avLst/>
          </a:prstGeom>
          <a:noFill/>
          <a:ln>
            <a:noFill/>
          </a:ln>
        </p:spPr>
      </p:pic>
      <p:sp>
        <p:nvSpPr>
          <p:cNvPr id="2" name="Title 1"/>
          <p:cNvSpPr>
            <a:spLocks noGrp="1"/>
          </p:cNvSpPr>
          <p:nvPr>
            <p:ph type="title"/>
          </p:nvPr>
        </p:nvSpPr>
        <p:spPr/>
        <p:txBody>
          <a:bodyPr/>
          <a:lstStyle/>
          <a:p>
            <a:r>
              <a:rPr lang="en-AU" b="1" dirty="0" smtClean="0"/>
              <a:t>Y Respect Gender Project</a:t>
            </a:r>
            <a:endParaRPr lang="en-AU" b="1" dirty="0"/>
          </a:p>
        </p:txBody>
      </p:sp>
      <p:sp>
        <p:nvSpPr>
          <p:cNvPr id="3" name="Content Placeholder 2"/>
          <p:cNvSpPr>
            <a:spLocks noGrp="1"/>
          </p:cNvSpPr>
          <p:nvPr>
            <p:ph idx="1"/>
          </p:nvPr>
        </p:nvSpPr>
        <p:spPr/>
        <p:txBody>
          <a:bodyPr/>
          <a:lstStyle/>
          <a:p>
            <a:pPr marL="0" indent="0">
              <a:buNone/>
            </a:pPr>
            <a:r>
              <a:rPr lang="en-AU" b="1" dirty="0" err="1" smtClean="0"/>
              <a:t>VicHealth</a:t>
            </a:r>
            <a:r>
              <a:rPr lang="en-AU" b="1" dirty="0" smtClean="0"/>
              <a:t> Creating Healthy Workplaces Program</a:t>
            </a:r>
          </a:p>
          <a:p>
            <a:r>
              <a:rPr lang="en-AU" dirty="0" smtClean="0"/>
              <a:t>Stress Pilot Project</a:t>
            </a:r>
          </a:p>
          <a:p>
            <a:r>
              <a:rPr lang="en-AU" dirty="0" smtClean="0"/>
              <a:t>Prolonged Sitting Pilot Project</a:t>
            </a:r>
          </a:p>
          <a:p>
            <a:r>
              <a:rPr lang="en-AU" dirty="0" smtClean="0"/>
              <a:t>Alcohol related harm pilot project</a:t>
            </a:r>
          </a:p>
          <a:p>
            <a:r>
              <a:rPr lang="en-AU" dirty="0" smtClean="0"/>
              <a:t>Race-based discrimination pilot project</a:t>
            </a:r>
          </a:p>
          <a:p>
            <a:r>
              <a:rPr lang="en-AU" b="1" dirty="0" smtClean="0">
                <a:solidFill>
                  <a:srgbClr val="FF0000"/>
                </a:solidFill>
              </a:rPr>
              <a:t>Violence against  women pilot project</a:t>
            </a:r>
            <a:endParaRPr lang="en-AU" b="1" dirty="0">
              <a:solidFill>
                <a:srgbClr val="FF0000"/>
              </a:solidFill>
            </a:endParaRPr>
          </a:p>
        </p:txBody>
      </p:sp>
    </p:spTree>
    <p:extLst>
      <p:ext uri="{BB962C8B-B14F-4D97-AF65-F5344CB8AC3E}">
        <p14:creationId xmlns:p14="http://schemas.microsoft.com/office/powerpoint/2010/main" val="642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What are we seeing?</a:t>
            </a:r>
          </a:p>
        </p:txBody>
      </p:sp>
      <p:sp>
        <p:nvSpPr>
          <p:cNvPr id="3" name="Content Placeholder 2"/>
          <p:cNvSpPr>
            <a:spLocks noGrp="1"/>
          </p:cNvSpPr>
          <p:nvPr>
            <p:ph idx="1"/>
          </p:nvPr>
        </p:nvSpPr>
        <p:spPr/>
        <p:txBody>
          <a:bodyPr/>
          <a:lstStyle/>
          <a:p>
            <a:pPr marL="0" indent="0">
              <a:buNone/>
            </a:pPr>
            <a:r>
              <a:rPr lang="en-AU" b="1" dirty="0" smtClean="0"/>
              <a:t>Beginnings of integration into systems</a:t>
            </a:r>
          </a:p>
          <a:p>
            <a:r>
              <a:rPr lang="en-AU" dirty="0" smtClean="0"/>
              <a:t>Induction</a:t>
            </a:r>
          </a:p>
          <a:p>
            <a:r>
              <a:rPr lang="en-AU" dirty="0" smtClean="0"/>
              <a:t>HR procedures</a:t>
            </a:r>
          </a:p>
          <a:p>
            <a:r>
              <a:rPr lang="en-AU" dirty="0" smtClean="0"/>
              <a:t>Learning and Development</a:t>
            </a:r>
          </a:p>
          <a:p>
            <a:r>
              <a:rPr lang="en-AU" dirty="0" smtClean="0"/>
              <a:t>Risk and HSO</a:t>
            </a:r>
          </a:p>
          <a:p>
            <a:r>
              <a:rPr lang="en-AU" dirty="0" smtClean="0"/>
              <a:t>Informal mentoring</a:t>
            </a:r>
            <a:endParaRPr lang="en-AU" dirty="0"/>
          </a:p>
        </p:txBody>
      </p:sp>
    </p:spTree>
    <p:extLst>
      <p:ext uri="{BB962C8B-B14F-4D97-AF65-F5344CB8AC3E}">
        <p14:creationId xmlns:p14="http://schemas.microsoft.com/office/powerpoint/2010/main" val="3119973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What are we seeing?</a:t>
            </a:r>
          </a:p>
        </p:txBody>
      </p:sp>
      <p:sp>
        <p:nvSpPr>
          <p:cNvPr id="3" name="Content Placeholder 2"/>
          <p:cNvSpPr>
            <a:spLocks noGrp="1"/>
          </p:cNvSpPr>
          <p:nvPr>
            <p:ph idx="1"/>
          </p:nvPr>
        </p:nvSpPr>
        <p:spPr/>
        <p:txBody>
          <a:bodyPr/>
          <a:lstStyle/>
          <a:p>
            <a:pPr marL="0" indent="0">
              <a:buNone/>
            </a:pPr>
            <a:r>
              <a:rPr lang="en-AU" b="1" dirty="0" smtClean="0"/>
              <a:t>Specific examples</a:t>
            </a:r>
          </a:p>
          <a:p>
            <a:r>
              <a:rPr lang="en-AU" dirty="0" smtClean="0"/>
              <a:t>Children’s services staff</a:t>
            </a:r>
          </a:p>
          <a:p>
            <a:r>
              <a:rPr lang="en-AU" dirty="0" smtClean="0"/>
              <a:t>Posters</a:t>
            </a:r>
          </a:p>
          <a:p>
            <a:r>
              <a:rPr lang="en-AU" dirty="0" smtClean="0"/>
              <a:t>Competence / confidence</a:t>
            </a:r>
          </a:p>
          <a:p>
            <a:r>
              <a:rPr lang="en-AU" dirty="0" smtClean="0"/>
              <a:t>Inclusive practices</a:t>
            </a:r>
          </a:p>
          <a:p>
            <a:r>
              <a:rPr lang="en-AU" dirty="0" smtClean="0"/>
              <a:t>Guys</a:t>
            </a:r>
            <a:endParaRPr lang="en-AU" dirty="0"/>
          </a:p>
        </p:txBody>
      </p:sp>
      <p:pic>
        <p:nvPicPr>
          <p:cNvPr id="10242" name="Picture 2" descr="C:\Users\sholmes\AppData\Local\Microsoft\Windows\Temporary Internet Files\Content.Outlook\BRJ54HTF\Les Mills BodyAtt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905000"/>
            <a:ext cx="2400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27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55000" lnSpcReduction="20000"/>
          </a:bodyPr>
          <a:lstStyle/>
          <a:p>
            <a:pPr marL="0" indent="0">
              <a:buNone/>
            </a:pPr>
            <a:r>
              <a:rPr lang="en-AU" dirty="0"/>
              <a:t>Hi Scott,</a:t>
            </a:r>
          </a:p>
          <a:p>
            <a:pPr marL="0" indent="0">
              <a:buNone/>
            </a:pPr>
            <a:r>
              <a:rPr lang="en-AU" dirty="0"/>
              <a:t> </a:t>
            </a:r>
          </a:p>
          <a:p>
            <a:pPr marL="0" indent="0">
              <a:buNone/>
            </a:pPr>
            <a:r>
              <a:rPr lang="en-AU" dirty="0"/>
              <a:t>I often refer to a group of people including men and women to ‘Guys’. My daughter who is 9 also says ‘hey guys’ when she talks to her group buddies (who are all female).</a:t>
            </a:r>
          </a:p>
          <a:p>
            <a:pPr marL="0" indent="0">
              <a:buNone/>
            </a:pPr>
            <a:r>
              <a:rPr lang="en-AU" dirty="0"/>
              <a:t> </a:t>
            </a:r>
          </a:p>
          <a:p>
            <a:pPr marL="0" indent="0">
              <a:buNone/>
            </a:pPr>
            <a:r>
              <a:rPr lang="en-AU" dirty="0"/>
              <a:t>Is ‘Guys’ and acceptable, modern way to address a group of men and women, girls or boys these days? Culturally it seems acceptable and not offensive.</a:t>
            </a:r>
          </a:p>
          <a:p>
            <a:pPr marL="0" indent="0">
              <a:buNone/>
            </a:pPr>
            <a:r>
              <a:rPr lang="en-AU" dirty="0"/>
              <a:t> </a:t>
            </a:r>
          </a:p>
          <a:p>
            <a:pPr marL="0" indent="0">
              <a:buNone/>
            </a:pPr>
            <a:r>
              <a:rPr lang="en-AU" dirty="0"/>
              <a:t>Or is it better that we start to phase out this type of general grouping of people under context that maybe men are the dominant gender and everyone automatically forms part of that group?</a:t>
            </a:r>
          </a:p>
          <a:p>
            <a:pPr marL="0" indent="0">
              <a:buNone/>
            </a:pPr>
            <a:r>
              <a:rPr lang="en-AU" dirty="0"/>
              <a:t> </a:t>
            </a:r>
          </a:p>
          <a:p>
            <a:pPr marL="0" indent="0">
              <a:buNone/>
            </a:pPr>
            <a:r>
              <a:rPr lang="en-AU" dirty="0"/>
              <a:t>I was about to send a message to my management team which includes two ladies, but altered the heading to ‘Team’ vs ‘Guys’… so my gender radar is on!</a:t>
            </a:r>
          </a:p>
          <a:p>
            <a:pPr marL="0" indent="0">
              <a:buNone/>
            </a:pPr>
            <a:r>
              <a:rPr lang="en-AU" dirty="0"/>
              <a:t> </a:t>
            </a:r>
          </a:p>
          <a:p>
            <a:pPr marL="0" indent="0">
              <a:buNone/>
            </a:pPr>
            <a:r>
              <a:rPr lang="en-AU" dirty="0"/>
              <a:t>P.S. if you want to share this as an interesting staff news content, feel free to do so. The fact that we are talking about these things are a good sign your awareness program is working!</a:t>
            </a:r>
          </a:p>
          <a:p>
            <a:endParaRPr lang="en-AU" dirty="0"/>
          </a:p>
        </p:txBody>
      </p:sp>
    </p:spTree>
    <p:extLst>
      <p:ext uri="{BB962C8B-B14F-4D97-AF65-F5344CB8AC3E}">
        <p14:creationId xmlns:p14="http://schemas.microsoft.com/office/powerpoint/2010/main" val="1542754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Conclusion</a:t>
            </a:r>
            <a:endParaRPr lang="en-AU" b="1" dirty="0"/>
          </a:p>
        </p:txBody>
      </p:sp>
      <p:sp>
        <p:nvSpPr>
          <p:cNvPr id="3" name="Content Placeholder 2"/>
          <p:cNvSpPr>
            <a:spLocks noGrp="1"/>
          </p:cNvSpPr>
          <p:nvPr>
            <p:ph idx="1"/>
          </p:nvPr>
        </p:nvSpPr>
        <p:spPr/>
        <p:txBody>
          <a:bodyPr/>
          <a:lstStyle/>
          <a:p>
            <a:r>
              <a:rPr lang="en-AU" dirty="0" smtClean="0"/>
              <a:t>Workplaces are an important setting for primary prevention</a:t>
            </a:r>
          </a:p>
          <a:p>
            <a:r>
              <a:rPr lang="en-AU" dirty="0" smtClean="0"/>
              <a:t>Workplaces are complex settings</a:t>
            </a:r>
          </a:p>
          <a:p>
            <a:r>
              <a:rPr lang="en-AU" dirty="0" smtClean="0"/>
              <a:t>Importance of primary prevention initiatives reinforcing each other</a:t>
            </a:r>
          </a:p>
          <a:p>
            <a:r>
              <a:rPr lang="en-AU" dirty="0" smtClean="0"/>
              <a:t>Importance of focus on gender</a:t>
            </a:r>
          </a:p>
          <a:p>
            <a:endParaRPr lang="en-AU" dirty="0"/>
          </a:p>
        </p:txBody>
      </p:sp>
    </p:spTree>
    <p:extLst>
      <p:ext uri="{BB962C8B-B14F-4D97-AF65-F5344CB8AC3E}">
        <p14:creationId xmlns:p14="http://schemas.microsoft.com/office/powerpoint/2010/main" val="11157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Y Respect Gender Project</a:t>
            </a:r>
            <a:endParaRPr lang="en-AU" b="1" dirty="0"/>
          </a:p>
        </p:txBody>
      </p:sp>
      <p:sp>
        <p:nvSpPr>
          <p:cNvPr id="3" name="Content Placeholder 2"/>
          <p:cNvSpPr>
            <a:spLocks noGrp="1"/>
          </p:cNvSpPr>
          <p:nvPr>
            <p:ph idx="1"/>
          </p:nvPr>
        </p:nvSpPr>
        <p:spPr/>
        <p:txBody>
          <a:bodyPr/>
          <a:lstStyle/>
          <a:p>
            <a:pPr marL="0" indent="0">
              <a:buNone/>
            </a:pPr>
            <a:r>
              <a:rPr lang="en-AU" dirty="0" err="1" smtClean="0"/>
              <a:t>VicHealth</a:t>
            </a:r>
            <a:r>
              <a:rPr lang="en-AU" dirty="0" smtClean="0"/>
              <a:t> Preventing Violence Against Women projects</a:t>
            </a:r>
          </a:p>
          <a:p>
            <a:pPr marL="0" indent="0">
              <a:buNone/>
            </a:pPr>
            <a:r>
              <a:rPr lang="en-AU" dirty="0" smtClean="0"/>
              <a:t>Preventing Violence Against Women Framework</a:t>
            </a: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9" t="-165558" r="-98354" b="-37179"/>
          <a:stretch/>
        </p:blipFill>
        <p:spPr bwMode="auto">
          <a:xfrm>
            <a:off x="0" y="0"/>
            <a:ext cx="1301115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9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Y Respect Gender Project</a:t>
            </a:r>
            <a:endParaRPr lang="en-AU" b="1" dirty="0"/>
          </a:p>
        </p:txBody>
      </p:sp>
      <p:sp>
        <p:nvSpPr>
          <p:cNvPr id="3" name="Content Placeholder 2"/>
          <p:cNvSpPr>
            <a:spLocks noGrp="1"/>
          </p:cNvSpPr>
          <p:nvPr>
            <p:ph idx="1"/>
          </p:nvPr>
        </p:nvSpPr>
        <p:spPr/>
        <p:txBody>
          <a:bodyPr/>
          <a:lstStyle/>
          <a:p>
            <a:pPr marL="0" indent="0">
              <a:buNone/>
            </a:pPr>
            <a:r>
              <a:rPr lang="en-AU" dirty="0" smtClean="0"/>
              <a:t>Evaluated by Australian Research Centre in Sex, Health and Society (ARCSHS)</a:t>
            </a:r>
          </a:p>
          <a:p>
            <a:pPr marL="0" indent="0">
              <a:buNone/>
            </a:pPr>
            <a:endParaRPr lang="en-AU" dirty="0"/>
          </a:p>
          <a:p>
            <a:pPr marL="0" indent="0">
              <a:buNone/>
            </a:pPr>
            <a:r>
              <a:rPr lang="en-AU" dirty="0" smtClean="0"/>
              <a:t>Evaluation still on going</a:t>
            </a:r>
          </a:p>
          <a:p>
            <a:pPr marL="0" indent="0">
              <a:buNone/>
            </a:pPr>
            <a:endParaRPr lang="en-AU" dirty="0"/>
          </a:p>
          <a:p>
            <a:pPr marL="0" indent="0">
              <a:buNone/>
            </a:pPr>
            <a:r>
              <a:rPr lang="en-AU" dirty="0" smtClean="0"/>
              <a:t>Practitioners comments</a:t>
            </a:r>
          </a:p>
          <a:p>
            <a:pPr marL="0" indent="0">
              <a:buNone/>
            </a:pPr>
            <a:endParaRPr lang="en-AU"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419350" cy="1752600"/>
          </a:xfrm>
          <a:prstGeom prst="rect">
            <a:avLst/>
          </a:prstGeom>
          <a:noFill/>
          <a:ln>
            <a:noFill/>
          </a:ln>
        </p:spPr>
      </p:pic>
    </p:spTree>
    <p:extLst>
      <p:ext uri="{BB962C8B-B14F-4D97-AF65-F5344CB8AC3E}">
        <p14:creationId xmlns:p14="http://schemas.microsoft.com/office/powerpoint/2010/main" val="56935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YMCA Victoria</a:t>
            </a:r>
            <a:endParaRPr lang="en-AU" b="1"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AU" dirty="0"/>
              <a:t>I</a:t>
            </a:r>
            <a:r>
              <a:rPr lang="en-AU" dirty="0" smtClean="0"/>
              <a:t>n Victoria since 1853, not-for-profit charity</a:t>
            </a:r>
          </a:p>
          <a:p>
            <a:r>
              <a:rPr lang="en-AU" dirty="0" smtClean="0"/>
              <a:t>Operating at over 160 sites, mostly in Victoria, but also NSW, ACT and SA</a:t>
            </a:r>
          </a:p>
          <a:p>
            <a:r>
              <a:rPr lang="en-AU" dirty="0" smtClean="0"/>
              <a:t>Rec centres, student accommodation, childcare, camps, youth work, disability, stadium sports, swimming education, outdoor pools, parenting and other community development</a:t>
            </a:r>
          </a:p>
          <a:p>
            <a:r>
              <a:rPr lang="en-AU" dirty="0" smtClean="0"/>
              <a:t>Over 6000 staff and another 1500+ volunteers</a:t>
            </a:r>
          </a:p>
          <a:p>
            <a:r>
              <a:rPr lang="en-AU" dirty="0" smtClean="0"/>
              <a:t>Staff profile 70/30 women / men</a:t>
            </a:r>
          </a:p>
          <a:p>
            <a:r>
              <a:rPr lang="en-AU" dirty="0" smtClean="0"/>
              <a:t>Around 80 % staff casual or part time</a:t>
            </a:r>
            <a:endParaRPr lang="en-AU" dirty="0"/>
          </a:p>
        </p:txBody>
      </p:sp>
    </p:spTree>
    <p:extLst>
      <p:ext uri="{BB962C8B-B14F-4D97-AF65-F5344CB8AC3E}">
        <p14:creationId xmlns:p14="http://schemas.microsoft.com/office/powerpoint/2010/main" val="21537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237835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b="1" dirty="0" smtClean="0"/>
              <a:t>Gender Framework</a:t>
            </a:r>
            <a:endParaRPr lang="en-AU" b="1" dirty="0"/>
          </a:p>
        </p:txBody>
      </p:sp>
      <p:sp>
        <p:nvSpPr>
          <p:cNvPr id="3" name="Content Placeholder 2"/>
          <p:cNvSpPr>
            <a:spLocks noGrp="1"/>
          </p:cNvSpPr>
          <p:nvPr>
            <p:ph idx="1"/>
          </p:nvPr>
        </p:nvSpPr>
        <p:spPr>
          <a:xfrm>
            <a:off x="2606954" y="1600200"/>
            <a:ext cx="6079846" cy="4525963"/>
          </a:xfrm>
        </p:spPr>
        <p:txBody>
          <a:bodyPr>
            <a:normAutofit fontScale="92500" lnSpcReduction="10000"/>
          </a:bodyPr>
          <a:lstStyle/>
          <a:p>
            <a:pPr marL="0" indent="0">
              <a:buNone/>
            </a:pPr>
            <a:r>
              <a:rPr lang="en-AU" dirty="0" smtClean="0"/>
              <a:t>Judith Butler ‘Gender Trouble: Feminism and the subversion of identity’</a:t>
            </a:r>
          </a:p>
          <a:p>
            <a:r>
              <a:rPr lang="en-AU" dirty="0" smtClean="0"/>
              <a:t>Gender is not a real thing</a:t>
            </a:r>
          </a:p>
          <a:p>
            <a:r>
              <a:rPr lang="en-AU" dirty="0" smtClean="0"/>
              <a:t>An idea/concept that supports an unequal system</a:t>
            </a:r>
          </a:p>
          <a:p>
            <a:r>
              <a:rPr lang="en-AU" dirty="0" smtClean="0"/>
              <a:t>The idea is reinforced by the myriad of ways we perform gender and the way those performances are either rewarded or penalised</a:t>
            </a:r>
            <a:endParaRPr lang="en-AU" dirty="0"/>
          </a:p>
        </p:txBody>
      </p:sp>
    </p:spTree>
    <p:extLst>
      <p:ext uri="{BB962C8B-B14F-4D97-AF65-F5344CB8AC3E}">
        <p14:creationId xmlns:p14="http://schemas.microsoft.com/office/powerpoint/2010/main" val="41881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Framework</a:t>
            </a:r>
            <a:endParaRPr lang="en-AU" b="1" dirty="0"/>
          </a:p>
        </p:txBody>
      </p:sp>
      <p:sp>
        <p:nvSpPr>
          <p:cNvPr id="3" name="Content Placeholder 2"/>
          <p:cNvSpPr>
            <a:spLocks noGrp="1"/>
          </p:cNvSpPr>
          <p:nvPr>
            <p:ph idx="1"/>
          </p:nvPr>
        </p:nvSpPr>
        <p:spPr/>
        <p:txBody>
          <a:bodyPr/>
          <a:lstStyle/>
          <a:p>
            <a:pPr marL="0" indent="0">
              <a:buNone/>
            </a:pPr>
            <a:r>
              <a:rPr lang="en-AU" dirty="0" smtClean="0"/>
              <a:t>“The disciplinary production of gender effects a false stabilization of gender in the interests of the heterosexual construction and regulation of sexuality within the reproductive domain. The construction of coherence conceals the gender discontinuities….in which gender does not necessarily follow from sex, and desire, or sexuality generally does not seem to follow from gender…”</a:t>
            </a:r>
            <a:endParaRPr lang="en-AU" dirty="0"/>
          </a:p>
        </p:txBody>
      </p:sp>
    </p:spTree>
    <p:extLst>
      <p:ext uri="{BB962C8B-B14F-4D97-AF65-F5344CB8AC3E}">
        <p14:creationId xmlns:p14="http://schemas.microsoft.com/office/powerpoint/2010/main" val="137590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Gender Framework</a:t>
            </a:r>
            <a:endParaRPr lang="en-AU" b="1" dirty="0"/>
          </a:p>
        </p:txBody>
      </p:sp>
      <p:sp>
        <p:nvSpPr>
          <p:cNvPr id="3" name="Content Placeholder 2"/>
          <p:cNvSpPr>
            <a:spLocks noGrp="1"/>
          </p:cNvSpPr>
          <p:nvPr>
            <p:ph idx="1"/>
          </p:nvPr>
        </p:nvSpPr>
        <p:spPr/>
        <p:txBody>
          <a:bodyPr/>
          <a:lstStyle/>
          <a:p>
            <a:pPr marL="0" indent="0">
              <a:buNone/>
            </a:pPr>
            <a:r>
              <a:rPr lang="en-AU" dirty="0" smtClean="0"/>
              <a:t>“When the </a:t>
            </a:r>
            <a:r>
              <a:rPr lang="en-AU" i="1" dirty="0" smtClean="0"/>
              <a:t>disorganization</a:t>
            </a:r>
            <a:r>
              <a:rPr lang="en-AU" dirty="0" smtClean="0"/>
              <a:t> and </a:t>
            </a:r>
            <a:r>
              <a:rPr lang="en-AU" i="1" dirty="0" smtClean="0"/>
              <a:t>disaggregation</a:t>
            </a:r>
            <a:r>
              <a:rPr lang="en-AU" dirty="0" smtClean="0"/>
              <a:t> of the field of bodies </a:t>
            </a:r>
            <a:r>
              <a:rPr lang="en-AU" i="1" dirty="0" smtClean="0"/>
              <a:t>disrupt</a:t>
            </a:r>
            <a:r>
              <a:rPr lang="en-AU" dirty="0" smtClean="0"/>
              <a:t> the regulatory fiction of heterosexual coherence…the regulatory ideal is then exposed as a norm and a fiction…”</a:t>
            </a:r>
          </a:p>
          <a:p>
            <a:pPr marL="0" indent="0">
              <a:buNone/>
            </a:pPr>
            <a:r>
              <a:rPr lang="en-AU" dirty="0" smtClean="0"/>
              <a:t>(my italics)</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38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730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LSSubjectTaxHTField1 xmlns="b2999bd9-dba0-46e4-8521-1f182c80fbb9" xsi:nil="true"/>
    <AGLSSubjectHTField0 xmlns="c9f238dd-bb73-4aef-a7a5-d644ad823e52">
      <Terms xmlns="http://schemas.microsoft.com/office/infopath/2007/PartnerControls">
        <TermInfo xmlns="http://schemas.microsoft.com/office/infopath/2007/PartnerControls">
          <TermName xmlns="http://schemas.microsoft.com/office/infopath/2007/PartnerControls">Women</TermName>
          <TermId xmlns="http://schemas.microsoft.com/office/infopath/2007/PartnerControls">adb5f361-0da7-4d3b-b8f4-4dd6a619034a</TermId>
        </TermInfo>
      </Terms>
    </AGLSSubjectHTField0>
    <TaxCatchAll xmlns="b2999bd9-dba0-46e4-8521-1f182c80fbb9">
      <Value>106</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C72B406EC4FF44A494E2EC2B5D0974" ma:contentTypeVersion="3" ma:contentTypeDescription="Create a new document." ma:contentTypeScope="" ma:versionID="f55130897ef6ffcf67a78f26ba36383b">
  <xsd:schema xmlns:xsd="http://www.w3.org/2001/XMLSchema" xmlns:xs="http://www.w3.org/2001/XMLSchema" xmlns:p="http://schemas.microsoft.com/office/2006/metadata/properties" xmlns:ns2="b2999bd9-dba0-46e4-8521-1f182c80fbb9" xmlns:ns4="c9f238dd-bb73-4aef-a7a5-d644ad823e52" targetNamespace="http://schemas.microsoft.com/office/2006/metadata/properties" ma:root="true" ma:fieldsID="afdec5cad4fa6870f71747e3fae521e1" ns2:_="" ns4:_="">
    <xsd:import namespace="b2999bd9-dba0-46e4-8521-1f182c80fbb9"/>
    <xsd:import namespace="c9f238dd-bb73-4aef-a7a5-d644ad823e52"/>
    <xsd:element name="properties">
      <xsd:complexType>
        <xsd:sequence>
          <xsd:element name="documentManagement">
            <xsd:complexType>
              <xsd:all>
                <xsd:element ref="ns2:AGLSSubjectTaxHTField1" minOccurs="0"/>
                <xsd:element ref="ns4:AGLSSubjectHTField0"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99bd9-dba0-46e4-8521-1f182c80fbb9" elementFormDefault="qualified">
    <xsd:import namespace="http://schemas.microsoft.com/office/2006/documentManagement/types"/>
    <xsd:import namespace="http://schemas.microsoft.com/office/infopath/2007/PartnerControls"/>
    <xsd:element name="AGLSSubjectTaxHTField1" ma:index="8" nillable="true" ma:displayName="DC.Subject_1" ma:hidden="true" ma:internalName="AGLSSubjectTaxHTField1">
      <xsd:simpleType>
        <xsd:restriction base="dms:Note"/>
      </xsd:simpleType>
    </xsd:element>
    <xsd:element name="TaxCatchAll" ma:index="11" nillable="true" ma:displayName="Taxonomy Catch All Column" ma:description="" ma:hidden="true" ma:list="{ff9c2cd2-d0e6-477d-a921-5f7152752030}" ma:internalName="TaxCatchAll" ma:showField="CatchAllData" ma:web="b2999bd9-dba0-46e4-8521-1f182c80fb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AGLSSubjectHTField0" ma:index="10" ma:taxonomy="true" ma:internalName="AGLSSubjectHTField0" ma:taxonomyFieldName="AGLSSubject" ma:displayName="DC.Subject" ma:default="" ma:fieldId="{d8fece8f-c1b1-4f04-a86c-25e52362e650}" ma:sspId="2283e515-f1ad-4c86-85fd-a7bc38926309" ma:termSetId="bd09e9e4-4fd3-4785-8f8f-05e1704e9b3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A2360-5BAC-4D83-97AC-F50B8490E2F5}">
  <ds:schemaRefs>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http://purl.org/dc/elements/1.1/"/>
    <ds:schemaRef ds:uri="http://schemas.microsoft.com/office/2006/metadata/properties"/>
    <ds:schemaRef ds:uri="b2999bd9-dba0-46e4-8521-1f182c80fbb9"/>
    <ds:schemaRef ds:uri="http://www.w3.org/XML/1998/namespace"/>
    <ds:schemaRef ds:uri="http://purl.org/dc/dcmitype/"/>
  </ds:schemaRefs>
</ds:datastoreItem>
</file>

<file path=customXml/itemProps2.xml><?xml version="1.0" encoding="utf-8"?>
<ds:datastoreItem xmlns:ds="http://schemas.openxmlformats.org/officeDocument/2006/customXml" ds:itemID="{6C7D2127-E914-4274-9866-C9E269A4FBA9}">
  <ds:schemaRefs>
    <ds:schemaRef ds:uri="http://schemas.microsoft.com/sharepoint/v3/contenttype/forms"/>
  </ds:schemaRefs>
</ds:datastoreItem>
</file>

<file path=customXml/itemProps3.xml><?xml version="1.0" encoding="utf-8"?>
<ds:datastoreItem xmlns:ds="http://schemas.openxmlformats.org/officeDocument/2006/customXml" ds:itemID="{2A5AB821-15F8-4B10-88DB-7CA63578D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99bd9-dba0-46e4-8521-1f182c80fbb9"/>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TotalTime>
  <Words>891</Words>
  <Application>Microsoft Office PowerPoint</Application>
  <PresentationFormat>On-screen Show (4:3)</PresentationFormat>
  <Paragraphs>171</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Gender is not a dirty word  Possibilities and Pitfalls of Primary Prevention in the workplace</vt:lpstr>
      <vt:lpstr>PowerPoint Presentation</vt:lpstr>
      <vt:lpstr>Y Respect Gender Project</vt:lpstr>
      <vt:lpstr>Y Respect Gender Project</vt:lpstr>
      <vt:lpstr>Y Respect Gender Project</vt:lpstr>
      <vt:lpstr>YMCA Victoria</vt:lpstr>
      <vt:lpstr>Gender Framework</vt:lpstr>
      <vt:lpstr>Gender Framework</vt:lpstr>
      <vt:lpstr>Gender Framework</vt:lpstr>
      <vt:lpstr>Gender Framework</vt:lpstr>
      <vt:lpstr>Workplace Gender Performance</vt:lpstr>
      <vt:lpstr>Workplace Gender Performance</vt:lpstr>
      <vt:lpstr>Workplace Gender Performance</vt:lpstr>
      <vt:lpstr>Workplace Gender Performance</vt:lpstr>
      <vt:lpstr>Workplace Gender Performance</vt:lpstr>
      <vt:lpstr>Workplace Gender Performance</vt:lpstr>
      <vt:lpstr>Workplace Gender Performance</vt:lpstr>
      <vt:lpstr>Workplace Gender Performance</vt:lpstr>
      <vt:lpstr>Possibilities, possibilities!</vt:lpstr>
      <vt:lpstr>Y Respect Gender Project</vt:lpstr>
      <vt:lpstr>PowerPoint Presentation</vt:lpstr>
      <vt:lpstr>Y Respect Gender Project</vt:lpstr>
      <vt:lpstr>PowerPoint Presentation</vt:lpstr>
      <vt:lpstr>Y Respect Gender Project</vt:lpstr>
      <vt:lpstr>PowerPoint Presentation</vt:lpstr>
      <vt:lpstr>Gender is not a dirty word!</vt:lpstr>
      <vt:lpstr>Pitfalls</vt:lpstr>
      <vt:lpstr>What are we seeing?</vt:lpstr>
      <vt:lpstr>What are we seeing?</vt:lpstr>
      <vt:lpstr>What are we seeing?</vt:lpstr>
      <vt:lpstr>What are we seeing?</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Payne</dc:creator>
  <cp:lastModifiedBy>Zachary Tangey</cp:lastModifiedBy>
  <cp:revision>25</cp:revision>
  <dcterms:created xsi:type="dcterms:W3CDTF">2014-03-07T04:36:14Z</dcterms:created>
  <dcterms:modified xsi:type="dcterms:W3CDTF">2018-03-19T23:12:53Z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0x01010079C72B406EC4FF44A494E2EC2B5D0974</vt:lpwstr>
  </property>
  <property fmtid="{D5CDD505-2E9C-101B-9397-08002B2CF9AE}" pid="3" name="AGLSSubject">
    <vt:lpwstr>106;#Women|adb5f361-0da7-4d3b-b8f4-4dd6a619034a</vt:lpwstr>
  </property>
</Properties>
</file>