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rawings/drawing1.xml" ContentType="application/vnd.openxmlformats-officedocument.drawingml.chartshapes+xml"/>
  <Override PartName="/ppt/notesSlides/notesSlide13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drawings/drawing2.xml" ContentType="application/vnd.openxmlformats-officedocument.drawingml.chartshapes+xml"/>
  <Override PartName="/ppt/notesSlides/notesSlide14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drawings/drawing3.xml" ContentType="application/vnd.openxmlformats-officedocument.drawingml.chartshapes+xml"/>
  <Override PartName="/ppt/notesSlides/notesSlide15.xml" ContentType="application/vnd.openxmlformats-officedocument.presentationml.notesSl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ngesInfos/changesInfo1.xml" ContentType="application/vnd.ms-powerpoint.changesinfo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sldIdLst>
    <p:sldId id="256" r:id="rId2"/>
    <p:sldId id="323" r:id="rId3"/>
    <p:sldId id="330" r:id="rId4"/>
    <p:sldId id="262" r:id="rId5"/>
    <p:sldId id="326" r:id="rId6"/>
    <p:sldId id="358" r:id="rId7"/>
    <p:sldId id="325" r:id="rId8"/>
    <p:sldId id="378" r:id="rId9"/>
    <p:sldId id="354" r:id="rId10"/>
    <p:sldId id="353" r:id="rId11"/>
    <p:sldId id="384" r:id="rId12"/>
    <p:sldId id="259" r:id="rId13"/>
    <p:sldId id="375" r:id="rId14"/>
    <p:sldId id="376" r:id="rId15"/>
    <p:sldId id="377" r:id="rId16"/>
    <p:sldId id="264" r:id="rId17"/>
    <p:sldId id="364" r:id="rId18"/>
    <p:sldId id="366" r:id="rId19"/>
    <p:sldId id="382" r:id="rId20"/>
    <p:sldId id="383" r:id="rId21"/>
    <p:sldId id="263" r:id="rId22"/>
    <p:sldId id="359" r:id="rId23"/>
    <p:sldId id="352" r:id="rId24"/>
    <p:sldId id="372" r:id="rId2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ACECE"/>
    <a:srgbClr val="4FB6B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0B26889-96CF-4261-946D-28632E5A7042}" v="23" dt="2020-10-27T08:27:07.335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C4B1156A-380E-4F78-BDF5-A606A8083BF9}" styleName="Medium Style 4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5202B0CA-FC54-4496-8BCA-5EF66A818D29}" styleName="Dark Style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014" autoAdjust="0"/>
    <p:restoredTop sz="72033" autoAdjust="0"/>
  </p:normalViewPr>
  <p:slideViewPr>
    <p:cSldViewPr snapToGrid="0">
      <p:cViewPr varScale="1">
        <p:scale>
          <a:sx n="55" d="100"/>
          <a:sy n="55" d="100"/>
        </p:scale>
        <p:origin x="130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42" Type="http://schemas.microsoft.com/office/2016/11/relationships/changesInfo" Target="changesInfos/changesInfo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Relationship Id="rId43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lexis Shub" userId="7ffbe77f808f6edd" providerId="LiveId" clId="{80B26889-96CF-4261-946D-28632E5A7042}"/>
    <pc:docChg chg="undo custSel mod addSld delSld modSld">
      <pc:chgData name="Alexis Shub" userId="7ffbe77f808f6edd" providerId="LiveId" clId="{80B26889-96CF-4261-946D-28632E5A7042}" dt="2020-10-27T08:36:10.920" v="2004" actId="20577"/>
      <pc:docMkLst>
        <pc:docMk/>
      </pc:docMkLst>
      <pc:sldChg chg="modNotesTx">
        <pc:chgData name="Alexis Shub" userId="7ffbe77f808f6edd" providerId="LiveId" clId="{80B26889-96CF-4261-946D-28632E5A7042}" dt="2020-10-27T04:46:54.935" v="1943" actId="20577"/>
        <pc:sldMkLst>
          <pc:docMk/>
          <pc:sldMk cId="3917624749" sldId="259"/>
        </pc:sldMkLst>
      </pc:sldChg>
      <pc:sldChg chg="add del">
        <pc:chgData name="Alexis Shub" userId="7ffbe77f808f6edd" providerId="LiveId" clId="{80B26889-96CF-4261-946D-28632E5A7042}" dt="2020-10-27T08:26:40.501" v="1997" actId="2696"/>
        <pc:sldMkLst>
          <pc:docMk/>
          <pc:sldMk cId="3527330830" sldId="263"/>
        </pc:sldMkLst>
      </pc:sldChg>
      <pc:sldChg chg="modNotesTx">
        <pc:chgData name="Alexis Shub" userId="7ffbe77f808f6edd" providerId="LiveId" clId="{80B26889-96CF-4261-946D-28632E5A7042}" dt="2020-10-27T08:20:44.845" v="1945" actId="114"/>
        <pc:sldMkLst>
          <pc:docMk/>
          <pc:sldMk cId="2723926034" sldId="325"/>
        </pc:sldMkLst>
      </pc:sldChg>
      <pc:sldChg chg="modNotesTx">
        <pc:chgData name="Alexis Shub" userId="7ffbe77f808f6edd" providerId="LiveId" clId="{80B26889-96CF-4261-946D-28632E5A7042}" dt="2020-10-27T08:20:25.814" v="1944" actId="20577"/>
        <pc:sldMkLst>
          <pc:docMk/>
          <pc:sldMk cId="804662462" sldId="326"/>
        </pc:sldMkLst>
      </pc:sldChg>
      <pc:sldChg chg="modNotesTx">
        <pc:chgData name="Alexis Shub" userId="7ffbe77f808f6edd" providerId="LiveId" clId="{80B26889-96CF-4261-946D-28632E5A7042}" dt="2020-10-27T08:36:10.920" v="2004" actId="20577"/>
        <pc:sldMkLst>
          <pc:docMk/>
          <pc:sldMk cId="1229620762" sldId="352"/>
        </pc:sldMkLst>
      </pc:sldChg>
      <pc:sldChg chg="modNotesTx">
        <pc:chgData name="Alexis Shub" userId="7ffbe77f808f6edd" providerId="LiveId" clId="{80B26889-96CF-4261-946D-28632E5A7042}" dt="2020-10-27T04:45:52.912" v="1707" actId="114"/>
        <pc:sldMkLst>
          <pc:docMk/>
          <pc:sldMk cId="3538622229" sldId="353"/>
        </pc:sldMkLst>
      </pc:sldChg>
      <pc:sldChg chg="modSp modNotesTx">
        <pc:chgData name="Alexis Shub" userId="7ffbe77f808f6edd" providerId="LiveId" clId="{80B26889-96CF-4261-946D-28632E5A7042}" dt="2020-10-27T04:42:56.058" v="1130" actId="20577"/>
        <pc:sldMkLst>
          <pc:docMk/>
          <pc:sldMk cId="3716144321" sldId="354"/>
        </pc:sldMkLst>
        <pc:spChg chg="mod">
          <ac:chgData name="Alexis Shub" userId="7ffbe77f808f6edd" providerId="LiveId" clId="{80B26889-96CF-4261-946D-28632E5A7042}" dt="2020-10-27T04:35:46.283" v="17" actId="20577"/>
          <ac:spMkLst>
            <pc:docMk/>
            <pc:sldMk cId="3716144321" sldId="354"/>
            <ac:spMk id="3" creationId="{0448BDC7-3CD0-4CC8-8728-AE8E9D736B63}"/>
          </ac:spMkLst>
        </pc:spChg>
      </pc:sldChg>
      <pc:sldChg chg="modSp modAnim">
        <pc:chgData name="Alexis Shub" userId="7ffbe77f808f6edd" providerId="LiveId" clId="{80B26889-96CF-4261-946D-28632E5A7042}" dt="2020-10-27T08:27:46.279" v="1999" actId="1076"/>
        <pc:sldMkLst>
          <pc:docMk/>
          <pc:sldMk cId="2324536403" sldId="359"/>
        </pc:sldMkLst>
        <pc:spChg chg="mod">
          <ac:chgData name="Alexis Shub" userId="7ffbe77f808f6edd" providerId="LiveId" clId="{80B26889-96CF-4261-946D-28632E5A7042}" dt="2020-10-27T08:27:46.279" v="1999" actId="1076"/>
          <ac:spMkLst>
            <pc:docMk/>
            <pc:sldMk cId="2324536403" sldId="359"/>
            <ac:spMk id="3" creationId="{B05BF43B-5625-436F-A6D6-A88FDE28EB8E}"/>
          </ac:spMkLst>
        </pc:spChg>
        <pc:spChg chg="mod">
          <ac:chgData name="Alexis Shub" userId="7ffbe77f808f6edd" providerId="LiveId" clId="{80B26889-96CF-4261-946D-28632E5A7042}" dt="2020-10-27T04:34:33.240" v="9" actId="115"/>
          <ac:spMkLst>
            <pc:docMk/>
            <pc:sldMk cId="2324536403" sldId="359"/>
            <ac:spMk id="7" creationId="{00000000-0000-0000-0000-000000000000}"/>
          </ac:spMkLst>
        </pc:spChg>
        <pc:spChg chg="mod">
          <ac:chgData name="Alexis Shub" userId="7ffbe77f808f6edd" providerId="LiveId" clId="{80B26889-96CF-4261-946D-28632E5A7042}" dt="2020-10-27T08:26:39.449" v="1996" actId="1076"/>
          <ac:spMkLst>
            <pc:docMk/>
            <pc:sldMk cId="2324536403" sldId="359"/>
            <ac:spMk id="9" creationId="{00000000-0000-0000-0000-000000000000}"/>
          </ac:spMkLst>
        </pc:spChg>
      </pc:sldChg>
      <pc:sldChg chg="addSp delSp modSp mod setBg modAnim modNotesTx">
        <pc:chgData name="Alexis Shub" userId="7ffbe77f808f6edd" providerId="LiveId" clId="{80B26889-96CF-4261-946D-28632E5A7042}" dt="2020-10-27T08:24:54.745" v="1993" actId="14100"/>
        <pc:sldMkLst>
          <pc:docMk/>
          <pc:sldMk cId="3594141542" sldId="378"/>
        </pc:sldMkLst>
        <pc:spChg chg="mod">
          <ac:chgData name="Alexis Shub" userId="7ffbe77f808f6edd" providerId="LiveId" clId="{80B26889-96CF-4261-946D-28632E5A7042}" dt="2020-10-27T08:24:07.218" v="1968" actId="1076"/>
          <ac:spMkLst>
            <pc:docMk/>
            <pc:sldMk cId="3594141542" sldId="378"/>
            <ac:spMk id="2" creationId="{11D35AA9-2450-4B6C-94CA-D6BBB2925875}"/>
          </ac:spMkLst>
        </pc:spChg>
        <pc:spChg chg="del mod">
          <ac:chgData name="Alexis Shub" userId="7ffbe77f808f6edd" providerId="LiveId" clId="{80B26889-96CF-4261-946D-28632E5A7042}" dt="2020-10-27T08:21:58.218" v="1955" actId="478"/>
          <ac:spMkLst>
            <pc:docMk/>
            <pc:sldMk cId="3594141542" sldId="378"/>
            <ac:spMk id="3" creationId="{E5C63F91-9F30-49A0-943C-B200593B26E4}"/>
          </ac:spMkLst>
        </pc:spChg>
        <pc:spChg chg="add mod">
          <ac:chgData name="Alexis Shub" userId="7ffbe77f808f6edd" providerId="LiveId" clId="{80B26889-96CF-4261-946D-28632E5A7042}" dt="2020-10-27T08:23:55.441" v="1965" actId="14100"/>
          <ac:spMkLst>
            <pc:docMk/>
            <pc:sldMk cId="3594141542" sldId="378"/>
            <ac:spMk id="5" creationId="{91696EF0-211F-4EAE-9468-0F2841379ED2}"/>
          </ac:spMkLst>
        </pc:spChg>
        <pc:spChg chg="add mod">
          <ac:chgData name="Alexis Shub" userId="7ffbe77f808f6edd" providerId="LiveId" clId="{80B26889-96CF-4261-946D-28632E5A7042}" dt="2020-10-27T08:24:29.295" v="1991" actId="255"/>
          <ac:spMkLst>
            <pc:docMk/>
            <pc:sldMk cId="3594141542" sldId="378"/>
            <ac:spMk id="6" creationId="{06BD6468-F355-4E3C-A712-5CCEE6E26B6D}"/>
          </ac:spMkLst>
        </pc:spChg>
        <pc:spChg chg="add">
          <ac:chgData name="Alexis Shub" userId="7ffbe77f808f6edd" providerId="LiveId" clId="{80B26889-96CF-4261-946D-28632E5A7042}" dt="2020-10-27T08:21:42.417" v="1952" actId="26606"/>
          <ac:spMkLst>
            <pc:docMk/>
            <pc:sldMk cId="3594141542" sldId="378"/>
            <ac:spMk id="9" creationId="{80DF40B2-80F7-4E71-B46C-284163F3654A}"/>
          </ac:spMkLst>
        </pc:spChg>
        <pc:picChg chg="add mod">
          <ac:chgData name="Alexis Shub" userId="7ffbe77f808f6edd" providerId="LiveId" clId="{80B26889-96CF-4261-946D-28632E5A7042}" dt="2020-10-27T08:24:54.745" v="1993" actId="14100"/>
          <ac:picMkLst>
            <pc:docMk/>
            <pc:sldMk cId="3594141542" sldId="378"/>
            <ac:picMk id="4" creationId="{B2985D88-F56F-4D3A-B99F-5A44C8510622}"/>
          </ac:picMkLst>
        </pc:picChg>
      </pc:sldChg>
      <pc:sldChg chg="modNotesTx">
        <pc:chgData name="Alexis Shub" userId="7ffbe77f808f6edd" providerId="LiveId" clId="{80B26889-96CF-4261-946D-28632E5A7042}" dt="2020-10-27T04:46:01.504" v="1708" actId="20577"/>
        <pc:sldMkLst>
          <pc:docMk/>
          <pc:sldMk cId="3783097504" sldId="384"/>
        </pc:sldMkLst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chartUserShapes" Target="../drawings/drawing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chartUserShapes" Target="../drawings/drawing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chartUserShapes" Target="../drawings/drawing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none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cord blood</c:v>
                </c:pt>
                <c:pt idx="1">
                  <c:v>3 months</c:v>
                </c:pt>
                <c:pt idx="2">
                  <c:v>6 months </c:v>
                </c:pt>
                <c:pt idx="3">
                  <c:v>1 year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16</c:v>
                </c:pt>
                <c:pt idx="1">
                  <c:v>31</c:v>
                </c:pt>
                <c:pt idx="2">
                  <c:v>47</c:v>
                </c:pt>
                <c:pt idx="3">
                  <c:v>44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1FA-4F78-B6D1-5C11E96FFB65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low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cord blood</c:v>
                </c:pt>
                <c:pt idx="1">
                  <c:v>3 months</c:v>
                </c:pt>
                <c:pt idx="2">
                  <c:v>6 months </c:v>
                </c:pt>
                <c:pt idx="3">
                  <c:v>1 year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38</c:v>
                </c:pt>
                <c:pt idx="1">
                  <c:v>33</c:v>
                </c:pt>
                <c:pt idx="2">
                  <c:v>48</c:v>
                </c:pt>
                <c:pt idx="3">
                  <c:v>52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1FA-4F78-B6D1-5C11E96FFB65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high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cord blood</c:v>
                </c:pt>
                <c:pt idx="1">
                  <c:v>3 months</c:v>
                </c:pt>
                <c:pt idx="2">
                  <c:v>6 months </c:v>
                </c:pt>
                <c:pt idx="3">
                  <c:v>1 year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75</c:v>
                </c:pt>
                <c:pt idx="1">
                  <c:v>35</c:v>
                </c:pt>
                <c:pt idx="2">
                  <c:v>46</c:v>
                </c:pt>
                <c:pt idx="3">
                  <c:v>47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21FA-4F78-B6D1-5C11E96FFB65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post natal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cord blood</c:v>
                </c:pt>
                <c:pt idx="1">
                  <c:v>3 months</c:v>
                </c:pt>
                <c:pt idx="2">
                  <c:v>6 months </c:v>
                </c:pt>
                <c:pt idx="3">
                  <c:v>1 year</c:v>
                </c:pt>
              </c:strCache>
            </c:strRef>
          </c:cat>
          <c:val>
            <c:numRef>
              <c:f>Sheet1!$E$2:$E$5</c:f>
              <c:numCache>
                <c:formatCode>General</c:formatCode>
                <c:ptCount val="4"/>
                <c:pt idx="0">
                  <c:v>75</c:v>
                </c:pt>
                <c:pt idx="1">
                  <c:v>78</c:v>
                </c:pt>
                <c:pt idx="2">
                  <c:v>80</c:v>
                </c:pt>
                <c:pt idx="3">
                  <c:v>59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21FA-4F78-B6D1-5C11E96FFB6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405245136"/>
        <c:axId val="405245792"/>
      </c:barChart>
      <c:catAx>
        <c:axId val="40524513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05245792"/>
        <c:crosses val="autoZero"/>
        <c:auto val="1"/>
        <c:lblAlgn val="ctr"/>
        <c:lblOffset val="100"/>
        <c:noMultiLvlLbl val="0"/>
      </c:catAx>
      <c:valAx>
        <c:axId val="405245792"/>
        <c:scaling>
          <c:orientation val="minMax"/>
          <c:max val="85"/>
          <c:min val="0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05245136"/>
        <c:crosses val="autoZero"/>
        <c:crossBetween val="between"/>
        <c:majorUnit val="20"/>
      </c:valAx>
      <c:spPr>
        <a:noFill/>
        <a:ln>
          <a:noFill/>
        </a:ln>
        <a:effectLst/>
      </c:spPr>
    </c:plotArea>
    <c:legend>
      <c:legendPos val="l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none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cord blood</c:v>
                </c:pt>
                <c:pt idx="1">
                  <c:v>3 months</c:v>
                </c:pt>
                <c:pt idx="2">
                  <c:v>6 months </c:v>
                </c:pt>
                <c:pt idx="3">
                  <c:v>1 year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16</c:v>
                </c:pt>
                <c:pt idx="1">
                  <c:v>31</c:v>
                </c:pt>
                <c:pt idx="2">
                  <c:v>47</c:v>
                </c:pt>
                <c:pt idx="3">
                  <c:v>44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1FA-4F78-B6D1-5C11E96FFB65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low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cord blood</c:v>
                </c:pt>
                <c:pt idx="1">
                  <c:v>3 months</c:v>
                </c:pt>
                <c:pt idx="2">
                  <c:v>6 months </c:v>
                </c:pt>
                <c:pt idx="3">
                  <c:v>1 year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38</c:v>
                </c:pt>
                <c:pt idx="1">
                  <c:v>33</c:v>
                </c:pt>
                <c:pt idx="2">
                  <c:v>48</c:v>
                </c:pt>
                <c:pt idx="3">
                  <c:v>52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1FA-4F78-B6D1-5C11E96FFB65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high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cord blood</c:v>
                </c:pt>
                <c:pt idx="1">
                  <c:v>3 months</c:v>
                </c:pt>
                <c:pt idx="2">
                  <c:v>6 months </c:v>
                </c:pt>
                <c:pt idx="3">
                  <c:v>1 year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75</c:v>
                </c:pt>
                <c:pt idx="1">
                  <c:v>35</c:v>
                </c:pt>
                <c:pt idx="2">
                  <c:v>46</c:v>
                </c:pt>
                <c:pt idx="3">
                  <c:v>47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21FA-4F78-B6D1-5C11E96FFB65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post natal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cord blood</c:v>
                </c:pt>
                <c:pt idx="1">
                  <c:v>3 months</c:v>
                </c:pt>
                <c:pt idx="2">
                  <c:v>6 months </c:v>
                </c:pt>
                <c:pt idx="3">
                  <c:v>1 year</c:v>
                </c:pt>
              </c:strCache>
            </c:strRef>
          </c:cat>
          <c:val>
            <c:numRef>
              <c:f>Sheet1!$E$2:$E$5</c:f>
              <c:numCache>
                <c:formatCode>General</c:formatCode>
                <c:ptCount val="4"/>
                <c:pt idx="0">
                  <c:v>75</c:v>
                </c:pt>
                <c:pt idx="1">
                  <c:v>78</c:v>
                </c:pt>
                <c:pt idx="2">
                  <c:v>80</c:v>
                </c:pt>
                <c:pt idx="3">
                  <c:v>59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21FA-4F78-B6D1-5C11E96FFB6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405245136"/>
        <c:axId val="405245792"/>
      </c:barChart>
      <c:catAx>
        <c:axId val="40524513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05245792"/>
        <c:crosses val="autoZero"/>
        <c:auto val="1"/>
        <c:lblAlgn val="ctr"/>
        <c:lblOffset val="100"/>
        <c:noMultiLvlLbl val="0"/>
      </c:catAx>
      <c:valAx>
        <c:axId val="405245792"/>
        <c:scaling>
          <c:orientation val="minMax"/>
          <c:max val="85"/>
          <c:min val="0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05245136"/>
        <c:crosses val="autoZero"/>
        <c:crossBetween val="between"/>
        <c:majorUnit val="20"/>
      </c:valAx>
      <c:spPr>
        <a:noFill/>
        <a:ln>
          <a:noFill/>
        </a:ln>
        <a:effectLst/>
      </c:spPr>
    </c:plotArea>
    <c:legend>
      <c:legendPos val="l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none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cord blood</c:v>
                </c:pt>
                <c:pt idx="1">
                  <c:v>3 months</c:v>
                </c:pt>
                <c:pt idx="2">
                  <c:v>6 months </c:v>
                </c:pt>
                <c:pt idx="3">
                  <c:v>1 year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16</c:v>
                </c:pt>
                <c:pt idx="1">
                  <c:v>31</c:v>
                </c:pt>
                <c:pt idx="2">
                  <c:v>47</c:v>
                </c:pt>
                <c:pt idx="3">
                  <c:v>44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1FA-4F78-B6D1-5C11E96FFB65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low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cord blood</c:v>
                </c:pt>
                <c:pt idx="1">
                  <c:v>3 months</c:v>
                </c:pt>
                <c:pt idx="2">
                  <c:v>6 months </c:v>
                </c:pt>
                <c:pt idx="3">
                  <c:v>1 year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38</c:v>
                </c:pt>
                <c:pt idx="1">
                  <c:v>33</c:v>
                </c:pt>
                <c:pt idx="2">
                  <c:v>48</c:v>
                </c:pt>
                <c:pt idx="3">
                  <c:v>52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1FA-4F78-B6D1-5C11E96FFB65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high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cord blood</c:v>
                </c:pt>
                <c:pt idx="1">
                  <c:v>3 months</c:v>
                </c:pt>
                <c:pt idx="2">
                  <c:v>6 months </c:v>
                </c:pt>
                <c:pt idx="3">
                  <c:v>1 year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75</c:v>
                </c:pt>
                <c:pt idx="1">
                  <c:v>35</c:v>
                </c:pt>
                <c:pt idx="2">
                  <c:v>46</c:v>
                </c:pt>
                <c:pt idx="3">
                  <c:v>47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21FA-4F78-B6D1-5C11E96FFB65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post natal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cord blood</c:v>
                </c:pt>
                <c:pt idx="1">
                  <c:v>3 months</c:v>
                </c:pt>
                <c:pt idx="2">
                  <c:v>6 months </c:v>
                </c:pt>
                <c:pt idx="3">
                  <c:v>1 year</c:v>
                </c:pt>
              </c:strCache>
            </c:strRef>
          </c:cat>
          <c:val>
            <c:numRef>
              <c:f>Sheet1!$E$2:$E$5</c:f>
              <c:numCache>
                <c:formatCode>General</c:formatCode>
                <c:ptCount val="4"/>
                <c:pt idx="0">
                  <c:v>75</c:v>
                </c:pt>
                <c:pt idx="1">
                  <c:v>78</c:v>
                </c:pt>
                <c:pt idx="2">
                  <c:v>80</c:v>
                </c:pt>
                <c:pt idx="3">
                  <c:v>59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21FA-4F78-B6D1-5C11E96FFB6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405245136"/>
        <c:axId val="405245792"/>
      </c:barChart>
      <c:catAx>
        <c:axId val="40524513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05245792"/>
        <c:crosses val="autoZero"/>
        <c:auto val="1"/>
        <c:lblAlgn val="ctr"/>
        <c:lblOffset val="100"/>
        <c:noMultiLvlLbl val="0"/>
      </c:catAx>
      <c:valAx>
        <c:axId val="405245792"/>
        <c:scaling>
          <c:orientation val="minMax"/>
          <c:max val="85"/>
          <c:min val="0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05245136"/>
        <c:crosses val="autoZero"/>
        <c:crossBetween val="between"/>
        <c:majorUnit val="20"/>
      </c:valAx>
      <c:spPr>
        <a:noFill/>
        <a:ln>
          <a:noFill/>
        </a:ln>
        <a:effectLst/>
      </c:spPr>
    </c:plotArea>
    <c:legend>
      <c:legendPos val="l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none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cord blood</c:v>
                </c:pt>
                <c:pt idx="1">
                  <c:v>3 months</c:v>
                </c:pt>
                <c:pt idx="2">
                  <c:v>6 months </c:v>
                </c:pt>
                <c:pt idx="3">
                  <c:v>1 year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16</c:v>
                </c:pt>
                <c:pt idx="1">
                  <c:v>31</c:v>
                </c:pt>
                <c:pt idx="2">
                  <c:v>47</c:v>
                </c:pt>
                <c:pt idx="3">
                  <c:v>44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1FA-4F78-B6D1-5C11E96FFB65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low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cord blood</c:v>
                </c:pt>
                <c:pt idx="1">
                  <c:v>3 months</c:v>
                </c:pt>
                <c:pt idx="2">
                  <c:v>6 months </c:v>
                </c:pt>
                <c:pt idx="3">
                  <c:v>1 year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38</c:v>
                </c:pt>
                <c:pt idx="1">
                  <c:v>33</c:v>
                </c:pt>
                <c:pt idx="2">
                  <c:v>48</c:v>
                </c:pt>
                <c:pt idx="3">
                  <c:v>52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1FA-4F78-B6D1-5C11E96FFB65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high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cord blood</c:v>
                </c:pt>
                <c:pt idx="1">
                  <c:v>3 months</c:v>
                </c:pt>
                <c:pt idx="2">
                  <c:v>6 months </c:v>
                </c:pt>
                <c:pt idx="3">
                  <c:v>1 year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75</c:v>
                </c:pt>
                <c:pt idx="1">
                  <c:v>35</c:v>
                </c:pt>
                <c:pt idx="2">
                  <c:v>46</c:v>
                </c:pt>
                <c:pt idx="3">
                  <c:v>47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21FA-4F78-B6D1-5C11E96FFB65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post natal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cord blood</c:v>
                </c:pt>
                <c:pt idx="1">
                  <c:v>3 months</c:v>
                </c:pt>
                <c:pt idx="2">
                  <c:v>6 months </c:v>
                </c:pt>
                <c:pt idx="3">
                  <c:v>1 year</c:v>
                </c:pt>
              </c:strCache>
            </c:strRef>
          </c:cat>
          <c:val>
            <c:numRef>
              <c:f>Sheet1!$E$2:$E$5</c:f>
              <c:numCache>
                <c:formatCode>General</c:formatCode>
                <c:ptCount val="4"/>
                <c:pt idx="0">
                  <c:v>75</c:v>
                </c:pt>
                <c:pt idx="1">
                  <c:v>78</c:v>
                </c:pt>
                <c:pt idx="2">
                  <c:v>80</c:v>
                </c:pt>
                <c:pt idx="3">
                  <c:v>59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21FA-4F78-B6D1-5C11E96FFB6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405245136"/>
        <c:axId val="405245792"/>
      </c:barChart>
      <c:catAx>
        <c:axId val="40524513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05245792"/>
        <c:crosses val="autoZero"/>
        <c:auto val="1"/>
        <c:lblAlgn val="ctr"/>
        <c:lblOffset val="100"/>
        <c:noMultiLvlLbl val="0"/>
      </c:catAx>
      <c:valAx>
        <c:axId val="405245792"/>
        <c:scaling>
          <c:orientation val="minMax"/>
          <c:max val="85"/>
          <c:min val="0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05245136"/>
        <c:crosses val="autoZero"/>
        <c:crossBetween val="between"/>
        <c:majorUnit val="20"/>
      </c:valAx>
      <c:spPr>
        <a:noFill/>
        <a:ln>
          <a:noFill/>
        </a:ln>
        <a:effectLst/>
      </c:spPr>
    </c:plotArea>
    <c:legend>
      <c:legendPos val="l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0.00435</cdr:x>
      <cdr:y>0.89935</cdr:y>
    </cdr:from>
    <cdr:to>
      <cdr:x>0.11612</cdr:x>
      <cdr:y>1</cdr:y>
    </cdr:to>
    <cdr:sp macro="" textlink="">
      <cdr:nvSpPr>
        <cdr:cNvPr id="2" name="TextBox 2">
          <a:extLst xmlns:a="http://schemas.openxmlformats.org/drawingml/2006/main">
            <a:ext uri="{FF2B5EF4-FFF2-40B4-BE49-F238E27FC236}">
              <a16:creationId xmlns:a16="http://schemas.microsoft.com/office/drawing/2014/main" id="{E20D601F-D4A1-45E9-9D1F-8A4174FCEA45}"/>
            </a:ext>
          </a:extLst>
        </cdr:cNvPr>
        <cdr:cNvSpPr txBox="1"/>
      </cdr:nvSpPr>
      <cdr:spPr>
        <a:xfrm xmlns:a="http://schemas.openxmlformats.org/drawingml/2006/main">
          <a:off x="50800" y="6234194"/>
          <a:ext cx="1304347" cy="646331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en-US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dirty="0"/>
            <a:t>Roth NEJM 2018</a:t>
          </a:r>
          <a:endParaRPr lang="en-AU" dirty="0"/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0.00435</cdr:x>
      <cdr:y>0.89935</cdr:y>
    </cdr:from>
    <cdr:to>
      <cdr:x>0.11612</cdr:x>
      <cdr:y>1</cdr:y>
    </cdr:to>
    <cdr:sp macro="" textlink="">
      <cdr:nvSpPr>
        <cdr:cNvPr id="2" name="TextBox 2">
          <a:extLst xmlns:a="http://schemas.openxmlformats.org/drawingml/2006/main">
            <a:ext uri="{FF2B5EF4-FFF2-40B4-BE49-F238E27FC236}">
              <a16:creationId xmlns:a16="http://schemas.microsoft.com/office/drawing/2014/main" id="{E20D601F-D4A1-45E9-9D1F-8A4174FCEA45}"/>
            </a:ext>
          </a:extLst>
        </cdr:cNvPr>
        <cdr:cNvSpPr txBox="1"/>
      </cdr:nvSpPr>
      <cdr:spPr>
        <a:xfrm xmlns:a="http://schemas.openxmlformats.org/drawingml/2006/main">
          <a:off x="50800" y="6234194"/>
          <a:ext cx="1304347" cy="646331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en-US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dirty="0"/>
            <a:t>Roth NEJM 2018</a:t>
          </a:r>
          <a:endParaRPr lang="en-AU" dirty="0"/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0.00435</cdr:x>
      <cdr:y>0.89935</cdr:y>
    </cdr:from>
    <cdr:to>
      <cdr:x>0.11612</cdr:x>
      <cdr:y>1</cdr:y>
    </cdr:to>
    <cdr:sp macro="" textlink="">
      <cdr:nvSpPr>
        <cdr:cNvPr id="3" name="TextBox 2">
          <a:extLst xmlns:a="http://schemas.openxmlformats.org/drawingml/2006/main">
            <a:ext uri="{FF2B5EF4-FFF2-40B4-BE49-F238E27FC236}">
              <a16:creationId xmlns:a16="http://schemas.microsoft.com/office/drawing/2014/main" id="{E20D601F-D4A1-45E9-9D1F-8A4174FCEA45}"/>
            </a:ext>
          </a:extLst>
        </cdr:cNvPr>
        <cdr:cNvSpPr txBox="1"/>
      </cdr:nvSpPr>
      <cdr:spPr>
        <a:xfrm xmlns:a="http://schemas.openxmlformats.org/drawingml/2006/main">
          <a:off x="50800" y="6234194"/>
          <a:ext cx="1304347" cy="646331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en-US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dirty="0"/>
            <a:t>Roth NEJM 2018</a:t>
          </a:r>
          <a:endParaRPr lang="en-AU" dirty="0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3F77BC5-4DE2-49F2-BF09-EBCD43C61DCF}" type="datetimeFigureOut">
              <a:rPr lang="en-AU" smtClean="0"/>
              <a:t>28/10/2020</a:t>
            </a:fld>
            <a:endParaRPr lang="en-A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00C2EAF-C309-4F9E-8D61-F80A38F002F3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9845127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0C2EAF-C309-4F9E-8D61-F80A38F002F3}" type="slidenum">
              <a:rPr lang="en-AU" smtClean="0"/>
              <a:t>1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99224872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AU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00C2EAF-C309-4F9E-8D61-F80A38F002F3}" type="slidenum">
              <a:rPr lang="en-AU" smtClean="0"/>
              <a:t>10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70033518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00C2EAF-C309-4F9E-8D61-F80A38F002F3}" type="slidenum">
              <a:rPr lang="en-AU" smtClean="0"/>
              <a:t>11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48472562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00C2EAF-C309-4F9E-8D61-F80A38F002F3}" type="slidenum">
              <a:rPr lang="en-AU" smtClean="0"/>
              <a:t>12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27557889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00C2EAF-C309-4F9E-8D61-F80A38F002F3}" type="slidenum">
              <a:rPr lang="en-AU" smtClean="0"/>
              <a:t>13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9505909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00C2EAF-C309-4F9E-8D61-F80A38F002F3}" type="slidenum">
              <a:rPr lang="en-AU" smtClean="0"/>
              <a:t>14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4466503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00C2EAF-C309-4F9E-8D61-F80A38F002F3}" type="slidenum">
              <a:rPr lang="en-AU" smtClean="0"/>
              <a:t>15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92554662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0C2EAF-C309-4F9E-8D61-F80A38F002F3}" type="slidenum">
              <a:rPr lang="en-AU" smtClean="0"/>
              <a:t>16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93894722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0C2EAF-C309-4F9E-8D61-F80A38F002F3}" type="slidenum">
              <a:rPr lang="en-AU" smtClean="0"/>
              <a:t>17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48105377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00C2EAF-C309-4F9E-8D61-F80A38F002F3}" type="slidenum">
              <a:rPr lang="en-AU" smtClean="0"/>
              <a:t>18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9285995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00C2EAF-C309-4F9E-8D61-F80A38F002F3}" type="slidenum">
              <a:rPr lang="en-AU" smtClean="0"/>
              <a:t>19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26455763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00C2EAF-C309-4F9E-8D61-F80A38F002F3}" type="slidenum">
              <a:rPr lang="en-AU" smtClean="0"/>
              <a:t>2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99194576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00C2EAF-C309-4F9E-8D61-F80A38F002F3}" type="slidenum">
              <a:rPr lang="en-AU" smtClean="0"/>
              <a:t>21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61113057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00C2EAF-C309-4F9E-8D61-F80A38F002F3}" type="slidenum">
              <a:rPr lang="en-AU" smtClean="0"/>
              <a:t>22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5143274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00C2EAF-C309-4F9E-8D61-F80A38F002F3}" type="slidenum">
              <a:rPr lang="en-AU" smtClean="0"/>
              <a:t>23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23756412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0C2EAF-C309-4F9E-8D61-F80A38F002F3}" type="slidenum">
              <a:rPr lang="en-AU" smtClean="0"/>
              <a:t>24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69651240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2">
            <a:extLst>
              <a:ext uri="{FF2B5EF4-FFF2-40B4-BE49-F238E27FC236}">
                <a16:creationId xmlns:a16="http://schemas.microsoft.com/office/drawing/2014/main" id="{677D7F1E-D833-4507-923B-43363974816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1139" name="Rectangle 3">
            <a:extLst>
              <a:ext uri="{FF2B5EF4-FFF2-40B4-BE49-F238E27FC236}">
                <a16:creationId xmlns:a16="http://schemas.microsoft.com/office/drawing/2014/main" id="{9852AB67-25E0-4E0C-A55C-2C8E17429D9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228600" indent="-228600" defTabSz="457200"/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83907522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0C2EAF-C309-4F9E-8D61-F80A38F002F3}" type="slidenum">
              <a:rPr lang="en-AU" smtClean="0"/>
              <a:t>4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59974213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2">
            <a:extLst>
              <a:ext uri="{FF2B5EF4-FFF2-40B4-BE49-F238E27FC236}">
                <a16:creationId xmlns:a16="http://schemas.microsoft.com/office/drawing/2014/main" id="{F60EB263-F72D-4F73-9C4A-8262AC90C32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5475" name="Rectangle 3">
            <a:extLst>
              <a:ext uri="{FF2B5EF4-FFF2-40B4-BE49-F238E27FC236}">
                <a16:creationId xmlns:a16="http://schemas.microsoft.com/office/drawing/2014/main" id="{591D91C3-27A0-4085-BD5F-3B79ABD8CBA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AU" altLang="en-US" b="0" i="1" dirty="0"/>
          </a:p>
        </p:txBody>
      </p:sp>
    </p:spTree>
    <p:extLst>
      <p:ext uri="{BB962C8B-B14F-4D97-AF65-F5344CB8AC3E}">
        <p14:creationId xmlns:p14="http://schemas.microsoft.com/office/powerpoint/2010/main" val="336639215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00C2EAF-C309-4F9E-8D61-F80A38F002F3}" type="slidenum">
              <a:rPr lang="en-AU" smtClean="0"/>
              <a:t>6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95522014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0C2EAF-C309-4F9E-8D61-F80A38F002F3}" type="slidenum">
              <a:rPr lang="en-AU" smtClean="0"/>
              <a:t>7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39453855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00C2EAF-C309-4F9E-8D61-F80A38F002F3}" type="slidenum">
              <a:rPr lang="en-AU" smtClean="0"/>
              <a:t>8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97382046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00C2EAF-C309-4F9E-8D61-F80A38F002F3}" type="slidenum">
              <a:rPr lang="en-AU" smtClean="0"/>
              <a:t>9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2732099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22E2C8-6E6A-4462-9548-B9DB1D79F1F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9435D3A-CA78-4082-A611-2C9FB869207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225A106-C7F8-44F6-87A1-9E6CF18870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92D7B9-617B-4B41-AFDA-15A9522280E9}" type="datetimeFigureOut">
              <a:rPr lang="en-AU" smtClean="0"/>
              <a:t>28/10/2020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9C2A880-2868-4122-B8C4-D40B0C71CC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5EEB92-3DF3-4588-B6B6-6EC3D86F9E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C3050B-C046-418D-86B8-3B7F5CAD61CA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2082584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0D5FB2-B749-4246-A910-6210A98CD2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CE41912-B100-4979-B1D7-C62C95D5294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BF72F80-B6E6-4E62-BAE4-508939E242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92D7B9-617B-4B41-AFDA-15A9522280E9}" type="datetimeFigureOut">
              <a:rPr lang="en-AU" smtClean="0"/>
              <a:t>28/10/2020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94BA204-4BA4-44C8-884C-F5C1C6795C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B502ECF-3BD5-41C6-9455-1766C79B84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C3050B-C046-418D-86B8-3B7F5CAD61CA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2653290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61B0175-008C-4A31-8343-3C0D1A2D432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31214F4-10D4-4E2D-9B10-9CE6D1DDF35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4350DCD-33DF-45D7-AE00-B02600B4E3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92D7B9-617B-4B41-AFDA-15A9522280E9}" type="datetimeFigureOut">
              <a:rPr lang="en-AU" smtClean="0"/>
              <a:t>28/10/2020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26344AF-4E8D-4EAA-BC3D-842DBAE2EC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90DE663-3D5D-47B5-A8FF-BB6C55D8E9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C3050B-C046-418D-86B8-3B7F5CAD61CA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7583040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65C065-38BC-4BCA-95E6-0E8764AC32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891303-9127-40D7-A99E-A25E47D324A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A16BD6D-1EEA-4A48-81C5-C6EC3B796B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92D7B9-617B-4B41-AFDA-15A9522280E9}" type="datetimeFigureOut">
              <a:rPr lang="en-AU" smtClean="0"/>
              <a:t>28/10/2020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DAAB16D-515C-4BC5-A616-ABD5A19273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756D9FD-878A-4D1B-BE11-555BFADAB9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C3050B-C046-418D-86B8-3B7F5CAD61CA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537874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B2A12C-A0DD-477A-90F8-0771D62554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924B454-EC1F-485E-9FB7-0AE41DD8BF4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3770CAE-FFB2-4230-AD9C-2A7A1CCA50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92D7B9-617B-4B41-AFDA-15A9522280E9}" type="datetimeFigureOut">
              <a:rPr lang="en-AU" smtClean="0"/>
              <a:t>28/10/2020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4484501-7454-4843-A352-AB2638700E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4BD0AA7-C51F-4899-ABE9-6BEB959B03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C3050B-C046-418D-86B8-3B7F5CAD61CA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3749282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56823F-3ECA-43C0-99CF-2B165C918D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37F373-A1D3-4E2E-8058-E448B4B1F46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C0EE51D-270D-4464-994B-C462F24ABBF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DE2009E-80D7-4CA5-8AA6-B353F3F5EF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92D7B9-617B-4B41-AFDA-15A9522280E9}" type="datetimeFigureOut">
              <a:rPr lang="en-AU" smtClean="0"/>
              <a:t>28/10/2020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4B6475B-CA4F-4B1A-A26F-F478470EE5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DC330AB-0CBE-46F9-AA2B-BE219F51DF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C3050B-C046-418D-86B8-3B7F5CAD61CA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6133165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ADC219-F96F-4001-823B-ACEA6CA70B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9BDD163-F1ED-4A55-B8AC-FB621161B9F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F54CDB1-A5E4-4576-94BB-A85276C6C75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6FDCBBE-1A7E-47DF-9D9B-4572BAD6EFA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51C2B36-11D6-4273-B326-4306AF99B53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3A46290-9240-4B49-B3C0-036EC19237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92D7B9-617B-4B41-AFDA-15A9522280E9}" type="datetimeFigureOut">
              <a:rPr lang="en-AU" smtClean="0"/>
              <a:t>28/10/2020</a:t>
            </a:fld>
            <a:endParaRPr lang="en-AU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77A3F3D-0919-416A-9869-55B1FECE0D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E14C5CD-6B69-47C9-9423-4034636046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C3050B-C046-418D-86B8-3B7F5CAD61CA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2600259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4ACF96-DC86-4C7D-AA03-D00D3C32F5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0C74E91-8F95-4A08-9D02-AC3A29CF8D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92D7B9-617B-4B41-AFDA-15A9522280E9}" type="datetimeFigureOut">
              <a:rPr lang="en-AU" smtClean="0"/>
              <a:t>28/10/2020</a:t>
            </a:fld>
            <a:endParaRPr lang="en-AU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594269D-2502-4141-96B4-E616971686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22D6CC0-31D3-4068-8E3F-2A62CEF77E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C3050B-C046-418D-86B8-3B7F5CAD61CA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3432781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D8C5522-DA94-4C3D-9515-6077CD6AB1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92D7B9-617B-4B41-AFDA-15A9522280E9}" type="datetimeFigureOut">
              <a:rPr lang="en-AU" smtClean="0"/>
              <a:t>28/10/2020</a:t>
            </a:fld>
            <a:endParaRPr lang="en-AU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22CCD6A-FEBD-4E71-966E-5BE406E6F1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418F17D-9910-47F8-87E4-9FF3FFE577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C3050B-C046-418D-86B8-3B7F5CAD61CA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7095806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F7AA1B-11DC-43F8-98FE-003A234965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E843F0-9A5C-44A7-95A7-12639E1F8E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93DE3A6-57BF-49A0-80EF-DEDDC8DF384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7791990-862A-40EC-AEB9-7985ADDB1D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92D7B9-617B-4B41-AFDA-15A9522280E9}" type="datetimeFigureOut">
              <a:rPr lang="en-AU" smtClean="0"/>
              <a:t>28/10/2020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E6FF9E5-A651-4C73-88C1-526053A0B4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B8CF6D1-88A8-4A58-BFA4-562315C6F8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C3050B-C046-418D-86B8-3B7F5CAD61CA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1271954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2CCBDE-E2B9-4A8D-A60A-9F217D1D0C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B07B9AF-C4D2-4412-8EAA-C70C6450BDC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0FBCC8E-9655-4857-A825-E0D01CE6F43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A7DA38C-9759-44BE-AE79-3410184D61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92D7B9-617B-4B41-AFDA-15A9522280E9}" type="datetimeFigureOut">
              <a:rPr lang="en-AU" smtClean="0"/>
              <a:t>28/10/2020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5AC6BF1-AFC5-4CFD-8C37-9E79489519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1B0221B-BA91-489F-8A45-A5DBCCC636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C3050B-C046-418D-86B8-3B7F5CAD61CA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4033843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9382782-869E-4E23-9679-91C5B11026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07746C7-7B3C-490E-B8C7-C87B56E3FC5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70DA6E2-C91B-4A12-B926-FFFE528FBB6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92D7B9-617B-4B41-AFDA-15A9522280E9}" type="datetimeFigureOut">
              <a:rPr lang="en-AU" smtClean="0"/>
              <a:t>28/10/2020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74E35E-5912-41B8-92B2-465901C6055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F06EE80-94CB-4390-9010-C7F0729883C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C3050B-C046-418D-86B8-3B7F5CAD61CA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2158238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rch.org.au/immigranthealth/clinical/Vitamin_D_supplements_photoboard/" TargetMode="External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s://pubmed.ncbi.nlm.nih.gov/?sort=date&amp;term=Litonjua+AA&amp;cauthor_id=32023372" TargetMode="Externa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F7B7D0-9B26-4762-AFB7-A0FCB439369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AU" i="1" dirty="0"/>
              <a:t>Vitamin D in pregnancy and breastfeeding</a:t>
            </a:r>
            <a:endParaRPr lang="en-AU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7D27C68-4533-42CA-8CF5-8A5CCEB65E9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498644"/>
            <a:ext cx="2334970" cy="2359356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41F05372-C570-425B-8AA1-A3FB7A3A9C2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765582" y="4177422"/>
            <a:ext cx="2426418" cy="235326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7BF14557-03D7-4FCE-A857-B27EB89F3A1C}"/>
              </a:ext>
            </a:extLst>
          </p:cNvPr>
          <p:cNvSpPr txBox="1"/>
          <p:nvPr/>
        </p:nvSpPr>
        <p:spPr>
          <a:xfrm>
            <a:off x="4173794" y="4763729"/>
            <a:ext cx="38198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A/Prof Alexis Shub</a:t>
            </a:r>
            <a:endParaRPr lang="en-AU" sz="3200" dirty="0"/>
          </a:p>
        </p:txBody>
      </p:sp>
    </p:spTree>
    <p:extLst>
      <p:ext uri="{BB962C8B-B14F-4D97-AF65-F5344CB8AC3E}">
        <p14:creationId xmlns:p14="http://schemas.microsoft.com/office/powerpoint/2010/main" val="239405568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val 5">
            <a:extLst>
              <a:ext uri="{FF2B5EF4-FFF2-40B4-BE49-F238E27FC236}">
                <a16:creationId xmlns:a16="http://schemas.microsoft.com/office/drawing/2014/main" id="{8E3B1B6C-9AE4-4F3D-B8D7-CF6E999A1536}"/>
              </a:ext>
            </a:extLst>
          </p:cNvPr>
          <p:cNvSpPr/>
          <p:nvPr/>
        </p:nvSpPr>
        <p:spPr>
          <a:xfrm>
            <a:off x="143771" y="5455919"/>
            <a:ext cx="2343150" cy="914400"/>
          </a:xfrm>
          <a:prstGeom prst="ellipse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961EAA6-4468-498A-9F4A-7C87656FD8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Roth:</a:t>
            </a:r>
            <a:endParaRPr lang="en-AU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E9EE0D-8FBC-41CB-9CD0-611005CDBD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2460625"/>
          </a:xfrm>
        </p:spPr>
        <p:txBody>
          <a:bodyPr/>
          <a:lstStyle/>
          <a:p>
            <a:r>
              <a:rPr lang="en-US" dirty="0"/>
              <a:t>Bangladesh</a:t>
            </a:r>
          </a:p>
          <a:p>
            <a:r>
              <a:rPr lang="en-US" dirty="0"/>
              <a:t>1300 women – low Vitamin D</a:t>
            </a:r>
          </a:p>
          <a:p>
            <a:r>
              <a:rPr lang="en-US" dirty="0"/>
              <a:t>Weekly Vitamin D from 17 weeks</a:t>
            </a:r>
          </a:p>
          <a:p>
            <a:r>
              <a:rPr lang="en-US" dirty="0"/>
              <a:t>Primary outcome – growth at 1 year</a:t>
            </a:r>
            <a:endParaRPr lang="en-AU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153FDC9-5337-441F-A502-C9CC0768D127}"/>
              </a:ext>
            </a:extLst>
          </p:cNvPr>
          <p:cNvSpPr txBox="1"/>
          <p:nvPr/>
        </p:nvSpPr>
        <p:spPr>
          <a:xfrm>
            <a:off x="754497" y="5635449"/>
            <a:ext cx="20193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Placebo</a:t>
            </a:r>
            <a:endParaRPr lang="en-AU" sz="2000" dirty="0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279DE25A-B567-4303-B8EF-716CEC868F1E}"/>
              </a:ext>
            </a:extLst>
          </p:cNvPr>
          <p:cNvSpPr/>
          <p:nvPr/>
        </p:nvSpPr>
        <p:spPr>
          <a:xfrm>
            <a:off x="2949446" y="5292546"/>
            <a:ext cx="2531396" cy="1200329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2417180-58CC-4F41-9209-482DF27B4499}"/>
              </a:ext>
            </a:extLst>
          </p:cNvPr>
          <p:cNvSpPr txBox="1"/>
          <p:nvPr/>
        </p:nvSpPr>
        <p:spPr>
          <a:xfrm>
            <a:off x="3337647" y="5367743"/>
            <a:ext cx="1847850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u="sng" dirty="0"/>
              <a:t>Low dose</a:t>
            </a:r>
            <a:r>
              <a:rPr lang="en-US" sz="2000" dirty="0"/>
              <a:t>:</a:t>
            </a:r>
          </a:p>
          <a:p>
            <a:pPr algn="ctr"/>
            <a:r>
              <a:rPr lang="en-US" sz="2000" dirty="0"/>
              <a:t>4200 IU </a:t>
            </a:r>
          </a:p>
          <a:p>
            <a:pPr algn="ctr"/>
            <a:r>
              <a:rPr lang="en-US" sz="2000" dirty="0"/>
              <a:t>antenatally</a:t>
            </a:r>
            <a:endParaRPr lang="en-AU" sz="2000" dirty="0"/>
          </a:p>
          <a:p>
            <a:endParaRPr lang="en-AU" dirty="0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D3136F4B-C31F-4B68-8B3A-BC0809D0552D}"/>
              </a:ext>
            </a:extLst>
          </p:cNvPr>
          <p:cNvSpPr/>
          <p:nvPr/>
        </p:nvSpPr>
        <p:spPr>
          <a:xfrm>
            <a:off x="6174147" y="4903811"/>
            <a:ext cx="2343150" cy="1580287"/>
          </a:xfrm>
          <a:prstGeom prst="ellipse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A9EB80F1-4D4E-4412-B75A-E1DD4043E4FA}"/>
              </a:ext>
            </a:extLst>
          </p:cNvPr>
          <p:cNvSpPr/>
          <p:nvPr/>
        </p:nvSpPr>
        <p:spPr>
          <a:xfrm>
            <a:off x="9442347" y="4148862"/>
            <a:ext cx="2343150" cy="2460625"/>
          </a:xfrm>
          <a:prstGeom prst="ellipse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00D17E6-55C8-4C19-AC0B-253265874136}"/>
              </a:ext>
            </a:extLst>
          </p:cNvPr>
          <p:cNvSpPr txBox="1"/>
          <p:nvPr/>
        </p:nvSpPr>
        <p:spPr>
          <a:xfrm>
            <a:off x="6537669" y="5046880"/>
            <a:ext cx="184785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u="sng" dirty="0"/>
              <a:t>High dose</a:t>
            </a:r>
            <a:r>
              <a:rPr lang="en-US" sz="2000" dirty="0"/>
              <a:t>:</a:t>
            </a:r>
          </a:p>
          <a:p>
            <a:pPr algn="ctr"/>
            <a:r>
              <a:rPr lang="en-US" sz="2000" dirty="0"/>
              <a:t>16,800 or </a:t>
            </a:r>
          </a:p>
          <a:p>
            <a:pPr algn="ctr"/>
            <a:r>
              <a:rPr lang="en-US" sz="2000" dirty="0"/>
              <a:t>28,000 antenatally</a:t>
            </a:r>
            <a:endParaRPr lang="en-AU" sz="2000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E155CE6-8EF4-42C2-84AB-BFFF5B9DCADC}"/>
              </a:ext>
            </a:extLst>
          </p:cNvPr>
          <p:cNvSpPr txBox="1"/>
          <p:nvPr/>
        </p:nvSpPr>
        <p:spPr>
          <a:xfrm>
            <a:off x="9809661" y="4567092"/>
            <a:ext cx="1520177" cy="19082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u="sng" dirty="0"/>
              <a:t>Postnatal</a:t>
            </a:r>
          </a:p>
          <a:p>
            <a:pPr algn="ctr"/>
            <a:r>
              <a:rPr lang="en-US" sz="2000" dirty="0"/>
              <a:t> 28,000 IU </a:t>
            </a:r>
          </a:p>
          <a:p>
            <a:pPr algn="ctr"/>
            <a:r>
              <a:rPr lang="en-US" sz="2000" dirty="0"/>
              <a:t>antenatally and postnatal</a:t>
            </a:r>
            <a:endParaRPr lang="en-AU" sz="2000" dirty="0"/>
          </a:p>
          <a:p>
            <a:endParaRPr lang="en-AU" dirty="0"/>
          </a:p>
        </p:txBody>
      </p:sp>
      <p:sp>
        <p:nvSpPr>
          <p:cNvPr id="4" name="TextBox 3"/>
          <p:cNvSpPr txBox="1"/>
          <p:nvPr/>
        </p:nvSpPr>
        <p:spPr>
          <a:xfrm>
            <a:off x="23680" y="6475307"/>
            <a:ext cx="42378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New England Journal of Medicine 2018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53862222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val 5">
            <a:extLst>
              <a:ext uri="{FF2B5EF4-FFF2-40B4-BE49-F238E27FC236}">
                <a16:creationId xmlns:a16="http://schemas.microsoft.com/office/drawing/2014/main" id="{8E3B1B6C-9AE4-4F3D-B8D7-CF6E999A1536}"/>
              </a:ext>
            </a:extLst>
          </p:cNvPr>
          <p:cNvSpPr/>
          <p:nvPr/>
        </p:nvSpPr>
        <p:spPr>
          <a:xfrm>
            <a:off x="143771" y="5455919"/>
            <a:ext cx="2343150" cy="914400"/>
          </a:xfrm>
          <a:prstGeom prst="ellipse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961EAA6-4468-498A-9F4A-7C87656FD8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Roth 2018</a:t>
            </a:r>
            <a:endParaRPr lang="en-AU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E9EE0D-8FBC-41CB-9CD0-611005CDBD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4238" y="1666782"/>
            <a:ext cx="10515600" cy="1198929"/>
          </a:xfrm>
        </p:spPr>
        <p:txBody>
          <a:bodyPr/>
          <a:lstStyle/>
          <a:p>
            <a:r>
              <a:rPr lang="en-US" dirty="0"/>
              <a:t>Bangladesh</a:t>
            </a:r>
          </a:p>
          <a:p>
            <a:r>
              <a:rPr lang="en-US" dirty="0"/>
              <a:t>1300 women – low Vitamin D</a:t>
            </a:r>
          </a:p>
          <a:p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153FDC9-5337-441F-A502-C9CC0768D127}"/>
              </a:ext>
            </a:extLst>
          </p:cNvPr>
          <p:cNvSpPr txBox="1"/>
          <p:nvPr/>
        </p:nvSpPr>
        <p:spPr>
          <a:xfrm>
            <a:off x="754497" y="5635449"/>
            <a:ext cx="20193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Placebo</a:t>
            </a:r>
            <a:endParaRPr lang="en-AU" sz="2000" dirty="0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279DE25A-B567-4303-B8EF-716CEC868F1E}"/>
              </a:ext>
            </a:extLst>
          </p:cNvPr>
          <p:cNvSpPr/>
          <p:nvPr/>
        </p:nvSpPr>
        <p:spPr>
          <a:xfrm>
            <a:off x="2949446" y="5292546"/>
            <a:ext cx="2531396" cy="1200329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2417180-58CC-4F41-9209-482DF27B4499}"/>
              </a:ext>
            </a:extLst>
          </p:cNvPr>
          <p:cNvSpPr txBox="1"/>
          <p:nvPr/>
        </p:nvSpPr>
        <p:spPr>
          <a:xfrm>
            <a:off x="3337647" y="5367743"/>
            <a:ext cx="1847850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u="sng" dirty="0"/>
              <a:t>Low dose</a:t>
            </a:r>
            <a:r>
              <a:rPr lang="en-US" sz="2000" dirty="0"/>
              <a:t>:</a:t>
            </a:r>
          </a:p>
          <a:p>
            <a:pPr algn="ctr"/>
            <a:r>
              <a:rPr lang="en-US" sz="2000" dirty="0"/>
              <a:t>4200 IU </a:t>
            </a:r>
          </a:p>
          <a:p>
            <a:pPr algn="ctr"/>
            <a:r>
              <a:rPr lang="en-US" sz="2000" dirty="0"/>
              <a:t>antenatally</a:t>
            </a:r>
            <a:endParaRPr lang="en-AU" sz="2000" dirty="0"/>
          </a:p>
          <a:p>
            <a:endParaRPr lang="en-AU" dirty="0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D3136F4B-C31F-4B68-8B3A-BC0809D0552D}"/>
              </a:ext>
            </a:extLst>
          </p:cNvPr>
          <p:cNvSpPr/>
          <p:nvPr/>
        </p:nvSpPr>
        <p:spPr>
          <a:xfrm>
            <a:off x="6174147" y="4903811"/>
            <a:ext cx="2343150" cy="1580287"/>
          </a:xfrm>
          <a:prstGeom prst="ellipse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A9EB80F1-4D4E-4412-B75A-E1DD4043E4FA}"/>
              </a:ext>
            </a:extLst>
          </p:cNvPr>
          <p:cNvSpPr/>
          <p:nvPr/>
        </p:nvSpPr>
        <p:spPr>
          <a:xfrm>
            <a:off x="9442347" y="4148862"/>
            <a:ext cx="2343150" cy="2460625"/>
          </a:xfrm>
          <a:prstGeom prst="ellipse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00D17E6-55C8-4C19-AC0B-253265874136}"/>
              </a:ext>
            </a:extLst>
          </p:cNvPr>
          <p:cNvSpPr txBox="1"/>
          <p:nvPr/>
        </p:nvSpPr>
        <p:spPr>
          <a:xfrm>
            <a:off x="6537669" y="5046880"/>
            <a:ext cx="184785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u="sng" dirty="0"/>
              <a:t>High dose</a:t>
            </a:r>
            <a:r>
              <a:rPr lang="en-US" sz="2000" dirty="0"/>
              <a:t>:</a:t>
            </a:r>
          </a:p>
          <a:p>
            <a:pPr algn="ctr"/>
            <a:r>
              <a:rPr lang="en-US" sz="2000" dirty="0"/>
              <a:t>16,800 or </a:t>
            </a:r>
          </a:p>
          <a:p>
            <a:pPr algn="ctr"/>
            <a:r>
              <a:rPr lang="en-US" sz="2000" dirty="0"/>
              <a:t>28,000 antenatally</a:t>
            </a:r>
            <a:endParaRPr lang="en-AU" sz="2000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E155CE6-8EF4-42C2-84AB-BFFF5B9DCADC}"/>
              </a:ext>
            </a:extLst>
          </p:cNvPr>
          <p:cNvSpPr txBox="1"/>
          <p:nvPr/>
        </p:nvSpPr>
        <p:spPr>
          <a:xfrm>
            <a:off x="9809661" y="4567092"/>
            <a:ext cx="1520177" cy="19082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u="sng" dirty="0"/>
              <a:t>Postnatal</a:t>
            </a:r>
          </a:p>
          <a:p>
            <a:pPr algn="ctr"/>
            <a:r>
              <a:rPr lang="en-US" sz="2000" dirty="0"/>
              <a:t> 28,000 IU </a:t>
            </a:r>
          </a:p>
          <a:p>
            <a:pPr algn="ctr"/>
            <a:r>
              <a:rPr lang="en-US" sz="2000" dirty="0"/>
              <a:t>antenatally and postnatal</a:t>
            </a:r>
            <a:endParaRPr lang="en-AU" sz="2000" dirty="0"/>
          </a:p>
          <a:p>
            <a:endParaRPr lang="en-AU" dirty="0"/>
          </a:p>
        </p:txBody>
      </p:sp>
      <p:sp>
        <p:nvSpPr>
          <p:cNvPr id="4" name="TextBox 3"/>
          <p:cNvSpPr txBox="1"/>
          <p:nvPr/>
        </p:nvSpPr>
        <p:spPr>
          <a:xfrm>
            <a:off x="838200" y="3024554"/>
            <a:ext cx="8971461" cy="1477328"/>
          </a:xfrm>
          <a:prstGeom prst="rect">
            <a:avLst/>
          </a:prstGeom>
          <a:solidFill>
            <a:srgbClr val="FF0000"/>
          </a:solidFill>
          <a:ln>
            <a:noFill/>
          </a:ln>
          <a:effectLst>
            <a:glow rad="101600">
              <a:srgbClr val="FF0000">
                <a:alpha val="60000"/>
              </a:srgb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chemeClr val="bg1"/>
                </a:solidFill>
              </a:rPr>
              <a:t>Growth at 1 year – no difference</a:t>
            </a:r>
          </a:p>
          <a:p>
            <a:pPr algn="ctr"/>
            <a:r>
              <a:rPr lang="en-US" sz="3600" dirty="0">
                <a:solidFill>
                  <a:schemeClr val="bg1"/>
                </a:solidFill>
              </a:rPr>
              <a:t>Obstetric outcomes – no difference</a:t>
            </a:r>
            <a:endParaRPr lang="en-AU" sz="3600" dirty="0">
              <a:solidFill>
                <a:schemeClr val="bg1"/>
              </a:solidFill>
            </a:endParaRPr>
          </a:p>
          <a:p>
            <a:endParaRPr lang="en-AU" dirty="0"/>
          </a:p>
        </p:txBody>
      </p:sp>
      <p:sp>
        <p:nvSpPr>
          <p:cNvPr id="10" name="TextBox 9"/>
          <p:cNvSpPr txBox="1"/>
          <p:nvPr/>
        </p:nvSpPr>
        <p:spPr>
          <a:xfrm>
            <a:off x="143771" y="6458453"/>
            <a:ext cx="41323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New England Journal of Medicine 2018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78309750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135425FD-2293-42AF-B08F-A00B19F7DCF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052214871"/>
              </p:ext>
            </p:extLst>
          </p:nvPr>
        </p:nvGraphicFramePr>
        <p:xfrm>
          <a:off x="336884" y="436442"/>
          <a:ext cx="11670631" cy="642155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Rectangle 8">
            <a:extLst>
              <a:ext uri="{FF2B5EF4-FFF2-40B4-BE49-F238E27FC236}">
                <a16:creationId xmlns:a16="http://schemas.microsoft.com/office/drawing/2014/main" id="{5DE1658C-6D5F-4AAF-A895-54C8CA4149CE}"/>
              </a:ext>
            </a:extLst>
          </p:cNvPr>
          <p:cNvSpPr/>
          <p:nvPr/>
        </p:nvSpPr>
        <p:spPr>
          <a:xfrm>
            <a:off x="4759569" y="797169"/>
            <a:ext cx="7247946" cy="562438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73518D4-D546-4B01-A8BF-3D37194C5AE5}"/>
              </a:ext>
            </a:extLst>
          </p:cNvPr>
          <p:cNvSpPr txBox="1"/>
          <p:nvPr/>
        </p:nvSpPr>
        <p:spPr>
          <a:xfrm>
            <a:off x="1163670" y="174832"/>
            <a:ext cx="1069144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Vitamin D supplementation during pregnancy – outcomes for the baby</a:t>
            </a:r>
            <a:endParaRPr lang="en-AU" sz="2800" dirty="0"/>
          </a:p>
        </p:txBody>
      </p:sp>
    </p:spTree>
    <p:extLst>
      <p:ext uri="{BB962C8B-B14F-4D97-AF65-F5344CB8AC3E}">
        <p14:creationId xmlns:p14="http://schemas.microsoft.com/office/powerpoint/2010/main" val="391762474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135425FD-2293-42AF-B08F-A00B19F7DCF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149141545"/>
              </p:ext>
            </p:extLst>
          </p:nvPr>
        </p:nvGraphicFramePr>
        <p:xfrm>
          <a:off x="336884" y="436442"/>
          <a:ext cx="11670631" cy="642155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Rectangle 8">
            <a:extLst>
              <a:ext uri="{FF2B5EF4-FFF2-40B4-BE49-F238E27FC236}">
                <a16:creationId xmlns:a16="http://schemas.microsoft.com/office/drawing/2014/main" id="{5DE1658C-6D5F-4AAF-A895-54C8CA4149CE}"/>
              </a:ext>
            </a:extLst>
          </p:cNvPr>
          <p:cNvSpPr/>
          <p:nvPr/>
        </p:nvSpPr>
        <p:spPr>
          <a:xfrm>
            <a:off x="7385538" y="616805"/>
            <a:ext cx="7247946" cy="562438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DB80370-31FA-4E54-8317-222D8A2E70C3}"/>
              </a:ext>
            </a:extLst>
          </p:cNvPr>
          <p:cNvSpPr txBox="1"/>
          <p:nvPr/>
        </p:nvSpPr>
        <p:spPr>
          <a:xfrm>
            <a:off x="1163670" y="174832"/>
            <a:ext cx="1069144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Vitamin D supplementation during pregnancy – outcomes for the baby</a:t>
            </a:r>
            <a:endParaRPr lang="en-AU" sz="2800" dirty="0"/>
          </a:p>
        </p:txBody>
      </p:sp>
    </p:spTree>
    <p:extLst>
      <p:ext uri="{BB962C8B-B14F-4D97-AF65-F5344CB8AC3E}">
        <p14:creationId xmlns:p14="http://schemas.microsoft.com/office/powerpoint/2010/main" val="35261765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135425FD-2293-42AF-B08F-A00B19F7DCF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716804294"/>
              </p:ext>
            </p:extLst>
          </p:nvPr>
        </p:nvGraphicFramePr>
        <p:xfrm>
          <a:off x="336884" y="436442"/>
          <a:ext cx="11670631" cy="642155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Rectangle 8">
            <a:extLst>
              <a:ext uri="{FF2B5EF4-FFF2-40B4-BE49-F238E27FC236}">
                <a16:creationId xmlns:a16="http://schemas.microsoft.com/office/drawing/2014/main" id="{5DE1658C-6D5F-4AAF-A895-54C8CA4149CE}"/>
              </a:ext>
            </a:extLst>
          </p:cNvPr>
          <p:cNvSpPr/>
          <p:nvPr/>
        </p:nvSpPr>
        <p:spPr>
          <a:xfrm>
            <a:off x="9659815" y="616805"/>
            <a:ext cx="7247946" cy="562438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659C9BC-7083-47B9-8A0B-DC2AFB3FCE79}"/>
              </a:ext>
            </a:extLst>
          </p:cNvPr>
          <p:cNvSpPr txBox="1"/>
          <p:nvPr/>
        </p:nvSpPr>
        <p:spPr>
          <a:xfrm>
            <a:off x="1163670" y="174832"/>
            <a:ext cx="1069144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Vitamin D supplementation during pregnancy – outcomes for the baby</a:t>
            </a:r>
            <a:endParaRPr lang="en-AU" sz="2800" dirty="0"/>
          </a:p>
        </p:txBody>
      </p:sp>
    </p:spTree>
    <p:extLst>
      <p:ext uri="{BB962C8B-B14F-4D97-AF65-F5344CB8AC3E}">
        <p14:creationId xmlns:p14="http://schemas.microsoft.com/office/powerpoint/2010/main" val="42857468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135425FD-2293-42AF-B08F-A00B19F7DCF0}"/>
              </a:ext>
            </a:extLst>
          </p:cNvPr>
          <p:cNvGraphicFramePr/>
          <p:nvPr/>
        </p:nvGraphicFramePr>
        <p:xfrm>
          <a:off x="336884" y="436442"/>
          <a:ext cx="11670631" cy="642155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FD267D35-0290-42E5-BF81-9112B87CF1AC}"/>
              </a:ext>
            </a:extLst>
          </p:cNvPr>
          <p:cNvSpPr txBox="1"/>
          <p:nvPr/>
        </p:nvSpPr>
        <p:spPr>
          <a:xfrm>
            <a:off x="1163670" y="174832"/>
            <a:ext cx="1069144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Vitamin D supplementation during pregnancy – outcomes for the baby</a:t>
            </a:r>
            <a:endParaRPr lang="en-AU" sz="28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20D601F-D4A1-45E9-9D1F-8A4174FCEA45}"/>
              </a:ext>
            </a:extLst>
          </p:cNvPr>
          <p:cNvSpPr txBox="1"/>
          <p:nvPr/>
        </p:nvSpPr>
        <p:spPr>
          <a:xfrm>
            <a:off x="0" y="6183394"/>
            <a:ext cx="130434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Roth NEJM 2018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412533938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41B29129-D227-4085-B8C8-1660092BCB7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l="22674" t="11936" r="21945" b="5702"/>
          <a:stretch/>
        </p:blipFill>
        <p:spPr>
          <a:xfrm>
            <a:off x="6223820" y="365125"/>
            <a:ext cx="5530646" cy="462665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5D5002F-0B04-441F-9C1E-1B255F48637A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6089" t="24652" r="15564" b="5324"/>
          <a:stretch/>
        </p:blipFill>
        <p:spPr>
          <a:xfrm>
            <a:off x="24579" y="3244658"/>
            <a:ext cx="6071421" cy="3498939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52C005F7-52BB-4805-908D-EA94C5A36A26}"/>
              </a:ext>
            </a:extLst>
          </p:cNvPr>
          <p:cNvSpPr txBox="1"/>
          <p:nvPr/>
        </p:nvSpPr>
        <p:spPr>
          <a:xfrm>
            <a:off x="1436915" y="2148114"/>
            <a:ext cx="8636000" cy="2062103"/>
          </a:xfrm>
          <a:prstGeom prst="rect">
            <a:avLst/>
          </a:prstGeom>
          <a:solidFill>
            <a:srgbClr val="FF0000"/>
          </a:solidFill>
          <a:effectLst>
            <a:softEdge rad="127000"/>
          </a:effectLst>
        </p:spPr>
        <p:txBody>
          <a:bodyPr wrap="square" rtlCol="0">
            <a:spAutoFit/>
          </a:bodyPr>
          <a:lstStyle/>
          <a:p>
            <a:pPr algn="ctr"/>
            <a:endParaRPr lang="en-US" sz="3200" dirty="0">
              <a:solidFill>
                <a:schemeClr val="bg1"/>
              </a:solidFill>
            </a:endParaRPr>
          </a:p>
          <a:p>
            <a:pPr algn="ctr"/>
            <a:r>
              <a:rPr lang="en-US" sz="3200" dirty="0">
                <a:solidFill>
                  <a:schemeClr val="bg1"/>
                </a:solidFill>
              </a:rPr>
              <a:t>No benefit to maternal or neonatal outcomes from maternal antenatal Vitamin D supplementation</a:t>
            </a:r>
          </a:p>
          <a:p>
            <a:pPr algn="ctr"/>
            <a:endParaRPr lang="en-AU" sz="3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312925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0">
            <a:extLst>
              <a:ext uri="{FF2B5EF4-FFF2-40B4-BE49-F238E27FC236}">
                <a16:creationId xmlns:a16="http://schemas.microsoft.com/office/drawing/2014/main" id="{4038CB10-1F5C-4D54-9DF7-12586DE5B00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7546" y="4572000"/>
            <a:ext cx="7058307" cy="1964266"/>
          </a:xfrm>
          <a:prstGeom prst="rect">
            <a:avLst/>
          </a:prstGeom>
          <a:solidFill>
            <a:srgbClr val="B77362">
              <a:alpha val="9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Picture 5" descr="A picture containing indoor, person, laying, bed&#10;&#10;Description automatically generated">
            <a:extLst>
              <a:ext uri="{FF2B5EF4-FFF2-40B4-BE49-F238E27FC236}">
                <a16:creationId xmlns:a16="http://schemas.microsoft.com/office/drawing/2014/main" id="{08D5FB4D-8E0B-4706-9753-625826C4C68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146" r="1" b="1"/>
          <a:stretch/>
        </p:blipFill>
        <p:spPr>
          <a:xfrm>
            <a:off x="299363" y="321732"/>
            <a:ext cx="7058306" cy="4107392"/>
          </a:xfrm>
          <a:prstGeom prst="rect">
            <a:avLst/>
          </a:prstGeom>
        </p:spPr>
      </p:pic>
      <p:sp>
        <p:nvSpPr>
          <p:cNvPr id="16" name="Rectangle 12">
            <a:extLst>
              <a:ext uri="{FF2B5EF4-FFF2-40B4-BE49-F238E27FC236}">
                <a16:creationId xmlns:a16="http://schemas.microsoft.com/office/drawing/2014/main" id="{73ED6512-6858-4552-B699-9A97FE9A4EA2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34655" y="321732"/>
            <a:ext cx="4335613" cy="6214534"/>
          </a:xfrm>
          <a:prstGeom prst="rect">
            <a:avLst/>
          </a:prstGeom>
          <a:solidFill>
            <a:srgbClr val="595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E9A3078-A029-4845-8695-D9EA215C7CE2}"/>
              </a:ext>
            </a:extLst>
          </p:cNvPr>
          <p:cNvSpPr txBox="1"/>
          <p:nvPr/>
        </p:nvSpPr>
        <p:spPr>
          <a:xfrm>
            <a:off x="7683457" y="2758026"/>
            <a:ext cx="4308846" cy="334219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000" dirty="0">
                <a:solidFill>
                  <a:srgbClr val="FFFFFF"/>
                </a:solidFill>
              </a:rPr>
              <a:t>UK : Safe Intake range of 340-400 IU/d is recommended for all infants, including those who are exclusively breast fed and those who are breastfed and part-formula-fed, from birth</a:t>
            </a:r>
            <a:r>
              <a:rPr lang="en-US" dirty="0">
                <a:solidFill>
                  <a:srgbClr val="FFFFFF"/>
                </a:solidFill>
              </a:rPr>
              <a:t>. </a:t>
            </a:r>
            <a:r>
              <a:rPr lang="en-US" sz="1400" dirty="0">
                <a:solidFill>
                  <a:srgbClr val="FFFFFF"/>
                </a:solidFill>
              </a:rPr>
              <a:t>Vitamin D and Heath Scientific advisory Committee on Nutrition 2016</a:t>
            </a:r>
          </a:p>
        </p:txBody>
      </p:sp>
      <p:sp>
        <p:nvSpPr>
          <p:cNvPr id="2" name="Rectangle 1"/>
          <p:cNvSpPr/>
          <p:nvPr/>
        </p:nvSpPr>
        <p:spPr>
          <a:xfrm>
            <a:off x="2915531" y="4572000"/>
            <a:ext cx="7189075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endParaRPr lang="en-AU" b="1" dirty="0"/>
          </a:p>
          <a:p>
            <a:pPr>
              <a:spcAft>
                <a:spcPts val="600"/>
              </a:spcAft>
            </a:pPr>
            <a:endParaRPr lang="en-AU" b="1" dirty="0"/>
          </a:p>
          <a:p>
            <a:r>
              <a:rPr lang="en-AU" sz="2400" b="1" dirty="0"/>
              <a:t>Safer care/RCH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145D4C3-F3D7-4CEB-9DB0-F6CCBF1736A3}"/>
              </a:ext>
            </a:extLst>
          </p:cNvPr>
          <p:cNvSpPr txBox="1"/>
          <p:nvPr/>
        </p:nvSpPr>
        <p:spPr>
          <a:xfrm>
            <a:off x="7683457" y="1227198"/>
            <a:ext cx="4163465" cy="162521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2000" dirty="0">
                <a:solidFill>
                  <a:srgbClr val="FFFFFF"/>
                </a:solidFill>
                <a:ea typeface="+mj-ea"/>
                <a:cs typeface="+mj-cs"/>
              </a:rPr>
              <a:t>US : ”Any breastfeeding infant, regardless of whether he or she is being supplemented with formula, should be supplemented with 400 IU of vitamin D</a:t>
            </a:r>
            <a:r>
              <a:rPr lang="en-US" dirty="0">
                <a:solidFill>
                  <a:srgbClr val="FFFFFF"/>
                </a:solidFill>
                <a:ea typeface="+mj-ea"/>
                <a:cs typeface="+mj-cs"/>
              </a:rPr>
              <a:t>”  </a:t>
            </a:r>
            <a:r>
              <a:rPr lang="en-US" sz="1400" dirty="0">
                <a:solidFill>
                  <a:srgbClr val="FFFFFF"/>
                </a:solidFill>
                <a:ea typeface="+mj-ea"/>
                <a:cs typeface="+mj-cs"/>
              </a:rPr>
              <a:t>AAP </a:t>
            </a:r>
            <a:r>
              <a:rPr lang="en-US" sz="14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Wagner </a:t>
            </a:r>
            <a:r>
              <a:rPr lang="en-US" sz="14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Paediatrics</a:t>
            </a:r>
            <a:r>
              <a:rPr lang="en-US" sz="14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2008</a:t>
            </a:r>
          </a:p>
        </p:txBody>
      </p:sp>
    </p:spTree>
    <p:extLst>
      <p:ext uri="{BB962C8B-B14F-4D97-AF65-F5344CB8AC3E}">
        <p14:creationId xmlns:p14="http://schemas.microsoft.com/office/powerpoint/2010/main" val="63552845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B08236EF-625F-4BE3-968B-8CC855514DF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l="30871" t="22978" r="10242" b="7082"/>
          <a:stretch/>
        </p:blipFill>
        <p:spPr>
          <a:xfrm>
            <a:off x="2975957" y="837424"/>
            <a:ext cx="7679574" cy="5130508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2720C872-D50B-4686-BD9C-4E73F4B3F25D}"/>
              </a:ext>
            </a:extLst>
          </p:cNvPr>
          <p:cNvSpPr txBox="1"/>
          <p:nvPr/>
        </p:nvSpPr>
        <p:spPr>
          <a:xfrm>
            <a:off x="1413163" y="243738"/>
            <a:ext cx="87948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RCH Clinical practice guidelines Vitamin D</a:t>
            </a:r>
            <a:endParaRPr lang="en-AU" sz="360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E8EBFA1-B653-4BF9-AEF5-A93A45BABE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36470" y="5532437"/>
            <a:ext cx="10515600" cy="1325563"/>
          </a:xfrm>
        </p:spPr>
        <p:txBody>
          <a:bodyPr>
            <a:normAutofit/>
          </a:bodyPr>
          <a:lstStyle/>
          <a:p>
            <a:r>
              <a:rPr lang="en-AU" sz="2400" dirty="0"/>
              <a:t>https://www.rch.org.au/clinicalguide/guideline_index/Vitamin_D_deficiency/</a:t>
            </a:r>
            <a:br>
              <a:rPr lang="en-AU" sz="2400" dirty="0"/>
            </a:br>
            <a:r>
              <a:rPr lang="en-AU" sz="2400" dirty="0"/>
              <a:t>https://www.rch.org.au/kidsinfo/fact_sheets/Vitamin_D/</a:t>
            </a:r>
          </a:p>
        </p:txBody>
      </p:sp>
    </p:spTree>
    <p:extLst>
      <p:ext uri="{BB962C8B-B14F-4D97-AF65-F5344CB8AC3E}">
        <p14:creationId xmlns:p14="http://schemas.microsoft.com/office/powerpoint/2010/main" val="182936962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57ED01D3-C3A0-4F8B-BECB-0EAE8766F35D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35000"/>
          </a:blip>
          <a:stretch>
            <a:fillRect/>
          </a:stretch>
        </p:blipFill>
        <p:spPr>
          <a:xfrm>
            <a:off x="2255187" y="862361"/>
            <a:ext cx="7681626" cy="513327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2720C872-D50B-4686-BD9C-4E73F4B3F25D}"/>
              </a:ext>
            </a:extLst>
          </p:cNvPr>
          <p:cNvSpPr txBox="1"/>
          <p:nvPr/>
        </p:nvSpPr>
        <p:spPr>
          <a:xfrm>
            <a:off x="1413163" y="243738"/>
            <a:ext cx="87948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RCH Clinical practice guidelines Vitamin D</a:t>
            </a:r>
            <a:endParaRPr lang="en-AU" sz="36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A34E78F-16FC-4939-B0D0-7CE81612CC3C}"/>
              </a:ext>
            </a:extLst>
          </p:cNvPr>
          <p:cNvSpPr txBox="1"/>
          <p:nvPr/>
        </p:nvSpPr>
        <p:spPr>
          <a:xfrm>
            <a:off x="351692" y="1200952"/>
            <a:ext cx="3852555" cy="1938992"/>
          </a:xfrm>
          <a:prstGeom prst="rect">
            <a:avLst/>
          </a:prstGeom>
          <a:solidFill>
            <a:srgbClr val="3ACECE"/>
          </a:solidFill>
        </p:spPr>
        <p:txBody>
          <a:bodyPr wrap="square" rtlCol="0">
            <a:spAutoFit/>
          </a:bodyPr>
          <a:lstStyle/>
          <a:p>
            <a:r>
              <a:rPr lang="en-US" sz="2400" dirty="0"/>
              <a:t>Exclusive breastfeeding</a:t>
            </a:r>
            <a:endParaRPr lang="en-AU" sz="2400" dirty="0"/>
          </a:p>
          <a:p>
            <a:r>
              <a:rPr lang="en-US" sz="2400" u="sng" dirty="0"/>
              <a:t>And </a:t>
            </a:r>
          </a:p>
          <a:p>
            <a:r>
              <a:rPr lang="en-US" sz="2400" dirty="0"/>
              <a:t>Lack of sun exposure or</a:t>
            </a:r>
          </a:p>
          <a:p>
            <a:r>
              <a:rPr lang="en-US" sz="2400" dirty="0"/>
              <a:t>Dark skin or</a:t>
            </a:r>
          </a:p>
          <a:p>
            <a:r>
              <a:rPr lang="en-US" sz="2400" dirty="0"/>
              <a:t>Maternal deficiency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B627245-203A-475C-99F4-23DBE06F457B}"/>
              </a:ext>
            </a:extLst>
          </p:cNvPr>
          <p:cNvSpPr txBox="1"/>
          <p:nvPr/>
        </p:nvSpPr>
        <p:spPr>
          <a:xfrm>
            <a:off x="6337189" y="4466491"/>
            <a:ext cx="2969623" cy="1200329"/>
          </a:xfrm>
          <a:prstGeom prst="rect">
            <a:avLst/>
          </a:prstGeom>
          <a:solidFill>
            <a:srgbClr val="3ACECE"/>
          </a:solidFill>
        </p:spPr>
        <p:txBody>
          <a:bodyPr wrap="square" rtlCol="0">
            <a:spAutoFit/>
          </a:bodyPr>
          <a:lstStyle/>
          <a:p>
            <a:r>
              <a:rPr lang="en-US" sz="2400" dirty="0"/>
              <a:t>Less 12 months and no symptoms: start 400 IU /day</a:t>
            </a:r>
            <a:endParaRPr lang="en-AU" sz="2400" dirty="0"/>
          </a:p>
        </p:txBody>
      </p:sp>
      <p:sp>
        <p:nvSpPr>
          <p:cNvPr id="12" name="Arrow: Right 11">
            <a:extLst>
              <a:ext uri="{FF2B5EF4-FFF2-40B4-BE49-F238E27FC236}">
                <a16:creationId xmlns:a16="http://schemas.microsoft.com/office/drawing/2014/main" id="{8B38947B-BD5F-467F-AA81-8A4C23596CAF}"/>
              </a:ext>
            </a:extLst>
          </p:cNvPr>
          <p:cNvSpPr/>
          <p:nvPr/>
        </p:nvSpPr>
        <p:spPr>
          <a:xfrm rot="2270970">
            <a:off x="4368426" y="3680717"/>
            <a:ext cx="1846654" cy="245002"/>
          </a:xfrm>
          <a:prstGeom prst="rightArrow">
            <a:avLst/>
          </a:prstGeom>
          <a:solidFill>
            <a:srgbClr val="3ACECE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5911362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8767DBDC-53B1-4034-BCAD-3E2F051DDF78}"/>
              </a:ext>
            </a:extLst>
          </p:cNvPr>
          <p:cNvSpPr txBox="1"/>
          <p:nvPr/>
        </p:nvSpPr>
        <p:spPr>
          <a:xfrm>
            <a:off x="893378" y="232631"/>
            <a:ext cx="574915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altLang="en-US" sz="4000" dirty="0"/>
              <a:t>Vitamin D</a:t>
            </a:r>
            <a:endParaRPr lang="en-AU" sz="40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8870F8F-89D5-459D-8E7B-D35A4BDDD161}"/>
              </a:ext>
            </a:extLst>
          </p:cNvPr>
          <p:cNvSpPr txBox="1"/>
          <p:nvPr/>
        </p:nvSpPr>
        <p:spPr>
          <a:xfrm>
            <a:off x="420414" y="1813139"/>
            <a:ext cx="9469820" cy="44796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>
              <a:lnSpc>
                <a:spcPct val="120000"/>
              </a:lnSpc>
              <a:spcBef>
                <a:spcPct val="0"/>
              </a:spcBef>
              <a:spcAft>
                <a:spcPct val="20000"/>
              </a:spcAft>
            </a:pPr>
            <a:r>
              <a:rPr lang="en-AU" altLang="en-US" sz="1500" dirty="0">
                <a:solidFill>
                  <a:prstClr val="black"/>
                </a:solidFill>
              </a:rPr>
              <a:t>bacterial vaginosis </a:t>
            </a:r>
            <a:r>
              <a:rPr lang="en-AU" altLang="en-US" sz="1000" dirty="0">
                <a:solidFill>
                  <a:prstClr val="black"/>
                </a:solidFill>
              </a:rPr>
              <a:t>(Hensel AJOG 2011)</a:t>
            </a:r>
          </a:p>
          <a:p>
            <a:pPr lvl="1">
              <a:lnSpc>
                <a:spcPct val="120000"/>
              </a:lnSpc>
              <a:spcBef>
                <a:spcPct val="0"/>
              </a:spcBef>
              <a:spcAft>
                <a:spcPct val="20000"/>
              </a:spcAft>
            </a:pPr>
            <a:r>
              <a:rPr lang="en-AU" altLang="en-US" sz="1500" dirty="0">
                <a:solidFill>
                  <a:prstClr val="black"/>
                </a:solidFill>
              </a:rPr>
              <a:t>severe preeclampsia </a:t>
            </a:r>
            <a:r>
              <a:rPr lang="en-AU" altLang="en-US" sz="1000" dirty="0">
                <a:solidFill>
                  <a:prstClr val="black"/>
                </a:solidFill>
              </a:rPr>
              <a:t>(Baker JCEM 2010)</a:t>
            </a:r>
          </a:p>
          <a:p>
            <a:pPr lvl="1">
              <a:lnSpc>
                <a:spcPct val="120000"/>
              </a:lnSpc>
              <a:spcBef>
                <a:spcPts val="500"/>
              </a:spcBef>
              <a:spcAft>
                <a:spcPct val="20000"/>
              </a:spcAft>
            </a:pPr>
            <a:r>
              <a:rPr lang="en-AU" altLang="en-US" sz="1500" dirty="0">
                <a:solidFill>
                  <a:prstClr val="black"/>
                </a:solidFill>
              </a:rPr>
              <a:t>cholestasis of pregnancy </a:t>
            </a:r>
            <a:r>
              <a:rPr lang="en-AU" altLang="en-US" sz="1000" dirty="0">
                <a:solidFill>
                  <a:prstClr val="black"/>
                </a:solidFill>
              </a:rPr>
              <a:t>(</a:t>
            </a:r>
            <a:r>
              <a:rPr lang="en-AU" altLang="en-US" sz="1000" dirty="0" err="1">
                <a:solidFill>
                  <a:prstClr val="black"/>
                </a:solidFill>
              </a:rPr>
              <a:t>Wikstrom</a:t>
            </a:r>
            <a:r>
              <a:rPr lang="en-AU" altLang="en-US" sz="1000" dirty="0">
                <a:solidFill>
                  <a:prstClr val="black"/>
                </a:solidFill>
              </a:rPr>
              <a:t> Acta </a:t>
            </a:r>
            <a:r>
              <a:rPr lang="en-AU" altLang="en-US" sz="1000" dirty="0" err="1">
                <a:solidFill>
                  <a:prstClr val="black"/>
                </a:solidFill>
              </a:rPr>
              <a:t>Obs</a:t>
            </a:r>
            <a:r>
              <a:rPr lang="en-AU" altLang="en-US" sz="1000" dirty="0">
                <a:solidFill>
                  <a:prstClr val="black"/>
                </a:solidFill>
              </a:rPr>
              <a:t> Gyn 2010)</a:t>
            </a:r>
          </a:p>
          <a:p>
            <a:pPr lvl="1">
              <a:lnSpc>
                <a:spcPct val="120000"/>
              </a:lnSpc>
              <a:spcBef>
                <a:spcPts val="500"/>
              </a:spcBef>
              <a:spcAft>
                <a:spcPct val="20000"/>
              </a:spcAft>
            </a:pPr>
            <a:r>
              <a:rPr lang="en-AU" altLang="en-US" sz="1500" dirty="0">
                <a:solidFill>
                  <a:prstClr val="black"/>
                </a:solidFill>
              </a:rPr>
              <a:t>gestational diabetes </a:t>
            </a:r>
            <a:r>
              <a:rPr lang="en-AU" altLang="en-US" sz="1000" dirty="0">
                <a:solidFill>
                  <a:prstClr val="black"/>
                </a:solidFill>
              </a:rPr>
              <a:t>(</a:t>
            </a:r>
            <a:r>
              <a:rPr lang="en-AU" altLang="en-US" sz="1000" dirty="0" err="1">
                <a:solidFill>
                  <a:prstClr val="black"/>
                </a:solidFill>
              </a:rPr>
              <a:t>Parlea</a:t>
            </a:r>
            <a:r>
              <a:rPr lang="en-AU" altLang="en-US" sz="1000" dirty="0">
                <a:solidFill>
                  <a:prstClr val="black"/>
                </a:solidFill>
              </a:rPr>
              <a:t> Diab Med 2011) </a:t>
            </a:r>
            <a:r>
              <a:rPr lang="en-AU" altLang="en-US" sz="1500" dirty="0">
                <a:solidFill>
                  <a:prstClr val="black"/>
                </a:solidFill>
              </a:rPr>
              <a:t>control of gestational diabetes </a:t>
            </a:r>
            <a:r>
              <a:rPr lang="en-AU" altLang="en-US" sz="1000" dirty="0">
                <a:solidFill>
                  <a:prstClr val="black"/>
                </a:solidFill>
              </a:rPr>
              <a:t>(Lau MJA 2011) </a:t>
            </a:r>
          </a:p>
          <a:p>
            <a:pPr lvl="1">
              <a:lnSpc>
                <a:spcPct val="120000"/>
              </a:lnSpc>
              <a:spcBef>
                <a:spcPts val="500"/>
              </a:spcBef>
              <a:spcAft>
                <a:spcPct val="20000"/>
              </a:spcAft>
            </a:pPr>
            <a:r>
              <a:rPr lang="en-AU" altLang="en-US" sz="1500" dirty="0">
                <a:solidFill>
                  <a:prstClr val="black"/>
                </a:solidFill>
              </a:rPr>
              <a:t>childhood eczema, wheeze and asthma </a:t>
            </a:r>
            <a:r>
              <a:rPr lang="en-AU" altLang="en-US" sz="1000" dirty="0">
                <a:solidFill>
                  <a:prstClr val="black"/>
                </a:solidFill>
              </a:rPr>
              <a:t>(Camargo Paediatrics 2011)</a:t>
            </a:r>
          </a:p>
          <a:p>
            <a:pPr lvl="1">
              <a:lnSpc>
                <a:spcPct val="120000"/>
              </a:lnSpc>
              <a:spcBef>
                <a:spcPts val="500"/>
              </a:spcBef>
              <a:spcAft>
                <a:spcPct val="20000"/>
              </a:spcAft>
            </a:pPr>
            <a:r>
              <a:rPr lang="en-AU" altLang="en-US" sz="1500" dirty="0">
                <a:solidFill>
                  <a:prstClr val="black"/>
                </a:solidFill>
              </a:rPr>
              <a:t>Type 1 diabetes </a:t>
            </a:r>
            <a:r>
              <a:rPr lang="en-AU" altLang="en-US" sz="1000" dirty="0">
                <a:solidFill>
                  <a:prstClr val="black"/>
                </a:solidFill>
              </a:rPr>
              <a:t>(Sorenson Diabetes 2012)</a:t>
            </a:r>
          </a:p>
          <a:p>
            <a:pPr lvl="1">
              <a:lnSpc>
                <a:spcPct val="120000"/>
              </a:lnSpc>
              <a:spcBef>
                <a:spcPts val="500"/>
              </a:spcBef>
              <a:spcAft>
                <a:spcPct val="20000"/>
              </a:spcAft>
            </a:pPr>
            <a:r>
              <a:rPr lang="en-AU" altLang="en-US" sz="1500" dirty="0">
                <a:solidFill>
                  <a:prstClr val="black"/>
                </a:solidFill>
              </a:rPr>
              <a:t>multiple sclerosis </a:t>
            </a:r>
            <a:r>
              <a:rPr lang="en-AU" altLang="en-US" sz="1000" dirty="0">
                <a:solidFill>
                  <a:prstClr val="black"/>
                </a:solidFill>
              </a:rPr>
              <a:t>(Mirzaei Ann Neurol 2011)</a:t>
            </a:r>
          </a:p>
          <a:p>
            <a:pPr lvl="1" eaLnBrk="0" hangingPunct="0">
              <a:lnSpc>
                <a:spcPct val="120000"/>
              </a:lnSpc>
              <a:spcBef>
                <a:spcPts val="500"/>
              </a:spcBef>
              <a:spcAft>
                <a:spcPct val="20000"/>
              </a:spcAft>
            </a:pPr>
            <a:r>
              <a:rPr lang="en-AU" altLang="en-US" sz="1500" dirty="0">
                <a:solidFill>
                  <a:prstClr val="black"/>
                </a:solidFill>
              </a:rPr>
              <a:t>speech delay </a:t>
            </a:r>
            <a:r>
              <a:rPr lang="en-AU" altLang="en-US" sz="1000" dirty="0">
                <a:solidFill>
                  <a:prstClr val="black"/>
                </a:solidFill>
              </a:rPr>
              <a:t>(Whitehouse Paediatrics 2012)</a:t>
            </a:r>
          </a:p>
          <a:p>
            <a:pPr lvl="1">
              <a:lnSpc>
                <a:spcPct val="120000"/>
              </a:lnSpc>
              <a:spcBef>
                <a:spcPts val="500"/>
              </a:spcBef>
              <a:spcAft>
                <a:spcPct val="20000"/>
              </a:spcAft>
            </a:pPr>
            <a:r>
              <a:rPr lang="en-AU" altLang="en-US" sz="1500" dirty="0">
                <a:solidFill>
                  <a:prstClr val="black"/>
                </a:solidFill>
              </a:rPr>
              <a:t>schizophrenia </a:t>
            </a:r>
            <a:r>
              <a:rPr lang="en-AU" altLang="en-US" sz="1000" dirty="0">
                <a:solidFill>
                  <a:prstClr val="black"/>
                </a:solidFill>
              </a:rPr>
              <a:t>(McGrath </a:t>
            </a:r>
            <a:r>
              <a:rPr lang="en-AU" altLang="en-US" sz="1000" dirty="0" err="1">
                <a:solidFill>
                  <a:prstClr val="black"/>
                </a:solidFill>
              </a:rPr>
              <a:t>Schizoph</a:t>
            </a:r>
            <a:r>
              <a:rPr lang="en-AU" altLang="en-US" sz="1000" dirty="0">
                <a:solidFill>
                  <a:prstClr val="black"/>
                </a:solidFill>
              </a:rPr>
              <a:t> Bull 2010)</a:t>
            </a:r>
          </a:p>
          <a:p>
            <a:pPr lvl="1">
              <a:lnSpc>
                <a:spcPct val="120000"/>
              </a:lnSpc>
              <a:spcBef>
                <a:spcPts val="500"/>
              </a:spcBef>
              <a:spcAft>
                <a:spcPct val="20000"/>
              </a:spcAft>
            </a:pPr>
            <a:r>
              <a:rPr lang="en-AU" altLang="en-US" sz="1500" dirty="0">
                <a:solidFill>
                  <a:prstClr val="black"/>
                </a:solidFill>
              </a:rPr>
              <a:t>SGA </a:t>
            </a:r>
            <a:r>
              <a:rPr lang="en-AU" altLang="en-US" sz="1000" dirty="0">
                <a:solidFill>
                  <a:prstClr val="black"/>
                </a:solidFill>
              </a:rPr>
              <a:t>(Bodnar J </a:t>
            </a:r>
            <a:r>
              <a:rPr lang="en-AU" altLang="en-US" sz="1000" dirty="0" err="1">
                <a:solidFill>
                  <a:prstClr val="black"/>
                </a:solidFill>
              </a:rPr>
              <a:t>Nutr</a:t>
            </a:r>
            <a:r>
              <a:rPr lang="en-AU" altLang="en-US" sz="1000" dirty="0">
                <a:solidFill>
                  <a:prstClr val="black"/>
                </a:solidFill>
              </a:rPr>
              <a:t> 2010) </a:t>
            </a:r>
          </a:p>
          <a:p>
            <a:pPr lvl="1">
              <a:lnSpc>
                <a:spcPct val="120000"/>
              </a:lnSpc>
              <a:spcBef>
                <a:spcPts val="500"/>
              </a:spcBef>
              <a:spcAft>
                <a:spcPct val="20000"/>
              </a:spcAft>
            </a:pPr>
            <a:r>
              <a:rPr lang="en-AU" altLang="en-US" sz="1400" dirty="0">
                <a:solidFill>
                  <a:prstClr val="black"/>
                </a:solidFill>
              </a:rPr>
              <a:t>Macrosomia</a:t>
            </a:r>
            <a:r>
              <a:rPr lang="en-AU" altLang="en-US" sz="1000" dirty="0">
                <a:solidFill>
                  <a:prstClr val="black"/>
                </a:solidFill>
              </a:rPr>
              <a:t> ( Morales Int J Obesity 2015)</a:t>
            </a:r>
          </a:p>
          <a:p>
            <a:endParaRPr lang="en-AU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F4E06AE-7698-4260-AB27-30A4B38B3B35}"/>
              </a:ext>
            </a:extLst>
          </p:cNvPr>
          <p:cNvSpPr txBox="1"/>
          <p:nvPr/>
        </p:nvSpPr>
        <p:spPr>
          <a:xfrm>
            <a:off x="536028" y="940517"/>
            <a:ext cx="71365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altLang="en-US" dirty="0">
                <a:solidFill>
                  <a:prstClr val="black"/>
                </a:solidFill>
              </a:rPr>
              <a:t>Low Vitamin D in pregnancy is associated with increased risk of……</a:t>
            </a:r>
            <a:endParaRPr lang="en-AU" altLang="en-US" sz="1100" dirty="0">
              <a:solidFill>
                <a:prstClr val="black"/>
              </a:solidFill>
            </a:endParaRPr>
          </a:p>
          <a:p>
            <a:endParaRPr lang="en-AU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1575" y="1436344"/>
            <a:ext cx="7674489" cy="414422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4C98D7B-63C9-42AF-BEB0-3A40314CC4A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21384" y="2294734"/>
            <a:ext cx="7254869" cy="1816765"/>
          </a:xfrm>
          <a:prstGeom prst="rect">
            <a:avLst/>
          </a:prstGeom>
          <a:solidFill>
            <a:schemeClr val="bg1">
              <a:lumMod val="95000"/>
            </a:schemeClr>
          </a:solidFill>
          <a:effectLst>
            <a:softEdge rad="127000"/>
          </a:effectLst>
        </p:spPr>
      </p:pic>
    </p:spTree>
    <p:extLst>
      <p:ext uri="{BB962C8B-B14F-4D97-AF65-F5344CB8AC3E}">
        <p14:creationId xmlns:p14="http://schemas.microsoft.com/office/powerpoint/2010/main" val="42342294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726DD37-3DD1-4237-84AC-E09FFCCF399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7607" t="8937" r="16463" b="4823"/>
          <a:stretch/>
        </p:blipFill>
        <p:spPr>
          <a:xfrm>
            <a:off x="184824" y="475322"/>
            <a:ext cx="7358975" cy="6382678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4CE099D5-770A-4E5B-BF11-920AB477C014}"/>
              </a:ext>
            </a:extLst>
          </p:cNvPr>
          <p:cNvSpPr/>
          <p:nvPr/>
        </p:nvSpPr>
        <p:spPr>
          <a:xfrm>
            <a:off x="184824" y="105990"/>
            <a:ext cx="893971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dirty="0">
                <a:hlinkClick r:id="rId3"/>
              </a:rPr>
              <a:t>https://www.rch.org.au/immigranthealth/clinical/Vitamin_D_supplements_photoboard/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24915004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EFB100-C49D-49C4-BF83-585D2D4EA0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is there disagreement?</a:t>
            </a:r>
            <a:endParaRPr lang="en-AU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5BF43B-5625-436F-A6D6-A88FDE28EB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60273" y="1981488"/>
            <a:ext cx="8073736" cy="4351338"/>
          </a:xfrm>
        </p:spPr>
        <p:txBody>
          <a:bodyPr>
            <a:normAutofit/>
          </a:bodyPr>
          <a:lstStyle/>
          <a:p>
            <a:r>
              <a:rPr lang="en-US" dirty="0"/>
              <a:t>“High risk“ groups</a:t>
            </a:r>
          </a:p>
          <a:p>
            <a:pPr lvl="1"/>
            <a:r>
              <a:rPr lang="en-US" dirty="0"/>
              <a:t>Poor relationship between risk factors and Vitamin D levels  </a:t>
            </a:r>
            <a:r>
              <a:rPr lang="en-US" sz="1600" dirty="0"/>
              <a:t>(Davies Tuck ANZJOG 2015)</a:t>
            </a:r>
          </a:p>
          <a:p>
            <a:pPr lvl="1"/>
            <a:r>
              <a:rPr lang="en-US" dirty="0"/>
              <a:t>Trials in high risk women</a:t>
            </a:r>
          </a:p>
        </p:txBody>
      </p:sp>
    </p:spTree>
    <p:extLst>
      <p:ext uri="{BB962C8B-B14F-4D97-AF65-F5344CB8AC3E}">
        <p14:creationId xmlns:p14="http://schemas.microsoft.com/office/powerpoint/2010/main" val="35273308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EFB100-C49D-49C4-BF83-585D2D4EA0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is there disagreement?</a:t>
            </a:r>
            <a:endParaRPr lang="en-AU" dirty="0"/>
          </a:p>
        </p:txBody>
      </p:sp>
      <p:sp>
        <p:nvSpPr>
          <p:cNvPr id="7" name="TextBox 6"/>
          <p:cNvSpPr txBox="1"/>
          <p:nvPr/>
        </p:nvSpPr>
        <p:spPr>
          <a:xfrm>
            <a:off x="8297141" y="6204030"/>
            <a:ext cx="466363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Brustad</a:t>
            </a:r>
            <a:r>
              <a:rPr lang="en-US" dirty="0"/>
              <a:t> JAMA 2018 </a:t>
            </a:r>
            <a:r>
              <a:rPr lang="en-AU" dirty="0">
                <a:hlinkClick r:id="rId3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Litonjua</a:t>
            </a:r>
            <a:r>
              <a:rPr lang="en-AU" dirty="0"/>
              <a:t> NEJM 2020</a:t>
            </a:r>
          </a:p>
          <a:p>
            <a:r>
              <a:rPr lang="en-US" dirty="0" err="1"/>
              <a:t>Kahwati</a:t>
            </a:r>
            <a:r>
              <a:rPr lang="en-US" dirty="0"/>
              <a:t> JAMA 2018, Zhao JAMA 2017</a:t>
            </a:r>
          </a:p>
          <a:p>
            <a:endParaRPr lang="en-US" dirty="0"/>
          </a:p>
          <a:p>
            <a:endParaRPr lang="en-AU" dirty="0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34AFBBD0-DDCB-478D-A876-84D0FE7573E1}"/>
              </a:ext>
            </a:extLst>
          </p:cNvPr>
          <p:cNvGrpSpPr/>
          <p:nvPr/>
        </p:nvGrpSpPr>
        <p:grpSpPr>
          <a:xfrm>
            <a:off x="451773" y="1589124"/>
            <a:ext cx="10813474" cy="4582463"/>
            <a:chOff x="540326" y="1621567"/>
            <a:chExt cx="10813474" cy="4582463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40326" y="1621567"/>
              <a:ext cx="4582463" cy="4582463"/>
            </a:xfrm>
            <a:prstGeom prst="rect">
              <a:avLst/>
            </a:prstGeom>
          </p:spPr>
        </p:pic>
        <p:sp>
          <p:nvSpPr>
            <p:cNvPr id="9" name="TextBox 8"/>
            <p:cNvSpPr txBox="1"/>
            <p:nvPr/>
          </p:nvSpPr>
          <p:spPr>
            <a:xfrm>
              <a:off x="4337538" y="3141480"/>
              <a:ext cx="7016262" cy="218521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457200" indent="-457200">
                <a:buFont typeface="Arial" panose="020B0604020202020204" pitchFamily="34" charset="0"/>
                <a:buChar char="•"/>
              </a:pPr>
              <a:r>
                <a:rPr lang="en-US" sz="2800" dirty="0"/>
                <a:t>Skeletal health for the post menopausal woman</a:t>
              </a:r>
              <a:endParaRPr lang="en-AU" sz="2800" dirty="0"/>
            </a:p>
            <a:p>
              <a:pPr marL="800100" lvl="1" indent="-342900">
                <a:buFont typeface="Arial" panose="020B0604020202020204" pitchFamily="34" charset="0"/>
                <a:buChar char="•"/>
              </a:pPr>
              <a:r>
                <a:rPr lang="en-US" sz="2000" dirty="0"/>
                <a:t>Bone density, muscle strength -  increased </a:t>
              </a:r>
            </a:p>
            <a:p>
              <a:pPr marL="800100" lvl="1" indent="-342900">
                <a:buFont typeface="Arial" panose="020B0604020202020204" pitchFamily="34" charset="0"/>
                <a:buChar char="•"/>
              </a:pPr>
              <a:r>
                <a:rPr lang="en-US" sz="2000" dirty="0"/>
                <a:t>Fractures</a:t>
              </a:r>
              <a:r>
                <a:rPr lang="en-US" dirty="0"/>
                <a:t> – </a:t>
              </a:r>
              <a:r>
                <a:rPr lang="en-US" sz="2000" dirty="0"/>
                <a:t>no difference </a:t>
              </a:r>
            </a:p>
            <a:p>
              <a:pPr marL="800100" lvl="1" indent="-342900">
                <a:buFont typeface="Arial" panose="020B0604020202020204" pitchFamily="34" charset="0"/>
                <a:buChar char="•"/>
              </a:pPr>
              <a:r>
                <a:rPr lang="en-US" sz="2000" dirty="0"/>
                <a:t>Falls - increased</a:t>
              </a:r>
            </a:p>
            <a:p>
              <a:pPr marL="800100" lvl="1" indent="-342900">
                <a:buFont typeface="Arial" panose="020B0604020202020204" pitchFamily="34" charset="0"/>
                <a:buChar char="•"/>
              </a:pPr>
              <a:r>
                <a:rPr lang="en-US" sz="2000" dirty="0"/>
                <a:t>Renal stones - increased</a:t>
              </a:r>
              <a:endParaRPr lang="en-AU" sz="2000" dirty="0"/>
            </a:p>
          </p:txBody>
        </p:sp>
      </p:grp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5BF43B-5625-436F-A6D6-A88FDE28EB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60273" y="2112880"/>
            <a:ext cx="8073736" cy="996157"/>
          </a:xfrm>
        </p:spPr>
        <p:txBody>
          <a:bodyPr>
            <a:normAutofit/>
          </a:bodyPr>
          <a:lstStyle/>
          <a:p>
            <a:r>
              <a:rPr lang="en-US" dirty="0"/>
              <a:t>“High risk“ groups</a:t>
            </a:r>
          </a:p>
          <a:p>
            <a:r>
              <a:rPr lang="en-US" dirty="0"/>
              <a:t>  Asthma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3245364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101AF509-FEFA-44AB-B744-5F9D5689E74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l="24484" t="11081" r="24107" b="18205"/>
          <a:stretch/>
        </p:blipFill>
        <p:spPr>
          <a:xfrm>
            <a:off x="145636" y="102023"/>
            <a:ext cx="5776686" cy="446955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DA9B634-5AD8-44FF-B89E-4ABECF75F25A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5833" t="39365" r="37268" b="13863"/>
          <a:stretch/>
        </p:blipFill>
        <p:spPr>
          <a:xfrm>
            <a:off x="3991428" y="956578"/>
            <a:ext cx="7966110" cy="5680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962076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207807"/>
            <a:ext cx="12344400" cy="718490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5375036-11E7-4F4B-847D-3AD86BB06A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Vitamin D in pregnancy and infancy</a:t>
            </a:r>
            <a:endParaRPr lang="en-AU" dirty="0">
              <a:solidFill>
                <a:schemeClr val="bg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5AA5F2-0778-4E9B-A2B3-E1757AF2D70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b="1" dirty="0">
                <a:solidFill>
                  <a:schemeClr val="bg1"/>
                </a:solidFill>
              </a:rPr>
              <a:t>Many women have low levels Vitamin D</a:t>
            </a:r>
          </a:p>
          <a:p>
            <a:r>
              <a:rPr lang="en-US" sz="3200" b="1" dirty="0">
                <a:solidFill>
                  <a:schemeClr val="bg1"/>
                </a:solidFill>
              </a:rPr>
              <a:t>There is no benefit in testing or supplementing Vitamin D during pregnancy – beyond a multivitamin</a:t>
            </a:r>
          </a:p>
          <a:p>
            <a:r>
              <a:rPr lang="en-US" sz="3200" b="1" dirty="0">
                <a:solidFill>
                  <a:schemeClr val="bg1"/>
                </a:solidFill>
              </a:rPr>
              <a:t>Breast fed babies should have daily supplementation of 400 </a:t>
            </a:r>
            <a:r>
              <a:rPr lang="en-US" sz="3200" b="1" dirty="0" err="1">
                <a:solidFill>
                  <a:schemeClr val="bg1"/>
                </a:solidFill>
              </a:rPr>
              <a:t>iU</a:t>
            </a:r>
            <a:r>
              <a:rPr lang="en-US" sz="3200" b="1" dirty="0">
                <a:solidFill>
                  <a:schemeClr val="bg1"/>
                </a:solidFill>
              </a:rPr>
              <a:t> Vitamin D</a:t>
            </a:r>
            <a:endParaRPr lang="en-AU" sz="3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76518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>
            <a:extLst>
              <a:ext uri="{FF2B5EF4-FFF2-40B4-BE49-F238E27FC236}">
                <a16:creationId xmlns:a16="http://schemas.microsoft.com/office/drawing/2014/main" id="{2C61F159-145B-4137-92E5-04A275B9E302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3962400" y="159860"/>
            <a:ext cx="8229600" cy="1143000"/>
          </a:xfrm>
        </p:spPr>
        <p:txBody>
          <a:bodyPr/>
          <a:lstStyle/>
          <a:p>
            <a:r>
              <a:rPr lang="en-US" altLang="en-US" b="1" dirty="0"/>
              <a:t>Vitamin D</a:t>
            </a:r>
          </a:p>
        </p:txBody>
      </p:sp>
      <p:pic>
        <p:nvPicPr>
          <p:cNvPr id="90115" name="Picture 3" descr="ANd9GcRDtlTZ7S6qsS7URYA43tkMohK0txCpB-Ob66A2sqmM7b5iahQa">
            <a:extLst>
              <a:ext uri="{FF2B5EF4-FFF2-40B4-BE49-F238E27FC236}">
                <a16:creationId xmlns:a16="http://schemas.microsoft.com/office/drawing/2014/main" id="{0EAD4AC4-10C5-4926-872C-DFDFDCE3B3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989" y="2950099"/>
            <a:ext cx="1609178" cy="1534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0129" name="Picture 17" descr="ANd9GcQF6MNyXdFxCzkENMUsuExHExoJXBplrn37N5iF3uBDGfbecOxJEQ">
            <a:extLst>
              <a:ext uri="{FF2B5EF4-FFF2-40B4-BE49-F238E27FC236}">
                <a16:creationId xmlns:a16="http://schemas.microsoft.com/office/drawing/2014/main" id="{D39AF95A-2360-4045-8FB3-D4ECC353F7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2139" y="1852835"/>
            <a:ext cx="1882459" cy="19579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62BD1D5F-7A18-4F12-9B5B-1C495563EB6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53619" y="4641362"/>
            <a:ext cx="3154047" cy="133485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722480" y="1381643"/>
            <a:ext cx="4551262" cy="4635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7269965"/>
      </p:ext>
    </p:ext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D37CBCC-29BC-4694-8E39-B4009DC4551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7107" b="17779"/>
          <a:stretch/>
        </p:blipFill>
        <p:spPr>
          <a:xfrm>
            <a:off x="2117835" y="383458"/>
            <a:ext cx="7956330" cy="61698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04872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9" name="AutoShape 5" descr="9k=">
            <a:extLst>
              <a:ext uri="{FF2B5EF4-FFF2-40B4-BE49-F238E27FC236}">
                <a16:creationId xmlns:a16="http://schemas.microsoft.com/office/drawing/2014/main" id="{EA37C8FF-40B4-49E1-8C68-99B9008C2C9A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862514" y="2505075"/>
            <a:ext cx="2466975" cy="1847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AU"/>
          </a:p>
        </p:txBody>
      </p:sp>
      <p:sp>
        <p:nvSpPr>
          <p:cNvPr id="98311" name="AutoShape 7" descr="9k=">
            <a:extLst>
              <a:ext uri="{FF2B5EF4-FFF2-40B4-BE49-F238E27FC236}">
                <a16:creationId xmlns:a16="http://schemas.microsoft.com/office/drawing/2014/main" id="{22641074-A038-47FF-8390-E5FB85E89E9D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862514" y="2505075"/>
            <a:ext cx="2466975" cy="1847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AU"/>
          </a:p>
        </p:txBody>
      </p:sp>
      <p:sp>
        <p:nvSpPr>
          <p:cNvPr id="98314" name="Text Box 10">
            <a:extLst>
              <a:ext uri="{FF2B5EF4-FFF2-40B4-BE49-F238E27FC236}">
                <a16:creationId xmlns:a16="http://schemas.microsoft.com/office/drawing/2014/main" id="{5828CA21-28CE-4C97-B463-2CDF2BEC4FC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75501" y="2492375"/>
            <a:ext cx="32416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AU" altLang="en-US" sz="2400"/>
              <a:t>51% Vit D insufficient</a:t>
            </a:r>
          </a:p>
        </p:txBody>
      </p:sp>
      <p:pic>
        <p:nvPicPr>
          <p:cNvPr id="98317" name="Picture 13" descr="surfer">
            <a:extLst>
              <a:ext uri="{FF2B5EF4-FFF2-40B4-BE49-F238E27FC236}">
                <a16:creationId xmlns:a16="http://schemas.microsoft.com/office/drawing/2014/main" id="{8B20EDD6-2412-4005-BBFA-F97E61791E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0150" y="0"/>
            <a:ext cx="9467850" cy="7100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8319" name="Text Box 15">
            <a:extLst>
              <a:ext uri="{FF2B5EF4-FFF2-40B4-BE49-F238E27FC236}">
                <a16:creationId xmlns:a16="http://schemas.microsoft.com/office/drawing/2014/main" id="{3EA6DE45-3636-4102-99D5-DD296C865E5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79716" y="6491288"/>
            <a:ext cx="23050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AU" altLang="en-US" dirty="0">
                <a:solidFill>
                  <a:schemeClr val="bg1"/>
                </a:solidFill>
              </a:rPr>
              <a:t>Binkley JCEM 2007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7329489" y="1600200"/>
            <a:ext cx="2905556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How much is enough?</a:t>
            </a:r>
          </a:p>
          <a:p>
            <a:r>
              <a:rPr lang="en-US" dirty="0">
                <a:solidFill>
                  <a:schemeClr val="bg1"/>
                </a:solidFill>
              </a:rPr>
              <a:t>&gt;30 </a:t>
            </a:r>
            <a:r>
              <a:rPr lang="en-US" dirty="0" err="1">
                <a:solidFill>
                  <a:schemeClr val="bg1"/>
                </a:solidFill>
              </a:rPr>
              <a:t>nmol</a:t>
            </a:r>
            <a:r>
              <a:rPr lang="en-US" dirty="0">
                <a:solidFill>
                  <a:schemeClr val="bg1"/>
                </a:solidFill>
              </a:rPr>
              <a:t>/L</a:t>
            </a:r>
          </a:p>
          <a:p>
            <a:r>
              <a:rPr lang="en-US" dirty="0">
                <a:solidFill>
                  <a:schemeClr val="bg1"/>
                </a:solidFill>
              </a:rPr>
              <a:t>&gt;50 </a:t>
            </a:r>
            <a:r>
              <a:rPr lang="en-US" dirty="0" err="1">
                <a:solidFill>
                  <a:schemeClr val="bg1"/>
                </a:solidFill>
              </a:rPr>
              <a:t>nmol</a:t>
            </a:r>
            <a:r>
              <a:rPr lang="en-US" dirty="0">
                <a:solidFill>
                  <a:schemeClr val="bg1"/>
                </a:solidFill>
              </a:rPr>
              <a:t>/l</a:t>
            </a:r>
          </a:p>
          <a:p>
            <a:r>
              <a:rPr lang="en-US" dirty="0">
                <a:solidFill>
                  <a:schemeClr val="bg1"/>
                </a:solidFill>
              </a:rPr>
              <a:t>&gt;75 </a:t>
            </a:r>
            <a:r>
              <a:rPr lang="en-US" dirty="0" err="1">
                <a:solidFill>
                  <a:schemeClr val="bg1"/>
                </a:solidFill>
              </a:rPr>
              <a:t>nmol</a:t>
            </a:r>
            <a:r>
              <a:rPr lang="en-US" dirty="0">
                <a:solidFill>
                  <a:schemeClr val="bg1"/>
                </a:solidFill>
              </a:rPr>
              <a:t>/l</a:t>
            </a:r>
          </a:p>
          <a:p>
            <a:endParaRPr lang="en-US" dirty="0">
              <a:solidFill>
                <a:schemeClr val="bg1"/>
              </a:solidFill>
            </a:endParaRPr>
          </a:p>
          <a:p>
            <a:r>
              <a:rPr lang="en-AU" dirty="0">
                <a:solidFill>
                  <a:schemeClr val="bg1"/>
                </a:solidFill>
              </a:rPr>
              <a:t>Or too much?</a:t>
            </a:r>
          </a:p>
          <a:p>
            <a:r>
              <a:rPr lang="en-AU" dirty="0">
                <a:solidFill>
                  <a:schemeClr val="bg1"/>
                </a:solidFill>
              </a:rPr>
              <a:t>Or does it matter?</a:t>
            </a:r>
          </a:p>
        </p:txBody>
      </p:sp>
    </p:spTree>
    <p:extLst>
      <p:ext uri="{BB962C8B-B14F-4D97-AF65-F5344CB8AC3E}">
        <p14:creationId xmlns:p14="http://schemas.microsoft.com/office/powerpoint/2010/main" val="8046624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+mn-lt"/>
              </a:rPr>
              <a:t>The easy bits…</a:t>
            </a:r>
            <a:endParaRPr lang="en-AU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486412"/>
            <a:ext cx="10515600" cy="2199837"/>
          </a:xfrm>
        </p:spPr>
        <p:txBody>
          <a:bodyPr>
            <a:normAutofit fontScale="92500" lnSpcReduction="10000"/>
          </a:bodyPr>
          <a:lstStyle/>
          <a:p>
            <a:r>
              <a:rPr lang="en-AU" dirty="0"/>
              <a:t>Low Vitamin D is common</a:t>
            </a:r>
          </a:p>
          <a:p>
            <a:r>
              <a:rPr lang="en-AU" dirty="0"/>
              <a:t>Sunlight is a good source of Vitamin D</a:t>
            </a:r>
          </a:p>
          <a:p>
            <a:r>
              <a:rPr lang="en-AU" dirty="0"/>
              <a:t>Low Vitamin D is associated with a wide range of poor health outcomes</a:t>
            </a:r>
          </a:p>
          <a:p>
            <a:r>
              <a:rPr lang="en-AU" dirty="0"/>
              <a:t>Low Vitamin D /calcium in childhood can cause rickets or seizures</a:t>
            </a:r>
          </a:p>
          <a:p>
            <a:r>
              <a:rPr lang="en-AU" dirty="0"/>
              <a:t>Nutritional rickets in Australia is almost always in children with dark skin</a:t>
            </a:r>
          </a:p>
          <a:p>
            <a:endParaRPr lang="en-AU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F5011E1-FA5B-424E-91C0-633986E88B05}"/>
              </a:ext>
            </a:extLst>
          </p:cNvPr>
          <p:cNvSpPr txBox="1"/>
          <p:nvPr/>
        </p:nvSpPr>
        <p:spPr>
          <a:xfrm>
            <a:off x="838200" y="4584660"/>
            <a:ext cx="10300138" cy="19082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4400" dirty="0"/>
              <a:t>The harder bit…</a:t>
            </a:r>
          </a:p>
          <a:p>
            <a:r>
              <a:rPr lang="en-AU" sz="2800" dirty="0"/>
              <a:t>Does Vitamin D supplementation in pregnancy lead to improved outcomes for women and babies?</a:t>
            </a:r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40779527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3" name="Picture 2">
            <a:extLst>
              <a:ext uri="{FF2B5EF4-FFF2-40B4-BE49-F238E27FC236}">
                <a16:creationId xmlns:a16="http://schemas.microsoft.com/office/drawing/2014/main" id="{B7C3F3B6-B6AB-441C-B286-DD98CF35C84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479"/>
          <a:stretch/>
        </p:blipFill>
        <p:spPr bwMode="auto">
          <a:xfrm>
            <a:off x="623888" y="188913"/>
            <a:ext cx="12192001" cy="6669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239260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80DF40B2-80F7-4E71-B46C-284163F3654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1D35AA9-2450-4B6C-94CA-D6BBB29258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5760" y="1882746"/>
            <a:ext cx="3807187" cy="1546254"/>
          </a:xfrm>
        </p:spPr>
        <p:txBody>
          <a:bodyPr>
            <a:normAutofit fontScale="90000"/>
          </a:bodyPr>
          <a:lstStyle/>
          <a:p>
            <a:r>
              <a:rPr lang="en-US" sz="2200" dirty="0"/>
              <a:t/>
            </a:r>
            <a:br>
              <a:rPr lang="en-US" sz="2200" dirty="0"/>
            </a:br>
            <a:r>
              <a:rPr lang="en-US" sz="2200" dirty="0"/>
              <a:t/>
            </a:r>
            <a:br>
              <a:rPr lang="en-US" sz="2200" dirty="0"/>
            </a:br>
            <a:r>
              <a:rPr lang="en-US" sz="2200" dirty="0"/>
              <a:t/>
            </a:r>
            <a:br>
              <a:rPr lang="en-US" sz="2200" dirty="0"/>
            </a:br>
            <a:r>
              <a:rPr lang="en-US" sz="2400" dirty="0"/>
              <a:t>Early data: differences in GDM, preeclampsia, small babies, asthma </a:t>
            </a:r>
            <a:br>
              <a:rPr lang="en-US" sz="2400" dirty="0"/>
            </a:br>
            <a:r>
              <a:rPr lang="en-US" sz="2400" dirty="0"/>
              <a:t>Concerns about rickets/bone density in children</a:t>
            </a:r>
            <a:r>
              <a:rPr lang="en-AU" sz="2400" dirty="0"/>
              <a:t/>
            </a:r>
            <a:br>
              <a:rPr lang="en-AU" sz="2400" dirty="0"/>
            </a:br>
            <a:r>
              <a:rPr lang="en-US" sz="2200" dirty="0"/>
              <a:t/>
            </a:r>
            <a:br>
              <a:rPr lang="en-US" sz="2200" dirty="0"/>
            </a:br>
            <a:endParaRPr lang="en-AU" sz="31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2985D88-F56F-4D3A-B99F-5A44C851062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606" r="1" b="3572"/>
          <a:stretch/>
        </p:blipFill>
        <p:spPr>
          <a:xfrm>
            <a:off x="5007338" y="9"/>
            <a:ext cx="7184661" cy="6860901"/>
          </a:xfrm>
          <a:prstGeom prst="rect">
            <a:avLst/>
          </a:prstGeom>
          <a:effectLst/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1696EF0-211F-4EAE-9468-0F2841379ED2}"/>
              </a:ext>
            </a:extLst>
          </p:cNvPr>
          <p:cNvSpPr txBox="1"/>
          <p:nvPr/>
        </p:nvSpPr>
        <p:spPr>
          <a:xfrm>
            <a:off x="365760" y="4522124"/>
            <a:ext cx="364097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How do we know the answer?</a:t>
            </a:r>
            <a:endParaRPr lang="en-AU" sz="28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6BD6468-F355-4E3C-A712-5CCEE6E26B6D}"/>
              </a:ext>
            </a:extLst>
          </p:cNvPr>
          <p:cNvSpPr txBox="1"/>
          <p:nvPr/>
        </p:nvSpPr>
        <p:spPr>
          <a:xfrm>
            <a:off x="601599" y="548640"/>
            <a:ext cx="440573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What is the question?</a:t>
            </a:r>
            <a:endParaRPr lang="en-AU" sz="2800" dirty="0"/>
          </a:p>
        </p:txBody>
      </p:sp>
    </p:spTree>
    <p:extLst>
      <p:ext uri="{BB962C8B-B14F-4D97-AF65-F5344CB8AC3E}">
        <p14:creationId xmlns:p14="http://schemas.microsoft.com/office/powerpoint/2010/main" val="35941415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305681-01E9-436B-9663-CA46399D4A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MAVIDOS:</a:t>
            </a:r>
            <a:endParaRPr lang="en-AU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48BDC7-3CD0-4CC8-8728-AE8E9D736B6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UK</a:t>
            </a:r>
          </a:p>
          <a:p>
            <a:r>
              <a:rPr lang="en-US" dirty="0"/>
              <a:t>1100 women - low Vit D</a:t>
            </a:r>
          </a:p>
          <a:p>
            <a:r>
              <a:rPr lang="en-US" dirty="0"/>
              <a:t>Vitamin D 1000 </a:t>
            </a:r>
            <a:r>
              <a:rPr lang="en-US" dirty="0" err="1"/>
              <a:t>iu</a:t>
            </a:r>
            <a:r>
              <a:rPr lang="en-US" dirty="0"/>
              <a:t>  per day or placebo</a:t>
            </a:r>
          </a:p>
          <a:p>
            <a:r>
              <a:rPr lang="en-US" dirty="0"/>
              <a:t>Primary outcome – infant bone mineral content</a:t>
            </a:r>
            <a:endParaRPr lang="en-AU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92FB1FE-D708-4216-A914-555C3E143FB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471621"/>
            <a:ext cx="12613762" cy="2021254"/>
          </a:xfrm>
          <a:prstGeom prst="rect">
            <a:avLst/>
          </a:prstGeom>
          <a:effectLst>
            <a:softEdge rad="127000"/>
          </a:effectLst>
        </p:spPr>
      </p:pic>
      <p:sp>
        <p:nvSpPr>
          <p:cNvPr id="5" name="TextBox 4"/>
          <p:cNvSpPr txBox="1"/>
          <p:nvPr/>
        </p:nvSpPr>
        <p:spPr>
          <a:xfrm>
            <a:off x="9847385" y="6457651"/>
            <a:ext cx="42906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Cooper Lancet 2016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7161443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</TotalTime>
  <Words>721</Words>
  <Application>Microsoft Office PowerPoint</Application>
  <PresentationFormat>Widescreen</PresentationFormat>
  <Paragraphs>138</Paragraphs>
  <Slides>24</Slides>
  <Notes>23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8" baseType="lpstr">
      <vt:lpstr>Arial</vt:lpstr>
      <vt:lpstr>Calibri</vt:lpstr>
      <vt:lpstr>Calibri Light</vt:lpstr>
      <vt:lpstr>Office Theme</vt:lpstr>
      <vt:lpstr>Vitamin D in pregnancy and breastfeeding</vt:lpstr>
      <vt:lpstr>PowerPoint Presentation</vt:lpstr>
      <vt:lpstr>Vitamin D</vt:lpstr>
      <vt:lpstr>PowerPoint Presentation</vt:lpstr>
      <vt:lpstr>PowerPoint Presentation</vt:lpstr>
      <vt:lpstr>The easy bits…</vt:lpstr>
      <vt:lpstr>PowerPoint Presentation</vt:lpstr>
      <vt:lpstr>   Early data: differences in GDM, preeclampsia, small babies, asthma  Concerns about rickets/bone density in children  </vt:lpstr>
      <vt:lpstr>MAVIDOS:</vt:lpstr>
      <vt:lpstr>Roth:</vt:lpstr>
      <vt:lpstr>Roth 2018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https://www.rch.org.au/clinicalguide/guideline_index/Vitamin_D_deficiency/ https://www.rch.org.au/kidsinfo/fact_sheets/Vitamin_D/</vt:lpstr>
      <vt:lpstr>PowerPoint Presentation</vt:lpstr>
      <vt:lpstr>PowerPoint Presentation</vt:lpstr>
      <vt:lpstr>Why is there disagreement?</vt:lpstr>
      <vt:lpstr>Why is there disagreement?</vt:lpstr>
      <vt:lpstr>PowerPoint Presentation</vt:lpstr>
      <vt:lpstr>Vitamin D in pregnancy and infancy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Vitamin D in pregnancy and breastfeeding</dc:title>
  <dc:creator>Alexis Shub</dc:creator>
  <cp:lastModifiedBy>Alexis Shub</cp:lastModifiedBy>
  <cp:revision>2</cp:revision>
  <dcterms:created xsi:type="dcterms:W3CDTF">2020-10-27T08:21:42Z</dcterms:created>
  <dcterms:modified xsi:type="dcterms:W3CDTF">2020-10-28T05:38:48Z</dcterms:modified>
</cp:coreProperties>
</file>