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9" r:id="rId2"/>
    <p:sldId id="267" r:id="rId3"/>
    <p:sldId id="269" r:id="rId4"/>
    <p:sldId id="271" r:id="rId5"/>
    <p:sldId id="272" r:id="rId6"/>
    <p:sldId id="273" r:id="rId7"/>
    <p:sldId id="274" r:id="rId8"/>
    <p:sldId id="270" r:id="rId9"/>
    <p:sldId id="275" r:id="rId10"/>
    <p:sldId id="276" r:id="rId11"/>
    <p:sldId id="277" r:id="rId12"/>
    <p:sldId id="278" r:id="rId13"/>
    <p:sldId id="279" r:id="rId14"/>
    <p:sldId id="280" r:id="rId15"/>
    <p:sldId id="282" r:id="rId16"/>
    <p:sldId id="283" r:id="rId17"/>
    <p:sldId id="284" r:id="rId18"/>
    <p:sldId id="281" r:id="rId19"/>
    <p:sldId id="285" r:id="rId20"/>
    <p:sldId id="286" r:id="rId21"/>
    <p:sldId id="289" r:id="rId22"/>
    <p:sldId id="287" r:id="rId23"/>
  </p:sldIdLst>
  <p:sldSz cx="12192000" cy="6858000"/>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11A"/>
    <a:srgbClr val="007B4B"/>
    <a:srgbClr val="201547"/>
    <a:srgbClr val="004C97"/>
    <a:srgbClr val="0072CE"/>
    <a:srgbClr val="D50032"/>
    <a:srgbClr val="008950"/>
    <a:srgbClr val="004EA8"/>
    <a:srgbClr val="871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0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B8C8A-5B21-4149-B6BA-05191CF61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a:extLst>
              <a:ext uri="{FF2B5EF4-FFF2-40B4-BE49-F238E27FC236}">
                <a16:creationId xmlns:a16="http://schemas.microsoft.com/office/drawing/2014/main" id="{9AF85F1E-D700-4F51-8DF2-D15C66A7F6F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1164D75-B28E-479D-9866-66B1BFF9E4E6}" type="datetimeFigureOut">
              <a:rPr lang="en-AU"/>
              <a:pPr>
                <a:defRPr/>
              </a:pPr>
              <a:t>5/01/2021</a:t>
            </a:fld>
            <a:endParaRPr lang="en-AU"/>
          </a:p>
        </p:txBody>
      </p:sp>
      <p:sp>
        <p:nvSpPr>
          <p:cNvPr id="4" name="Slide Image Placeholder 3">
            <a:extLst>
              <a:ext uri="{FF2B5EF4-FFF2-40B4-BE49-F238E27FC236}">
                <a16:creationId xmlns:a16="http://schemas.microsoft.com/office/drawing/2014/main" id="{126F1C03-881B-4355-B07D-0335F39987D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64317A9-BCB3-48D5-A32A-E887A6F64F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12A132A2-195C-4467-844F-EF17D83B71B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a:extLst>
              <a:ext uri="{FF2B5EF4-FFF2-40B4-BE49-F238E27FC236}">
                <a16:creationId xmlns:a16="http://schemas.microsoft.com/office/drawing/2014/main" id="{699881A1-67FA-4219-BF77-3134E65268F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09518-359A-43B2-8A2D-1575ED3A054E}" type="slidenum">
              <a:rPr lang="en-AU" altLang="en-US"/>
              <a:pPr>
                <a:defRPr/>
              </a:pPr>
              <a:t>‹#›</a:t>
            </a:fld>
            <a:endParaRPr lang="en-AU" altLang="en-US"/>
          </a:p>
        </p:txBody>
      </p:sp>
    </p:spTree>
    <p:extLst>
      <p:ext uri="{BB962C8B-B14F-4D97-AF65-F5344CB8AC3E}">
        <p14:creationId xmlns:p14="http://schemas.microsoft.com/office/powerpoint/2010/main" val="186844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DBCFDE-DC92-4BC0-B454-397A23783186}" type="slidenum">
              <a:rPr lang="en-AU" altLang="en-US" smtClean="0"/>
              <a:pPr/>
              <a:t>1</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322000"/>
            <a:ext cx="9468028" cy="1569308"/>
          </a:xfrm>
        </p:spPr>
        <p:txBody>
          <a:bodyPr anchor="t">
            <a:noAutofit/>
          </a:bodyPr>
          <a:lstStyle>
            <a:lvl1pPr algn="l">
              <a:defRPr sz="32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20000" y="4213655"/>
            <a:ext cx="9468028" cy="1112108"/>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90570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8" y="1619999"/>
            <a:ext cx="9540875"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endParaRPr lang="en-AU"/>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63378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619999"/>
            <a:ext cx="5220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99667" y="1619999"/>
            <a:ext cx="5220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endParaRPr lang="en-AU"/>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71621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619999"/>
            <a:ext cx="338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428000" y="1619999"/>
            <a:ext cx="338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135667" y="1626525"/>
            <a:ext cx="338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endParaRPr lang="en-AU"/>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836110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719667" y="269875"/>
            <a:ext cx="9540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719667" y="1619251"/>
            <a:ext cx="9540000" cy="486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719667" y="6480175"/>
            <a:ext cx="6480000"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2" name="Date Placeholder 1">
            <a:extLst>
              <a:ext uri="{FF2B5EF4-FFF2-40B4-BE49-F238E27FC236}">
                <a16:creationId xmlns:a16="http://schemas.microsoft.com/office/drawing/2014/main" id="{E0E0EC71-6181-4D45-9FC7-978DC20CCD10}"/>
              </a:ext>
            </a:extLst>
          </p:cNvPr>
          <p:cNvSpPr>
            <a:spLocks noGrp="1"/>
          </p:cNvSpPr>
          <p:nvPr>
            <p:ph type="dt" sz="half" idx="2"/>
          </p:nvPr>
        </p:nvSpPr>
        <p:spPr>
          <a:xfrm>
            <a:off x="7740000" y="6480175"/>
            <a:ext cx="2520000"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10800000" y="6486525"/>
            <a:ext cx="719667"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pPr>
              <a:defRPr/>
            </a:pPr>
            <a:fld id="{15AF9A56-2477-4E54-9B3A-54EF47468CB2}" type="slidenum">
              <a:rPr lang="en-AU" altLang="en-US"/>
              <a:pPr>
                <a:defRPr/>
              </a:pPr>
              <a:t>‹#›</a:t>
            </a:fld>
            <a:endParaRPr lang="en-AU" altLang="en-US"/>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BA3B2D7C-28A6-4FD1-B860-3D245B026067}"/>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911" r:id="rId1"/>
    <p:sldLayoutId id="2147483913" r:id="rId2"/>
    <p:sldLayoutId id="2147483914" r:id="rId3"/>
    <p:sldLayoutId id="2147483915" r:id="rId4"/>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C5511A"/>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a:xfrm>
            <a:off x="720000" y="248400"/>
            <a:ext cx="9211121" cy="1569308"/>
          </a:xfrm>
        </p:spPr>
        <p:txBody>
          <a:bodyPr anchor="b" anchorCtr="0"/>
          <a:lstStyle/>
          <a:p>
            <a:br>
              <a:rPr lang="en-AU" sz="18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r>
              <a:rPr lang="en-AU"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CDIS Sleep and settling - outreach guide</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a:xfrm>
            <a:off x="720000" y="2293200"/>
            <a:ext cx="9211121" cy="1112108"/>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December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A5ED-5C9C-4895-A6D2-A33D9DB5935F}"/>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6931114E-898B-4372-BCA3-DC505C7A1703}"/>
              </a:ext>
            </a:extLst>
          </p:cNvPr>
          <p:cNvSpPr>
            <a:spLocks noGrp="1"/>
          </p:cNvSpPr>
          <p:nvPr>
            <p:ph sz="quarter" idx="13"/>
          </p:nvPr>
        </p:nvSpPr>
        <p:spPr/>
        <p:txBody>
          <a:bodyPr/>
          <a:lstStyle/>
          <a:p>
            <a:r>
              <a:rPr lang="en-AU" dirty="0"/>
              <a:t>Issues:</a:t>
            </a:r>
          </a:p>
          <a:p>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issues are the same as the Referral Reasons that can be added to an Internal Referral, and initially will be pre-populated with the Referral Reasons in the Internal Referral.</a:t>
            </a:r>
          </a:p>
          <a:p>
            <a:endParaRPr lang="en-AU" dirty="0"/>
          </a:p>
          <a:p>
            <a:pPr>
              <a:lnSpc>
                <a:spcPts val="1350"/>
              </a:lnSpc>
              <a:spcAft>
                <a:spcPts val="600"/>
              </a:spcAft>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a:t>
            </a:r>
            <a:r>
              <a:rPr lang="en-AU" sz="1800" b="0" dirty="0">
                <a:effectLst/>
                <a:latin typeface="Arial" panose="020B0604020202020204" pitchFamily="34" charset="0"/>
                <a:ea typeface="Times" panose="02020603050405020304" pitchFamily="18" charset="0"/>
                <a:cs typeface="Times New Roman" panose="02020603050405020304" pitchFamily="18" charset="0"/>
              </a:rPr>
              <a:t>add</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an Issue, select it from the Issues dropdown list and click the green plus symbol.</a:t>
            </a:r>
          </a:p>
          <a:p>
            <a:pPr>
              <a:lnSpc>
                <a:spcPts val="1350"/>
              </a:lnSpc>
              <a:spcAft>
                <a:spcPts val="6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a:t>
            </a:r>
            <a:r>
              <a:rPr lang="en-AU" sz="1800" b="0" dirty="0">
                <a:effectLst/>
                <a:latin typeface="Arial" panose="020B0604020202020204" pitchFamily="34" charset="0"/>
                <a:ea typeface="Times" panose="02020603050405020304" pitchFamily="18" charset="0"/>
                <a:cs typeface="Times New Roman" panose="02020603050405020304" pitchFamily="18" charset="0"/>
              </a:rPr>
              <a:t>remove</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an Issue, click the red cross.</a:t>
            </a:r>
          </a:p>
          <a:p>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a:t>
            </a:r>
            <a:r>
              <a:rPr lang="en-AU" sz="1800" b="0" dirty="0">
                <a:effectLst/>
                <a:latin typeface="Arial" panose="020B0604020202020204" pitchFamily="34" charset="0"/>
                <a:ea typeface="Times" panose="02020603050405020304" pitchFamily="18" charset="0"/>
                <a:cs typeface="Times New Roman" panose="02020603050405020304" pitchFamily="18" charset="0"/>
              </a:rPr>
              <a:t>view</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 log of all additions and deletions from this list, click the View History hyperlink.</a:t>
            </a:r>
          </a:p>
          <a:p>
            <a:endParaRPr lang="en-AU" dirty="0"/>
          </a:p>
        </p:txBody>
      </p:sp>
      <p:pic>
        <p:nvPicPr>
          <p:cNvPr id="6" name="Picture 5" descr="Screenshot of the screen that is on this slide">
            <a:extLst>
              <a:ext uri="{FF2B5EF4-FFF2-40B4-BE49-F238E27FC236}">
                <a16:creationId xmlns:a16="http://schemas.microsoft.com/office/drawing/2014/main" id="{327E1E11-878D-4550-AE56-0D6DBAC6B590}"/>
              </a:ext>
            </a:extLst>
          </p:cNvPr>
          <p:cNvPicPr/>
          <p:nvPr/>
        </p:nvPicPr>
        <p:blipFill>
          <a:blip r:embed="rId2"/>
          <a:stretch>
            <a:fillRect/>
          </a:stretch>
        </p:blipFill>
        <p:spPr>
          <a:xfrm>
            <a:off x="1309816" y="2909612"/>
            <a:ext cx="7738299" cy="692785"/>
          </a:xfrm>
          <a:prstGeom prst="rect">
            <a:avLst/>
          </a:prstGeom>
        </p:spPr>
      </p:pic>
      <p:pic>
        <p:nvPicPr>
          <p:cNvPr id="7" name="Picture 6" descr="Screenshot of the screen that is on this slide">
            <a:extLst>
              <a:ext uri="{FF2B5EF4-FFF2-40B4-BE49-F238E27FC236}">
                <a16:creationId xmlns:a16="http://schemas.microsoft.com/office/drawing/2014/main" id="{4EFDC4F5-C60D-40D6-BF9E-50A98B44973C}"/>
              </a:ext>
            </a:extLst>
          </p:cNvPr>
          <p:cNvPicPr>
            <a:picLocks noChangeAspect="1"/>
          </p:cNvPicPr>
          <p:nvPr/>
        </p:nvPicPr>
        <p:blipFill>
          <a:blip r:embed="rId3"/>
          <a:stretch>
            <a:fillRect/>
          </a:stretch>
        </p:blipFill>
        <p:spPr>
          <a:xfrm>
            <a:off x="2180192" y="5027414"/>
            <a:ext cx="6480610" cy="1560711"/>
          </a:xfrm>
          <a:prstGeom prst="rect">
            <a:avLst/>
          </a:prstGeom>
        </p:spPr>
      </p:pic>
    </p:spTree>
    <p:extLst>
      <p:ext uri="{BB962C8B-B14F-4D97-AF65-F5344CB8AC3E}">
        <p14:creationId xmlns:p14="http://schemas.microsoft.com/office/powerpoint/2010/main" val="282468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6D4C-4695-44D6-A8A1-DBF4CF0C8190}"/>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84A0A4DC-EEC4-4D0F-985D-F3E4C7F2A46C}"/>
              </a:ext>
            </a:extLst>
          </p:cNvPr>
          <p:cNvSpPr>
            <a:spLocks noGrp="1"/>
          </p:cNvSpPr>
          <p:nvPr>
            <p:ph sz="quarter" idx="13"/>
          </p:nvPr>
        </p:nvSpPr>
        <p:spPr/>
        <p:txBody>
          <a:bodyPr/>
          <a:lstStyle/>
          <a:p>
            <a:r>
              <a:rPr lang="en-AU" dirty="0"/>
              <a:t>Goals:</a:t>
            </a:r>
          </a:p>
          <a:p>
            <a:pPr marL="285750" indent="-285750">
              <a:lnSpc>
                <a:spcPts val="1350"/>
              </a:lnSpc>
              <a:spcAft>
                <a:spcPts val="600"/>
              </a:spcAft>
              <a:buFont typeface="Arial" panose="020B0604020202020204" pitchFamily="34" charset="0"/>
              <a:buChar char="•"/>
            </a:pP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R</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ecord the goals identified and agreed to in the Sleep and Settling Program Plan </a:t>
            </a:r>
          </a:p>
          <a:p>
            <a:pPr marL="285750" indent="-285750">
              <a:lnSpc>
                <a:spcPts val="1350"/>
              </a:lnSpc>
              <a:spcAft>
                <a:spcPts val="6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add a new goal, click the Add Goal button and a new Add/Edit Goal screen will popup.</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edit an existing goal, click the pencil icon on the right of the goal you wish to edit.</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Once created, goals cannot be deleted, but all the fields within a goal can be edited.</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view a log of all changes to a goal, click the History link on the right of the goal.</a:t>
            </a:r>
          </a:p>
          <a:p>
            <a:endParaRPr lang="en-AU" dirty="0"/>
          </a:p>
        </p:txBody>
      </p:sp>
      <p:pic>
        <p:nvPicPr>
          <p:cNvPr id="4" name="Picture 3" descr="This is the Goals Section of the Case Summary Screen. It has a button labelled Add Goal, where new goals can be added.  It lists the date and time of the last progress update, the Category of Goal, the Goal, a Description, and an outcome if relevant. There is also a Hyperlink named History to view the updates made over time, and an icon to click if information is to be added/edited.">
            <a:extLst>
              <a:ext uri="{FF2B5EF4-FFF2-40B4-BE49-F238E27FC236}">
                <a16:creationId xmlns:a16="http://schemas.microsoft.com/office/drawing/2014/main" id="{C7700BE6-3FE8-45D0-8690-C9682D13D0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5024" y="4222744"/>
            <a:ext cx="8577072" cy="2030514"/>
          </a:xfrm>
          <a:prstGeom prst="rect">
            <a:avLst/>
          </a:prstGeom>
          <a:noFill/>
          <a:ln>
            <a:noFill/>
          </a:ln>
        </p:spPr>
      </p:pic>
    </p:spTree>
    <p:extLst>
      <p:ext uri="{BB962C8B-B14F-4D97-AF65-F5344CB8AC3E}">
        <p14:creationId xmlns:p14="http://schemas.microsoft.com/office/powerpoint/2010/main" val="387898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FD0F-81BD-4692-98F1-F33C2FD88752}"/>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5C40C7BD-C853-42D2-9A55-7B35D5D893B2}"/>
              </a:ext>
            </a:extLst>
          </p:cNvPr>
          <p:cNvSpPr>
            <a:spLocks noGrp="1"/>
          </p:cNvSpPr>
          <p:nvPr>
            <p:ph sz="quarter" idx="13"/>
          </p:nvPr>
        </p:nvSpPr>
        <p:spPr>
          <a:xfrm>
            <a:off x="719138" y="1688757"/>
            <a:ext cx="6769057" cy="4791242"/>
          </a:xfrm>
        </p:spPr>
        <p:txBody>
          <a:bodyPr/>
          <a:lstStyle/>
          <a:p>
            <a:r>
              <a:rPr lang="en-AU" dirty="0"/>
              <a:t>Goals stepped out:</a:t>
            </a:r>
          </a:p>
          <a:p>
            <a:endParaRPr lang="en-AU" dirty="0"/>
          </a:p>
        </p:txBody>
      </p:sp>
      <p:pic>
        <p:nvPicPr>
          <p:cNvPr id="4" name="Picture 3" descr="Screenshot of the screen that is on this slide">
            <a:extLst>
              <a:ext uri="{FF2B5EF4-FFF2-40B4-BE49-F238E27FC236}">
                <a16:creationId xmlns:a16="http://schemas.microsoft.com/office/drawing/2014/main" id="{0D811CC0-AB50-4645-809C-610B33FE3C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2181" y="2318307"/>
            <a:ext cx="6477000" cy="3819525"/>
          </a:xfrm>
          <a:prstGeom prst="rect">
            <a:avLst/>
          </a:prstGeom>
          <a:noFill/>
          <a:ln>
            <a:noFill/>
          </a:ln>
        </p:spPr>
      </p:pic>
      <p:sp>
        <p:nvSpPr>
          <p:cNvPr id="5" name="TextBox 4">
            <a:extLst>
              <a:ext uri="{FF2B5EF4-FFF2-40B4-BE49-F238E27FC236}">
                <a16:creationId xmlns:a16="http://schemas.microsoft.com/office/drawing/2014/main" id="{A216F62B-5587-4F5B-9404-2C380AE72D87}"/>
              </a:ext>
            </a:extLst>
          </p:cNvPr>
          <p:cNvSpPr txBox="1"/>
          <p:nvPr/>
        </p:nvSpPr>
        <p:spPr>
          <a:xfrm>
            <a:off x="7620000" y="911517"/>
            <a:ext cx="4322063" cy="6929333"/>
          </a:xfrm>
          <a:prstGeom prst="rect">
            <a:avLst/>
          </a:prstGeom>
          <a:noFill/>
        </p:spPr>
        <p:txBody>
          <a:bodyPr wrap="square" rtlCol="0">
            <a:spAutoFit/>
          </a:bodyPr>
          <a:lstStyle/>
          <a:p>
            <a:pPr>
              <a:lnSpc>
                <a:spcPts val="1350"/>
              </a:lnSpc>
              <a:spcBef>
                <a:spcPts val="300"/>
              </a:spcBef>
              <a:spcAft>
                <a:spcPts val="600"/>
              </a:spcAft>
            </a:pPr>
            <a:endParaRPr lang="en-AU" sz="1600" b="1"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300"/>
              </a:spcBef>
              <a:spcAft>
                <a:spcPts val="600"/>
              </a:spcAft>
            </a:pPr>
            <a:endParaRPr lang="en-AU" sz="1600" b="1" dirty="0">
              <a:ea typeface="Times" panose="02020603050405020304" pitchFamily="18" charset="0"/>
              <a:cs typeface="Times New Roman" panose="02020603050405020304" pitchFamily="18" charset="0"/>
            </a:endParaRPr>
          </a:p>
          <a:p>
            <a:pPr>
              <a:lnSpc>
                <a:spcPts val="1350"/>
              </a:lnSpc>
              <a:spcBef>
                <a:spcPts val="300"/>
              </a:spcBef>
              <a:spcAft>
                <a:spcPts val="600"/>
              </a:spcAft>
            </a:pPr>
            <a:endParaRPr lang="en-AU" sz="1600" b="1"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300"/>
              </a:spcBef>
              <a:spcAft>
                <a:spcPts val="600"/>
              </a:spcAft>
            </a:pPr>
            <a:r>
              <a:rPr lang="en-AU" b="1" dirty="0">
                <a:effectLst/>
                <a:latin typeface="Arial" panose="020B0604020202020204" pitchFamily="34" charset="0"/>
                <a:ea typeface="Times" panose="02020603050405020304" pitchFamily="18" charset="0"/>
                <a:cs typeface="Times New Roman" panose="02020603050405020304" pitchFamily="18" charset="0"/>
              </a:rPr>
              <a:t>Category  </a:t>
            </a:r>
            <a:r>
              <a:rPr lang="en-AU" b="1" dirty="0">
                <a:solidFill>
                  <a:srgbClr val="C5511A"/>
                </a:solidFill>
                <a:effectLst/>
                <a:latin typeface="Arial" panose="020B0604020202020204" pitchFamily="34" charset="0"/>
                <a:ea typeface="Times" panose="02020603050405020304" pitchFamily="18" charset="0"/>
                <a:cs typeface="Times New Roman" panose="02020603050405020304" pitchFamily="18" charset="0"/>
              </a:rPr>
              <a:t>(Mandatory)</a:t>
            </a:r>
            <a:r>
              <a:rPr lang="en-AU" dirty="0">
                <a:solidFill>
                  <a:srgbClr val="C5511A"/>
                </a:solidFill>
                <a:effectLst/>
                <a:latin typeface="Arial" panose="020B0604020202020204" pitchFamily="34" charset="0"/>
                <a:ea typeface="Times" panose="02020603050405020304" pitchFamily="18" charset="0"/>
                <a:cs typeface="Times New Roman" panose="02020603050405020304" pitchFamily="18" charset="0"/>
              </a:rPr>
              <a:t>: </a:t>
            </a:r>
          </a:p>
          <a:p>
            <a:pPr>
              <a:lnSpc>
                <a:spcPts val="1350"/>
              </a:lnSpc>
              <a:spcBef>
                <a:spcPts val="300"/>
              </a:spcBef>
              <a:spcAft>
                <a:spcPts val="600"/>
              </a:spcAft>
            </a:pPr>
            <a:r>
              <a:rPr lang="en-AU" dirty="0">
                <a:effectLst/>
                <a:latin typeface="Arial" panose="020B0604020202020204" pitchFamily="34" charset="0"/>
                <a:ea typeface="Times" panose="02020603050405020304" pitchFamily="18" charset="0"/>
                <a:cs typeface="Times New Roman" panose="02020603050405020304" pitchFamily="18" charset="0"/>
              </a:rPr>
              <a:t>Sleep &amp; Settling - Outreach has one single category . This is the first in the list and is prefaced with “S&amp;S:”</a:t>
            </a:r>
          </a:p>
          <a:p>
            <a:pPr>
              <a:lnSpc>
                <a:spcPts val="1350"/>
              </a:lnSpc>
              <a:spcBef>
                <a:spcPts val="300"/>
              </a:spcBef>
              <a:spcAft>
                <a:spcPts val="600"/>
              </a:spcAft>
            </a:pPr>
            <a:endParaRPr lang="en-AU"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300"/>
              </a:spcBef>
              <a:spcAft>
                <a:spcPts val="600"/>
              </a:spcAft>
            </a:pPr>
            <a:r>
              <a:rPr lang="en-AU" b="1" dirty="0">
                <a:effectLst/>
                <a:latin typeface="Arial" panose="020B0604020202020204" pitchFamily="34" charset="0"/>
                <a:ea typeface="Times" panose="02020603050405020304" pitchFamily="18" charset="0"/>
                <a:cs typeface="Times New Roman" panose="02020603050405020304" pitchFamily="18" charset="0"/>
              </a:rPr>
              <a:t>Description </a:t>
            </a:r>
            <a:r>
              <a:rPr lang="en-AU" b="1" dirty="0">
                <a:solidFill>
                  <a:srgbClr val="C5511A"/>
                </a:solidFill>
                <a:effectLst/>
                <a:latin typeface="Arial" panose="020B0604020202020204" pitchFamily="34" charset="0"/>
                <a:ea typeface="Times" panose="02020603050405020304" pitchFamily="18" charset="0"/>
                <a:cs typeface="Times New Roman" panose="02020603050405020304" pitchFamily="18" charset="0"/>
              </a:rPr>
              <a:t>(Mandatory)</a:t>
            </a:r>
            <a:r>
              <a:rPr lang="en-AU" dirty="0">
                <a:solidFill>
                  <a:srgbClr val="C5511A"/>
                </a:solidFill>
                <a:effectLst/>
                <a:latin typeface="Arial" panose="020B0604020202020204" pitchFamily="34" charset="0"/>
                <a:ea typeface="Times" panose="02020603050405020304" pitchFamily="18" charset="0"/>
                <a:cs typeface="Times New Roman" panose="02020603050405020304" pitchFamily="18" charset="0"/>
              </a:rPr>
              <a:t>: </a:t>
            </a:r>
            <a:r>
              <a:rPr lang="en-AU" dirty="0">
                <a:effectLst/>
                <a:latin typeface="Arial" panose="020B0604020202020204" pitchFamily="34" charset="0"/>
                <a:ea typeface="Times" panose="02020603050405020304" pitchFamily="18" charset="0"/>
                <a:cs typeface="Times New Roman" panose="02020603050405020304" pitchFamily="18" charset="0"/>
              </a:rPr>
              <a:t>Where you should briefly describe the goal.</a:t>
            </a:r>
          </a:p>
          <a:p>
            <a:pPr>
              <a:lnSpc>
                <a:spcPts val="1350"/>
              </a:lnSpc>
              <a:spcBef>
                <a:spcPts val="300"/>
              </a:spcBef>
              <a:spcAft>
                <a:spcPts val="600"/>
              </a:spcAft>
            </a:pPr>
            <a:endParaRPr lang="en-AU"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300"/>
              </a:spcBef>
              <a:spcAft>
                <a:spcPts val="600"/>
              </a:spcAft>
            </a:pPr>
            <a:r>
              <a:rPr lang="en-AU" b="1" dirty="0">
                <a:effectLst/>
                <a:latin typeface="Arial" panose="020B0604020202020204" pitchFamily="34" charset="0"/>
                <a:ea typeface="Times" panose="02020603050405020304" pitchFamily="18" charset="0"/>
                <a:cs typeface="Times New Roman" panose="02020603050405020304" pitchFamily="18" charset="0"/>
              </a:rPr>
              <a:t>Nurse Actions</a:t>
            </a:r>
            <a:r>
              <a:rPr lang="en-AU" dirty="0">
                <a:effectLst/>
                <a:latin typeface="Arial" panose="020B0604020202020204" pitchFamily="34" charset="0"/>
                <a:ea typeface="Times" panose="02020603050405020304" pitchFamily="18" charset="0"/>
                <a:cs typeface="Times New Roman" panose="02020603050405020304" pitchFamily="18" charset="0"/>
              </a:rPr>
              <a:t>: Actions that the nurse has agreed to undertake in pursuit of achieving the goal. </a:t>
            </a:r>
          </a:p>
          <a:p>
            <a:pPr>
              <a:lnSpc>
                <a:spcPts val="1350"/>
              </a:lnSpc>
              <a:spcBef>
                <a:spcPts val="300"/>
              </a:spcBef>
              <a:spcAft>
                <a:spcPts val="600"/>
              </a:spcAft>
            </a:pPr>
            <a:endParaRPr lang="en-AU"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300"/>
              </a:spcBef>
              <a:spcAft>
                <a:spcPts val="600"/>
              </a:spcAft>
            </a:pPr>
            <a:r>
              <a:rPr lang="en-AU" b="1" dirty="0">
                <a:effectLst/>
                <a:latin typeface="Arial" panose="020B0604020202020204" pitchFamily="34" charset="0"/>
                <a:ea typeface="Times" panose="02020603050405020304" pitchFamily="18" charset="0"/>
                <a:cs typeface="Times New Roman" panose="02020603050405020304" pitchFamily="18" charset="0"/>
              </a:rPr>
              <a:t>Family actions</a:t>
            </a:r>
            <a:r>
              <a:rPr lang="en-AU" dirty="0">
                <a:effectLst/>
                <a:latin typeface="Arial" panose="020B0604020202020204" pitchFamily="34" charset="0"/>
                <a:ea typeface="Times" panose="02020603050405020304" pitchFamily="18" charset="0"/>
                <a:cs typeface="Times New Roman" panose="02020603050405020304" pitchFamily="18" charset="0"/>
              </a:rPr>
              <a:t>: Actions that the family have agreed to undertake in pursuit of achieving the goal. </a:t>
            </a:r>
          </a:p>
          <a:p>
            <a:pPr>
              <a:lnSpc>
                <a:spcPts val="1350"/>
              </a:lnSpc>
              <a:spcBef>
                <a:spcPts val="300"/>
              </a:spcBef>
              <a:spcAft>
                <a:spcPts val="600"/>
              </a:spcAft>
            </a:pPr>
            <a:endParaRPr lang="en-AU"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b="1" dirty="0">
                <a:effectLst/>
                <a:latin typeface="Arial" panose="020B0604020202020204" pitchFamily="34" charset="0"/>
                <a:ea typeface="Times" panose="02020603050405020304" pitchFamily="18" charset="0"/>
                <a:cs typeface="Times New Roman" panose="02020603050405020304" pitchFamily="18" charset="0"/>
              </a:rPr>
              <a:t>Progress</a:t>
            </a:r>
            <a:r>
              <a:rPr lang="en-AU" dirty="0">
                <a:effectLst/>
                <a:latin typeface="Arial" panose="020B0604020202020204" pitchFamily="34" charset="0"/>
                <a:ea typeface="Times" panose="02020603050405020304" pitchFamily="18" charset="0"/>
                <a:cs typeface="Times New Roman" panose="02020603050405020304" pitchFamily="18" charset="0"/>
              </a:rPr>
              <a:t>: Contain nurse notes on the progress that is being made towards the goal and is the main field that a nurse should use to update the goal.</a:t>
            </a:r>
          </a:p>
          <a:p>
            <a:pPr>
              <a:lnSpc>
                <a:spcPts val="1350"/>
              </a:lnSpc>
              <a:spcBef>
                <a:spcPts val="300"/>
              </a:spcBef>
              <a:spcAft>
                <a:spcPts val="600"/>
              </a:spcAft>
            </a:pPr>
            <a:endParaRPr lang="en-AU" sz="16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300"/>
              </a:spcBef>
              <a:spcAft>
                <a:spcPts val="600"/>
              </a:spcAft>
            </a:pPr>
            <a:endParaRPr lang="en-AU" sz="16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300"/>
              </a:spcBef>
              <a:spcAft>
                <a:spcPts val="600"/>
              </a:spcAft>
            </a:pPr>
            <a:endParaRPr lang="en-AU" sz="16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300"/>
              </a:spcBef>
              <a:spcAft>
                <a:spcPts val="600"/>
              </a:spcAft>
            </a:pPr>
            <a:endParaRPr lang="en-AU" sz="1600" dirty="0">
              <a:effectLst/>
              <a:latin typeface="Arial" panose="020B0604020202020204" pitchFamily="34"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0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C00D-D414-4C60-902A-1EEEEC58FFC5}"/>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725E7F98-A189-45AE-B46B-14119D61B751}"/>
              </a:ext>
            </a:extLst>
          </p:cNvPr>
          <p:cNvSpPr>
            <a:spLocks noGrp="1"/>
          </p:cNvSpPr>
          <p:nvPr>
            <p:ph sz="quarter" idx="13"/>
          </p:nvPr>
        </p:nvSpPr>
        <p:spPr/>
        <p:txBody>
          <a:bodyPr/>
          <a:lstStyle/>
          <a:p>
            <a:r>
              <a:rPr lang="en-AU" dirty="0"/>
              <a:t>Goals Outcome:</a:t>
            </a:r>
          </a:p>
          <a:p>
            <a:endParaRPr lang="en-AU" dirty="0"/>
          </a:p>
          <a:p>
            <a:endParaRPr lang="en-AU" dirty="0"/>
          </a:p>
          <a:p>
            <a:endParaRPr lang="en-AU" dirty="0"/>
          </a:p>
          <a:p>
            <a:pPr>
              <a:lnSpc>
                <a:spcPts val="1350"/>
              </a:lnSpc>
              <a:spcAft>
                <a:spcPts val="600"/>
              </a:spcAf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endPar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 closure fields should be left blank until the goal is to be closed.</a:t>
            </a:r>
          </a:p>
          <a:p>
            <a:pPr>
              <a:lnSpc>
                <a:spcPts val="1350"/>
              </a:lnSpc>
              <a:spcAft>
                <a:spcPts val="6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Outcome: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dropdown list contains three options. Goal fully met / Goal partially met / Goal not met. </a:t>
            </a:r>
          </a:p>
          <a:p>
            <a:pPr>
              <a:lnSpc>
                <a:spcPts val="135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 the appropriate outcome when no further work will be undertaken on this goal.</a:t>
            </a:r>
          </a:p>
          <a:p>
            <a:pPr>
              <a:lnSpc>
                <a:spcPts val="1350"/>
              </a:lnSpc>
              <a:spcAft>
                <a:spcPts val="6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Final update</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Type your final update/summary here, when no further work will be undertaken on this goal.</a:t>
            </a:r>
          </a:p>
          <a:p>
            <a:endParaRPr lang="en-AU" dirty="0"/>
          </a:p>
          <a:p>
            <a:endParaRPr lang="en-AU" dirty="0"/>
          </a:p>
        </p:txBody>
      </p:sp>
      <p:pic>
        <p:nvPicPr>
          <p:cNvPr id="4" name="Picture 3" descr="Screenshot of the screen that is on this slide">
            <a:extLst>
              <a:ext uri="{FF2B5EF4-FFF2-40B4-BE49-F238E27FC236}">
                <a16:creationId xmlns:a16="http://schemas.microsoft.com/office/drawing/2014/main" id="{F4F899BD-54C0-4064-85CA-0FBB921F82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95840" y="2077530"/>
            <a:ext cx="7374423" cy="2092133"/>
          </a:xfrm>
          <a:prstGeom prst="rect">
            <a:avLst/>
          </a:prstGeom>
          <a:noFill/>
          <a:ln>
            <a:noFill/>
          </a:ln>
        </p:spPr>
      </p:pic>
    </p:spTree>
    <p:extLst>
      <p:ext uri="{BB962C8B-B14F-4D97-AF65-F5344CB8AC3E}">
        <p14:creationId xmlns:p14="http://schemas.microsoft.com/office/powerpoint/2010/main" val="90888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E1AD-9E34-4588-BA45-099E032053F9}"/>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B7D94AFF-DEC5-4F6A-BCCF-F0543184A238}"/>
              </a:ext>
            </a:extLst>
          </p:cNvPr>
          <p:cNvSpPr>
            <a:spLocks noGrp="1"/>
          </p:cNvSpPr>
          <p:nvPr>
            <p:ph sz="quarter" idx="13"/>
          </p:nvPr>
        </p:nvSpPr>
        <p:spPr>
          <a:xfrm>
            <a:off x="719138" y="1619999"/>
            <a:ext cx="9540875" cy="5027936"/>
          </a:xfrm>
        </p:spPr>
        <p:txBody>
          <a:bodyPr/>
          <a:lstStyle/>
          <a:p>
            <a:r>
              <a:rPr lang="en-AU" dirty="0"/>
              <a:t>Case Summary:</a:t>
            </a:r>
          </a:p>
          <a:p>
            <a:pPr>
              <a:spcBef>
                <a:spcPts val="400"/>
              </a:spcBef>
              <a:spcAft>
                <a:spcPts val="600"/>
              </a:spcAft>
            </a:pPr>
            <a:r>
              <a:rPr lang="en-AU" sz="1600" b="0" dirty="0">
                <a:solidFill>
                  <a:schemeClr val="tx1"/>
                </a:solidFill>
              </a:rPr>
              <a:t>Case Delivery -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lists all completed consultations and ‘Client Not Present’ actions</a:t>
            </a:r>
          </a:p>
          <a:p>
            <a:endParaRPr lang="en-AU" dirty="0"/>
          </a:p>
          <a:p>
            <a:endParaRPr lang="en-AU" dirty="0"/>
          </a:p>
          <a:p>
            <a:pPr>
              <a:lnSpc>
                <a:spcPts val="135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view the record of a completed consultation or ‘Client Not Present’ action, click the hyperlink</a:t>
            </a:r>
          </a:p>
          <a:p>
            <a:pPr>
              <a:lnSpc>
                <a:spcPts val="135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Shows the accumulated time spent on the case, Direct, Indirect, Travel, and the total of all three.</a:t>
            </a:r>
          </a:p>
          <a:p>
            <a:r>
              <a:rPr lang="en-AU" dirty="0"/>
              <a:t>Scheduled appointments (upcoming)</a:t>
            </a:r>
          </a:p>
          <a:p>
            <a:endParaRPr lang="en-AU" dirty="0"/>
          </a:p>
          <a:p>
            <a:endParaRPr lang="en-AU" dirty="0">
              <a:cs typeface="Times New Roman" panose="02020603050405020304" pitchFamily="18" charset="0"/>
            </a:endParaRPr>
          </a:p>
          <a:p>
            <a:pPr>
              <a:spcBef>
                <a:spcPts val="0"/>
              </a:spcBef>
              <a:spcAft>
                <a:spcPts val="600"/>
              </a:spcAft>
            </a:pPr>
            <a:r>
              <a:rPr lang="en-AU" sz="1600" b="0" dirty="0">
                <a:solidFill>
                  <a:schemeClr val="tx1"/>
                </a:solidFill>
                <a:latin typeface="+mj-lt"/>
                <a:ea typeface="Times New Roman" panose="02020603050405020304" pitchFamily="18" charset="0"/>
                <a:cs typeface="Times New Roman" panose="02020603050405020304" pitchFamily="18" charset="0"/>
              </a:rPr>
              <a:t>L</a:t>
            </a:r>
            <a:r>
              <a:rPr lang="en-AU" sz="1600" b="0" dirty="0">
                <a:solidFill>
                  <a:schemeClr val="tx1"/>
                </a:solidFill>
                <a:effectLst/>
                <a:latin typeface="+mj-lt"/>
                <a:ea typeface="Times New Roman" panose="02020603050405020304" pitchFamily="18" charset="0"/>
                <a:cs typeface="Times New Roman" panose="02020603050405020304" pitchFamily="18" charset="0"/>
              </a:rPr>
              <a:t>ists upcoming appointments for all clients linked to the case and is not limited to Sleep &amp; Settling - Outreach consultations </a:t>
            </a:r>
            <a:endParaRPr lang="en-AU" sz="1600" b="0" dirty="0">
              <a:solidFill>
                <a:schemeClr val="tx1"/>
              </a:solidFill>
              <a:latin typeface="+mj-lt"/>
            </a:endParaRPr>
          </a:p>
        </p:txBody>
      </p:sp>
      <p:pic>
        <p:nvPicPr>
          <p:cNvPr id="4" name="Picture 3" descr="Screen shot of information above">
            <a:extLst>
              <a:ext uri="{FF2B5EF4-FFF2-40B4-BE49-F238E27FC236}">
                <a16:creationId xmlns:a16="http://schemas.microsoft.com/office/drawing/2014/main" id="{722087F9-6E62-4B36-AD4E-29BF4D1ABE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0721" y="2614612"/>
            <a:ext cx="6477000" cy="1019175"/>
          </a:xfrm>
          <a:prstGeom prst="rect">
            <a:avLst/>
          </a:prstGeom>
          <a:noFill/>
          <a:ln>
            <a:noFill/>
          </a:ln>
        </p:spPr>
      </p:pic>
      <p:pic>
        <p:nvPicPr>
          <p:cNvPr id="5" name="Picture 4" descr="Screen shot of information above">
            <a:extLst>
              <a:ext uri="{FF2B5EF4-FFF2-40B4-BE49-F238E27FC236}">
                <a16:creationId xmlns:a16="http://schemas.microsoft.com/office/drawing/2014/main" id="{3CCFD7D6-66E2-4CD1-B133-620E4F8AB853}"/>
              </a:ext>
            </a:extLst>
          </p:cNvPr>
          <p:cNvPicPr/>
          <p:nvPr/>
        </p:nvPicPr>
        <p:blipFill>
          <a:blip r:embed="rId3"/>
          <a:stretch>
            <a:fillRect/>
          </a:stretch>
        </p:blipFill>
        <p:spPr>
          <a:xfrm>
            <a:off x="1931987" y="4864177"/>
            <a:ext cx="5904230" cy="1017905"/>
          </a:xfrm>
          <a:prstGeom prst="rect">
            <a:avLst/>
          </a:prstGeom>
        </p:spPr>
      </p:pic>
    </p:spTree>
    <p:extLst>
      <p:ext uri="{BB962C8B-B14F-4D97-AF65-F5344CB8AC3E}">
        <p14:creationId xmlns:p14="http://schemas.microsoft.com/office/powerpoint/2010/main" val="155911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0561-BA34-495E-9723-B2AA42920DD0}"/>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D545A545-C612-4C88-8179-DAF055A8B5D6}"/>
              </a:ext>
            </a:extLst>
          </p:cNvPr>
          <p:cNvSpPr>
            <a:spLocks noGrp="1"/>
          </p:cNvSpPr>
          <p:nvPr>
            <p:ph sz="quarter" idx="13"/>
          </p:nvPr>
        </p:nvSpPr>
        <p:spPr/>
        <p:txBody>
          <a:bodyPr/>
          <a:lstStyle/>
          <a:p>
            <a:r>
              <a:rPr lang="en-AU" dirty="0"/>
              <a:t>Delivering consultations as part of an active case:</a:t>
            </a:r>
          </a:p>
          <a:p>
            <a:pPr>
              <a:lnSpc>
                <a:spcPct val="100000"/>
              </a:lnSpc>
              <a:spcAft>
                <a:spcPts val="600"/>
              </a:spcAft>
            </a:pPr>
            <a:r>
              <a:rPr lang="en-AU" sz="1800" b="0" dirty="0">
                <a:solidFill>
                  <a:schemeClr val="tx1"/>
                </a:solidFill>
                <a:effectLst/>
                <a:ea typeface="Times" panose="02020603050405020304" pitchFamily="18" charset="0"/>
                <a:cs typeface="Times New Roman" panose="02020603050405020304" pitchFamily="18" charset="0"/>
              </a:rPr>
              <a:t>Sleep &amp; Settling - Outreach consultations must be created against the lead client record of the Sleep &amp; Settling - Outreach case. </a:t>
            </a:r>
          </a:p>
          <a:p>
            <a:pPr>
              <a:lnSpc>
                <a:spcPct val="100000"/>
              </a:lnSpc>
              <a:spcAft>
                <a:spcPts val="600"/>
              </a:spcAft>
            </a:pPr>
            <a:r>
              <a:rPr lang="en-AU" sz="1800" b="0" dirty="0">
                <a:solidFill>
                  <a:schemeClr val="tx1"/>
                </a:solidFill>
                <a:effectLst/>
                <a:ea typeface="Times" panose="02020603050405020304" pitchFamily="18" charset="0"/>
                <a:cs typeface="Times New Roman" panose="02020603050405020304" pitchFamily="18" charset="0"/>
              </a:rPr>
              <a:t>Once completed, the consultation record will be recorded in the clients records of all clients (lead and non-leads) enrolled in the case.</a:t>
            </a:r>
          </a:p>
          <a:p>
            <a:pPr>
              <a:lnSpc>
                <a:spcPct val="100000"/>
              </a:lnSpc>
              <a:spcAft>
                <a:spcPts val="600"/>
              </a:spcAft>
            </a:pPr>
            <a:r>
              <a:rPr lang="en-AU" b="1" dirty="0">
                <a:solidFill>
                  <a:srgbClr val="C5511A"/>
                </a:solidFill>
                <a:effectLst/>
                <a:latin typeface="Arial" panose="020B0604020202020204" pitchFamily="34" charset="0"/>
                <a:cs typeface="Times New Roman" panose="02020603050405020304" pitchFamily="18" charset="0"/>
              </a:rPr>
              <a:t>Selecting the Consultation Type:</a:t>
            </a:r>
          </a:p>
          <a:p>
            <a:pPr>
              <a:lnSpc>
                <a:spcPct val="100000"/>
              </a:lnSpc>
              <a:spcAft>
                <a:spcPts val="600"/>
              </a:spcAft>
            </a:pPr>
            <a:r>
              <a:rPr lang="en-AU" sz="1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Once you have opened a new consultation screen (Child Health Assessment), select Sleep &amp; Settling - Outreach as the Consultation Type.</a:t>
            </a:r>
            <a:endParaRPr lang="en-AU" sz="1800" b="0" dirty="0">
              <a:solidFill>
                <a:schemeClr val="tx1"/>
              </a:solidFill>
              <a:effectLst/>
              <a:latin typeface="Arial" panose="020B0604020202020204" pitchFamily="34" charset="0"/>
              <a:cs typeface="Times New Roman" panose="02020603050405020304" pitchFamily="18" charset="0"/>
            </a:endParaRPr>
          </a:p>
          <a:p>
            <a:pPr>
              <a:lnSpc>
                <a:spcPts val="1350"/>
              </a:lnSpc>
              <a:spcAft>
                <a:spcPts val="600"/>
              </a:spcAft>
            </a:pPr>
            <a:endParaRPr lang="en-AU" sz="1600" dirty="0">
              <a:solidFill>
                <a:schemeClr val="tx1"/>
              </a:solidFill>
              <a:effectLst/>
              <a:latin typeface="+mj-lt"/>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50562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6ADF-1C8D-4D1C-844F-17FF91898449}"/>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AAEA8525-D6F9-4022-853E-7CCC93AB9EFB}"/>
              </a:ext>
            </a:extLst>
          </p:cNvPr>
          <p:cNvSpPr>
            <a:spLocks noGrp="1"/>
          </p:cNvSpPr>
          <p:nvPr>
            <p:ph sz="quarter" idx="13"/>
          </p:nvPr>
        </p:nvSpPr>
        <p:spPr>
          <a:xfrm>
            <a:off x="719138" y="1619999"/>
            <a:ext cx="10079926" cy="4860000"/>
          </a:xfrm>
        </p:spPr>
        <p:txBody>
          <a:bodyPr/>
          <a:lstStyle/>
          <a:p>
            <a:r>
              <a:rPr lang="en-AU" dirty="0"/>
              <a:t>Strategies and Approaches:</a:t>
            </a:r>
          </a:p>
          <a:p>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When a Sleep &amp; Settling - Outreach consultation type has been selected,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section will appear below the Assessment Details section. It contains the strategies that can be undertaken as part of a Sleep &amp; Settling - Outreach consultation, as per the </a:t>
            </a:r>
            <a:r>
              <a:rPr lang="en-AU" sz="1600" b="0" dirty="0">
                <a:effectLst/>
                <a:latin typeface="Arial" panose="020B0604020202020204" pitchFamily="34" charset="0"/>
                <a:ea typeface="Times" panose="02020603050405020304" pitchFamily="18" charset="0"/>
                <a:cs typeface="Times New Roman" panose="02020603050405020304" pitchFamily="18" charset="0"/>
              </a:rPr>
              <a:t>Sleep &amp; settling mode of </a:t>
            </a:r>
            <a:r>
              <a:rPr lang="en-AU" sz="1800" b="0" dirty="0">
                <a:effectLst/>
                <a:latin typeface="Arial" panose="020B0604020202020204" pitchFamily="34" charset="0"/>
                <a:ea typeface="Times" panose="02020603050405020304" pitchFamily="18" charset="0"/>
                <a:cs typeface="Times New Roman" panose="02020603050405020304" pitchFamily="18" charset="0"/>
              </a:rPr>
              <a:t>care</a:t>
            </a:r>
            <a:r>
              <a:rPr lang="en-AU" sz="1800" dirty="0">
                <a:effectLst/>
                <a:latin typeface="Arial" panose="020B0604020202020204" pitchFamily="34" charset="0"/>
                <a:ea typeface="Times" panose="02020603050405020304" pitchFamily="18" charset="0"/>
                <a:cs typeface="Times New Roman" panose="02020603050405020304" pitchFamily="18" charset="0"/>
              </a:rPr>
              <a:t>.</a:t>
            </a:r>
          </a:p>
          <a:p>
            <a:endParaRPr lang="en-AU" dirty="0"/>
          </a:p>
          <a:p>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choices are listed under “Sleep and Settling”; click the black triangle to expand the list and see the options.</a:t>
            </a:r>
          </a:p>
          <a:p>
            <a:endPar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a:p>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It is </a:t>
            </a:r>
            <a:r>
              <a:rPr lang="en-AU" sz="1600" b="0" dirty="0">
                <a:effectLst/>
                <a:latin typeface="Arial" panose="020B0604020202020204" pitchFamily="34" charset="0"/>
                <a:ea typeface="Times" panose="02020603050405020304" pitchFamily="18" charset="0"/>
                <a:cs typeface="Times New Roman" panose="02020603050405020304" pitchFamily="18" charset="0"/>
              </a:rPr>
              <a:t>mandatory</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to select at least one option from this list when completing a Sleep &amp; Settling - Outreach consultation.</a:t>
            </a:r>
          </a:p>
          <a:p>
            <a:endParaRPr lang="en-AU" dirty="0"/>
          </a:p>
          <a:p>
            <a:endParaRPr lang="en-AU" dirty="0"/>
          </a:p>
        </p:txBody>
      </p:sp>
      <p:pic>
        <p:nvPicPr>
          <p:cNvPr id="4" name="Picture 3" descr="Screenshot of the screen that is on this slide">
            <a:extLst>
              <a:ext uri="{FF2B5EF4-FFF2-40B4-BE49-F238E27FC236}">
                <a16:creationId xmlns:a16="http://schemas.microsoft.com/office/drawing/2014/main" id="{0251A399-896D-4A94-93BA-EF1C8C45A0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41954" y="3176587"/>
            <a:ext cx="6477000" cy="504825"/>
          </a:xfrm>
          <a:prstGeom prst="rect">
            <a:avLst/>
          </a:prstGeom>
          <a:noFill/>
          <a:ln>
            <a:noFill/>
          </a:ln>
        </p:spPr>
      </p:pic>
      <p:pic>
        <p:nvPicPr>
          <p:cNvPr id="6" name="Picture 5" descr="Screenshot of the screen that is on this slide">
            <a:extLst>
              <a:ext uri="{FF2B5EF4-FFF2-40B4-BE49-F238E27FC236}">
                <a16:creationId xmlns:a16="http://schemas.microsoft.com/office/drawing/2014/main" id="{E1332A27-C16C-4188-BA5D-9715A1E23E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41954" y="4326658"/>
            <a:ext cx="6479540" cy="1170305"/>
          </a:xfrm>
          <a:prstGeom prst="rect">
            <a:avLst/>
          </a:prstGeom>
          <a:noFill/>
          <a:ln>
            <a:noFill/>
          </a:ln>
        </p:spPr>
      </p:pic>
    </p:spTree>
    <p:extLst>
      <p:ext uri="{BB962C8B-B14F-4D97-AF65-F5344CB8AC3E}">
        <p14:creationId xmlns:p14="http://schemas.microsoft.com/office/powerpoint/2010/main" val="52153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9D08-2517-41EA-9E6B-E4B8A19DC515}"/>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FC03A907-FBC2-48D4-8F19-CBC0A309A39D}"/>
              </a:ext>
            </a:extLst>
          </p:cNvPr>
          <p:cNvSpPr>
            <a:spLocks noGrp="1"/>
          </p:cNvSpPr>
          <p:nvPr>
            <p:ph sz="quarter" idx="13"/>
          </p:nvPr>
        </p:nvSpPr>
        <p:spPr>
          <a:xfrm>
            <a:off x="719138" y="1619999"/>
            <a:ext cx="10116502" cy="4860000"/>
          </a:xfrm>
        </p:spPr>
        <p:txBody>
          <a:bodyPr/>
          <a:lstStyle/>
          <a:p>
            <a:pPr>
              <a:lnSpc>
                <a:spcPct val="100000"/>
              </a:lnSpc>
              <a:spcAft>
                <a:spcPts val="600"/>
              </a:spcAft>
            </a:pPr>
            <a:r>
              <a:rPr lang="en-AU" dirty="0">
                <a:ea typeface="Times" panose="02020603050405020304" pitchFamily="18" charset="0"/>
                <a:cs typeface="Times New Roman" panose="02020603050405020304" pitchFamily="18" charset="0"/>
              </a:rPr>
              <a:t>Note:</a:t>
            </a:r>
            <a:endParaRPr lang="en-AU" dirty="0">
              <a:ea typeface="Times New Roman" panose="02020603050405020304" pitchFamily="18" charset="0"/>
              <a:cs typeface="Times New Roman" panose="02020603050405020304" pitchFamily="18" charset="0"/>
            </a:endParaRPr>
          </a:p>
          <a:p>
            <a:pPr>
              <a:lnSpc>
                <a:spcPct val="100000"/>
              </a:lnSpc>
            </a:pPr>
            <a:r>
              <a:rPr lang="en-AU" sz="1800" b="0" dirty="0">
                <a:solidFill>
                  <a:schemeClr val="tx1"/>
                </a:solidFill>
                <a:ea typeface="Times" panose="02020603050405020304" pitchFamily="18" charset="0"/>
                <a:cs typeface="Times New Roman" panose="02020603050405020304" pitchFamily="18" charset="0"/>
              </a:rPr>
              <a:t>If you wish to record information that:</a:t>
            </a:r>
            <a:endParaRPr lang="en-AU" sz="1800" b="0" dirty="0">
              <a:solidFill>
                <a:schemeClr val="tx1"/>
              </a:solidFill>
              <a:ea typeface="Times New Roman" panose="02020603050405020304" pitchFamily="18" charset="0"/>
              <a:cs typeface="Times New Roman" panose="02020603050405020304" pitchFamily="18" charset="0"/>
            </a:endParaRPr>
          </a:p>
          <a:p>
            <a:pPr marL="342900" lvl="0" indent="-342900">
              <a:lnSpc>
                <a:spcPct val="100000"/>
              </a:lnSpc>
              <a:spcAft>
                <a:spcPts val="200"/>
              </a:spcAft>
              <a:buSzPts val="1200"/>
              <a:buFont typeface="Times New Roman" panose="02020603050405020304" pitchFamily="18" charset="0"/>
              <a:buChar char="•"/>
            </a:pPr>
            <a:r>
              <a:rPr lang="en-AU" sz="1800" b="0" dirty="0">
                <a:solidFill>
                  <a:schemeClr val="tx1"/>
                </a:solidFill>
                <a:ea typeface="Times" panose="02020603050405020304" pitchFamily="18" charset="0"/>
                <a:cs typeface="Times New Roman" panose="02020603050405020304" pitchFamily="18" charset="0"/>
              </a:rPr>
              <a:t>relates only to a specific family member; AND</a:t>
            </a:r>
            <a:endParaRPr lang="en-AU" sz="1800" b="0" dirty="0">
              <a:solidFill>
                <a:schemeClr val="tx1"/>
              </a:solidFill>
              <a:ea typeface="Times New Roman" panose="02020603050405020304" pitchFamily="18" charset="0"/>
              <a:cs typeface="Times New Roman" panose="02020603050405020304" pitchFamily="18" charset="0"/>
            </a:endParaRPr>
          </a:p>
          <a:p>
            <a:pPr marL="342900" lvl="0" indent="-342900">
              <a:lnSpc>
                <a:spcPct val="100000"/>
              </a:lnSpc>
              <a:spcAft>
                <a:spcPts val="200"/>
              </a:spcAft>
              <a:buSzPts val="1200"/>
              <a:buFont typeface="Times New Roman" panose="02020603050405020304" pitchFamily="18" charset="0"/>
              <a:buChar char="•"/>
            </a:pPr>
            <a:r>
              <a:rPr lang="en-AU" sz="1800" b="0" dirty="0">
                <a:solidFill>
                  <a:schemeClr val="tx1"/>
                </a:solidFill>
                <a:ea typeface="Times" panose="02020603050405020304" pitchFamily="18" charset="0"/>
                <a:cs typeface="Times New Roman" panose="02020603050405020304" pitchFamily="18" charset="0"/>
              </a:rPr>
              <a:t>is not related to the Issues and Goals of this case</a:t>
            </a:r>
            <a:endParaRPr lang="en-AU" sz="1800" b="0" dirty="0">
              <a:solidFill>
                <a:schemeClr val="tx1"/>
              </a:solidFill>
              <a:ea typeface="Times New Roman" panose="02020603050405020304" pitchFamily="18" charset="0"/>
              <a:cs typeface="Times New Roman" panose="02020603050405020304" pitchFamily="18" charset="0"/>
            </a:endParaRPr>
          </a:p>
          <a:p>
            <a:pPr>
              <a:lnSpc>
                <a:spcPct val="100000"/>
              </a:lnSpc>
              <a:spcAft>
                <a:spcPts val="600"/>
              </a:spcAft>
            </a:pPr>
            <a:r>
              <a:rPr lang="en-AU" sz="1800" b="0" dirty="0">
                <a:solidFill>
                  <a:schemeClr val="tx1"/>
                </a:solidFill>
                <a:ea typeface="Times" panose="02020603050405020304" pitchFamily="18" charset="0"/>
                <a:cs typeface="Times New Roman" panose="02020603050405020304" pitchFamily="18" charset="0"/>
              </a:rPr>
              <a:t>then that information should be recorded in a different consultation.</a:t>
            </a:r>
          </a:p>
          <a:p>
            <a:pPr>
              <a:lnSpc>
                <a:spcPct val="100000"/>
              </a:lnSpc>
              <a:spcAft>
                <a:spcPts val="600"/>
              </a:spcAft>
            </a:pPr>
            <a:r>
              <a:rPr lang="en-AU" sz="1800" b="0" dirty="0"/>
              <a:t>For example: </a:t>
            </a:r>
            <a:r>
              <a:rPr lang="en-AU" sz="1800" b="0" dirty="0">
                <a:solidFill>
                  <a:schemeClr val="tx1"/>
                </a:solidFill>
              </a:rPr>
              <a:t>If you wish to record Weight and Growth and/or Nutrition or complete internal or external referrals for the child you must open another Additional or KAS Consultation in the CDIS record of the child and complete the consultation. Ensure you save both consultations when you have completed each consultation.</a:t>
            </a:r>
            <a:r>
              <a:rPr lang="en-AU" sz="2400" b="0" dirty="0">
                <a:solidFill>
                  <a:schemeClr val="tx1"/>
                </a:solidFill>
              </a:rPr>
              <a:t> </a:t>
            </a:r>
          </a:p>
          <a:p>
            <a:pPr>
              <a:lnSpc>
                <a:spcPct val="100000"/>
              </a:lnSpc>
              <a:spcAft>
                <a:spcPts val="600"/>
              </a:spcAft>
            </a:pPr>
            <a:r>
              <a:rPr lang="en-AU" sz="1800" b="0" dirty="0"/>
              <a:t>DO NOT USE </a:t>
            </a:r>
            <a:r>
              <a:rPr lang="en-AU" sz="1800" b="0" dirty="0">
                <a:solidFill>
                  <a:schemeClr val="tx1"/>
                </a:solidFill>
              </a:rPr>
              <a:t>the weight and growth fields for data entry on the Sleep and settling outreach screen as the information will appear in the record of the Lead Client and not in the CDIS child record.</a:t>
            </a:r>
          </a:p>
        </p:txBody>
      </p:sp>
    </p:spTree>
    <p:extLst>
      <p:ext uri="{BB962C8B-B14F-4D97-AF65-F5344CB8AC3E}">
        <p14:creationId xmlns:p14="http://schemas.microsoft.com/office/powerpoint/2010/main" val="270770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A178-EABD-4F61-968E-873165670285}"/>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CA974E91-5B76-4BA9-8869-25ECC32A60AB}"/>
              </a:ext>
            </a:extLst>
          </p:cNvPr>
          <p:cNvSpPr>
            <a:spLocks noGrp="1"/>
          </p:cNvSpPr>
          <p:nvPr>
            <p:ph sz="quarter" idx="13"/>
          </p:nvPr>
        </p:nvSpPr>
        <p:spPr>
          <a:xfrm>
            <a:off x="719138" y="1619999"/>
            <a:ext cx="10793158" cy="4860000"/>
          </a:xfrm>
        </p:spPr>
        <p:txBody>
          <a:bodyPr/>
          <a:lstStyle/>
          <a:p>
            <a:r>
              <a:rPr lang="en-AU" dirty="0"/>
              <a:t>Sleep and Settling Program Plan:</a:t>
            </a:r>
          </a:p>
          <a:p>
            <a:r>
              <a:rPr lang="en-AU" sz="1600" b="0" i="0" dirty="0">
                <a:solidFill>
                  <a:schemeClr val="tx1"/>
                </a:solidFill>
                <a:effectLst/>
                <a:latin typeface="+mj-lt"/>
                <a:ea typeface="Times" panose="02020603050405020304" pitchFamily="18" charset="0"/>
                <a:cs typeface="Times New Roman" panose="02020603050405020304" pitchFamily="18" charset="0"/>
              </a:rPr>
              <a:t>Once the Sleep &amp; Settling - Outreach consultation type has been selected, this section will appear above the Assessments / Interventions section and requires users to indicate the type of action that is being undertaken at this consultation.</a:t>
            </a:r>
          </a:p>
          <a:p>
            <a:endParaRPr lang="en-AU" sz="1600" i="1" dirty="0">
              <a:solidFill>
                <a:schemeClr val="tx1"/>
              </a:solidFill>
              <a:effectLst/>
              <a:latin typeface="+mj-lt"/>
              <a:ea typeface="Times New Roman" panose="02020603050405020304" pitchFamily="18" charset="0"/>
              <a:cs typeface="Times New Roman" panose="02020603050405020304" pitchFamily="18" charset="0"/>
            </a:endParaRPr>
          </a:p>
          <a:p>
            <a:endParaRPr lang="en-AU" sz="1600" i="1" dirty="0">
              <a:solidFill>
                <a:schemeClr val="tx1"/>
              </a:solidFill>
              <a:latin typeface="+mj-lt"/>
              <a:ea typeface="Times New Roman" panose="02020603050405020304" pitchFamily="18" charset="0"/>
              <a:cs typeface="Times New Roman" panose="02020603050405020304" pitchFamily="18" charset="0"/>
            </a:endParaRPr>
          </a:p>
          <a:p>
            <a:pPr>
              <a:lnSpc>
                <a:spcPts val="1350"/>
              </a:lnSpc>
              <a:spcAft>
                <a:spcPts val="2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New Plan Initiated: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selected at the first consultation of a new case. Nurses should ensure that they undertake the necessary plan commencement activities as per program guidelines. </a:t>
            </a:r>
          </a:p>
          <a:p>
            <a:pPr>
              <a:lnSpc>
                <a:spcPts val="1350"/>
              </a:lnSpc>
              <a:spcAft>
                <a:spcPts val="2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Issues and Goals can be recorded on the Case Summary Screen for this case, and other notes can be recorded within this consultation.</a:t>
            </a:r>
          </a:p>
          <a:p>
            <a:pPr>
              <a:lnSpc>
                <a:spcPts val="1350"/>
              </a:lnSpc>
              <a:spcAft>
                <a:spcPts val="2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Existing Plan Reviewed: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selected when a program plan is: being reviewed, amended or updated, renewed, and</a:t>
            </a: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 expected to continue with further consultation(s).</a:t>
            </a:r>
          </a:p>
          <a:p>
            <a:pPr>
              <a:lnSpc>
                <a:spcPts val="1350"/>
              </a:lnSpc>
              <a:spcAft>
                <a:spcPts val="2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Existing Plan Closed: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selected when enrolment in the program will be closed at completion of consultation.</a:t>
            </a:r>
          </a:p>
          <a:p>
            <a:pPr>
              <a:lnSpc>
                <a:spcPts val="1350"/>
              </a:lnSpc>
              <a:spcAft>
                <a:spcPts val="2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Plan Not Discussed:</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selected when an existing plan is being carried out, but is not being initiated, closed, or actively reviewed and renewed.</a:t>
            </a:r>
          </a:p>
          <a:p>
            <a:endParaRPr lang="en-AU" sz="1600" i="1" dirty="0">
              <a:solidFill>
                <a:schemeClr val="tx1"/>
              </a:solidFill>
              <a:effectLst/>
              <a:latin typeface="+mj-lt"/>
              <a:ea typeface="Times New Roman" panose="02020603050405020304" pitchFamily="18" charset="0"/>
              <a:cs typeface="Times New Roman" panose="02020603050405020304" pitchFamily="18" charset="0"/>
            </a:endParaRPr>
          </a:p>
          <a:p>
            <a:endParaRPr lang="en-AU" dirty="0"/>
          </a:p>
        </p:txBody>
      </p:sp>
      <p:pic>
        <p:nvPicPr>
          <p:cNvPr id="4" name="Picture 3" descr="Screen shot of information on slide">
            <a:extLst>
              <a:ext uri="{FF2B5EF4-FFF2-40B4-BE49-F238E27FC236}">
                <a16:creationId xmlns:a16="http://schemas.microsoft.com/office/drawing/2014/main" id="{F3813CAA-190E-490D-8821-DF767DC3B6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68929" y="2924175"/>
            <a:ext cx="4076700" cy="1009650"/>
          </a:xfrm>
          <a:prstGeom prst="rect">
            <a:avLst/>
          </a:prstGeom>
          <a:noFill/>
          <a:ln>
            <a:noFill/>
          </a:ln>
        </p:spPr>
      </p:pic>
    </p:spTree>
    <p:extLst>
      <p:ext uri="{BB962C8B-B14F-4D97-AF65-F5344CB8AC3E}">
        <p14:creationId xmlns:p14="http://schemas.microsoft.com/office/powerpoint/2010/main" val="752073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416A-E9C8-498C-82CD-EA5B56234A58}"/>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190523F0-CA64-4454-A28D-90198E436B5E}"/>
              </a:ext>
            </a:extLst>
          </p:cNvPr>
          <p:cNvSpPr>
            <a:spLocks noGrp="1"/>
          </p:cNvSpPr>
          <p:nvPr>
            <p:ph sz="quarter" idx="13"/>
          </p:nvPr>
        </p:nvSpPr>
        <p:spPr>
          <a:xfrm>
            <a:off x="719138" y="1619999"/>
            <a:ext cx="10463974" cy="4860000"/>
          </a:xfrm>
        </p:spPr>
        <p:txBody>
          <a:bodyPr/>
          <a:lstStyle/>
          <a:p>
            <a:r>
              <a:rPr lang="en-AU" dirty="0"/>
              <a:t>Assessments/Interventions:</a:t>
            </a:r>
          </a:p>
          <a:p>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When completing an Assessment Tool from within a Sleep &amp; Settling - Outreach Consultation, the Assessment Tool will have an extra box at the top of the form. This box will list all clients linked to the case, and for each client, will allow the user to indicate how the Assessment Tool should be recorded against client records.</a:t>
            </a:r>
          </a:p>
          <a:p>
            <a:endPar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sz="160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endPar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spcBef>
                <a:spcPts val="200"/>
              </a:spcBef>
              <a:spcAft>
                <a:spcPts val="400"/>
              </a:spcAft>
            </a:pPr>
            <a:r>
              <a:rPr lang="en-AU" sz="1400" dirty="0">
                <a:effectLst/>
                <a:latin typeface="Arial" panose="020B0604020202020204" pitchFamily="34" charset="0"/>
                <a:ea typeface="MS Gothic" panose="020B0609070205080204" pitchFamily="49" charset="-128"/>
                <a:cs typeface="Times New Roman" panose="02020603050405020304" pitchFamily="18" charset="0"/>
              </a:rPr>
              <a:t>Client is a subject of the assessment: </a:t>
            </a:r>
            <a:r>
              <a:rPr lang="en-AU" sz="14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Assessment Tool will appear in the client’s Assessment history (Assessments &gt; History). A transcription will be added as a note in the client’s History / Notes. Generally this option is used for the subject of the Assessment Tool. It is </a:t>
            </a:r>
            <a:r>
              <a:rPr lang="en-AU" sz="1400" b="0" dirty="0">
                <a:effectLst/>
                <a:latin typeface="Arial" panose="020B0604020202020204" pitchFamily="34" charset="0"/>
                <a:ea typeface="Times" panose="02020603050405020304" pitchFamily="18" charset="0"/>
                <a:cs typeface="Times New Roman" panose="02020603050405020304" pitchFamily="18" charset="0"/>
              </a:rPr>
              <a:t>mandatory</a:t>
            </a:r>
            <a:r>
              <a:rPr lang="en-AU" sz="14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that at least one client in the list has this option selected.</a:t>
            </a:r>
          </a:p>
          <a:p>
            <a:pPr>
              <a:spcBef>
                <a:spcPts val="200"/>
              </a:spcBef>
              <a:spcAft>
                <a:spcPts val="400"/>
              </a:spcAft>
            </a:pPr>
            <a:r>
              <a:rPr lang="en-AU" sz="1400" b="1" dirty="0">
                <a:effectLst/>
                <a:latin typeface="Arial" panose="020B0604020202020204" pitchFamily="34" charset="0"/>
                <a:ea typeface="MS Gothic" panose="020B0609070205080204" pitchFamily="49" charset="-128"/>
                <a:cs typeface="Times New Roman" panose="02020603050405020304" pitchFamily="18" charset="0"/>
              </a:rPr>
              <a:t>Assessment is otherwise relevant to the client: </a:t>
            </a:r>
            <a:r>
              <a:rPr lang="en-AU" sz="1400" b="0" dirty="0">
                <a:solidFill>
                  <a:schemeClr val="tx1"/>
                </a:solidFill>
                <a:effectLst/>
                <a:latin typeface="Arial" panose="020B0604020202020204" pitchFamily="34" charset="0"/>
                <a:ea typeface="MS Gothic" panose="020B0609070205080204" pitchFamily="49" charset="-128"/>
                <a:cs typeface="Times New Roman" panose="02020603050405020304" pitchFamily="18" charset="0"/>
              </a:rPr>
              <a:t>this </a:t>
            </a:r>
            <a:r>
              <a:rPr lang="en-AU" sz="14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will only add a reference to the Assessment Tool as a note to the client’s History / Notes.</a:t>
            </a:r>
          </a:p>
          <a:p>
            <a:pPr>
              <a:lnSpc>
                <a:spcPts val="1350"/>
              </a:lnSpc>
              <a:spcBef>
                <a:spcPts val="200"/>
              </a:spcBef>
              <a:spcAft>
                <a:spcPts val="400"/>
              </a:spcAft>
            </a:pPr>
            <a:r>
              <a:rPr lang="en-AU" sz="1400" b="1" dirty="0">
                <a:effectLst/>
                <a:latin typeface="Arial" panose="020B0604020202020204" pitchFamily="34" charset="0"/>
                <a:ea typeface="MS Gothic" panose="020B0609070205080204" pitchFamily="49" charset="-128"/>
                <a:cs typeface="Times New Roman" panose="02020603050405020304" pitchFamily="18" charset="0"/>
              </a:rPr>
              <a:t>Assessment is not relevant to the client: </a:t>
            </a:r>
            <a:r>
              <a:rPr lang="en-AU" sz="14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Assessment Tool will not be recorded against the client’s record and is the default option for all clients in the list.</a:t>
            </a:r>
          </a:p>
          <a:p>
            <a:endParaRPr lang="en-AU" sz="1400" b="1" dirty="0">
              <a:solidFill>
                <a:schemeClr val="tx1"/>
              </a:solidFill>
              <a:effectLst/>
              <a:latin typeface="Arial" panose="020B0604020202020204" pitchFamily="34" charset="0"/>
              <a:ea typeface="MS Gothic" panose="020B0609070205080204" pitchFamily="49" charset="-128"/>
              <a:cs typeface="Times New Roman" panose="02020603050405020304" pitchFamily="18" charset="0"/>
            </a:endParaRPr>
          </a:p>
          <a:p>
            <a:endParaRPr lang="en-AU" sz="14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sz="14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sz="1400" b="1" dirty="0">
              <a:solidFill>
                <a:schemeClr val="tx1"/>
              </a:solidFill>
              <a:effectLst/>
              <a:latin typeface="Arial" panose="020B0604020202020204" pitchFamily="34" charset="0"/>
              <a:ea typeface="MS Gothic" panose="020B0609070205080204" pitchFamily="49" charset="-128"/>
              <a:cs typeface="Times New Roman" panose="02020603050405020304" pitchFamily="18" charset="0"/>
            </a:endParaRPr>
          </a:p>
          <a:p>
            <a:endParaRPr lang="en-AU" sz="1600" b="0" dirty="0">
              <a:solidFill>
                <a:schemeClr val="tx1"/>
              </a:solidFill>
              <a:effectLst/>
              <a:latin typeface="Arial" panose="020B0604020202020204" pitchFamily="34" charset="0"/>
              <a:ea typeface="MS Gothic" panose="020B0609070205080204" pitchFamily="49" charset="-128"/>
              <a:cs typeface="Times New Roman" panose="02020603050405020304" pitchFamily="18" charset="0"/>
            </a:endParaRPr>
          </a:p>
          <a:p>
            <a:endPar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pic>
        <p:nvPicPr>
          <p:cNvPr id="4" name="Picture 3" descr="Screen shot of information on slide">
            <a:extLst>
              <a:ext uri="{FF2B5EF4-FFF2-40B4-BE49-F238E27FC236}">
                <a16:creationId xmlns:a16="http://schemas.microsoft.com/office/drawing/2014/main" id="{CAC4C1B2-823B-465E-8D31-8666F933DC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49477" y="3119447"/>
            <a:ext cx="6124575" cy="1285875"/>
          </a:xfrm>
          <a:prstGeom prst="rect">
            <a:avLst/>
          </a:prstGeom>
          <a:noFill/>
          <a:ln>
            <a:noFill/>
          </a:ln>
        </p:spPr>
      </p:pic>
    </p:spTree>
    <p:extLst>
      <p:ext uri="{BB962C8B-B14F-4D97-AF65-F5344CB8AC3E}">
        <p14:creationId xmlns:p14="http://schemas.microsoft.com/office/powerpoint/2010/main" val="67917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AU" dirty="0"/>
              <a:t>CDIS Sleep and settling – outreach guide</a:t>
            </a:r>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719138" y="1619999"/>
            <a:ext cx="10154808" cy="4860000"/>
          </a:xfrm>
        </p:spPr>
        <p:txBody>
          <a:bodyPr/>
          <a:lstStyle/>
          <a:p>
            <a:r>
              <a:rPr lang="en-AU" sz="1800" dirty="0">
                <a:effectLst/>
                <a:latin typeface="Arial" panose="020B0604020202020204" pitchFamily="34" charset="0"/>
                <a:ea typeface="Times" panose="02020603050405020304" pitchFamily="18" charset="0"/>
                <a:cs typeface="Times New Roman" panose="02020603050405020304" pitchFamily="18" charset="0"/>
              </a:rPr>
              <a:t>CDIS has been enabled with a range of additional capabilities to support specific “Integrated” programs that have:</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ability to link consultations and ‘Client Not Present’ records to cases </a:t>
            </a:r>
          </a:p>
          <a:p>
            <a:pPr>
              <a:lnSpc>
                <a:spcPts val="1350"/>
              </a:lnSpc>
              <a:spcAft>
                <a:spcPts val="200"/>
              </a:spcAft>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ability to link multiple family members to the one case</a:t>
            </a:r>
          </a:p>
          <a:p>
            <a:pPr>
              <a:lnSpc>
                <a:spcPts val="1350"/>
              </a:lnSpc>
              <a:spcAft>
                <a:spcPts val="200"/>
              </a:spcAft>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ability to select multiple family members as the clients of a single consultation</a:t>
            </a:r>
          </a:p>
          <a:p>
            <a:pPr>
              <a:lnSpc>
                <a:spcPts val="1350"/>
              </a:lnSpc>
              <a:spcAft>
                <a:spcPts val="2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 Case Summary Screen to manage and update case management plans, including: </a:t>
            </a:r>
          </a:p>
          <a:p>
            <a:pPr>
              <a:lnSpc>
                <a:spcPts val="1350"/>
              </a:lnSpc>
              <a:spcAft>
                <a:spcPts val="200"/>
              </a:spcAft>
            </a:pP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managing issues and goals</a:t>
            </a:r>
          </a:p>
          <a:p>
            <a:pPr>
              <a:lnSpc>
                <a:spcPts val="1350"/>
              </a:lnSpc>
              <a:spcAft>
                <a:spcPts val="200"/>
              </a:spcAft>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reviewing previous and upcoming consultations</a:t>
            </a:r>
          </a:p>
          <a:p>
            <a:endPar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FE3F-B71C-48AB-B24D-409359D57F22}"/>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CA373A1C-DC7B-40CC-8A3B-D242E2A6CA20}"/>
              </a:ext>
            </a:extLst>
          </p:cNvPr>
          <p:cNvSpPr>
            <a:spLocks noGrp="1"/>
          </p:cNvSpPr>
          <p:nvPr>
            <p:ph sz="quarter" idx="13"/>
          </p:nvPr>
        </p:nvSpPr>
        <p:spPr>
          <a:xfrm>
            <a:off x="356616" y="1619999"/>
            <a:ext cx="10515600" cy="4968126"/>
          </a:xfrm>
        </p:spPr>
        <p:txBody>
          <a:bodyPr/>
          <a:lstStyle/>
          <a:p>
            <a:r>
              <a:rPr lang="en-AU" dirty="0"/>
              <a:t>Next Program Steps:</a:t>
            </a: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is below the Time section at the bottom of the Consultation screen.</a:t>
            </a:r>
          </a:p>
          <a:p>
            <a:pPr>
              <a:lnSpc>
                <a:spcPts val="1350"/>
              </a:lnSpc>
              <a:spcAft>
                <a:spcPts val="6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Continue in program: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should be selected program/ case is expected to continue with further consultations.</a:t>
            </a:r>
          </a:p>
          <a:p>
            <a:pPr>
              <a:lnSpc>
                <a:spcPts val="1350"/>
              </a:lnSpc>
              <a:spcAft>
                <a:spcPts val="2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Exit from program: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should be selected when the program enrolment / case will be closed</a:t>
            </a:r>
          </a:p>
          <a:p>
            <a:pPr>
              <a:lnSpc>
                <a:spcPts val="1350"/>
              </a:lnSpc>
              <a:spcAft>
                <a:spcPts val="2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case will be automatically closed, with an exit/end date matching the date of this consultation.</a:t>
            </a:r>
          </a:p>
          <a:p>
            <a:pPr>
              <a:lnSpc>
                <a:spcPts val="1350"/>
              </a:lnSpc>
              <a:spcAft>
                <a:spcPts val="2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case will be removed from the Programs Active List</a:t>
            </a:r>
          </a:p>
          <a:p>
            <a:pPr>
              <a:lnSpc>
                <a:spcPts val="135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When </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Exit from program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 selected, a dropdown box will appear. </a:t>
            </a:r>
          </a:p>
          <a:p>
            <a:pPr>
              <a:lnSpc>
                <a:spcPts val="1350"/>
              </a:lnSpc>
              <a:spcAft>
                <a:spcPts val="600"/>
              </a:spcAf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dirty="0">
                <a:effectLst/>
                <a:latin typeface="Arial" panose="020B0604020202020204" pitchFamily="34" charset="0"/>
                <a:ea typeface="Times" panose="02020603050405020304" pitchFamily="18" charset="0"/>
                <a:cs typeface="Times New Roman" panose="02020603050405020304" pitchFamily="18" charset="0"/>
              </a:rPr>
              <a:t>Program Outcome</a:t>
            </a:r>
            <a:r>
              <a:rPr lang="en-AU" b="0" dirty="0">
                <a:latin typeface="Arial" panose="020B0604020202020204" pitchFamily="34" charset="0"/>
                <a:ea typeface="Times" panose="02020603050405020304" pitchFamily="18" charset="0"/>
                <a:cs typeface="Times New Roman" panose="02020603050405020304" pitchFamily="18" charset="0"/>
              </a:rPr>
              <a:t>:</a:t>
            </a:r>
            <a:r>
              <a:rPr lang="en-AU" b="0" dirty="0">
                <a:effectLst/>
                <a:latin typeface="Arial" panose="020B0604020202020204" pitchFamily="34" charset="0"/>
                <a:ea typeface="Times" panose="02020603050405020304" pitchFamily="18" charset="0"/>
                <a:cs typeface="Times New Roman" panose="02020603050405020304" pitchFamily="18" charset="0"/>
              </a:rPr>
              <a:t> </a:t>
            </a:r>
          </a:p>
          <a:p>
            <a:pPr marL="285750" indent="-285750">
              <a:lnSpc>
                <a:spcPts val="1350"/>
              </a:lnSpc>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fully met</a:t>
            </a:r>
          </a:p>
          <a:p>
            <a:pPr marL="285750" indent="-285750">
              <a:lnSpc>
                <a:spcPts val="1350"/>
              </a:lnSpc>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partially met</a:t>
            </a:r>
          </a:p>
          <a:p>
            <a:pPr marL="285750" indent="-285750">
              <a:lnSpc>
                <a:spcPts val="1350"/>
              </a:lnSpc>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not met</a:t>
            </a:r>
          </a:p>
          <a:p>
            <a:pPr>
              <a:lnSpc>
                <a:spcPts val="135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 the option that</a:t>
            </a: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best reflects the extent to which this program achieved or did not achieve the goals.</a:t>
            </a:r>
            <a:endParaRPr lang="en-AU" dirty="0"/>
          </a:p>
        </p:txBody>
      </p:sp>
      <p:pic>
        <p:nvPicPr>
          <p:cNvPr id="4" name="Picture 3" descr="Screen shot of information on slide">
            <a:extLst>
              <a:ext uri="{FF2B5EF4-FFF2-40B4-BE49-F238E27FC236}">
                <a16:creationId xmlns:a16="http://schemas.microsoft.com/office/drawing/2014/main" id="{952C8F9D-00B2-4655-BB56-D40FC42CA8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55264" y="4212720"/>
            <a:ext cx="7452359" cy="1337688"/>
          </a:xfrm>
          <a:prstGeom prst="rect">
            <a:avLst/>
          </a:prstGeom>
          <a:noFill/>
          <a:ln>
            <a:noFill/>
          </a:ln>
        </p:spPr>
      </p:pic>
    </p:spTree>
    <p:extLst>
      <p:ext uri="{BB962C8B-B14F-4D97-AF65-F5344CB8AC3E}">
        <p14:creationId xmlns:p14="http://schemas.microsoft.com/office/powerpoint/2010/main" val="186014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15CD-21DD-40EF-B9F1-BABB4C4381EC}"/>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B5BEEA7E-096D-4FB4-AFC9-89074A32570D}"/>
              </a:ext>
            </a:extLst>
          </p:cNvPr>
          <p:cNvSpPr>
            <a:spLocks noGrp="1"/>
          </p:cNvSpPr>
          <p:nvPr>
            <p:ph sz="quarter" idx="13"/>
          </p:nvPr>
        </p:nvSpPr>
        <p:spPr/>
        <p:txBody>
          <a:bodyPr/>
          <a:lstStyle/>
          <a:p>
            <a:r>
              <a:rPr lang="en-AU" b="1" kern="0" dirty="0">
                <a:solidFill>
                  <a:srgbClr val="C5511A"/>
                </a:solidFill>
                <a:effectLst/>
                <a:latin typeface="Arial" panose="020B0604020202020204" pitchFamily="34" charset="0"/>
                <a:cs typeface="Times New Roman" panose="02020603050405020304" pitchFamily="18" charset="0"/>
              </a:rPr>
              <a:t>Delivering 'Client Not Present' actions as part of a case:</a:t>
            </a:r>
          </a:p>
          <a:p>
            <a:pPr>
              <a:lnSpc>
                <a:spcPct val="100000"/>
              </a:lnSpc>
              <a:spcAft>
                <a:spcPts val="6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Time spent on a Sleep &amp; Settling - Outreach case (outside of delivering a consultation) should be recorded in CDIS as a Client Not Present action.</a:t>
            </a:r>
          </a:p>
          <a:p>
            <a:pPr marL="342900" lvl="0" indent="-342900">
              <a:lnSpc>
                <a:spcPct val="100000"/>
              </a:lnSpc>
              <a:spcAft>
                <a:spcPts val="600"/>
              </a:spcAft>
              <a:buFont typeface="+mj-lt"/>
              <a:buAutoNum type="arabicPeriod"/>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Program dropdown lists all programs that the client is currently enrolled in. Select Sleep &amp; Settling - Outreach.</a:t>
            </a:r>
          </a:p>
          <a:p>
            <a:pPr marL="342900" lvl="0" indent="-342900">
              <a:lnSpc>
                <a:spcPct val="100000"/>
              </a:lnSpc>
              <a:spcAft>
                <a:spcPts val="600"/>
              </a:spcAft>
              <a:buFont typeface="+mj-lt"/>
              <a:buAutoNum type="arabicPeriod"/>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Complete all other fields as appropriate, then click </a:t>
            </a:r>
            <a:r>
              <a:rPr lang="en-AU" sz="1800" b="0">
                <a:solidFill>
                  <a:schemeClr val="tx1"/>
                </a:solidFill>
                <a:effectLst/>
                <a:latin typeface="Arial" panose="020B0604020202020204" pitchFamily="34" charset="0"/>
                <a:ea typeface="Times" panose="02020603050405020304" pitchFamily="18" charset="0"/>
                <a:cs typeface="Times New Roman" panose="02020603050405020304" pitchFamily="18" charset="0"/>
              </a:rPr>
              <a:t>save.</a:t>
            </a:r>
          </a:p>
          <a:p>
            <a:pPr marL="342900" lvl="0" indent="-342900">
              <a:lnSpc>
                <a:spcPct val="100000"/>
              </a:lnSpc>
              <a:spcAft>
                <a:spcPts val="600"/>
              </a:spcAft>
              <a:buFont typeface="+mj-lt"/>
              <a:buAutoNum type="arabicPeriod"/>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Client Not Present record is recorded in the client’s Sleep &amp; Settling - Outreach case</a:t>
            </a: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a:t>
            </a:r>
          </a:p>
          <a:p>
            <a:pPr>
              <a:lnSpc>
                <a:spcPts val="1350"/>
              </a:lnSpc>
              <a:spcAft>
                <a:spcPts val="600"/>
              </a:spcAft>
            </a:pPr>
            <a:endPar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algn="ctr"/>
            <a:r>
              <a:rPr lang="en-AU" sz="1800" b="0" kern="0" dirty="0">
                <a:solidFill>
                  <a:srgbClr val="C5511A"/>
                </a:solidFill>
                <a:effectLst/>
                <a:latin typeface="Arial" panose="020B0604020202020204" pitchFamily="34" charset="0"/>
                <a:cs typeface="Times New Roman" panose="02020603050405020304" pitchFamily="18" charset="0"/>
              </a:rPr>
              <a:t>Accurately record time taken for the direct, indirect and travel when delivering multiple consultations for the same client. Estimate the time taken for </a:t>
            </a:r>
            <a:r>
              <a:rPr lang="en-AU" sz="1800" b="0" kern="0" dirty="0">
                <a:latin typeface="Arial" panose="020B0604020202020204" pitchFamily="34" charset="0"/>
                <a:cs typeface="Times New Roman" panose="02020603050405020304" pitchFamily="18" charset="0"/>
              </a:rPr>
              <a:t>each </a:t>
            </a:r>
            <a:r>
              <a:rPr lang="en-AU" sz="1800" b="0" kern="0" dirty="0">
                <a:solidFill>
                  <a:srgbClr val="C5511A"/>
                </a:solidFill>
                <a:effectLst/>
                <a:latin typeface="Arial" panose="020B0604020202020204" pitchFamily="34" charset="0"/>
                <a:cs typeface="Times New Roman" panose="02020603050405020304" pitchFamily="18" charset="0"/>
              </a:rPr>
              <a:t>consultation The total time for the consultations contribute to the delivered hours for that case.</a:t>
            </a:r>
          </a:p>
          <a:p>
            <a:endParaRPr lang="en-AU" dirty="0"/>
          </a:p>
        </p:txBody>
      </p:sp>
    </p:spTree>
    <p:extLst>
      <p:ext uri="{BB962C8B-B14F-4D97-AF65-F5344CB8AC3E}">
        <p14:creationId xmlns:p14="http://schemas.microsoft.com/office/powerpoint/2010/main" val="238213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BA08-ED7A-4AAB-9558-3849E834E5E6}"/>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4870865B-EFD4-4B0C-A49D-64E1EBD728E9}"/>
              </a:ext>
            </a:extLst>
          </p:cNvPr>
          <p:cNvSpPr>
            <a:spLocks noGrp="1"/>
          </p:cNvSpPr>
          <p:nvPr>
            <p:ph sz="quarter" idx="13"/>
          </p:nvPr>
        </p:nvSpPr>
        <p:spPr>
          <a:xfrm>
            <a:off x="719138" y="1619999"/>
            <a:ext cx="10198798" cy="4860000"/>
          </a:xfrm>
        </p:spPr>
        <p:txBody>
          <a:bodyPr/>
          <a:lstStyle/>
          <a:p>
            <a:r>
              <a:rPr lang="en-AU" dirty="0"/>
              <a:t>Transferring clients between service providers:</a:t>
            </a:r>
          </a:p>
          <a:p>
            <a:r>
              <a:rPr lang="en-AU" sz="1800" dirty="0">
                <a:solidFill>
                  <a:schemeClr val="tx1"/>
                </a:solidFill>
              </a:rPr>
              <a:t>Programs and cases cannot be transferred between service providers.</a:t>
            </a:r>
          </a:p>
          <a:p>
            <a:r>
              <a:rPr lang="en-AU" sz="1800" b="0" dirty="0">
                <a:solidFill>
                  <a:schemeClr val="tx1"/>
                </a:solidFill>
              </a:rPr>
              <a:t>When a client is transferred to a different provider, their involvement in any active Sleep &amp; Settling - Outreach case will end and case will be closed with end date.</a:t>
            </a:r>
          </a:p>
          <a:p>
            <a:endParaRPr lang="en-AU" sz="1800" b="0" dirty="0">
              <a:solidFill>
                <a:schemeClr val="tx1"/>
              </a:solidFill>
            </a:endParaRPr>
          </a:p>
          <a:p>
            <a:r>
              <a:rPr lang="en-AU" sz="1800" dirty="0"/>
              <a:t>Warning:</a:t>
            </a:r>
          </a:p>
          <a:p>
            <a:r>
              <a:rPr lang="en-AU" sz="1800" b="0" dirty="0">
                <a:solidFill>
                  <a:schemeClr val="tx1"/>
                </a:solidFill>
              </a:rPr>
              <a:t>If a client record is temporarily transferred to a different service provider before being transferred back again: </a:t>
            </a:r>
          </a:p>
          <a:p>
            <a:pPr marL="285750" indent="-285750">
              <a:buFont typeface="Arial" panose="020B0604020202020204" pitchFamily="34" charset="0"/>
              <a:buChar char="•"/>
            </a:pPr>
            <a:r>
              <a:rPr lang="en-AU" sz="1800" b="0" dirty="0">
                <a:solidFill>
                  <a:schemeClr val="tx1"/>
                </a:solidFill>
              </a:rPr>
              <a:t>For a </a:t>
            </a:r>
            <a:r>
              <a:rPr lang="en-AU" sz="1800" dirty="0">
                <a:solidFill>
                  <a:schemeClr val="tx1"/>
                </a:solidFill>
              </a:rPr>
              <a:t>lead client</a:t>
            </a:r>
            <a:r>
              <a:rPr lang="en-AU" sz="1800" b="0" dirty="0">
                <a:solidFill>
                  <a:schemeClr val="tx1"/>
                </a:solidFill>
              </a:rPr>
              <a:t>, the case will have closed and will need to be reopened.  </a:t>
            </a:r>
          </a:p>
          <a:p>
            <a:pPr marL="285750" indent="-285750">
              <a:buFont typeface="Arial" panose="020B0604020202020204" pitchFamily="34" charset="0"/>
              <a:buChar char="•"/>
            </a:pPr>
            <a:r>
              <a:rPr lang="en-AU" sz="1800" b="0" dirty="0">
                <a:solidFill>
                  <a:schemeClr val="tx1"/>
                </a:solidFill>
              </a:rPr>
              <a:t>For a </a:t>
            </a:r>
            <a:r>
              <a:rPr lang="en-AU" sz="1800" dirty="0">
                <a:solidFill>
                  <a:schemeClr val="tx1"/>
                </a:solidFill>
              </a:rPr>
              <a:t>non-lead client</a:t>
            </a:r>
            <a:r>
              <a:rPr lang="en-AU" sz="1800" b="0" dirty="0">
                <a:solidFill>
                  <a:schemeClr val="tx1"/>
                </a:solidFill>
              </a:rPr>
              <a:t>, they will need to be re-added to the active case via the Case Summary Screen. </a:t>
            </a:r>
          </a:p>
          <a:p>
            <a:endParaRPr lang="en-AU" dirty="0"/>
          </a:p>
        </p:txBody>
      </p:sp>
    </p:spTree>
    <p:extLst>
      <p:ext uri="{BB962C8B-B14F-4D97-AF65-F5344CB8AC3E}">
        <p14:creationId xmlns:p14="http://schemas.microsoft.com/office/powerpoint/2010/main" val="22021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0A79-E88E-46FA-B1F8-FEBDA93D7791}"/>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9EF3A136-ABD0-4E48-9F4B-C55F55F2FEC8}"/>
              </a:ext>
            </a:extLst>
          </p:cNvPr>
          <p:cNvSpPr>
            <a:spLocks noGrp="1"/>
          </p:cNvSpPr>
          <p:nvPr>
            <p:ph sz="quarter" idx="13"/>
          </p:nvPr>
        </p:nvSpPr>
        <p:spPr>
          <a:xfrm>
            <a:off x="719138" y="1619999"/>
            <a:ext cx="10731457" cy="4860000"/>
          </a:xfrm>
        </p:spPr>
        <p:txBody>
          <a:bodyPr/>
          <a:lstStyle/>
          <a:p>
            <a:r>
              <a:rPr lang="en-AU" dirty="0"/>
              <a:t>Definitions:</a:t>
            </a:r>
          </a:p>
          <a:p>
            <a:r>
              <a:rPr lang="en-AU" sz="2000" dirty="0">
                <a:solidFill>
                  <a:schemeClr val="tx1"/>
                </a:solidFill>
              </a:rPr>
              <a:t>Case – a program service delivery that has a start date and, when closed, an end date</a:t>
            </a:r>
          </a:p>
          <a:p>
            <a:r>
              <a:rPr lang="en-AU" sz="1600" b="0" dirty="0">
                <a:solidFill>
                  <a:schemeClr val="tx1"/>
                </a:solidFill>
              </a:rPr>
              <a:t>Whilst a program is active (from start date to end date), consultations and ‘Client Not Present’ actions that 	are part of the program are attributed to that program.</a:t>
            </a:r>
          </a:p>
          <a:p>
            <a:r>
              <a:rPr lang="en-AU" sz="2000" dirty="0">
                <a:solidFill>
                  <a:schemeClr val="tx1"/>
                </a:solidFill>
              </a:rPr>
              <a:t>Family enrolments, lead clients and non-lead clients</a:t>
            </a:r>
          </a:p>
          <a:p>
            <a:pPr marL="285750" indent="-285750">
              <a:buFont typeface="Arial" panose="020B0604020202020204" pitchFamily="34" charset="0"/>
              <a:buChar char="•"/>
            </a:pPr>
            <a:r>
              <a:rPr lang="en-AU" sz="1600" dirty="0">
                <a:solidFill>
                  <a:schemeClr val="tx1"/>
                </a:solidFill>
              </a:rPr>
              <a:t>	</a:t>
            </a:r>
            <a:r>
              <a:rPr lang="en-AU" sz="1600" b="0" dirty="0">
                <a:solidFill>
                  <a:schemeClr val="tx1"/>
                </a:solidFill>
              </a:rPr>
              <a:t>Multiple clients enrolled in the same case, called a family enrolment. </a:t>
            </a:r>
          </a:p>
          <a:p>
            <a:pPr marL="285750" indent="-285750">
              <a:buFont typeface="Arial" panose="020B0604020202020204" pitchFamily="34" charset="0"/>
              <a:buChar char="•"/>
            </a:pPr>
            <a:r>
              <a:rPr lang="en-AU" sz="1600" b="0" dirty="0">
                <a:solidFill>
                  <a:schemeClr val="tx1"/>
                </a:solidFill>
              </a:rPr>
              <a:t>	Lead clients must be the primary carer or carer of another client in CDIS</a:t>
            </a:r>
          </a:p>
          <a:p>
            <a:pPr marL="285750" indent="-285750">
              <a:buFont typeface="Arial" panose="020B0604020202020204" pitchFamily="34" charset="0"/>
              <a:buChar char="•"/>
            </a:pPr>
            <a:r>
              <a:rPr lang="en-AU" sz="1600" b="0" dirty="0">
                <a:solidFill>
                  <a:schemeClr val="tx1"/>
                </a:solidFill>
              </a:rPr>
              <a:t>	Non-lead clients must have a relationship with the lead client </a:t>
            </a:r>
          </a:p>
          <a:p>
            <a:r>
              <a:rPr lang="en-AU" sz="1800" dirty="0">
                <a:effectLst/>
                <a:latin typeface="Arial" panose="020B0604020202020204" pitchFamily="34" charset="0"/>
                <a:ea typeface="Times" panose="02020603050405020304" pitchFamily="18" charset="0"/>
                <a:cs typeface="Times New Roman" panose="02020603050405020304" pitchFamily="18" charset="0"/>
              </a:rPr>
              <a:t>Each case must have one lead client and can then optionally have any number of non-lead clients.</a:t>
            </a:r>
          </a:p>
          <a:p>
            <a:endParaRPr lang="en-AU" sz="1600" dirty="0">
              <a:solidFill>
                <a:schemeClr val="tx1"/>
              </a:solidFill>
            </a:endParaRPr>
          </a:p>
        </p:txBody>
      </p:sp>
    </p:spTree>
    <p:extLst>
      <p:ext uri="{BB962C8B-B14F-4D97-AF65-F5344CB8AC3E}">
        <p14:creationId xmlns:p14="http://schemas.microsoft.com/office/powerpoint/2010/main" val="177754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5F23-D8A8-44CD-957E-679CCED1176D}"/>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BEA4A24E-E396-439A-B250-CE0179EA9D71}"/>
              </a:ext>
            </a:extLst>
          </p:cNvPr>
          <p:cNvSpPr>
            <a:spLocks noGrp="1"/>
          </p:cNvSpPr>
          <p:nvPr>
            <p:ph sz="quarter" idx="13"/>
          </p:nvPr>
        </p:nvSpPr>
        <p:spPr>
          <a:xfrm>
            <a:off x="719138" y="1619999"/>
            <a:ext cx="10476084" cy="4860000"/>
          </a:xfrm>
        </p:spPr>
        <p:txBody>
          <a:bodyPr/>
          <a:lstStyle/>
          <a:p>
            <a:r>
              <a:rPr lang="en-AU" sz="1800" dirty="0">
                <a:effectLst/>
                <a:latin typeface="Arial" panose="020B0604020202020204" pitchFamily="34" charset="0"/>
                <a:ea typeface="Times" panose="02020603050405020304" pitchFamily="18" charset="0"/>
                <a:cs typeface="Times New Roman" panose="02020603050405020304" pitchFamily="18" charset="0"/>
              </a:rPr>
              <a:t>Clients can only lead one case of the Sleep and Settling - Outreach program at any given time, however they can be enrolled as non-lead clients in multiple cases of the same program simultaneously.</a:t>
            </a:r>
          </a:p>
          <a:p>
            <a:endParaRPr lang="en-AU" dirty="0"/>
          </a:p>
        </p:txBody>
      </p:sp>
      <p:pic>
        <p:nvPicPr>
          <p:cNvPr id="4" name="Picture 3" descr="Describes information on slide ">
            <a:extLst>
              <a:ext uri="{FF2B5EF4-FFF2-40B4-BE49-F238E27FC236}">
                <a16:creationId xmlns:a16="http://schemas.microsoft.com/office/drawing/2014/main" id="{A4CB24A8-B1AE-4CBE-9511-D8BDAA19B623}"/>
              </a:ext>
            </a:extLst>
          </p:cNvPr>
          <p:cNvPicPr>
            <a:picLocks noChangeAspect="1"/>
          </p:cNvPicPr>
          <p:nvPr/>
        </p:nvPicPr>
        <p:blipFill>
          <a:blip r:embed="rId2"/>
          <a:stretch>
            <a:fillRect/>
          </a:stretch>
        </p:blipFill>
        <p:spPr>
          <a:xfrm>
            <a:off x="1966287" y="2796518"/>
            <a:ext cx="7930782" cy="3549417"/>
          </a:xfrm>
          <a:prstGeom prst="rect">
            <a:avLst/>
          </a:prstGeom>
        </p:spPr>
      </p:pic>
    </p:spTree>
    <p:extLst>
      <p:ext uri="{BB962C8B-B14F-4D97-AF65-F5344CB8AC3E}">
        <p14:creationId xmlns:p14="http://schemas.microsoft.com/office/powerpoint/2010/main" val="30204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087C-8540-4FE0-8242-8EA939131E2C}"/>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25CACB5B-4DA3-4B24-A7DF-E388BBA00B3C}"/>
              </a:ext>
            </a:extLst>
          </p:cNvPr>
          <p:cNvSpPr>
            <a:spLocks noGrp="1"/>
          </p:cNvSpPr>
          <p:nvPr>
            <p:ph sz="quarter" idx="13"/>
          </p:nvPr>
        </p:nvSpPr>
        <p:spPr/>
        <p:txBody>
          <a:bodyPr/>
          <a:lstStyle/>
          <a:p>
            <a:r>
              <a:rPr lang="en-AU" dirty="0"/>
              <a:t>Referring a family:</a:t>
            </a:r>
          </a:p>
          <a:p>
            <a:pPr marL="342900" lvl="0" indent="-342900">
              <a:lnSpc>
                <a:spcPct val="100000"/>
              </a:lnSpc>
              <a:spcBef>
                <a:spcPts val="600"/>
              </a:spcBef>
              <a:spcAft>
                <a:spcPts val="600"/>
              </a:spcAft>
              <a:buFont typeface="+mj-lt"/>
              <a:buAutoNum type="arabicPeriod"/>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Identify the related clients you wish to refer together into the Sleep and Settling – Outreach Program (this should be at least one child, and one parent/carer) and ensure they are related to each other and linked in relationships.</a:t>
            </a:r>
          </a:p>
          <a:p>
            <a:pPr marL="342900" lvl="0" indent="-342900">
              <a:lnSpc>
                <a:spcPts val="1500"/>
              </a:lnSpc>
              <a:spcBef>
                <a:spcPts val="600"/>
              </a:spcBef>
              <a:spcAft>
                <a:spcPts val="600"/>
              </a:spcAft>
              <a:buFont typeface="+mj-lt"/>
              <a:buAutoNum type="arabicPeriod"/>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Access the client record of the client who will be the lead client (must be a parent/carer).</a:t>
            </a:r>
          </a:p>
          <a:p>
            <a:pPr marL="342900" lvl="0" indent="-342900">
              <a:lnSpc>
                <a:spcPts val="1500"/>
              </a:lnSpc>
              <a:spcBef>
                <a:spcPts val="600"/>
              </a:spcBef>
              <a:spcAft>
                <a:spcPts val="600"/>
              </a:spcAft>
              <a:buFont typeface="+mj-lt"/>
              <a:buAutoNum type="arabicPeriod"/>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Open the Internal Referral screen (Clinical Activity &gt; Referrals &gt; + Internal)</a:t>
            </a:r>
          </a:p>
          <a:p>
            <a:pPr marL="342900" lvl="0" indent="-342900">
              <a:lnSpc>
                <a:spcPts val="1500"/>
              </a:lnSpc>
              <a:spcBef>
                <a:spcPts val="600"/>
              </a:spcBef>
              <a:spcAft>
                <a:spcPts val="600"/>
              </a:spcAft>
              <a:buFont typeface="+mj-lt"/>
              <a:buAutoNum type="arabicPeriod"/>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 Sleep &amp; Settling - Outreach from the Program dropdown.</a:t>
            </a:r>
          </a:p>
          <a:p>
            <a:pPr marL="342900" lvl="0" indent="-342900">
              <a:lnSpc>
                <a:spcPct val="100000"/>
              </a:lnSpc>
              <a:spcBef>
                <a:spcPts val="600"/>
              </a:spcBef>
              <a:spcAft>
                <a:spcPts val="600"/>
              </a:spcAft>
              <a:buFont typeface="+mj-lt"/>
              <a:buAutoNum type="arabicPeriod"/>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referral screen will now have an extra section, called “Family included as part of this enrolment”. This section will list the lead client, and then all related clients. Click the checkboxes next to the names of all related clients you wish to enrol in this program as part of this case. If a family member is not listed here they are not linked in relationships.</a:t>
            </a:r>
          </a:p>
          <a:p>
            <a:endParaRPr lang="en-AU" dirty="0"/>
          </a:p>
        </p:txBody>
      </p:sp>
    </p:spTree>
    <p:extLst>
      <p:ext uri="{BB962C8B-B14F-4D97-AF65-F5344CB8AC3E}">
        <p14:creationId xmlns:p14="http://schemas.microsoft.com/office/powerpoint/2010/main" val="416015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A0EE-505A-4C72-90BA-4D7DC301D95D}"/>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B647584A-9E01-4FA6-A89D-D381F7ED2455}"/>
              </a:ext>
            </a:extLst>
          </p:cNvPr>
          <p:cNvSpPr>
            <a:spLocks noGrp="1"/>
          </p:cNvSpPr>
          <p:nvPr>
            <p:ph sz="quarter" idx="13"/>
          </p:nvPr>
        </p:nvSpPr>
        <p:spPr>
          <a:xfrm>
            <a:off x="719138" y="1515762"/>
            <a:ext cx="9540875" cy="4964237"/>
          </a:xfrm>
        </p:spPr>
        <p:txBody>
          <a:bodyPr/>
          <a:lstStyle/>
          <a:p>
            <a:r>
              <a:rPr lang="en-AU" sz="1800" b="1" dirty="0">
                <a:solidFill>
                  <a:srgbClr val="C45911"/>
                </a:solidFill>
                <a:effectLst/>
                <a:latin typeface="Arial" panose="020B0604020202020204" pitchFamily="34" charset="0"/>
                <a:ea typeface="Times" panose="02020603050405020304" pitchFamily="18" charset="0"/>
                <a:cs typeface="Times New Roman" panose="02020603050405020304" pitchFamily="18" charset="0"/>
              </a:rPr>
              <a:t>Which family members should I add to a case?</a:t>
            </a:r>
            <a:endParaRPr lang="en-AU" sz="1800" dirty="0">
              <a:effectLst/>
              <a:latin typeface="Arial" panose="020B0604020202020204" pitchFamily="34" charset="0"/>
              <a:ea typeface="Times" panose="02020603050405020304" pitchFamily="18" charset="0"/>
              <a:cs typeface="Times New Roman" panose="02020603050405020304" pitchFamily="18" charset="0"/>
            </a:endParaRPr>
          </a:p>
          <a:p>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You should enrol any family members (both adults and children) who are actively involved in the goals of the case and are usually present at case consultations. In most cases, this will include one or two parent/carers and any children under the age of three.</a:t>
            </a:r>
          </a:p>
          <a:p>
            <a:endParaRPr lang="en-AU" dirty="0"/>
          </a:p>
          <a:p>
            <a:endParaRPr lang="en-AU" dirty="0"/>
          </a:p>
          <a:p>
            <a:endParaRPr lang="en-AU" dirty="0"/>
          </a:p>
          <a:p>
            <a:pPr>
              <a:lnSpc>
                <a:spcPts val="1350"/>
              </a:lnSpc>
              <a:spcAft>
                <a:spcPts val="200"/>
              </a:spcAft>
            </a:pPr>
            <a:endParaRPr lang="en-AU" dirty="0">
              <a:cs typeface="Times New Roman" panose="02020603050405020304" pitchFamily="18" charset="0"/>
            </a:endParaRPr>
          </a:p>
          <a:p>
            <a:pPr>
              <a:lnSpc>
                <a:spcPts val="1350"/>
              </a:lnSpc>
              <a:spcBef>
                <a:spcPts val="600"/>
              </a:spcBef>
              <a:spcAft>
                <a:spcPts val="0"/>
              </a:spcAft>
            </a:pPr>
            <a:r>
              <a:rPr lang="en-AU" sz="1000" dirty="0">
                <a:solidFill>
                  <a:schemeClr val="tx1"/>
                </a:solidFill>
                <a:latin typeface="Arial" panose="020B0604020202020204" pitchFamily="34" charset="0"/>
                <a:ea typeface="Times" panose="02020603050405020304" pitchFamily="18" charset="0"/>
                <a:cs typeface="Times New Roman" panose="02020603050405020304" pitchFamily="18" charset="0"/>
              </a:rPr>
              <a:t>		Example:</a:t>
            </a:r>
          </a:p>
          <a:p>
            <a:pPr>
              <a:lnSpc>
                <a:spcPts val="1350"/>
              </a:lnSpc>
              <a:spcBef>
                <a:spcPts val="600"/>
              </a:spcBef>
              <a:spcAft>
                <a:spcPts val="0"/>
              </a:spcAft>
            </a:pPr>
            <a:r>
              <a:rPr lang="en-AU"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Daddy Koala</a:t>
            </a:r>
            <a:r>
              <a:rPr lang="en-AU" sz="10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is the primary caregiver and has already been selected as the </a:t>
            </a:r>
            <a:r>
              <a:rPr lang="en-AU"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lead client</a:t>
            </a:r>
            <a:r>
              <a:rPr lang="en-AU" sz="10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t>
            </a:r>
          </a:p>
          <a:p>
            <a:pPr>
              <a:lnSpc>
                <a:spcPts val="1350"/>
              </a:lnSpc>
              <a:spcBef>
                <a:spcPts val="600"/>
              </a:spcBef>
              <a:spcAft>
                <a:spcPts val="0"/>
              </a:spcAft>
            </a:pPr>
            <a:r>
              <a:rPr lang="en-AU"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Baby Koala</a:t>
            </a:r>
            <a:r>
              <a:rPr lang="en-AU" sz="10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is experiencing issues that are the reason for this enrolment, so they will be enrolled.</a:t>
            </a:r>
          </a:p>
          <a:p>
            <a:pPr>
              <a:lnSpc>
                <a:spcPts val="1350"/>
              </a:lnSpc>
              <a:spcBef>
                <a:spcPts val="600"/>
              </a:spcBef>
              <a:spcAft>
                <a:spcPts val="0"/>
              </a:spcAft>
            </a:pPr>
            <a:r>
              <a:rPr lang="en-AU"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Toddler Koala</a:t>
            </a:r>
            <a:r>
              <a:rPr lang="en-AU" sz="10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experiences related issues, so they will also be enrolled.</a:t>
            </a:r>
          </a:p>
          <a:p>
            <a:pPr>
              <a:lnSpc>
                <a:spcPts val="1350"/>
              </a:lnSpc>
              <a:spcBef>
                <a:spcPts val="600"/>
              </a:spcBef>
              <a:spcAft>
                <a:spcPts val="0"/>
              </a:spcAft>
            </a:pPr>
            <a:r>
              <a:rPr lang="en-AU"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Mummy Koala</a:t>
            </a:r>
            <a:r>
              <a:rPr lang="en-AU" sz="10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is working and not present during consultations, but will actively participate to meet the goals of the program.</a:t>
            </a:r>
          </a:p>
          <a:p>
            <a:pPr>
              <a:lnSpc>
                <a:spcPts val="1350"/>
              </a:lnSpc>
              <a:spcBef>
                <a:spcPts val="600"/>
              </a:spcBef>
              <a:spcAft>
                <a:spcPts val="0"/>
              </a:spcAft>
            </a:pPr>
            <a:r>
              <a:rPr lang="en-AU"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Aunty Koala</a:t>
            </a:r>
            <a:r>
              <a:rPr lang="en-AU" sz="10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lives with the family and will actively participate in the behaviours necessary to meet the goals of the program.</a:t>
            </a:r>
            <a:endParaRPr lang="en-AU" sz="1000" dirty="0"/>
          </a:p>
        </p:txBody>
      </p:sp>
      <p:pic>
        <p:nvPicPr>
          <p:cNvPr id="4" name="Picture 3" descr="Screen shot of process above">
            <a:extLst>
              <a:ext uri="{FF2B5EF4-FFF2-40B4-BE49-F238E27FC236}">
                <a16:creationId xmlns:a16="http://schemas.microsoft.com/office/drawing/2014/main" id="{A0F4861B-0EB5-4D5A-BF2B-22CF2574379F}"/>
              </a:ext>
            </a:extLst>
          </p:cNvPr>
          <p:cNvPicPr/>
          <p:nvPr/>
        </p:nvPicPr>
        <p:blipFill rotWithShape="1">
          <a:blip r:embed="rId2"/>
          <a:srcRect r="9297"/>
          <a:stretch/>
        </p:blipFill>
        <p:spPr bwMode="auto">
          <a:xfrm>
            <a:off x="1455144" y="2904704"/>
            <a:ext cx="6593223" cy="19968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41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4B3D-8561-4CE5-98FF-43FBC25A6C48}"/>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BD4A8A00-DE39-40CF-A92D-659FFA301850}"/>
              </a:ext>
            </a:extLst>
          </p:cNvPr>
          <p:cNvSpPr>
            <a:spLocks noGrp="1"/>
          </p:cNvSpPr>
          <p:nvPr>
            <p:ph sz="quarter" idx="13"/>
          </p:nvPr>
        </p:nvSpPr>
        <p:spPr/>
        <p:txBody>
          <a:bodyPr/>
          <a:lstStyle/>
          <a:p>
            <a:r>
              <a:rPr lang="en-AU" dirty="0"/>
              <a:t>Completing referral:</a:t>
            </a:r>
          </a:p>
          <a:p>
            <a:r>
              <a:rPr lang="en-AU" sz="1800" b="0" dirty="0">
                <a:solidFill>
                  <a:schemeClr val="tx1"/>
                </a:solidFill>
              </a:rPr>
              <a:t>Complete the rest of the Internal Referral screen and click save</a:t>
            </a:r>
          </a:p>
          <a:p>
            <a:endParaRPr lang="en-AU" dirty="0"/>
          </a:p>
          <a:p>
            <a:r>
              <a:rPr lang="en-AU" dirty="0"/>
              <a:t>Program Active List:</a:t>
            </a:r>
          </a:p>
          <a:p>
            <a:r>
              <a:rPr lang="en-AU" sz="1800" b="0" dirty="0">
                <a:solidFill>
                  <a:schemeClr val="tx1"/>
                </a:solidFill>
              </a:rPr>
              <a:t>Sleep and settling outreach staff and/or Team Leader/Coordinator will access the Programs Active List and follow current practice for accepting/assigning/declining referrals.</a:t>
            </a:r>
          </a:p>
          <a:p>
            <a:endParaRPr lang="en-AU" sz="2000" dirty="0">
              <a:solidFill>
                <a:schemeClr val="tx1"/>
              </a:solidFill>
            </a:endParaRPr>
          </a:p>
          <a:p>
            <a:endParaRPr lang="en-AU" sz="2000" dirty="0">
              <a:solidFill>
                <a:schemeClr val="tx1"/>
              </a:solidFill>
            </a:endParaRPr>
          </a:p>
        </p:txBody>
      </p:sp>
    </p:spTree>
    <p:extLst>
      <p:ext uri="{BB962C8B-B14F-4D97-AF65-F5344CB8AC3E}">
        <p14:creationId xmlns:p14="http://schemas.microsoft.com/office/powerpoint/2010/main" val="199727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FCB5-A139-4BA9-BD04-454C5BFE40AF}"/>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EF482448-DAEF-42EE-8CEE-444A330CF698}"/>
              </a:ext>
            </a:extLst>
          </p:cNvPr>
          <p:cNvSpPr>
            <a:spLocks noGrp="1"/>
          </p:cNvSpPr>
          <p:nvPr>
            <p:ph sz="quarter" idx="13"/>
          </p:nvPr>
        </p:nvSpPr>
        <p:spPr>
          <a:xfrm>
            <a:off x="719138" y="1619999"/>
            <a:ext cx="10237185" cy="4860000"/>
          </a:xfrm>
        </p:spPr>
        <p:txBody>
          <a:bodyPr/>
          <a:lstStyle/>
          <a:p>
            <a:r>
              <a:rPr lang="en-AU" dirty="0"/>
              <a:t>Managing a case:</a:t>
            </a:r>
          </a:p>
          <a:p>
            <a:r>
              <a:rPr lang="en-AU" sz="1800" dirty="0">
                <a:solidFill>
                  <a:schemeClr val="tx1"/>
                </a:solidFill>
                <a:effectLst/>
                <a:ea typeface="Times New Roman" panose="02020603050405020304" pitchFamily="18" charset="0"/>
                <a:cs typeface="Times New Roman" panose="02020603050405020304" pitchFamily="18" charset="0"/>
              </a:rPr>
              <a:t>The Case Summary Screen shows the details of a Sleep &amp; Settling - Outreach case replacing the need to keep a separate document outside of CDIS.</a:t>
            </a:r>
          </a:p>
          <a:p>
            <a:pPr>
              <a:lnSpc>
                <a:spcPct val="100000"/>
              </a:lnSpc>
              <a:spcAft>
                <a:spcPts val="300"/>
              </a:spcAft>
            </a:pPr>
            <a:r>
              <a:rPr lang="en-AU" sz="1800" b="0" dirty="0">
                <a:effectLst/>
                <a:latin typeface="Arial" panose="020B0604020202020204" pitchFamily="34" charset="0"/>
                <a:ea typeface="Times" panose="02020603050405020304" pitchFamily="18" charset="0"/>
                <a:cs typeface="Times New Roman" panose="02020603050405020304" pitchFamily="18" charset="0"/>
              </a:rPr>
              <a:t>Access the Case Summary Screen in the following ways</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t>
            </a:r>
          </a:p>
          <a:p>
            <a:pPr>
              <a:lnSpc>
                <a:spcPct val="100000"/>
              </a:lnSpc>
              <a:spcAft>
                <a:spcPts val="600"/>
              </a:spcAft>
            </a:pPr>
            <a:r>
              <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Client record: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 to Client Details &gt; Summary Screen&gt; Programs section, </a:t>
            </a:r>
          </a:p>
          <a:p>
            <a:pPr>
              <a:lnSpc>
                <a:spcPct val="100000"/>
              </a:lnSpc>
              <a:spcAft>
                <a:spcPts val="6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identify the relevant case, click the View link.</a:t>
            </a:r>
          </a:p>
          <a:p>
            <a:pPr marL="1270">
              <a:lnSpc>
                <a:spcPct val="100000"/>
              </a:lnSpc>
              <a:spcBef>
                <a:spcPts val="300"/>
              </a:spcBef>
              <a:spcAft>
                <a:spcPts val="600"/>
              </a:spcAft>
            </a:pPr>
            <a:r>
              <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Access the Programs Active List: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Use filters to search for the name of the lead client&gt;click the Sleep &amp; Settling - Outreach link.</a:t>
            </a:r>
          </a:p>
          <a:p>
            <a:pPr marL="1270">
              <a:lnSpc>
                <a:spcPct val="100000"/>
              </a:lnSpc>
              <a:spcBef>
                <a:spcPts val="300"/>
              </a:spcBef>
              <a:spcAft>
                <a:spcPts val="600"/>
              </a:spcAft>
            </a:pPr>
            <a:r>
              <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Consultation Screen (Child Health Assessment):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Open a new Consultation Screen for a lead client who is already active in a Sleep &amp; Settling - Outreach case. </a:t>
            </a:r>
          </a:p>
          <a:p>
            <a:pPr lvl="0">
              <a:lnSpc>
                <a:spcPct val="100000"/>
              </a:lnSpc>
              <a:spcAft>
                <a:spcPts val="6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 Sleep &amp; Settling - Outreach as the Consultation Type. </a:t>
            </a:r>
          </a:p>
          <a:p>
            <a:pPr lvl="0">
              <a:lnSpc>
                <a:spcPct val="100000"/>
              </a:lnSpc>
              <a:spcAft>
                <a:spcPts val="6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Click the View Case Summary link, which will have appeared near the top of the screen.</a:t>
            </a:r>
          </a:p>
          <a:p>
            <a:pPr marL="342900" lvl="0" indent="-342900">
              <a:lnSpc>
                <a:spcPts val="1350"/>
              </a:lnSpc>
              <a:spcAft>
                <a:spcPts val="600"/>
              </a:spcAft>
              <a:buFont typeface="Symbol" panose="05050102010706020507" pitchFamily="18" charset="2"/>
              <a:buChar char=""/>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solidFill>
                <a:schemeClr val="tx1"/>
              </a:solidFill>
            </a:endParaRPr>
          </a:p>
        </p:txBody>
      </p:sp>
    </p:spTree>
    <p:extLst>
      <p:ext uri="{BB962C8B-B14F-4D97-AF65-F5344CB8AC3E}">
        <p14:creationId xmlns:p14="http://schemas.microsoft.com/office/powerpoint/2010/main" val="86637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F8C3-CD80-4520-915D-F380A28C4744}"/>
              </a:ext>
            </a:extLst>
          </p:cNvPr>
          <p:cNvSpPr>
            <a:spLocks noGrp="1"/>
          </p:cNvSpPr>
          <p:nvPr>
            <p:ph type="title"/>
          </p:nvPr>
        </p:nvSpPr>
        <p:spPr/>
        <p:txBody>
          <a:bodyPr/>
          <a:lstStyle/>
          <a:p>
            <a:r>
              <a:rPr lang="en-AU" dirty="0"/>
              <a:t>CDIS Sleep and settling – outreach guide</a:t>
            </a:r>
          </a:p>
        </p:txBody>
      </p:sp>
      <p:sp>
        <p:nvSpPr>
          <p:cNvPr id="3" name="Content Placeholder 2">
            <a:extLst>
              <a:ext uri="{FF2B5EF4-FFF2-40B4-BE49-F238E27FC236}">
                <a16:creationId xmlns:a16="http://schemas.microsoft.com/office/drawing/2014/main" id="{AC31EB15-3D70-4A86-A4E0-B8B66CB47FC7}"/>
              </a:ext>
            </a:extLst>
          </p:cNvPr>
          <p:cNvSpPr>
            <a:spLocks noGrp="1"/>
          </p:cNvSpPr>
          <p:nvPr>
            <p:ph sz="quarter" idx="13"/>
          </p:nvPr>
        </p:nvSpPr>
        <p:spPr>
          <a:xfrm>
            <a:off x="719138" y="1619999"/>
            <a:ext cx="10533748" cy="4860000"/>
          </a:xfrm>
        </p:spPr>
        <p:txBody>
          <a:bodyPr/>
          <a:lstStyle/>
          <a:p>
            <a:r>
              <a:rPr lang="en-AU" dirty="0"/>
              <a:t>Case Summary Screen:</a:t>
            </a:r>
          </a:p>
          <a:p>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At the top of the Case Summary Screen it will say Sleep &amp; Settling - Outreach and the case status; either </a:t>
            </a:r>
            <a:r>
              <a:rPr lang="en-AU" sz="1800" b="1" dirty="0">
                <a:solidFill>
                  <a:srgbClr val="00B050"/>
                </a:solidFill>
                <a:effectLst/>
                <a:latin typeface="Arial" panose="020B0604020202020204" pitchFamily="34" charset="0"/>
                <a:ea typeface="Times" panose="02020603050405020304" pitchFamily="18" charset="0"/>
                <a:cs typeface="Times New Roman" panose="02020603050405020304" pitchFamily="18" charset="0"/>
              </a:rPr>
              <a:t>Active</a:t>
            </a:r>
            <a:r>
              <a:rPr lang="en-AU" sz="1800" dirty="0">
                <a:effectLst/>
                <a:latin typeface="Arial" panose="020B0604020202020204" pitchFamily="34" charset="0"/>
                <a:ea typeface="Times" panose="02020603050405020304" pitchFamily="18" charset="0"/>
                <a:cs typeface="Times New Roman" panose="02020603050405020304" pitchFamily="18" charset="0"/>
              </a:rPr>
              <a:t> </a:t>
            </a:r>
            <a:r>
              <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or</a:t>
            </a:r>
            <a:r>
              <a:rPr lang="en-AU" sz="1800" dirty="0">
                <a:effectLst/>
                <a:latin typeface="Arial" panose="020B0604020202020204" pitchFamily="34" charset="0"/>
                <a:ea typeface="Times" panose="02020603050405020304" pitchFamily="18" charset="0"/>
                <a:cs typeface="Times New Roman" panose="02020603050405020304" pitchFamily="18" charset="0"/>
              </a:rPr>
              <a:t> </a:t>
            </a:r>
            <a:r>
              <a:rPr lang="en-AU" sz="1800" b="1" dirty="0">
                <a:solidFill>
                  <a:srgbClr val="FF0000"/>
                </a:solidFill>
                <a:effectLst/>
                <a:latin typeface="Arial" panose="020B0604020202020204" pitchFamily="34" charset="0"/>
                <a:ea typeface="Times" panose="02020603050405020304" pitchFamily="18" charset="0"/>
                <a:cs typeface="Times New Roman" panose="02020603050405020304" pitchFamily="18" charset="0"/>
              </a:rPr>
              <a:t>Closed</a:t>
            </a:r>
            <a:r>
              <a:rPr lang="en-AU" sz="1800" dirty="0">
                <a:effectLst/>
                <a:latin typeface="Arial" panose="020B0604020202020204" pitchFamily="34" charset="0"/>
                <a:ea typeface="Times" panose="02020603050405020304" pitchFamily="18" charset="0"/>
                <a:cs typeface="Times New Roman" panose="02020603050405020304" pitchFamily="18" charset="0"/>
              </a:rPr>
              <a:t>.</a:t>
            </a:r>
          </a:p>
          <a:p>
            <a:endParaRPr lang="en-AU" sz="18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Case Summary Screen shows:</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Case</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Conclusion (only visible once case has been closed)</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Family included as part of this enrolment</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Issues</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Case Delivery</a:t>
            </a:r>
          </a:p>
          <a:p>
            <a:pPr marL="285750" indent="-285750">
              <a:lnSpc>
                <a:spcPts val="1350"/>
              </a:lnSpc>
              <a:spcAft>
                <a:spcPts val="2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Scheduled appointments (upcoming Program appointments, made with lead client)</a:t>
            </a:r>
          </a:p>
          <a:p>
            <a:pPr marL="285750" indent="-285750">
              <a:lnSpc>
                <a:spcPts val="1350"/>
              </a:lnSpc>
              <a:spcAft>
                <a:spcPts val="6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Click the “Close” button at the bottom to save changes and return to previous screen.</a:t>
            </a:r>
          </a:p>
          <a:p>
            <a:endParaRPr lang="en-AU" dirty="0"/>
          </a:p>
        </p:txBody>
      </p:sp>
      <p:pic>
        <p:nvPicPr>
          <p:cNvPr id="4" name="Picture 3" descr="Screen shot of information on this slide">
            <a:extLst>
              <a:ext uri="{FF2B5EF4-FFF2-40B4-BE49-F238E27FC236}">
                <a16:creationId xmlns:a16="http://schemas.microsoft.com/office/drawing/2014/main" id="{4D3829E2-51E1-44C7-BD68-1059E4DC0332}"/>
              </a:ext>
            </a:extLst>
          </p:cNvPr>
          <p:cNvPicPr/>
          <p:nvPr/>
        </p:nvPicPr>
        <p:blipFill>
          <a:blip r:embed="rId2"/>
          <a:stretch>
            <a:fillRect/>
          </a:stretch>
        </p:blipFill>
        <p:spPr>
          <a:xfrm>
            <a:off x="6162888" y="2501234"/>
            <a:ext cx="5904230" cy="1548765"/>
          </a:xfrm>
          <a:prstGeom prst="rect">
            <a:avLst/>
          </a:prstGeom>
        </p:spPr>
      </p:pic>
    </p:spTree>
    <p:extLst>
      <p:ext uri="{BB962C8B-B14F-4D97-AF65-F5344CB8AC3E}">
        <p14:creationId xmlns:p14="http://schemas.microsoft.com/office/powerpoint/2010/main" val="2733008612"/>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H Orange Presentation Template 16x9.potx" id="{4F5DC736-A95C-4678-86B6-9366F5C4C23D}" vid="{7DC949EB-4E66-470D-AA84-4DC7838A11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MCH Orange Presentation Template 16x9 (2)</Template>
  <TotalTime>236</TotalTime>
  <Words>2534</Words>
  <Application>Microsoft Office PowerPoint</Application>
  <PresentationFormat>Widescreen</PresentationFormat>
  <Paragraphs>208</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Cambria</vt:lpstr>
      <vt:lpstr>Symbol</vt:lpstr>
      <vt:lpstr>Times New Roman</vt:lpstr>
      <vt:lpstr>Default Design</vt:lpstr>
      <vt:lpstr> 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lpstr>CDIS Sleep and settling – outreach guide</vt:lpstr>
    </vt:vector>
  </TitlesOfParts>
  <Company>Department of Health and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CDIS Sleep and settling - outreach guide</dc:title>
  <dc:creator>Ann McNair</dc:creator>
  <cp:lastModifiedBy>Ann McNair</cp:lastModifiedBy>
  <cp:revision>29</cp:revision>
  <dcterms:created xsi:type="dcterms:W3CDTF">2020-12-13T10:30:11Z</dcterms:created>
  <dcterms:modified xsi:type="dcterms:W3CDTF">2021-01-05T07:59:25Z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43e64453-338c-4f93-8a4d-0039a0a41f2a_Enabled">
    <vt:lpwstr>true</vt:lpwstr>
  </property>
  <property fmtid="{D5CDD505-2E9C-101B-9397-08002B2CF9AE}" pid="4" name="MSIP_Label_43e64453-338c-4f93-8a4d-0039a0a41f2a_SetDate">
    <vt:lpwstr>2021-01-05T01:22:15Z</vt:lpwstr>
  </property>
  <property fmtid="{D5CDD505-2E9C-101B-9397-08002B2CF9AE}" pid="5" name="MSIP_Label_43e64453-338c-4f93-8a4d-0039a0a41f2a_Method">
    <vt:lpwstr>Privileged</vt:lpwstr>
  </property>
  <property fmtid="{D5CDD505-2E9C-101B-9397-08002B2CF9AE}" pid="6" name="MSIP_Label_43e64453-338c-4f93-8a4d-0039a0a41f2a_Name">
    <vt:lpwstr>43e64453-338c-4f93-8a4d-0039a0a41f2a</vt:lpwstr>
  </property>
  <property fmtid="{D5CDD505-2E9C-101B-9397-08002B2CF9AE}" pid="7" name="MSIP_Label_43e64453-338c-4f93-8a4d-0039a0a41f2a_SiteId">
    <vt:lpwstr>c0e0601f-0fac-449c-9c88-a104c4eb9f28</vt:lpwstr>
  </property>
  <property fmtid="{D5CDD505-2E9C-101B-9397-08002B2CF9AE}" pid="8" name="MSIP_Label_43e64453-338c-4f93-8a4d-0039a0a41f2a_ActionId">
    <vt:lpwstr>858868f0-5b75-474c-8832-2fd380241ae7</vt:lpwstr>
  </property>
  <property fmtid="{D5CDD505-2E9C-101B-9397-08002B2CF9AE}" pid="9" name="MSIP_Label_43e64453-338c-4f93-8a4d-0039a0a41f2a_ContentBits">
    <vt:lpwstr>2</vt:lpwstr>
  </property>
</Properties>
</file>