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83" r:id="rId3"/>
    <p:sldId id="274" r:id="rId4"/>
    <p:sldId id="265" r:id="rId5"/>
    <p:sldId id="266" r:id="rId6"/>
    <p:sldId id="298" r:id="rId7"/>
    <p:sldId id="281" r:id="rId8"/>
    <p:sldId id="295" r:id="rId9"/>
    <p:sldId id="280" r:id="rId1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B"/>
    <a:srgbClr val="323232"/>
    <a:srgbClr val="585858"/>
    <a:srgbClr val="D9D9D9"/>
    <a:srgbClr val="878686"/>
    <a:srgbClr val="5D616C"/>
    <a:srgbClr val="F07B05"/>
    <a:srgbClr val="F0F0F0"/>
    <a:srgbClr val="4F4F4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2" autoAdjust="0"/>
    <p:restoredTop sz="94746" autoAdjust="0"/>
  </p:normalViewPr>
  <p:slideViewPr>
    <p:cSldViewPr snapToGrid="0" snapToObjects="1">
      <p:cViewPr varScale="1">
        <p:scale>
          <a:sx n="80" d="100"/>
          <a:sy n="80" d="100"/>
        </p:scale>
        <p:origin x="9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12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3673-2843-B541-B87C-1E22B6C49232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3AF4-A5C7-1642-8742-3BD38C548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0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E593D-6B76-3146-ACF8-AF228E7FF9D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DAB18-6C15-4F49-B035-DE8C963B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B18-6C15-4F49-B035-DE8C963BB8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866785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B18-6C15-4F49-B035-DE8C963BB8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0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B18-6C15-4F49-B035-DE8C963BB8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2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7"/>
            <a:ext cx="5438140" cy="4946384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B18-6C15-4F49-B035-DE8C963BB8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0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B18-6C15-4F49-B035-DE8C963BB8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1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B18-6C15-4F49-B035-DE8C963BB8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42047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B18-6C15-4F49-B035-DE8C963BB8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2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B18-6C15-4F49-B035-DE8C963BB8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769484"/>
            <a:ext cx="9144000" cy="1338606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3191755"/>
            <a:ext cx="6544962" cy="6883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1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7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992420"/>
            <a:ext cx="9144000" cy="1123628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4260"/>
            <a:ext cx="7886700" cy="508232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3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789576" y="-74471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11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1" y="1294979"/>
            <a:ext cx="8224533" cy="443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GB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AU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endParaRPr lang="en-AU" sz="1600" b="0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3931920" cy="4372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idx="12" hasCustomPrompt="1"/>
          </p:nvPr>
        </p:nvSpPr>
        <p:spPr>
          <a:xfrm>
            <a:off x="4724765" y="1294979"/>
            <a:ext cx="3931920" cy="4372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6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2669264" cy="441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idx="12" hasCustomPrompt="1"/>
          </p:nvPr>
        </p:nvSpPr>
        <p:spPr>
          <a:xfrm>
            <a:off x="3191827" y="1294979"/>
            <a:ext cx="2669264" cy="441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idx="13" hasCustomPrompt="1"/>
          </p:nvPr>
        </p:nvSpPr>
        <p:spPr>
          <a:xfrm>
            <a:off x="5943265" y="1294979"/>
            <a:ext cx="2669264" cy="441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20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3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14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idx="13" hasCustomPrompt="1"/>
          </p:nvPr>
        </p:nvSpPr>
        <p:spPr>
          <a:xfrm>
            <a:off x="6720330" y="1294979"/>
            <a:ext cx="1830546" cy="439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idx="14" hasCustomPrompt="1"/>
          </p:nvPr>
        </p:nvSpPr>
        <p:spPr>
          <a:xfrm>
            <a:off x="4660871" y="1294979"/>
            <a:ext cx="1830546" cy="439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idx="15" hasCustomPrompt="1"/>
          </p:nvPr>
        </p:nvSpPr>
        <p:spPr>
          <a:xfrm>
            <a:off x="2617887" y="1294979"/>
            <a:ext cx="1830546" cy="439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idx="16" hasCustomPrompt="1"/>
          </p:nvPr>
        </p:nvSpPr>
        <p:spPr>
          <a:xfrm>
            <a:off x="558428" y="1294979"/>
            <a:ext cx="1830546" cy="439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  <a:p>
            <a:pPr algn="r"/>
            <a:endParaRPr lang="en-US" sz="1600" b="0" i="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idx="13" hasCustomPrompt="1"/>
          </p:nvPr>
        </p:nvSpPr>
        <p:spPr>
          <a:xfrm>
            <a:off x="457200" y="1294979"/>
            <a:ext cx="1830546" cy="468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597417" y="1294979"/>
            <a:ext cx="5953459" cy="386190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14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here: infographic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60536" y="1294979"/>
            <a:ext cx="3843968" cy="440560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  <a:p>
            <a:pPr algn="r"/>
            <a:endParaRPr lang="en-US" sz="1600" b="0" i="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3931920" cy="440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45152" y="1294979"/>
            <a:ext cx="3843968" cy="437265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>
            <a:spLocks noGrp="1"/>
          </p:cNvSpPr>
          <p:nvPr>
            <p:ph idx="11" hasCustomPrompt="1"/>
          </p:nvPr>
        </p:nvSpPr>
        <p:spPr>
          <a:xfrm>
            <a:off x="4658163" y="1294979"/>
            <a:ext cx="3931920" cy="4372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  <a:p>
            <a:pPr algn="r"/>
            <a:endParaRPr lang="en-US" sz="1600" b="0" i="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  <a:p>
            <a:pPr algn="r"/>
            <a:endParaRPr lang="en-US" sz="1600" b="0" i="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here: full page image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idx="13" hasCustomPrompt="1"/>
          </p:nvPr>
        </p:nvSpPr>
        <p:spPr>
          <a:xfrm>
            <a:off x="457200" y="5214552"/>
            <a:ext cx="8246158" cy="489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9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caption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769484"/>
            <a:ext cx="9144000" cy="1338606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3191755"/>
            <a:ext cx="6256638" cy="6883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1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61" y="2276521"/>
            <a:ext cx="1869478" cy="1801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62" y="4684273"/>
            <a:ext cx="1869478" cy="160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6" y="6067259"/>
            <a:ext cx="1177448" cy="1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61" y="2276521"/>
            <a:ext cx="1869478" cy="1801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61" y="4684273"/>
            <a:ext cx="1852199" cy="1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7" y="6067260"/>
            <a:ext cx="1177448" cy="1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789576" y="-74471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1" y="1294979"/>
            <a:ext cx="8224533" cy="4455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GB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AU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endParaRPr lang="en-AU" sz="1600" b="0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26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3931920" cy="4422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idx="12" hasCustomPrompt="1"/>
          </p:nvPr>
        </p:nvSpPr>
        <p:spPr>
          <a:xfrm>
            <a:off x="4724765" y="1294980"/>
            <a:ext cx="3931920" cy="442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0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43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2669264" cy="444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idx="12" hasCustomPrompt="1"/>
          </p:nvPr>
        </p:nvSpPr>
        <p:spPr>
          <a:xfrm>
            <a:off x="3191827" y="1294979"/>
            <a:ext cx="2669264" cy="444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idx="13" hasCustomPrompt="1"/>
          </p:nvPr>
        </p:nvSpPr>
        <p:spPr>
          <a:xfrm>
            <a:off x="5943265" y="1294980"/>
            <a:ext cx="2669264" cy="444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6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idx="13" hasCustomPrompt="1"/>
          </p:nvPr>
        </p:nvSpPr>
        <p:spPr>
          <a:xfrm>
            <a:off x="6720330" y="1294979"/>
            <a:ext cx="1830546" cy="4413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idx="14" hasCustomPrompt="1"/>
          </p:nvPr>
        </p:nvSpPr>
        <p:spPr>
          <a:xfrm>
            <a:off x="4660871" y="1294979"/>
            <a:ext cx="1830546" cy="4413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idx="15" hasCustomPrompt="1"/>
          </p:nvPr>
        </p:nvSpPr>
        <p:spPr>
          <a:xfrm>
            <a:off x="2617887" y="1294979"/>
            <a:ext cx="1830546" cy="4413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idx="16" hasCustomPrompt="1"/>
          </p:nvPr>
        </p:nvSpPr>
        <p:spPr>
          <a:xfrm>
            <a:off x="558428" y="1294979"/>
            <a:ext cx="1830546" cy="4413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11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idx="13" hasCustomPrompt="1"/>
          </p:nvPr>
        </p:nvSpPr>
        <p:spPr>
          <a:xfrm>
            <a:off x="457200" y="1294979"/>
            <a:ext cx="1830546" cy="468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597417" y="1294979"/>
            <a:ext cx="5953459" cy="386190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8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63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60536" y="1294979"/>
            <a:ext cx="3843968" cy="4389129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3931920" cy="438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45152" y="1294979"/>
            <a:ext cx="3843968" cy="44467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>
            <a:spLocks noGrp="1"/>
          </p:cNvSpPr>
          <p:nvPr>
            <p:ph idx="11" hasCustomPrompt="1"/>
          </p:nvPr>
        </p:nvSpPr>
        <p:spPr>
          <a:xfrm>
            <a:off x="4658163" y="1294980"/>
            <a:ext cx="3931920" cy="444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769484"/>
            <a:ext cx="9144000" cy="1338606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3191755"/>
            <a:ext cx="6248400" cy="6883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1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9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idx="13" hasCustomPrompt="1"/>
          </p:nvPr>
        </p:nvSpPr>
        <p:spPr>
          <a:xfrm>
            <a:off x="457200" y="5239265"/>
            <a:ext cx="8246158" cy="489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9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caption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6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769484"/>
            <a:ext cx="9144000" cy="1338606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3191755"/>
            <a:ext cx="6248400" cy="6883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1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0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 userDrawn="1"/>
        </p:nvSpPr>
        <p:spPr>
          <a:xfrm>
            <a:off x="-2648932" y="4788816"/>
            <a:ext cx="75414" cy="565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8224532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Introduction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1" y="1294979"/>
            <a:ext cx="8224533" cy="447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51750" marR="0" indent="-28575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GB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AU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endParaRPr lang="en-AU" sz="1600" b="0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8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8224533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Table of contents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45592" y="172108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45592" y="209990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45592" y="246566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5592" y="2837956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5592" y="319065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5592" y="355641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45592" y="392870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5592" y="429446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45592" y="4666756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5592" y="501945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1"/>
          <p:cNvSpPr>
            <a:spLocks noGrp="1"/>
          </p:cNvSpPr>
          <p:nvPr>
            <p:ph idx="12" hasCustomPrompt="1"/>
          </p:nvPr>
        </p:nvSpPr>
        <p:spPr>
          <a:xfrm>
            <a:off x="4771438" y="1294980"/>
            <a:ext cx="3931920" cy="442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buFontTx/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0" marR="0" indent="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2500"/>
              </a:lnSpc>
            </a:pPr>
            <a:r>
              <a:rPr lang="en-AU" sz="1600" dirty="0" err="1">
                <a:solidFill>
                  <a:srgbClr val="585858"/>
                </a:solidFill>
              </a:rPr>
              <a:t>Lorum</a:t>
            </a:r>
            <a:r>
              <a:rPr lang="en-AU" sz="1600" dirty="0">
                <a:solidFill>
                  <a:srgbClr val="585858"/>
                </a:solidFill>
              </a:rPr>
              <a:t> </a:t>
            </a:r>
            <a:r>
              <a:rPr lang="en-AU" sz="1600" dirty="0" err="1">
                <a:solidFill>
                  <a:srgbClr val="585858"/>
                </a:solidFill>
              </a:rPr>
              <a:t>ipsum</a:t>
            </a:r>
            <a:endParaRPr lang="en-AU" sz="1600" dirty="0">
              <a:solidFill>
                <a:srgbClr val="585858"/>
              </a:solidFill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1"/>
          <p:cNvSpPr>
            <a:spLocks noGrp="1"/>
          </p:cNvSpPr>
          <p:nvPr>
            <p:ph idx="13" hasCustomPrompt="1"/>
          </p:nvPr>
        </p:nvSpPr>
        <p:spPr>
          <a:xfrm>
            <a:off x="460971" y="1294979"/>
            <a:ext cx="3931920" cy="4422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buFontTx/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0" marR="0" indent="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2500"/>
              </a:lnSpc>
            </a:pPr>
            <a:r>
              <a:rPr lang="en-AU" sz="1600" dirty="0" err="1">
                <a:solidFill>
                  <a:srgbClr val="585858"/>
                </a:solidFill>
              </a:rPr>
              <a:t>Lorum</a:t>
            </a:r>
            <a:r>
              <a:rPr lang="en-AU" sz="1600" dirty="0">
                <a:solidFill>
                  <a:srgbClr val="585858"/>
                </a:solidFill>
              </a:rPr>
              <a:t> </a:t>
            </a:r>
            <a:r>
              <a:rPr lang="en-AU" sz="1600" dirty="0" err="1">
                <a:solidFill>
                  <a:srgbClr val="585858"/>
                </a:solidFill>
              </a:rPr>
              <a:t>ipsum</a:t>
            </a:r>
            <a:endParaRPr lang="en-AU" sz="1600" dirty="0">
              <a:solidFill>
                <a:srgbClr val="585858"/>
              </a:solidFill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4845744" y="172108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4845744" y="209990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845744" y="246566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4845744" y="2837956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4845744" y="319065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4845744" y="355641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4845744" y="392870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>
            <a:off x="4845744" y="429446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4845744" y="4666756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4845744" y="501945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1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992420"/>
            <a:ext cx="9144000" cy="1123628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4260"/>
            <a:ext cx="7886700" cy="508232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992420"/>
            <a:ext cx="9144000" cy="1123628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4260"/>
            <a:ext cx="7886700" cy="508232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992421"/>
            <a:ext cx="9144000" cy="1123628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4261"/>
            <a:ext cx="7886700" cy="508232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9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457200" y="2256663"/>
            <a:ext cx="7886700" cy="339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1600" b="1" i="0" baseline="0" dirty="0"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marL="0" marR="0" indent="0" algn="l" defTabSz="457189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latin typeface="Arial" charset="0"/>
                <a:ea typeface="Arial" charset="0"/>
                <a:cs typeface="Arial" charset="0"/>
              </a:rPr>
              <a:t>Body text </a:t>
            </a:r>
            <a:r>
              <a:rPr lang="en-US" sz="1600" b="0" i="0" baseline="0" dirty="0" err="1">
                <a:latin typeface="Arial" charset="0"/>
                <a:ea typeface="Arial" charset="0"/>
                <a:cs typeface="Arial" charset="0"/>
              </a:rPr>
              <a:t>fullout</a:t>
            </a:r>
            <a:r>
              <a:rPr lang="en-US" sz="1600" b="0" i="0" baseline="0" dirty="0">
                <a:latin typeface="Arial" charset="0"/>
                <a:ea typeface="Arial" charset="0"/>
                <a:cs typeface="Arial" charset="0"/>
              </a:rPr>
              <a:t> style 1</a:t>
            </a:r>
          </a:p>
          <a:p>
            <a:pPr marL="0" lvl="1" indent="-234000">
              <a:lnSpc>
                <a:spcPts val="2000"/>
              </a:lnSpc>
            </a:pPr>
            <a:r>
              <a:rPr lang="en-AU" sz="1600" b="0" i="0" baseline="0" dirty="0">
                <a:latin typeface="Arial" charset="0"/>
                <a:ea typeface="Arial" charset="0"/>
                <a:cs typeface="Arial" charset="0"/>
              </a:rPr>
              <a:t>Hanging indent 1</a:t>
            </a:r>
          </a:p>
          <a:p>
            <a:pPr marL="0" lvl="2" indent="-234000">
              <a:lnSpc>
                <a:spcPts val="2000"/>
              </a:lnSpc>
            </a:pPr>
            <a:r>
              <a:rPr lang="en-AU" sz="1600" b="0" i="0" baseline="0" dirty="0">
                <a:latin typeface="Arial" charset="0"/>
                <a:ea typeface="Arial" charset="0"/>
                <a:cs typeface="Arial" charset="0"/>
              </a:rPr>
              <a:t>Bullet indent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61" y="6201176"/>
            <a:ext cx="450864" cy="434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5157" y="640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3050" y="6053166"/>
            <a:ext cx="8648275" cy="0"/>
          </a:xfrm>
          <a:prstGeom prst="line">
            <a:avLst/>
          </a:prstGeom>
          <a:ln w="635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0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9" r:id="rId3"/>
    <p:sldLayoutId id="2147483668" r:id="rId4"/>
    <p:sldLayoutId id="2147483650" r:id="rId5"/>
    <p:sldLayoutId id="2147483658" r:id="rId6"/>
    <p:sldLayoutId id="2147483660" r:id="rId7"/>
    <p:sldLayoutId id="2147483670" r:id="rId8"/>
    <p:sldLayoutId id="2147483671" r:id="rId9"/>
    <p:sldLayoutId id="2147483672" r:id="rId10"/>
    <p:sldLayoutId id="2147483657" r:id="rId11"/>
    <p:sldLayoutId id="2147483653" r:id="rId12"/>
    <p:sldLayoutId id="2147483659" r:id="rId13"/>
    <p:sldLayoutId id="2147483662" r:id="rId14"/>
    <p:sldLayoutId id="2147483665" r:id="rId15"/>
    <p:sldLayoutId id="2147483664" r:id="rId16"/>
    <p:sldLayoutId id="2147483654" r:id="rId17"/>
    <p:sldLayoutId id="2147483655" r:id="rId18"/>
    <p:sldLayoutId id="2147483656" r:id="rId19"/>
    <p:sldLayoutId id="2147483652" r:id="rId20"/>
    <p:sldLayoutId id="2147483661" r:id="rId21"/>
  </p:sldLayoutIdLst>
  <p:hf hdr="0"/>
  <p:txStyles>
    <p:titleStyle>
      <a:lvl1pPr algn="l" defTabSz="457189" rtl="0" eaLnBrk="1" latinLnBrk="0" hangingPunct="1">
        <a:lnSpc>
          <a:spcPts val="2400"/>
        </a:lnSpc>
        <a:spcBef>
          <a:spcPct val="0"/>
        </a:spcBef>
        <a:buNone/>
        <a:defRPr sz="2000" b="1" i="0" kern="1200" cap="all" baseline="0">
          <a:solidFill>
            <a:srgbClr val="585858"/>
          </a:solidFill>
          <a:latin typeface="Arial" charset="0"/>
          <a:ea typeface="Arial" charset="0"/>
          <a:cs typeface="Arial" charset="0"/>
        </a:defRPr>
      </a:lvl1pPr>
    </p:titleStyle>
    <p:bodyStyle>
      <a:lvl1pPr marL="0" marR="0" indent="0" algn="l" defTabSz="457189" rtl="0" eaLnBrk="1" fontAlgn="auto" latinLnBrk="0" hangingPunct="1">
        <a:lnSpc>
          <a:spcPts val="2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lang="en-US" sz="1600" b="0" i="0" kern="1200" baseline="0">
          <a:solidFill>
            <a:srgbClr val="585858"/>
          </a:solidFill>
          <a:latin typeface="Trebuchet MS" charset="0"/>
          <a:ea typeface="Arial" charset="0"/>
          <a:cs typeface="Arial" charset="0"/>
        </a:defRPr>
      </a:lvl1pPr>
      <a:lvl2pPr marL="719982" indent="-285744" algn="l" defTabSz="457189" rtl="0" eaLnBrk="1" latinLnBrk="0" hangingPunct="1">
        <a:spcBef>
          <a:spcPct val="20000"/>
        </a:spcBef>
        <a:buFont typeface="Arial" charset="0"/>
        <a:buChar char="–"/>
        <a:defRPr sz="2400" kern="1200" baseline="0">
          <a:solidFill>
            <a:srgbClr val="585858"/>
          </a:solidFill>
          <a:latin typeface="Gotham Book" charset="0"/>
          <a:ea typeface="+mn-ea"/>
          <a:cs typeface="Arial"/>
        </a:defRPr>
      </a:lvl2pPr>
      <a:lvl3pPr marL="935977" indent="-228594" algn="l" defTabSz="457189" rtl="0" eaLnBrk="1" latinLnBrk="0" hangingPunct="1">
        <a:spcBef>
          <a:spcPct val="20000"/>
        </a:spcBef>
        <a:buFont typeface="Arial"/>
        <a:buChar char="•"/>
        <a:defRPr sz="2100" kern="1200" baseline="0">
          <a:solidFill>
            <a:srgbClr val="585858"/>
          </a:solidFill>
          <a:latin typeface="Gotham Book" charset="0"/>
          <a:ea typeface="+mn-ea"/>
          <a:cs typeface="Arial"/>
        </a:defRPr>
      </a:lvl3pPr>
      <a:lvl4pPr marL="1169971" indent="-228594" algn="l" defTabSz="457189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gotham" charset="0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800" kern="1200" baseline="0">
          <a:solidFill>
            <a:srgbClr val="505150"/>
          </a:solidFill>
          <a:latin typeface="Gotham Book" charset="0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1"/>
          <p:cNvSpPr>
            <a:spLocks noGrp="1"/>
          </p:cNvSpPr>
          <p:nvPr>
            <p:ph type="body" idx="1"/>
          </p:nvPr>
        </p:nvSpPr>
        <p:spPr>
          <a:xfrm>
            <a:off x="457200" y="2256663"/>
            <a:ext cx="7886700" cy="3550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1600" b="1" i="0" baseline="0" dirty="0"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marL="0" marR="0" indent="0" algn="l" defTabSz="457189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latin typeface="Arial" charset="0"/>
                <a:ea typeface="Arial" charset="0"/>
                <a:cs typeface="Arial" charset="0"/>
              </a:rPr>
              <a:t>Body text </a:t>
            </a:r>
            <a:r>
              <a:rPr lang="en-US" sz="1600" b="0" i="0" baseline="0" dirty="0" err="1">
                <a:latin typeface="Arial" charset="0"/>
                <a:ea typeface="Arial" charset="0"/>
                <a:cs typeface="Arial" charset="0"/>
              </a:rPr>
              <a:t>fullout</a:t>
            </a:r>
            <a:r>
              <a:rPr lang="en-US" sz="1600" b="0" i="0" baseline="0" dirty="0">
                <a:latin typeface="Arial" charset="0"/>
                <a:ea typeface="Arial" charset="0"/>
                <a:cs typeface="Arial" charset="0"/>
              </a:rPr>
              <a:t> style 1</a:t>
            </a:r>
          </a:p>
          <a:p>
            <a:pPr marL="0" lvl="1" indent="-234000">
              <a:lnSpc>
                <a:spcPts val="2000"/>
              </a:lnSpc>
            </a:pPr>
            <a:r>
              <a:rPr lang="en-AU" sz="1600" b="0" i="0" baseline="0" dirty="0">
                <a:latin typeface="Arial" charset="0"/>
                <a:ea typeface="Arial" charset="0"/>
                <a:cs typeface="Arial" charset="0"/>
              </a:rPr>
              <a:t>Hanging indent 1</a:t>
            </a:r>
          </a:p>
          <a:p>
            <a:pPr marL="0" lvl="2" indent="-234000">
              <a:lnSpc>
                <a:spcPts val="2000"/>
              </a:lnSpc>
            </a:pPr>
            <a:r>
              <a:rPr lang="en-AU" sz="1600" b="0" i="0" baseline="0" dirty="0">
                <a:latin typeface="Arial" charset="0"/>
                <a:ea typeface="Arial" charset="0"/>
                <a:cs typeface="Arial" charset="0"/>
              </a:rPr>
              <a:t>Bullet indent 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61" y="6201176"/>
            <a:ext cx="450864" cy="43451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3050" y="6053166"/>
            <a:ext cx="8648275" cy="0"/>
          </a:xfrm>
          <a:prstGeom prst="line">
            <a:avLst/>
          </a:prstGeom>
          <a:ln w="635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189" rtl="0" eaLnBrk="1" fontAlgn="auto" latinLnBrk="0" hangingPunct="1">
        <a:lnSpc>
          <a:spcPts val="2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rgbClr val="58585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8585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8585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Arial" charset="0"/>
              </a:rPr>
              <a:t>End of life: Working out what to do</a:t>
            </a:r>
            <a:endParaRPr lang="en-US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2311" y="3155220"/>
            <a:ext cx="2064489" cy="7249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Date: 24 October 2019</a:t>
            </a:r>
          </a:p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Presenter: </a:t>
            </a:r>
            <a:r>
              <a:rPr lang="en-US" sz="10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ebecca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Woodyatt</a:t>
            </a:r>
          </a:p>
          <a:p>
            <a:pPr algn="l">
              <a:lnSpc>
                <a:spcPts val="1100"/>
              </a:lnSpc>
            </a:pPr>
            <a:endParaRPr lang="en-US" sz="1000" b="1" i="0" baseline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2963" y="1189772"/>
            <a:ext cx="3841118" cy="4477860"/>
          </a:xfrm>
          <a:prstGeom prst="rect">
            <a:avLst/>
          </a:prstGeom>
          <a:solidFill>
            <a:srgbClr val="5D616C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51226" y="1439547"/>
            <a:ext cx="3455583" cy="4228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1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0000" indent="-285750" algn="l" defTabSz="457200" rtl="0" eaLnBrk="1" latinLnBrk="0" hangingPunct="1">
              <a:spcBef>
                <a:spcPct val="20000"/>
              </a:spcBef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otham Book" charset="0"/>
                <a:ea typeface="+mn-ea"/>
                <a:cs typeface="Arial"/>
              </a:defRPr>
            </a:lvl2pPr>
            <a:lvl3pPr marL="936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Gotham Book" charset="0"/>
                <a:ea typeface="+mn-ea"/>
                <a:cs typeface="Arial"/>
              </a:defRPr>
            </a:lvl3pPr>
            <a:lvl4pPr marL="1170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 baseline="0">
                <a:solidFill>
                  <a:schemeClr val="tx1"/>
                </a:solidFill>
                <a:latin typeface="gotham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 baseline="0">
                <a:solidFill>
                  <a:srgbClr val="505150"/>
                </a:solidFill>
                <a:latin typeface="Gotham Book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>
                <a:solidFill>
                  <a:schemeClr val="bg1"/>
                </a:solidFill>
                <a:latin typeface="+mn-lt"/>
              </a:rPr>
              <a:t>Business Case</a:t>
            </a:r>
          </a:p>
          <a:p>
            <a:pPr marL="457200" indent="-457200" defTabSz="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0" dirty="0">
                <a:solidFill>
                  <a:schemeClr val="bg1"/>
                </a:solidFill>
                <a:latin typeface="+mn-lt"/>
              </a:rPr>
              <a:t>CEO interest</a:t>
            </a:r>
          </a:p>
          <a:p>
            <a:pPr marL="457200" indent="-457200" defTabSz="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0" dirty="0">
                <a:solidFill>
                  <a:schemeClr val="bg1"/>
                </a:solidFill>
                <a:latin typeface="+mn-lt"/>
              </a:rPr>
              <a:t>Future business model</a:t>
            </a:r>
          </a:p>
          <a:p>
            <a:pPr marL="457200" indent="-457200" defTabSz="45718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0" dirty="0">
                <a:solidFill>
                  <a:schemeClr val="bg1"/>
                </a:solidFill>
                <a:latin typeface="+mn-lt"/>
              </a:rPr>
              <a:t>Discrete events already occurring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AU" sz="2800" dirty="0"/>
              <a:t>Moral Case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0" dirty="0"/>
              <a:t>Everyone is affected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0" dirty="0"/>
              <a:t>Significant community issue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0" dirty="0"/>
              <a:t>Taboo subject</a:t>
            </a:r>
            <a:endParaRPr lang="en-US" sz="2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Why investigate?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11D0C-53AA-A843-8220-FE248E68A6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36" y="1361069"/>
            <a:ext cx="3843968" cy="414844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What’s the greatest impact?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Where can Council make impact?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How can we do this?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Initial thinking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11D0C-53AA-A843-8220-FE248E68A6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Report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0867" y="6334455"/>
            <a:ext cx="2493818" cy="365125"/>
          </a:xfrm>
        </p:spPr>
        <p:txBody>
          <a:bodyPr/>
          <a:lstStyle/>
          <a:p>
            <a:fld id="{E6911D0C-53AA-A843-8220-FE248E68A65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2" y="1361069"/>
            <a:ext cx="3843968" cy="4148440"/>
          </a:xfrm>
          <a:prstGeom prst="rect">
            <a:avLst/>
          </a:prstGeom>
        </p:spPr>
      </p:pic>
      <p:sp>
        <p:nvSpPr>
          <p:cNvPr id="14" name="Content Placeholder 8"/>
          <p:cNvSpPr>
            <a:spLocks noGrp="1"/>
          </p:cNvSpPr>
          <p:nvPr>
            <p:ph idx="11"/>
          </p:nvPr>
        </p:nvSpPr>
        <p:spPr>
          <a:xfrm>
            <a:off x="4724765" y="661011"/>
            <a:ext cx="3931920" cy="5299113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5900" b="0" dirty="0"/>
              <a:t>Definitions end of life versus palliative care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5900" b="0" dirty="0"/>
              <a:t>Policy environment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5900" b="0" dirty="0"/>
              <a:t>Models, frameworks already in use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5900" b="0" dirty="0"/>
              <a:t>Current and previous projects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5900" b="0" dirty="0"/>
              <a:t>What’s already happening/what’s missing in Melbourne?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5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Building recommendations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11D0C-53AA-A843-8220-FE248E68A65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 descr="Socio-ecological model: framework for prevention, centers for disease control. Available from the Centers for Disease Control and Prevention (CDC). http://www.cdc.gov/vio lenceprevention/overview/social-ecologicalmodel.html. 4 "/>
          <p:cNvPicPr>
            <a:picLocks noGrp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08" y="1377108"/>
            <a:ext cx="4903310" cy="453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76028" y="5508430"/>
            <a:ext cx="3610913" cy="44067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55000" lnSpcReduction="20000"/>
          </a:bodyPr>
          <a:lstStyle/>
          <a:p>
            <a:r>
              <a:rPr lang="en-AU" sz="1600" dirty="0"/>
              <a:t>Socio-ecological model: </a:t>
            </a:r>
          </a:p>
          <a:p>
            <a:r>
              <a:rPr lang="en-AU" sz="1600" dirty="0" err="1"/>
              <a:t>Centers</a:t>
            </a:r>
            <a:r>
              <a:rPr lang="en-AU" sz="1600" dirty="0"/>
              <a:t> for disease control. Available from the </a:t>
            </a:r>
            <a:r>
              <a:rPr lang="en-AU" sz="1600" dirty="0" err="1"/>
              <a:t>Centers</a:t>
            </a:r>
            <a:r>
              <a:rPr lang="en-AU" sz="1600" dirty="0"/>
              <a:t> for Disease Control and Prevention (CDC).</a:t>
            </a:r>
          </a:p>
          <a:p>
            <a:endParaRPr lang="en-AU" sz="1600" dirty="0"/>
          </a:p>
          <a:p>
            <a:endParaRPr lang="en-AU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248" y="1013552"/>
            <a:ext cx="3161841" cy="3745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400" b="1" i="0" baseline="0" dirty="0">
                <a:latin typeface="Arial" charset="0"/>
                <a:ea typeface="Arial" charset="0"/>
                <a:cs typeface="Arial" charset="0"/>
              </a:rPr>
              <a:t>Socio-ecological model</a:t>
            </a:r>
            <a:endParaRPr lang="en-AU" sz="2400" b="1" i="0" baseline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0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What have we done since?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</p:spPr>
        <p:txBody>
          <a:bodyPr/>
          <a:lstStyle/>
          <a:p>
            <a:fld id="{E6911D0C-53AA-A843-8220-FE248E68A65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5" y="1374478"/>
            <a:ext cx="4213661" cy="292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988" y="848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ontent Placeholder 9"/>
          <p:cNvSpPr>
            <a:spLocks noGrp="1"/>
          </p:cNvSpPr>
          <p:nvPr>
            <p:ph idx="11"/>
          </p:nvPr>
        </p:nvSpPr>
        <p:spPr>
          <a:xfrm>
            <a:off x="4979624" y="1294979"/>
            <a:ext cx="3632905" cy="441384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2018 Seniors Festival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Draft Ageing Strategic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Discussions with Portable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3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432151" y="738130"/>
            <a:ext cx="8224533" cy="53101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Key learnings</a:t>
            </a:r>
            <a:endParaRPr lang="en-A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0" dirty="0"/>
              <a:t>Things don’t happen quickly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0" dirty="0"/>
              <a:t>Political environment can change – be ready to change with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Benefits to having a detailed resource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>
              <a:lnSpc>
                <a:spcPct val="160000"/>
              </a:lnSpc>
            </a:pPr>
            <a:r>
              <a:rPr lang="en-US" sz="2400" dirty="0"/>
              <a:t>What next?</a:t>
            </a:r>
            <a:endParaRPr lang="en-AU" sz="2400" dirty="0"/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2400" b="0" dirty="0"/>
              <a:t>Community engagement for Ageing Strategic Plan focus areas</a:t>
            </a:r>
          </a:p>
          <a:p>
            <a:pPr marL="0" lvl="2" indent="-234000">
              <a:lnSpc>
                <a:spcPts val="2000"/>
              </a:lnSpc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11D0C-53AA-A843-8220-FE248E68A6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Finally</a:t>
            </a:r>
          </a:p>
        </p:txBody>
      </p:sp>
    </p:spTree>
    <p:extLst>
      <p:ext uri="{BB962C8B-B14F-4D97-AF65-F5344CB8AC3E}">
        <p14:creationId xmlns:p14="http://schemas.microsoft.com/office/powerpoint/2010/main" val="46555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277685"/>
      </p:ext>
    </p:extLst>
  </p:cSld>
  <p:clrMapOvr>
    <a:masterClrMapping/>
  </p:clrMapOvr>
</p:sld>
</file>

<file path=ppt/theme/theme1.xml><?xml version="1.0" encoding="utf-8"?>
<a:theme xmlns:a="http://schemas.openxmlformats.org/drawingml/2006/main" name="2262_CoM_powerpoint_4_3_ratio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1600" b="1" i="0" baseline="0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2262_CoM_powerpoint_4_3_ratio_template</Template>
  <TotalTime>741</TotalTime>
  <Words>180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gotham</vt:lpstr>
      <vt:lpstr>Gotham Book</vt:lpstr>
      <vt:lpstr>Trebuchet MS</vt:lpstr>
      <vt:lpstr>2262_CoM_powerpoint_4_3_ratio_template</vt:lpstr>
      <vt:lpstr>Custom Design</vt:lpstr>
      <vt:lpstr>End of life: Working out what to do</vt:lpstr>
      <vt:lpstr>Why investigate?</vt:lpstr>
      <vt:lpstr>Initial thinking</vt:lpstr>
      <vt:lpstr>Report parameters</vt:lpstr>
      <vt:lpstr>Building recommendations</vt:lpstr>
      <vt:lpstr>What have we done since?</vt:lpstr>
      <vt:lpstr>Finally</vt:lpstr>
      <vt:lpstr>PowerPoint Presentation</vt:lpstr>
    </vt:vector>
  </TitlesOfParts>
  <Company>City Of Melbourne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 to CoM Powerpoint template</dc:title>
  <dc:creator>Paul Mitchelmore</dc:creator>
  <cp:lastModifiedBy>Michael Green</cp:lastModifiedBy>
  <cp:revision>62</cp:revision>
  <cp:lastPrinted>2019-10-23T05:31:41Z</cp:lastPrinted>
  <dcterms:created xsi:type="dcterms:W3CDTF">2018-02-02T06:07:19Z</dcterms:created>
  <dcterms:modified xsi:type="dcterms:W3CDTF">2019-11-08T03:33:42Z</dcterms:modified>
</cp:coreProperties>
</file>