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367" r:id="rId5"/>
    <p:sldId id="287" r:id="rId6"/>
    <p:sldId id="338" r:id="rId7"/>
    <p:sldId id="372" r:id="rId8"/>
    <p:sldId id="328" r:id="rId9"/>
    <p:sldId id="329" r:id="rId10"/>
    <p:sldId id="343" r:id="rId11"/>
    <p:sldId id="334" r:id="rId12"/>
    <p:sldId id="376" r:id="rId13"/>
    <p:sldId id="310" r:id="rId14"/>
    <p:sldId id="280" r:id="rId15"/>
    <p:sldId id="311" r:id="rId16"/>
    <p:sldId id="312" r:id="rId17"/>
    <p:sldId id="313" r:id="rId18"/>
    <p:sldId id="314" r:id="rId19"/>
    <p:sldId id="339" r:id="rId20"/>
    <p:sldId id="377" r:id="rId21"/>
    <p:sldId id="330" r:id="rId22"/>
    <p:sldId id="378" r:id="rId23"/>
    <p:sldId id="375" r:id="rId24"/>
    <p:sldId id="373" r:id="rId25"/>
    <p:sldId id="37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AD32C-E97D-26F0-15D8-CD32554FD321}" name="Melissa Ryan" initials="MR" userId="S::mryan@mav.asn.au::169f3ad4-a1c1-4d4c-bc50-d9e66cb109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38533C-D98E-401D-BBB3-65DD081839ED}" v="24" dt="2025-10-06T04:46:20.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Lees (She/Her)" userId="736dd824-35ec-4581-a765-c1109400fa49" providerId="ADAL" clId="{94B67FCF-3100-4E22-BC7E-2DE5121E374F}"/>
    <pc:docChg chg="custSel delSld modSld">
      <pc:chgData name="Helen Lees (She/Her)" userId="736dd824-35ec-4581-a765-c1109400fa49" providerId="ADAL" clId="{94B67FCF-3100-4E22-BC7E-2DE5121E374F}" dt="2025-10-06T04:46:03.466" v="25" actId="20577"/>
      <pc:docMkLst>
        <pc:docMk/>
      </pc:docMkLst>
      <pc:sldChg chg="modSp mod">
        <pc:chgData name="Helen Lees (She/Her)" userId="736dd824-35ec-4581-a765-c1109400fa49" providerId="ADAL" clId="{94B67FCF-3100-4E22-BC7E-2DE5121E374F}" dt="2025-10-06T04:46:03.466" v="25" actId="20577"/>
        <pc:sldMkLst>
          <pc:docMk/>
          <pc:sldMk cId="1745066408" sldId="280"/>
        </pc:sldMkLst>
        <pc:spChg chg="mod">
          <ac:chgData name="Helen Lees (She/Her)" userId="736dd824-35ec-4581-a765-c1109400fa49" providerId="ADAL" clId="{94B67FCF-3100-4E22-BC7E-2DE5121E374F}" dt="2025-10-06T04:46:03.466" v="25" actId="20577"/>
          <ac:spMkLst>
            <pc:docMk/>
            <pc:sldMk cId="1745066408" sldId="280"/>
            <ac:spMk id="21" creationId="{1E464DFD-181C-3615-15DF-584F4AE1A5C4}"/>
          </ac:spMkLst>
        </pc:spChg>
      </pc:sldChg>
      <pc:sldChg chg="addSp delSp modSp mod">
        <pc:chgData name="Helen Lees (She/Her)" userId="736dd824-35ec-4581-a765-c1109400fa49" providerId="ADAL" clId="{94B67FCF-3100-4E22-BC7E-2DE5121E374F}" dt="2025-10-06T04:14:56.593" v="2" actId="14100"/>
        <pc:sldMkLst>
          <pc:docMk/>
          <pc:sldMk cId="2828453749" sldId="343"/>
        </pc:sldMkLst>
        <pc:picChg chg="del">
          <ac:chgData name="Helen Lees (She/Her)" userId="736dd824-35ec-4581-a765-c1109400fa49" providerId="ADAL" clId="{94B67FCF-3100-4E22-BC7E-2DE5121E374F}" dt="2025-10-06T04:14:44.790" v="0" actId="478"/>
          <ac:picMkLst>
            <pc:docMk/>
            <pc:sldMk cId="2828453749" sldId="343"/>
            <ac:picMk id="5" creationId="{AE1BD869-1727-5AD9-4FEF-8FB4354293F1}"/>
          </ac:picMkLst>
        </pc:picChg>
        <pc:picChg chg="add mod">
          <ac:chgData name="Helen Lees (She/Her)" userId="736dd824-35ec-4581-a765-c1109400fa49" providerId="ADAL" clId="{94B67FCF-3100-4E22-BC7E-2DE5121E374F}" dt="2025-10-06T04:14:56.593" v="2" actId="14100"/>
          <ac:picMkLst>
            <pc:docMk/>
            <pc:sldMk cId="2828453749" sldId="343"/>
            <ac:picMk id="16" creationId="{3D48B7D4-C630-AD92-5E6F-3E2C4E788266}"/>
          </ac:picMkLst>
        </pc:picChg>
      </pc:sldChg>
      <pc:sldChg chg="delSp modSp mod">
        <pc:chgData name="Helen Lees (She/Her)" userId="736dd824-35ec-4581-a765-c1109400fa49" providerId="ADAL" clId="{94B67FCF-3100-4E22-BC7E-2DE5121E374F}" dt="2025-10-06T04:22:12.259" v="12" actId="1076"/>
        <pc:sldMkLst>
          <pc:docMk/>
          <pc:sldMk cId="1788115934" sldId="371"/>
        </pc:sldMkLst>
        <pc:spChg chg="mod">
          <ac:chgData name="Helen Lees (She/Her)" userId="736dd824-35ec-4581-a765-c1109400fa49" providerId="ADAL" clId="{94B67FCF-3100-4E22-BC7E-2DE5121E374F}" dt="2025-10-06T04:22:09.049" v="11" actId="14100"/>
          <ac:spMkLst>
            <pc:docMk/>
            <pc:sldMk cId="1788115934" sldId="371"/>
            <ac:spMk id="3" creationId="{743E84D0-DD5C-BBD6-AE10-C27B53BB84DC}"/>
          </ac:spMkLst>
        </pc:spChg>
        <pc:spChg chg="del mod">
          <ac:chgData name="Helen Lees (She/Her)" userId="736dd824-35ec-4581-a765-c1109400fa49" providerId="ADAL" clId="{94B67FCF-3100-4E22-BC7E-2DE5121E374F}" dt="2025-10-06T04:21:28.445" v="6" actId="478"/>
          <ac:spMkLst>
            <pc:docMk/>
            <pc:sldMk cId="1788115934" sldId="371"/>
            <ac:spMk id="8" creationId="{58E4565A-471E-1A08-09D6-0BC9745CFE25}"/>
          </ac:spMkLst>
        </pc:spChg>
        <pc:picChg chg="mod">
          <ac:chgData name="Helen Lees (She/Her)" userId="736dd824-35ec-4581-a765-c1109400fa49" providerId="ADAL" clId="{94B67FCF-3100-4E22-BC7E-2DE5121E374F}" dt="2025-10-06T04:22:12.259" v="12" actId="1076"/>
          <ac:picMkLst>
            <pc:docMk/>
            <pc:sldMk cId="1788115934" sldId="371"/>
            <ac:picMk id="6" creationId="{4EE4D505-52E5-0FAC-32DD-E2B73A5F3407}"/>
          </ac:picMkLst>
        </pc:picChg>
      </pc:sldChg>
      <pc:sldChg chg="del">
        <pc:chgData name="Helen Lees (She/Her)" userId="736dd824-35ec-4581-a765-c1109400fa49" providerId="ADAL" clId="{94B67FCF-3100-4E22-BC7E-2DE5121E374F}" dt="2025-10-06T04:20:47.919" v="3" actId="2696"/>
        <pc:sldMkLst>
          <pc:docMk/>
          <pc:sldMk cId="3507751449" sldId="3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D49943-7C94-4CE0-86C0-B701D3CA2161}" type="datetimeFigureOut">
              <a:rPr lang="en-AU" smtClean="0"/>
              <a:t>5/10/2025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3DB1C-F5D0-4398-91D5-7F26562091DC}" type="slidenum">
              <a:rPr lang="en-AU" smtClean="0"/>
              <a:t>‹#›</a:t>
            </a:fld>
            <a:endParaRPr lang="en-AU"/>
          </a:p>
        </p:txBody>
      </p:sp>
    </p:spTree>
    <p:extLst>
      <p:ext uri="{BB962C8B-B14F-4D97-AF65-F5344CB8AC3E}">
        <p14:creationId xmlns:p14="http://schemas.microsoft.com/office/powerpoint/2010/main" val="2391409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F245CC2-76AC-4ECF-8C20-7753789224DD}" type="slidenum">
              <a:rPr lang="en-AU" smtClean="0"/>
              <a:t>1</a:t>
            </a:fld>
            <a:endParaRPr lang="en-AU"/>
          </a:p>
        </p:txBody>
      </p:sp>
    </p:spTree>
    <p:extLst>
      <p:ext uri="{BB962C8B-B14F-4D97-AF65-F5344CB8AC3E}">
        <p14:creationId xmlns:p14="http://schemas.microsoft.com/office/powerpoint/2010/main" val="1316960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9E2D7F8-389E-4361-A1D1-8C2C701D9171}" type="slidenum">
              <a:rPr lang="en-AU" smtClean="0"/>
              <a:t>14</a:t>
            </a:fld>
            <a:endParaRPr lang="en-AU"/>
          </a:p>
        </p:txBody>
      </p:sp>
    </p:spTree>
    <p:extLst>
      <p:ext uri="{BB962C8B-B14F-4D97-AF65-F5344CB8AC3E}">
        <p14:creationId xmlns:p14="http://schemas.microsoft.com/office/powerpoint/2010/main" val="412351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9E2D7F8-389E-4361-A1D1-8C2C701D9171}" type="slidenum">
              <a:rPr lang="en-AU" smtClean="0"/>
              <a:t>15</a:t>
            </a:fld>
            <a:endParaRPr lang="en-AU"/>
          </a:p>
        </p:txBody>
      </p:sp>
    </p:spTree>
    <p:extLst>
      <p:ext uri="{BB962C8B-B14F-4D97-AF65-F5344CB8AC3E}">
        <p14:creationId xmlns:p14="http://schemas.microsoft.com/office/powerpoint/2010/main" val="186612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Definitions </a:t>
            </a:r>
          </a:p>
          <a:p>
            <a:r>
              <a:rPr lang="en-US"/>
              <a:t>Gender is part of a person’s personal and social identity. It refers to a way a person feels and sees themselves. It can be about differences in identity, expression and experience as a woman, man or gender diverse person.  </a:t>
            </a:r>
          </a:p>
          <a:p>
            <a:r>
              <a:rPr lang="en-US"/>
              <a:t>Sex refers to a person’s biological sex characteristics. This includes their sex chromosomes, hormones and reproductive organs. Sex recorded at birth Data collection often refers to sex recorded at birth. This is based upon a person’s sex characteristics and reproductive organs observed at, or soon after, birth. </a:t>
            </a:r>
          </a:p>
          <a:p>
            <a:r>
              <a:rPr lang="en-US"/>
              <a:t>Gender diverse is an umbrella term for a range of different genders. There are many terms gender diverse people may use to describe themselves. Language in this area is dynamic and always changing, particularly among young people. Some examples include genderfluid, genderqueer, gender non-conforming, agender, bi-gender and non-binary. </a:t>
            </a:r>
          </a:p>
          <a:p>
            <a:r>
              <a:rPr lang="en-US"/>
              <a:t>Transgender refers to someone whose gender does not exclusively align with their sex recorded at birth. Not all trans people will use this term to describe themselves.</a:t>
            </a:r>
            <a:endParaRPr lang="en-AU"/>
          </a:p>
        </p:txBody>
      </p:sp>
      <p:sp>
        <p:nvSpPr>
          <p:cNvPr id="4" name="Slide Number Placeholder 3"/>
          <p:cNvSpPr>
            <a:spLocks noGrp="1"/>
          </p:cNvSpPr>
          <p:nvPr>
            <p:ph type="sldNum" sz="quarter" idx="5"/>
          </p:nvPr>
        </p:nvSpPr>
        <p:spPr/>
        <p:txBody>
          <a:bodyPr/>
          <a:lstStyle/>
          <a:p>
            <a:fld id="{1D23DB1C-F5D0-4398-91D5-7F26562091DC}" type="slidenum">
              <a:rPr lang="en-AU" smtClean="0"/>
              <a:t>19</a:t>
            </a:fld>
            <a:endParaRPr lang="en-AU"/>
          </a:p>
        </p:txBody>
      </p:sp>
    </p:spTree>
    <p:extLst>
      <p:ext uri="{BB962C8B-B14F-4D97-AF65-F5344CB8AC3E}">
        <p14:creationId xmlns:p14="http://schemas.microsoft.com/office/powerpoint/2010/main" val="1954076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792AC-8C9D-3BB4-CC4F-247AA85D6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48B3B-741E-AB0F-3980-D0BB6F2EC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A9466-FC2C-8009-0FD9-7044CE6F658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8D2C1B5-ED08-DF89-D3E4-B1894C1B81A8}"/>
              </a:ext>
            </a:extLst>
          </p:cNvPr>
          <p:cNvSpPr>
            <a:spLocks noGrp="1"/>
          </p:cNvSpPr>
          <p:nvPr>
            <p:ph type="sldNum" sz="quarter" idx="5"/>
          </p:nvPr>
        </p:nvSpPr>
        <p:spPr/>
        <p:txBody>
          <a:bodyPr/>
          <a:lstStyle/>
          <a:p>
            <a:fld id="{DF245CC2-76AC-4ECF-8C20-7753789224DD}" type="slidenum">
              <a:rPr lang="en-AU" smtClean="0"/>
              <a:t>20</a:t>
            </a:fld>
            <a:endParaRPr lang="en-AU"/>
          </a:p>
        </p:txBody>
      </p:sp>
    </p:spTree>
    <p:extLst>
      <p:ext uri="{BB962C8B-B14F-4D97-AF65-F5344CB8AC3E}">
        <p14:creationId xmlns:p14="http://schemas.microsoft.com/office/powerpoint/2010/main" val="2409036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1C6EE-34DD-0447-82E2-A87FF1DA8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92A41-D719-604E-2D77-A37577FA1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2CEBE-8966-996D-A4E4-F38E71F1276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02E18F6-3EE2-9A43-D360-E8919BCDB8B9}"/>
              </a:ext>
            </a:extLst>
          </p:cNvPr>
          <p:cNvSpPr>
            <a:spLocks noGrp="1"/>
          </p:cNvSpPr>
          <p:nvPr>
            <p:ph type="sldNum" sz="quarter" idx="5"/>
          </p:nvPr>
        </p:nvSpPr>
        <p:spPr/>
        <p:txBody>
          <a:bodyPr/>
          <a:lstStyle/>
          <a:p>
            <a:fld id="{DF245CC2-76AC-4ECF-8C20-7753789224DD}" type="slidenum">
              <a:rPr lang="en-AU" smtClean="0"/>
              <a:t>21</a:t>
            </a:fld>
            <a:endParaRPr lang="en-AU"/>
          </a:p>
        </p:txBody>
      </p:sp>
    </p:spTree>
    <p:extLst>
      <p:ext uri="{BB962C8B-B14F-4D97-AF65-F5344CB8AC3E}">
        <p14:creationId xmlns:p14="http://schemas.microsoft.com/office/powerpoint/2010/main" val="1533254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81415-B474-CC42-21EA-97FD2DCDA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55116-E0BE-DE61-8508-A7123B485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4C9643-A0E5-3883-1F7C-9E9A5A8D880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C40B764-BE00-D11E-56DF-E7C71DB8C4EC}"/>
              </a:ext>
            </a:extLst>
          </p:cNvPr>
          <p:cNvSpPr>
            <a:spLocks noGrp="1"/>
          </p:cNvSpPr>
          <p:nvPr>
            <p:ph type="sldNum" sz="quarter" idx="5"/>
          </p:nvPr>
        </p:nvSpPr>
        <p:spPr/>
        <p:txBody>
          <a:bodyPr/>
          <a:lstStyle/>
          <a:p>
            <a:fld id="{DF245CC2-76AC-4ECF-8C20-7753789224DD}" type="slidenum">
              <a:rPr lang="en-AU" smtClean="0"/>
              <a:t>22</a:t>
            </a:fld>
            <a:endParaRPr lang="en-AU"/>
          </a:p>
        </p:txBody>
      </p:sp>
    </p:spTree>
    <p:extLst>
      <p:ext uri="{BB962C8B-B14F-4D97-AF65-F5344CB8AC3E}">
        <p14:creationId xmlns:p14="http://schemas.microsoft.com/office/powerpoint/2010/main" val="59124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91CF1-D7DD-54AB-7A65-0363E8F7E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4122F-5630-DF41-1B01-A7A7A20D8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3888E-13FA-3960-73E7-888DCC4898D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F60AD5C-18A0-B41D-3426-2DEE8C914B4A}"/>
              </a:ext>
            </a:extLst>
          </p:cNvPr>
          <p:cNvSpPr>
            <a:spLocks noGrp="1"/>
          </p:cNvSpPr>
          <p:nvPr>
            <p:ph type="sldNum" sz="quarter" idx="5"/>
          </p:nvPr>
        </p:nvSpPr>
        <p:spPr/>
        <p:txBody>
          <a:bodyPr/>
          <a:lstStyle/>
          <a:p>
            <a:fld id="{DF245CC2-76AC-4ECF-8C20-7753789224DD}" type="slidenum">
              <a:rPr lang="en-AU" smtClean="0"/>
              <a:t>2</a:t>
            </a:fld>
            <a:endParaRPr lang="en-AU"/>
          </a:p>
        </p:txBody>
      </p:sp>
    </p:spTree>
    <p:extLst>
      <p:ext uri="{BB962C8B-B14F-4D97-AF65-F5344CB8AC3E}">
        <p14:creationId xmlns:p14="http://schemas.microsoft.com/office/powerpoint/2010/main" val="2040629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43806-F988-EF54-1302-784B472DE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425E5-4C06-C100-2099-25CCF4CF9B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0EDCC-D4F4-32A7-BAF8-1653A2AEEF7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17EB4C5-1075-0ACF-9EEC-06A236030590}"/>
              </a:ext>
            </a:extLst>
          </p:cNvPr>
          <p:cNvSpPr>
            <a:spLocks noGrp="1"/>
          </p:cNvSpPr>
          <p:nvPr>
            <p:ph type="sldNum" sz="quarter" idx="5"/>
          </p:nvPr>
        </p:nvSpPr>
        <p:spPr/>
        <p:txBody>
          <a:bodyPr/>
          <a:lstStyle/>
          <a:p>
            <a:fld id="{DF245CC2-76AC-4ECF-8C20-7753789224DD}" type="slidenum">
              <a:rPr lang="en-AU" smtClean="0"/>
              <a:t>4</a:t>
            </a:fld>
            <a:endParaRPr lang="en-AU"/>
          </a:p>
        </p:txBody>
      </p:sp>
    </p:spTree>
    <p:extLst>
      <p:ext uri="{BB962C8B-B14F-4D97-AF65-F5344CB8AC3E}">
        <p14:creationId xmlns:p14="http://schemas.microsoft.com/office/powerpoint/2010/main" val="36388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CDIS – show Assessments history page for quick handover.</a:t>
            </a:r>
          </a:p>
          <a:p>
            <a:r>
              <a:rPr lang="en-US"/>
              <a:t>Good to use for Information Sharing</a:t>
            </a:r>
          </a:p>
          <a:p>
            <a:endParaRPr lang="en-AU"/>
          </a:p>
          <a:p>
            <a:endParaRPr lang="en-AU"/>
          </a:p>
        </p:txBody>
      </p:sp>
      <p:sp>
        <p:nvSpPr>
          <p:cNvPr id="4" name="Slide Number Placeholder 3"/>
          <p:cNvSpPr>
            <a:spLocks noGrp="1"/>
          </p:cNvSpPr>
          <p:nvPr>
            <p:ph type="sldNum" sz="quarter" idx="5"/>
          </p:nvPr>
        </p:nvSpPr>
        <p:spPr/>
        <p:txBody>
          <a:bodyPr/>
          <a:lstStyle/>
          <a:p>
            <a:fld id="{79E2D7F8-389E-4361-A1D1-8C2C701D9171}" type="slidenum">
              <a:rPr lang="en-AU" smtClean="0"/>
              <a:t>5</a:t>
            </a:fld>
            <a:endParaRPr lang="en-AU"/>
          </a:p>
        </p:txBody>
      </p:sp>
    </p:spTree>
    <p:extLst>
      <p:ext uri="{BB962C8B-B14F-4D97-AF65-F5344CB8AC3E}">
        <p14:creationId xmlns:p14="http://schemas.microsoft.com/office/powerpoint/2010/main" val="238373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filtering function in the progress notes is a good way to filter by staff or by description.</a:t>
            </a:r>
          </a:p>
          <a:p>
            <a:endParaRPr lang="en-AU"/>
          </a:p>
        </p:txBody>
      </p:sp>
      <p:sp>
        <p:nvSpPr>
          <p:cNvPr id="4" name="Slide Number Placeholder 3"/>
          <p:cNvSpPr>
            <a:spLocks noGrp="1"/>
          </p:cNvSpPr>
          <p:nvPr>
            <p:ph type="sldNum" sz="quarter" idx="5"/>
          </p:nvPr>
        </p:nvSpPr>
        <p:spPr/>
        <p:txBody>
          <a:bodyPr/>
          <a:lstStyle/>
          <a:p>
            <a:fld id="{79E2D7F8-389E-4361-A1D1-8C2C701D9171}" type="slidenum">
              <a:rPr lang="en-AU" smtClean="0"/>
              <a:t>6</a:t>
            </a:fld>
            <a:endParaRPr lang="en-AU"/>
          </a:p>
        </p:txBody>
      </p:sp>
    </p:spTree>
    <p:extLst>
      <p:ext uri="{BB962C8B-B14F-4D97-AF65-F5344CB8AC3E}">
        <p14:creationId xmlns:p14="http://schemas.microsoft.com/office/powerpoint/2010/main" val="415354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9E2D7F8-389E-4361-A1D1-8C2C701D9171}" type="slidenum">
              <a:rPr lang="en-AU" smtClean="0"/>
              <a:t>10</a:t>
            </a:fld>
            <a:endParaRPr lang="en-AU"/>
          </a:p>
        </p:txBody>
      </p:sp>
    </p:spTree>
    <p:extLst>
      <p:ext uri="{BB962C8B-B14F-4D97-AF65-F5344CB8AC3E}">
        <p14:creationId xmlns:p14="http://schemas.microsoft.com/office/powerpoint/2010/main" val="3935081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277B6F9-8EB9-4116-8A89-017959C5DA77}" type="slidenum">
              <a:rPr lang="en-AU" smtClean="0"/>
              <a:t>11</a:t>
            </a:fld>
            <a:endParaRPr lang="en-AU"/>
          </a:p>
        </p:txBody>
      </p:sp>
    </p:spTree>
    <p:extLst>
      <p:ext uri="{BB962C8B-B14F-4D97-AF65-F5344CB8AC3E}">
        <p14:creationId xmlns:p14="http://schemas.microsoft.com/office/powerpoint/2010/main" val="1179588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9E2D7F8-389E-4361-A1D1-8C2C701D9171}" type="slidenum">
              <a:rPr lang="en-AU" smtClean="0"/>
              <a:t>12</a:t>
            </a:fld>
            <a:endParaRPr lang="en-AU"/>
          </a:p>
        </p:txBody>
      </p:sp>
    </p:spTree>
    <p:extLst>
      <p:ext uri="{BB962C8B-B14F-4D97-AF65-F5344CB8AC3E}">
        <p14:creationId xmlns:p14="http://schemas.microsoft.com/office/powerpoint/2010/main" val="1401451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9E2D7F8-389E-4361-A1D1-8C2C701D9171}" type="slidenum">
              <a:rPr lang="en-AU" smtClean="0"/>
              <a:t>13</a:t>
            </a:fld>
            <a:endParaRPr lang="en-AU"/>
          </a:p>
        </p:txBody>
      </p:sp>
    </p:spTree>
    <p:extLst>
      <p:ext uri="{BB962C8B-B14F-4D97-AF65-F5344CB8AC3E}">
        <p14:creationId xmlns:p14="http://schemas.microsoft.com/office/powerpoint/2010/main" val="48563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1F39-DC7F-0858-AFC0-B75D55CE0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92D0417-EB44-3946-90FC-89B2C5A99A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5AC3022-0CAC-BA13-F8C2-6896B72754D5}"/>
              </a:ext>
            </a:extLst>
          </p:cNvPr>
          <p:cNvSpPr>
            <a:spLocks noGrp="1"/>
          </p:cNvSpPr>
          <p:nvPr>
            <p:ph type="dt" sz="half" idx="10"/>
          </p:nvPr>
        </p:nvSpPr>
        <p:spPr/>
        <p:txBody>
          <a:bodyPr/>
          <a:lstStyle/>
          <a:p>
            <a:fld id="{716DF9DD-6050-43A9-9ED8-CB82A369749E}" type="datetimeFigureOut">
              <a:rPr lang="en-AU" smtClean="0"/>
              <a:t>5/10/2025</a:t>
            </a:fld>
            <a:endParaRPr lang="en-AU"/>
          </a:p>
        </p:txBody>
      </p:sp>
      <p:sp>
        <p:nvSpPr>
          <p:cNvPr id="5" name="Footer Placeholder 4">
            <a:extLst>
              <a:ext uri="{FF2B5EF4-FFF2-40B4-BE49-F238E27FC236}">
                <a16:creationId xmlns:a16="http://schemas.microsoft.com/office/drawing/2014/main" id="{4292778C-E1DE-9A5C-E284-D36C897236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C26F58A-642D-96BF-1C53-EE13F6B30F4D}"/>
              </a:ext>
            </a:extLst>
          </p:cNvPr>
          <p:cNvSpPr>
            <a:spLocks noGrp="1"/>
          </p:cNvSpPr>
          <p:nvPr>
            <p:ph type="sldNum" sz="quarter" idx="12"/>
          </p:nvPr>
        </p:nvSpPr>
        <p:spPr/>
        <p:txBody>
          <a:bodyPr/>
          <a:lstStyle/>
          <a:p>
            <a:fld id="{36F0C442-E50E-4089-9122-8DA1CD3845BC}" type="slidenum">
              <a:rPr lang="en-AU" smtClean="0"/>
              <a:t>‹#›</a:t>
            </a:fld>
            <a:endParaRPr lang="en-AU"/>
          </a:p>
        </p:txBody>
      </p:sp>
    </p:spTree>
    <p:extLst>
      <p:ext uri="{BB962C8B-B14F-4D97-AF65-F5344CB8AC3E}">
        <p14:creationId xmlns:p14="http://schemas.microsoft.com/office/powerpoint/2010/main" val="10557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80F0-C1DB-75AC-FD24-F5AFAF4815D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4C1A940-65BB-3617-C7BF-25BE96BFC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7749165-BC0E-D409-719E-95E8BDFBD043}"/>
              </a:ext>
            </a:extLst>
          </p:cNvPr>
          <p:cNvSpPr>
            <a:spLocks noGrp="1"/>
          </p:cNvSpPr>
          <p:nvPr>
            <p:ph type="dt" sz="half" idx="10"/>
          </p:nvPr>
        </p:nvSpPr>
        <p:spPr/>
        <p:txBody>
          <a:bodyPr/>
          <a:lstStyle/>
          <a:p>
            <a:fld id="{716DF9DD-6050-43A9-9ED8-CB82A369749E}" type="datetimeFigureOut">
              <a:rPr lang="en-AU" smtClean="0"/>
              <a:t>5/10/2025</a:t>
            </a:fld>
            <a:endParaRPr lang="en-AU"/>
          </a:p>
        </p:txBody>
      </p:sp>
      <p:sp>
        <p:nvSpPr>
          <p:cNvPr id="5" name="Footer Placeholder 4">
            <a:extLst>
              <a:ext uri="{FF2B5EF4-FFF2-40B4-BE49-F238E27FC236}">
                <a16:creationId xmlns:a16="http://schemas.microsoft.com/office/drawing/2014/main" id="{A39B0725-278A-85BB-862A-26BBE7977F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F009CCC-5B75-A713-F93B-382C71D2C361}"/>
              </a:ext>
            </a:extLst>
          </p:cNvPr>
          <p:cNvSpPr>
            <a:spLocks noGrp="1"/>
          </p:cNvSpPr>
          <p:nvPr>
            <p:ph type="sldNum" sz="quarter" idx="12"/>
          </p:nvPr>
        </p:nvSpPr>
        <p:spPr/>
        <p:txBody>
          <a:bodyPr/>
          <a:lstStyle/>
          <a:p>
            <a:fld id="{36F0C442-E50E-4089-9122-8DA1CD3845BC}" type="slidenum">
              <a:rPr lang="en-AU" smtClean="0"/>
              <a:t>‹#›</a:t>
            </a:fld>
            <a:endParaRPr lang="en-AU"/>
          </a:p>
        </p:txBody>
      </p:sp>
    </p:spTree>
    <p:extLst>
      <p:ext uri="{BB962C8B-B14F-4D97-AF65-F5344CB8AC3E}">
        <p14:creationId xmlns:p14="http://schemas.microsoft.com/office/powerpoint/2010/main" val="821390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A2311-7C7D-417C-2981-91FC5CA1A2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FDE171F-584B-D6B0-B812-29B9D4C9A9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AF240BF-6CE7-1F60-41D4-9AC2396CF41F}"/>
              </a:ext>
            </a:extLst>
          </p:cNvPr>
          <p:cNvSpPr>
            <a:spLocks noGrp="1"/>
          </p:cNvSpPr>
          <p:nvPr>
            <p:ph type="dt" sz="half" idx="10"/>
          </p:nvPr>
        </p:nvSpPr>
        <p:spPr/>
        <p:txBody>
          <a:bodyPr/>
          <a:lstStyle/>
          <a:p>
            <a:fld id="{716DF9DD-6050-43A9-9ED8-CB82A369749E}" type="datetimeFigureOut">
              <a:rPr lang="en-AU" smtClean="0"/>
              <a:t>5/10/2025</a:t>
            </a:fld>
            <a:endParaRPr lang="en-AU"/>
          </a:p>
        </p:txBody>
      </p:sp>
      <p:sp>
        <p:nvSpPr>
          <p:cNvPr id="5" name="Footer Placeholder 4">
            <a:extLst>
              <a:ext uri="{FF2B5EF4-FFF2-40B4-BE49-F238E27FC236}">
                <a16:creationId xmlns:a16="http://schemas.microsoft.com/office/drawing/2014/main" id="{EA389A25-3FA3-854C-B91F-BBAA2C0447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D65447A-FDB2-FFBB-AB68-E162489449BD}"/>
              </a:ext>
            </a:extLst>
          </p:cNvPr>
          <p:cNvSpPr>
            <a:spLocks noGrp="1"/>
          </p:cNvSpPr>
          <p:nvPr>
            <p:ph type="sldNum" sz="quarter" idx="12"/>
          </p:nvPr>
        </p:nvSpPr>
        <p:spPr/>
        <p:txBody>
          <a:bodyPr/>
          <a:lstStyle/>
          <a:p>
            <a:fld id="{36F0C442-E50E-4089-9122-8DA1CD3845BC}" type="slidenum">
              <a:rPr lang="en-AU" smtClean="0"/>
              <a:t>‹#›</a:t>
            </a:fld>
            <a:endParaRPr lang="en-AU"/>
          </a:p>
        </p:txBody>
      </p:sp>
    </p:spTree>
    <p:extLst>
      <p:ext uri="{BB962C8B-B14F-4D97-AF65-F5344CB8AC3E}">
        <p14:creationId xmlns:p14="http://schemas.microsoft.com/office/powerpoint/2010/main" val="157948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C88B-64B5-B8AB-F00B-A9E845877C7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2A60C4E-D666-B8FC-DD89-84D1909B5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EFFD196-5B12-DCEA-6A16-7BC34FE70A79}"/>
              </a:ext>
            </a:extLst>
          </p:cNvPr>
          <p:cNvSpPr>
            <a:spLocks noGrp="1"/>
          </p:cNvSpPr>
          <p:nvPr>
            <p:ph type="dt" sz="half" idx="10"/>
          </p:nvPr>
        </p:nvSpPr>
        <p:spPr/>
        <p:txBody>
          <a:bodyPr/>
          <a:lstStyle/>
          <a:p>
            <a:fld id="{716DF9DD-6050-43A9-9ED8-CB82A369749E}" type="datetimeFigureOut">
              <a:rPr lang="en-AU" smtClean="0"/>
              <a:t>5/10/2025</a:t>
            </a:fld>
            <a:endParaRPr lang="en-AU"/>
          </a:p>
        </p:txBody>
      </p:sp>
      <p:sp>
        <p:nvSpPr>
          <p:cNvPr id="5" name="Footer Placeholder 4">
            <a:extLst>
              <a:ext uri="{FF2B5EF4-FFF2-40B4-BE49-F238E27FC236}">
                <a16:creationId xmlns:a16="http://schemas.microsoft.com/office/drawing/2014/main" id="{459A67FA-180E-D8B2-9867-B38E3C7525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1F609EC-0872-83A5-0F90-EB75A02DC271}"/>
              </a:ext>
            </a:extLst>
          </p:cNvPr>
          <p:cNvSpPr>
            <a:spLocks noGrp="1"/>
          </p:cNvSpPr>
          <p:nvPr>
            <p:ph type="sldNum" sz="quarter" idx="12"/>
          </p:nvPr>
        </p:nvSpPr>
        <p:spPr/>
        <p:txBody>
          <a:bodyPr/>
          <a:lstStyle/>
          <a:p>
            <a:fld id="{36F0C442-E50E-4089-9122-8DA1CD3845BC}" type="slidenum">
              <a:rPr lang="en-AU" smtClean="0"/>
              <a:t>‹#›</a:t>
            </a:fld>
            <a:endParaRPr lang="en-AU"/>
          </a:p>
        </p:txBody>
      </p:sp>
    </p:spTree>
    <p:extLst>
      <p:ext uri="{BB962C8B-B14F-4D97-AF65-F5344CB8AC3E}">
        <p14:creationId xmlns:p14="http://schemas.microsoft.com/office/powerpoint/2010/main" val="401993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A8DED-FDAB-6767-98D0-CB378338EE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B73C455-0192-058E-B349-BAA65ACACA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C3C60-663B-C0EE-CEF1-063747C70ADB}"/>
              </a:ext>
            </a:extLst>
          </p:cNvPr>
          <p:cNvSpPr>
            <a:spLocks noGrp="1"/>
          </p:cNvSpPr>
          <p:nvPr>
            <p:ph type="dt" sz="half" idx="10"/>
          </p:nvPr>
        </p:nvSpPr>
        <p:spPr/>
        <p:txBody>
          <a:bodyPr/>
          <a:lstStyle/>
          <a:p>
            <a:fld id="{716DF9DD-6050-43A9-9ED8-CB82A369749E}" type="datetimeFigureOut">
              <a:rPr lang="en-AU" smtClean="0"/>
              <a:t>5/10/2025</a:t>
            </a:fld>
            <a:endParaRPr lang="en-AU"/>
          </a:p>
        </p:txBody>
      </p:sp>
      <p:sp>
        <p:nvSpPr>
          <p:cNvPr id="5" name="Footer Placeholder 4">
            <a:extLst>
              <a:ext uri="{FF2B5EF4-FFF2-40B4-BE49-F238E27FC236}">
                <a16:creationId xmlns:a16="http://schemas.microsoft.com/office/drawing/2014/main" id="{7055B54D-D8FB-2CE0-98AF-6FDE4F683F2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B1CEC80-D4ED-A0FA-9791-7753FA8D2CA0}"/>
              </a:ext>
            </a:extLst>
          </p:cNvPr>
          <p:cNvSpPr>
            <a:spLocks noGrp="1"/>
          </p:cNvSpPr>
          <p:nvPr>
            <p:ph type="sldNum" sz="quarter" idx="12"/>
          </p:nvPr>
        </p:nvSpPr>
        <p:spPr/>
        <p:txBody>
          <a:bodyPr/>
          <a:lstStyle/>
          <a:p>
            <a:fld id="{36F0C442-E50E-4089-9122-8DA1CD3845BC}" type="slidenum">
              <a:rPr lang="en-AU" smtClean="0"/>
              <a:t>‹#›</a:t>
            </a:fld>
            <a:endParaRPr lang="en-AU"/>
          </a:p>
        </p:txBody>
      </p:sp>
    </p:spTree>
    <p:extLst>
      <p:ext uri="{BB962C8B-B14F-4D97-AF65-F5344CB8AC3E}">
        <p14:creationId xmlns:p14="http://schemas.microsoft.com/office/powerpoint/2010/main" val="1647621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E607-EEA1-45B3-1508-FEC3F5211CC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127CC4A-1974-159F-603C-A16D1F3840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8E7A728-6A1A-4D21-5B44-4AD9CB9B3B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BA10222-D146-D436-1970-C360B9A6BFA0}"/>
              </a:ext>
            </a:extLst>
          </p:cNvPr>
          <p:cNvSpPr>
            <a:spLocks noGrp="1"/>
          </p:cNvSpPr>
          <p:nvPr>
            <p:ph type="dt" sz="half" idx="10"/>
          </p:nvPr>
        </p:nvSpPr>
        <p:spPr/>
        <p:txBody>
          <a:bodyPr/>
          <a:lstStyle/>
          <a:p>
            <a:fld id="{716DF9DD-6050-43A9-9ED8-CB82A369749E}" type="datetimeFigureOut">
              <a:rPr lang="en-AU" smtClean="0"/>
              <a:t>5/10/2025</a:t>
            </a:fld>
            <a:endParaRPr lang="en-AU"/>
          </a:p>
        </p:txBody>
      </p:sp>
      <p:sp>
        <p:nvSpPr>
          <p:cNvPr id="6" name="Footer Placeholder 5">
            <a:extLst>
              <a:ext uri="{FF2B5EF4-FFF2-40B4-BE49-F238E27FC236}">
                <a16:creationId xmlns:a16="http://schemas.microsoft.com/office/drawing/2014/main" id="{FC782DE7-D5AB-6D20-599F-808492BF0C9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5E4D74-20EA-A03F-8F42-2B677023B40E}"/>
              </a:ext>
            </a:extLst>
          </p:cNvPr>
          <p:cNvSpPr>
            <a:spLocks noGrp="1"/>
          </p:cNvSpPr>
          <p:nvPr>
            <p:ph type="sldNum" sz="quarter" idx="12"/>
          </p:nvPr>
        </p:nvSpPr>
        <p:spPr/>
        <p:txBody>
          <a:bodyPr/>
          <a:lstStyle/>
          <a:p>
            <a:fld id="{36F0C442-E50E-4089-9122-8DA1CD3845BC}" type="slidenum">
              <a:rPr lang="en-AU" smtClean="0"/>
              <a:t>‹#›</a:t>
            </a:fld>
            <a:endParaRPr lang="en-AU"/>
          </a:p>
        </p:txBody>
      </p:sp>
    </p:spTree>
    <p:extLst>
      <p:ext uri="{BB962C8B-B14F-4D97-AF65-F5344CB8AC3E}">
        <p14:creationId xmlns:p14="http://schemas.microsoft.com/office/powerpoint/2010/main" val="140570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E1D62-0731-CDD2-590D-F571149746B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7B57FB0-BFF6-88A3-1A69-3133CBD04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AA666A-62C7-6047-DF2C-1EA12CD049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E2B9C43-4927-F7F5-E681-2E7F34168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D8C837-8642-BD1C-A05A-866A4BB2D8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009DD65-19C0-CAA3-3A81-96A459A61B9E}"/>
              </a:ext>
            </a:extLst>
          </p:cNvPr>
          <p:cNvSpPr>
            <a:spLocks noGrp="1"/>
          </p:cNvSpPr>
          <p:nvPr>
            <p:ph type="dt" sz="half" idx="10"/>
          </p:nvPr>
        </p:nvSpPr>
        <p:spPr/>
        <p:txBody>
          <a:bodyPr/>
          <a:lstStyle/>
          <a:p>
            <a:fld id="{716DF9DD-6050-43A9-9ED8-CB82A369749E}" type="datetimeFigureOut">
              <a:rPr lang="en-AU" smtClean="0"/>
              <a:t>5/10/2025</a:t>
            </a:fld>
            <a:endParaRPr lang="en-AU"/>
          </a:p>
        </p:txBody>
      </p:sp>
      <p:sp>
        <p:nvSpPr>
          <p:cNvPr id="8" name="Footer Placeholder 7">
            <a:extLst>
              <a:ext uri="{FF2B5EF4-FFF2-40B4-BE49-F238E27FC236}">
                <a16:creationId xmlns:a16="http://schemas.microsoft.com/office/drawing/2014/main" id="{5335E601-8E8E-471A-23F0-CD23A882561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437D0DD-668E-C85A-35FB-DA302160186C}"/>
              </a:ext>
            </a:extLst>
          </p:cNvPr>
          <p:cNvSpPr>
            <a:spLocks noGrp="1"/>
          </p:cNvSpPr>
          <p:nvPr>
            <p:ph type="sldNum" sz="quarter" idx="12"/>
          </p:nvPr>
        </p:nvSpPr>
        <p:spPr/>
        <p:txBody>
          <a:bodyPr/>
          <a:lstStyle/>
          <a:p>
            <a:fld id="{36F0C442-E50E-4089-9122-8DA1CD3845BC}" type="slidenum">
              <a:rPr lang="en-AU" smtClean="0"/>
              <a:t>‹#›</a:t>
            </a:fld>
            <a:endParaRPr lang="en-AU"/>
          </a:p>
        </p:txBody>
      </p:sp>
    </p:spTree>
    <p:extLst>
      <p:ext uri="{BB962C8B-B14F-4D97-AF65-F5344CB8AC3E}">
        <p14:creationId xmlns:p14="http://schemas.microsoft.com/office/powerpoint/2010/main" val="265816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C2C3-B8E2-4E42-2AE6-2AA53B5F0C6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1181721-6977-981D-3D1C-5BDCC254D664}"/>
              </a:ext>
            </a:extLst>
          </p:cNvPr>
          <p:cNvSpPr>
            <a:spLocks noGrp="1"/>
          </p:cNvSpPr>
          <p:nvPr>
            <p:ph type="dt" sz="half" idx="10"/>
          </p:nvPr>
        </p:nvSpPr>
        <p:spPr/>
        <p:txBody>
          <a:bodyPr/>
          <a:lstStyle/>
          <a:p>
            <a:fld id="{716DF9DD-6050-43A9-9ED8-CB82A369749E}" type="datetimeFigureOut">
              <a:rPr lang="en-AU" smtClean="0"/>
              <a:t>5/10/2025</a:t>
            </a:fld>
            <a:endParaRPr lang="en-AU"/>
          </a:p>
        </p:txBody>
      </p:sp>
      <p:sp>
        <p:nvSpPr>
          <p:cNvPr id="4" name="Footer Placeholder 3">
            <a:extLst>
              <a:ext uri="{FF2B5EF4-FFF2-40B4-BE49-F238E27FC236}">
                <a16:creationId xmlns:a16="http://schemas.microsoft.com/office/drawing/2014/main" id="{DB42B448-4830-988E-CD89-D5FF4138FC8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F554750-D061-FD33-A26D-758953B4FCD2}"/>
              </a:ext>
            </a:extLst>
          </p:cNvPr>
          <p:cNvSpPr>
            <a:spLocks noGrp="1"/>
          </p:cNvSpPr>
          <p:nvPr>
            <p:ph type="sldNum" sz="quarter" idx="12"/>
          </p:nvPr>
        </p:nvSpPr>
        <p:spPr/>
        <p:txBody>
          <a:bodyPr/>
          <a:lstStyle/>
          <a:p>
            <a:fld id="{36F0C442-E50E-4089-9122-8DA1CD3845BC}" type="slidenum">
              <a:rPr lang="en-AU" smtClean="0"/>
              <a:t>‹#›</a:t>
            </a:fld>
            <a:endParaRPr lang="en-AU"/>
          </a:p>
        </p:txBody>
      </p:sp>
    </p:spTree>
    <p:extLst>
      <p:ext uri="{BB962C8B-B14F-4D97-AF65-F5344CB8AC3E}">
        <p14:creationId xmlns:p14="http://schemas.microsoft.com/office/powerpoint/2010/main" val="3411149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DD9EB5-0FF2-3B8E-D27F-EB07503DCD19}"/>
              </a:ext>
            </a:extLst>
          </p:cNvPr>
          <p:cNvSpPr>
            <a:spLocks noGrp="1"/>
          </p:cNvSpPr>
          <p:nvPr>
            <p:ph type="dt" sz="half" idx="10"/>
          </p:nvPr>
        </p:nvSpPr>
        <p:spPr/>
        <p:txBody>
          <a:bodyPr/>
          <a:lstStyle/>
          <a:p>
            <a:fld id="{716DF9DD-6050-43A9-9ED8-CB82A369749E}" type="datetimeFigureOut">
              <a:rPr lang="en-AU" smtClean="0"/>
              <a:t>5/10/2025</a:t>
            </a:fld>
            <a:endParaRPr lang="en-AU"/>
          </a:p>
        </p:txBody>
      </p:sp>
      <p:sp>
        <p:nvSpPr>
          <p:cNvPr id="3" name="Footer Placeholder 2">
            <a:extLst>
              <a:ext uri="{FF2B5EF4-FFF2-40B4-BE49-F238E27FC236}">
                <a16:creationId xmlns:a16="http://schemas.microsoft.com/office/drawing/2014/main" id="{930D14DC-7471-6D00-C87F-40C48821B1F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93FEF88-32DA-4672-5C89-BC4183F17C90}"/>
              </a:ext>
            </a:extLst>
          </p:cNvPr>
          <p:cNvSpPr>
            <a:spLocks noGrp="1"/>
          </p:cNvSpPr>
          <p:nvPr>
            <p:ph type="sldNum" sz="quarter" idx="12"/>
          </p:nvPr>
        </p:nvSpPr>
        <p:spPr/>
        <p:txBody>
          <a:bodyPr/>
          <a:lstStyle/>
          <a:p>
            <a:fld id="{36F0C442-E50E-4089-9122-8DA1CD3845BC}" type="slidenum">
              <a:rPr lang="en-AU" smtClean="0"/>
              <a:t>‹#›</a:t>
            </a:fld>
            <a:endParaRPr lang="en-AU"/>
          </a:p>
        </p:txBody>
      </p:sp>
    </p:spTree>
    <p:extLst>
      <p:ext uri="{BB962C8B-B14F-4D97-AF65-F5344CB8AC3E}">
        <p14:creationId xmlns:p14="http://schemas.microsoft.com/office/powerpoint/2010/main" val="2145546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C0D79-B241-DC85-61F2-D581C96F78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8154CDF-A163-FA3B-90E2-22CABECA4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6BE54C6-F998-FB2D-4DAB-E53FC909B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BE675B-AEA2-B670-ADBE-B4CF5917E6B8}"/>
              </a:ext>
            </a:extLst>
          </p:cNvPr>
          <p:cNvSpPr>
            <a:spLocks noGrp="1"/>
          </p:cNvSpPr>
          <p:nvPr>
            <p:ph type="dt" sz="half" idx="10"/>
          </p:nvPr>
        </p:nvSpPr>
        <p:spPr/>
        <p:txBody>
          <a:bodyPr/>
          <a:lstStyle/>
          <a:p>
            <a:fld id="{716DF9DD-6050-43A9-9ED8-CB82A369749E}" type="datetimeFigureOut">
              <a:rPr lang="en-AU" smtClean="0"/>
              <a:t>5/10/2025</a:t>
            </a:fld>
            <a:endParaRPr lang="en-AU"/>
          </a:p>
        </p:txBody>
      </p:sp>
      <p:sp>
        <p:nvSpPr>
          <p:cNvPr id="6" name="Footer Placeholder 5">
            <a:extLst>
              <a:ext uri="{FF2B5EF4-FFF2-40B4-BE49-F238E27FC236}">
                <a16:creationId xmlns:a16="http://schemas.microsoft.com/office/drawing/2014/main" id="{6C0A8DBF-40CA-CA81-1CB9-7C3BC9BE018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7D6C27F-8366-C0D1-77AF-535704464BED}"/>
              </a:ext>
            </a:extLst>
          </p:cNvPr>
          <p:cNvSpPr>
            <a:spLocks noGrp="1"/>
          </p:cNvSpPr>
          <p:nvPr>
            <p:ph type="sldNum" sz="quarter" idx="12"/>
          </p:nvPr>
        </p:nvSpPr>
        <p:spPr/>
        <p:txBody>
          <a:bodyPr/>
          <a:lstStyle/>
          <a:p>
            <a:fld id="{36F0C442-E50E-4089-9122-8DA1CD3845BC}" type="slidenum">
              <a:rPr lang="en-AU" smtClean="0"/>
              <a:t>‹#›</a:t>
            </a:fld>
            <a:endParaRPr lang="en-AU"/>
          </a:p>
        </p:txBody>
      </p:sp>
    </p:spTree>
    <p:extLst>
      <p:ext uri="{BB962C8B-B14F-4D97-AF65-F5344CB8AC3E}">
        <p14:creationId xmlns:p14="http://schemas.microsoft.com/office/powerpoint/2010/main" val="542506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2698-E9F3-7B28-7D48-E6F7E46F24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DCB1AB3-6FF6-E586-2E1B-6FB133E44C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EEA3181-90E8-C6AD-4FEB-3F54180D7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B1A83-03D7-7108-9D53-EE064B5769FA}"/>
              </a:ext>
            </a:extLst>
          </p:cNvPr>
          <p:cNvSpPr>
            <a:spLocks noGrp="1"/>
          </p:cNvSpPr>
          <p:nvPr>
            <p:ph type="dt" sz="half" idx="10"/>
          </p:nvPr>
        </p:nvSpPr>
        <p:spPr/>
        <p:txBody>
          <a:bodyPr/>
          <a:lstStyle/>
          <a:p>
            <a:fld id="{716DF9DD-6050-43A9-9ED8-CB82A369749E}" type="datetimeFigureOut">
              <a:rPr lang="en-AU" smtClean="0"/>
              <a:t>5/10/2025</a:t>
            </a:fld>
            <a:endParaRPr lang="en-AU"/>
          </a:p>
        </p:txBody>
      </p:sp>
      <p:sp>
        <p:nvSpPr>
          <p:cNvPr id="6" name="Footer Placeholder 5">
            <a:extLst>
              <a:ext uri="{FF2B5EF4-FFF2-40B4-BE49-F238E27FC236}">
                <a16:creationId xmlns:a16="http://schemas.microsoft.com/office/drawing/2014/main" id="{667B3910-80F9-D5E2-1B88-8B683E5FE84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721CE43-19C2-6678-598B-6257E6749755}"/>
              </a:ext>
            </a:extLst>
          </p:cNvPr>
          <p:cNvSpPr>
            <a:spLocks noGrp="1"/>
          </p:cNvSpPr>
          <p:nvPr>
            <p:ph type="sldNum" sz="quarter" idx="12"/>
          </p:nvPr>
        </p:nvSpPr>
        <p:spPr/>
        <p:txBody>
          <a:bodyPr/>
          <a:lstStyle/>
          <a:p>
            <a:fld id="{36F0C442-E50E-4089-9122-8DA1CD3845BC}" type="slidenum">
              <a:rPr lang="en-AU" smtClean="0"/>
              <a:t>‹#›</a:t>
            </a:fld>
            <a:endParaRPr lang="en-AU"/>
          </a:p>
        </p:txBody>
      </p:sp>
    </p:spTree>
    <p:extLst>
      <p:ext uri="{BB962C8B-B14F-4D97-AF65-F5344CB8AC3E}">
        <p14:creationId xmlns:p14="http://schemas.microsoft.com/office/powerpoint/2010/main" val="118659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DFDE13-4E45-5841-0FE2-4FD6AC19F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467FD2D-A683-CA16-6BB3-ABF6C8DE6F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E621808-30E3-8507-0CE4-8C14F23CE7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6DF9DD-6050-43A9-9ED8-CB82A369749E}" type="datetimeFigureOut">
              <a:rPr lang="en-AU" smtClean="0"/>
              <a:t>5/10/2025</a:t>
            </a:fld>
            <a:endParaRPr lang="en-AU"/>
          </a:p>
        </p:txBody>
      </p:sp>
      <p:sp>
        <p:nvSpPr>
          <p:cNvPr id="5" name="Footer Placeholder 4">
            <a:extLst>
              <a:ext uri="{FF2B5EF4-FFF2-40B4-BE49-F238E27FC236}">
                <a16:creationId xmlns:a16="http://schemas.microsoft.com/office/drawing/2014/main" id="{3A2D8E78-73C9-6299-5AE7-FF5CADFC8C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C9907A9E-D3A3-0067-E1C2-A6100C4D8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F0C442-E50E-4089-9122-8DA1CD3845BC}" type="slidenum">
              <a:rPr lang="en-AU" smtClean="0"/>
              <a:t>‹#›</a:t>
            </a:fld>
            <a:endParaRPr lang="en-AU"/>
          </a:p>
        </p:txBody>
      </p:sp>
      <p:sp>
        <p:nvSpPr>
          <p:cNvPr id="8" name="TextBox 7">
            <a:extLst>
              <a:ext uri="{FF2B5EF4-FFF2-40B4-BE49-F238E27FC236}">
                <a16:creationId xmlns:a16="http://schemas.microsoft.com/office/drawing/2014/main" id="{5F824406-4C77-26DF-C69A-49FC35212102}"/>
              </a:ext>
            </a:extLst>
          </p:cNvPr>
          <p:cNvSpPr txBox="1"/>
          <p:nvPr userDrawn="1">
            <p:extLst>
              <p:ext uri="{1162E1C5-73C7-4A58-AE30-91384D911F3F}">
                <p184:classification xmlns:p184="http://schemas.microsoft.com/office/powerpoint/2018/4/main" val="ftr"/>
              </p:ext>
            </p:extLst>
          </p:nvPr>
        </p:nvSpPr>
        <p:spPr>
          <a:xfrm>
            <a:off x="5768975" y="6642100"/>
            <a:ext cx="696913" cy="152400"/>
          </a:xfrm>
          <a:prstGeom prst="rect">
            <a:avLst/>
          </a:prstGeom>
        </p:spPr>
        <p:txBody>
          <a:bodyPr horzOverflow="overflow" lIns="0" tIns="0" rIns="0" bIns="0">
            <a:spAutoFit/>
          </a:bodyPr>
          <a:lstStyle/>
          <a:p>
            <a:pPr algn="l"/>
            <a:r>
              <a:rPr lang="en-AU" sz="1000">
                <a:solidFill>
                  <a:srgbClr val="000000">
                    <a:alpha val="50000"/>
                  </a:srgbClr>
                </a:solidFill>
                <a:latin typeface="Arial Black" panose="020B0A04020102020204" pitchFamily="34" charset="0"/>
              </a:rPr>
              <a:t>OFFICIAL</a:t>
            </a:r>
          </a:p>
        </p:txBody>
      </p:sp>
    </p:spTree>
    <p:extLst>
      <p:ext uri="{BB962C8B-B14F-4D97-AF65-F5344CB8AC3E}">
        <p14:creationId xmlns:p14="http://schemas.microsoft.com/office/powerpoint/2010/main" val="118017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view.officeapps.live.com/op/view.aspx?src=https%3A%2F%2Fwww.health.vic.gov.au%2Fsites%2Fdefault%2Ffiles%2Fmigrated%2Ffiles%2Fcollections%2Fdata%2Fcdis%2Fchild-development-information-system-process-guidance-for-information-sharing--workaround-201920.docx&amp;wdOrigin=BROWSELINK"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www.mav.asn.au/what-we-do/policy-advocacy/social-community/children-youth-family/maternal-and-child-health-children-0-6-years/Information-Sharing-and-MARAM-Reforms" TargetMode="External"/><Relationship Id="rId2" Type="http://schemas.openxmlformats.org/officeDocument/2006/relationships/hyperlink" Target="https://www.health.vic.gov.au/maternal-child-health/child-development-information-system?rid=196458"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mailto:cdis@support.vic.gov.a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hyperlink" Target="https://www.mav.asn.au/what-we-do/policy-advocacy/social-community/children-youth-family/maternal-and-child-health-children-0-6-years/maternal-and-child-health-resources/cdis-education-resources#cdisusergroup" TargetMode="Externa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a:off x="0" y="5974543"/>
            <a:ext cx="12192000" cy="988690"/>
            <a:chOff x="0" y="-96441"/>
            <a:chExt cx="24384000" cy="1977379"/>
          </a:xfrm>
        </p:grpSpPr>
        <p:grpSp>
          <p:nvGrpSpPr>
            <p:cNvPr id="13" name="Group 13"/>
            <p:cNvGrpSpPr/>
            <p:nvPr/>
          </p:nvGrpSpPr>
          <p:grpSpPr>
            <a:xfrm>
              <a:off x="0" y="-96441"/>
              <a:ext cx="24384000" cy="1860360"/>
              <a:chOff x="0" y="-19050"/>
              <a:chExt cx="4816593" cy="367478"/>
            </a:xfrm>
          </p:grpSpPr>
          <p:sp>
            <p:nvSpPr>
              <p:cNvPr id="14" name="Freeform 14"/>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5" name="TextBox 15"/>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16" name="Freeform 16"/>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sz="1200"/>
            </a:p>
          </p:txBody>
        </p:sp>
        <p:sp>
          <p:nvSpPr>
            <p:cNvPr id="17" name="AutoShape 17"/>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8" name="TextBox 18"/>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9" name="TextBox 19"/>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
        <p:nvSpPr>
          <p:cNvPr id="2" name="Rectangle 1">
            <a:extLst>
              <a:ext uri="{FF2B5EF4-FFF2-40B4-BE49-F238E27FC236}">
                <a16:creationId xmlns:a16="http://schemas.microsoft.com/office/drawing/2014/main" id="{87396CD6-D117-2136-DB08-6A0E2B567944}"/>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sp>
        <p:nvSpPr>
          <p:cNvPr id="9" name="Title 8">
            <a:extLst>
              <a:ext uri="{FF2B5EF4-FFF2-40B4-BE49-F238E27FC236}">
                <a16:creationId xmlns:a16="http://schemas.microsoft.com/office/drawing/2014/main" id="{5C5DDB46-1E96-1B13-37E4-EA15DC73D4F3}"/>
              </a:ext>
            </a:extLst>
          </p:cNvPr>
          <p:cNvSpPr>
            <a:spLocks noGrp="1"/>
          </p:cNvSpPr>
          <p:nvPr>
            <p:ph type="title"/>
          </p:nvPr>
        </p:nvSpPr>
        <p:spPr/>
        <p:txBody>
          <a:bodyPr/>
          <a:lstStyle/>
          <a:p>
            <a:br>
              <a:rPr lang="en-US"/>
            </a:br>
            <a:endParaRPr lang="en-AU"/>
          </a:p>
        </p:txBody>
      </p:sp>
      <p:sp>
        <p:nvSpPr>
          <p:cNvPr id="20" name="Text Placeholder 19">
            <a:extLst>
              <a:ext uri="{FF2B5EF4-FFF2-40B4-BE49-F238E27FC236}">
                <a16:creationId xmlns:a16="http://schemas.microsoft.com/office/drawing/2014/main" id="{A4C51AFA-1D0A-1E6F-90DC-5A660D38666D}"/>
              </a:ext>
            </a:extLst>
          </p:cNvPr>
          <p:cNvSpPr>
            <a:spLocks noGrp="1"/>
          </p:cNvSpPr>
          <p:nvPr>
            <p:ph type="body" sz="half" idx="2"/>
          </p:nvPr>
        </p:nvSpPr>
        <p:spPr>
          <a:xfrm>
            <a:off x="1503158" y="3944766"/>
            <a:ext cx="9276004" cy="1924221"/>
          </a:xfrm>
        </p:spPr>
        <p:txBody>
          <a:bodyPr>
            <a:normAutofit/>
          </a:bodyPr>
          <a:lstStyle/>
          <a:p>
            <a:pPr algn="ctr"/>
            <a:endParaRPr lang="en-US" sz="2800" b="1">
              <a:latin typeface="Bradley Hand ITC" panose="03070402050302030203" pitchFamily="66" charset="0"/>
            </a:endParaRPr>
          </a:p>
          <a:p>
            <a:pPr algn="ctr"/>
            <a:r>
              <a:rPr lang="en-US" sz="2800" b="1">
                <a:latin typeface="Bradley Hand ITC" panose="03070402050302030203" pitchFamily="66" charset="0"/>
              </a:rPr>
              <a:t>CDIS User Groups</a:t>
            </a:r>
          </a:p>
          <a:p>
            <a:pPr algn="ctr"/>
            <a:r>
              <a:rPr lang="en-US" sz="2800" b="1">
                <a:latin typeface="Bradley Hand ITC" panose="03070402050302030203" pitchFamily="66" charset="0"/>
              </a:rPr>
              <a:t>October 2025</a:t>
            </a:r>
          </a:p>
          <a:p>
            <a:pPr algn="ctr"/>
            <a:endParaRPr lang="en-US" sz="2800" b="1">
              <a:latin typeface="Bradley Hand ITC" panose="03070402050302030203" pitchFamily="66" charset="0"/>
            </a:endParaRPr>
          </a:p>
        </p:txBody>
      </p:sp>
      <p:pic>
        <p:nvPicPr>
          <p:cNvPr id="3" name="Picture Placeholder 2">
            <a:extLst>
              <a:ext uri="{FF2B5EF4-FFF2-40B4-BE49-F238E27FC236}">
                <a16:creationId xmlns:a16="http://schemas.microsoft.com/office/drawing/2014/main" id="{379CDE79-1149-9C3E-29F7-49E7B7A70EC6}"/>
              </a:ext>
            </a:extLst>
          </p:cNvPr>
          <p:cNvPicPr>
            <a:picLocks noGrp="1" noChangeAspect="1"/>
          </p:cNvPicPr>
          <p:nvPr>
            <p:ph type="pic" idx="1"/>
          </p:nvPr>
        </p:nvPicPr>
        <p:blipFill rotWithShape="1">
          <a:blip r:embed="rId4"/>
          <a:srcRect l="19328" r="19328"/>
          <a:stretch/>
        </p:blipFill>
        <p:spPr>
          <a:xfrm>
            <a:off x="468230" y="275493"/>
            <a:ext cx="3216644" cy="2949488"/>
          </a:xfrm>
          <a:prstGeom prst="rect">
            <a:avLst/>
          </a:prstGeom>
        </p:spPr>
      </p:pic>
      <p:pic>
        <p:nvPicPr>
          <p:cNvPr id="4" name="Picture 3">
            <a:extLst>
              <a:ext uri="{FF2B5EF4-FFF2-40B4-BE49-F238E27FC236}">
                <a16:creationId xmlns:a16="http://schemas.microsoft.com/office/drawing/2014/main" id="{3681844B-4A71-B612-C7A7-548B6056E35A}"/>
              </a:ext>
            </a:extLst>
          </p:cNvPr>
          <p:cNvPicPr>
            <a:picLocks noChangeAspect="1"/>
          </p:cNvPicPr>
          <p:nvPr/>
        </p:nvPicPr>
        <p:blipFill rotWithShape="1">
          <a:blip r:embed="rId5"/>
          <a:srcRect r="15331"/>
          <a:stretch/>
        </p:blipFill>
        <p:spPr>
          <a:xfrm>
            <a:off x="8184749" y="353973"/>
            <a:ext cx="3652072" cy="2871008"/>
          </a:xfrm>
          <a:prstGeom prst="rect">
            <a:avLst/>
          </a:prstGeom>
        </p:spPr>
      </p:pic>
      <p:pic>
        <p:nvPicPr>
          <p:cNvPr id="1026" name="Picture 2" descr="How To Use Laptop As Monitor | HP® Tech Takes">
            <a:extLst>
              <a:ext uri="{FF2B5EF4-FFF2-40B4-BE49-F238E27FC236}">
                <a16:creationId xmlns:a16="http://schemas.microsoft.com/office/drawing/2014/main" id="{4D0D36AE-E003-268A-2D3A-A2127377C6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7176" y="1022317"/>
            <a:ext cx="3519948" cy="158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18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495637" y="203201"/>
            <a:ext cx="11239163" cy="1402307"/>
          </a:xfrm>
          <a:prstGeom prst="rect">
            <a:avLst/>
          </a:prstGeom>
        </p:spPr>
        <p:txBody>
          <a:bodyPr wrap="square" lIns="0" tIns="0" rIns="0" bIns="0" rtlCol="0" anchor="t">
            <a:spAutoFit/>
          </a:bodyPr>
          <a:lstStyle/>
          <a:p>
            <a:pPr>
              <a:lnSpc>
                <a:spcPts val="5600"/>
              </a:lnSpc>
              <a:spcBef>
                <a:spcPct val="0"/>
              </a:spcBef>
            </a:pPr>
            <a:r>
              <a:rPr lang="en-US" sz="4267" b="1">
                <a:solidFill>
                  <a:srgbClr val="3DAA73"/>
                </a:solidFill>
                <a:latin typeface="Arial Bold"/>
                <a:cs typeface="Arial Bold"/>
                <a:sym typeface="Arial Bold"/>
              </a:rPr>
              <a:t>Information Sharing Processes – </a:t>
            </a:r>
          </a:p>
          <a:p>
            <a:pPr>
              <a:lnSpc>
                <a:spcPts val="5600"/>
              </a:lnSpc>
              <a:spcBef>
                <a:spcPct val="0"/>
              </a:spcBef>
            </a:pPr>
            <a:r>
              <a:rPr lang="en-US" sz="4267" b="1">
                <a:solidFill>
                  <a:srgbClr val="3DAA73"/>
                </a:solidFill>
                <a:latin typeface="Arial Bold"/>
                <a:cs typeface="Arial Bold"/>
                <a:sym typeface="Arial Bold"/>
              </a:rPr>
              <a:t>Receiving an information sharing request</a:t>
            </a:r>
            <a:endParaRPr lang="en-US" sz="1200"/>
          </a:p>
        </p:txBody>
      </p:sp>
      <p:sp>
        <p:nvSpPr>
          <p:cNvPr id="2" name="Rectangle 1">
            <a:extLst>
              <a:ext uri="{FF2B5EF4-FFF2-40B4-BE49-F238E27FC236}">
                <a16:creationId xmlns:a16="http://schemas.microsoft.com/office/drawing/2014/main" id="{87396CD6-D117-2136-DB08-6A0E2B567944}"/>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sp>
        <p:nvSpPr>
          <p:cNvPr id="4" name="Content Placeholder 2">
            <a:extLst>
              <a:ext uri="{FF2B5EF4-FFF2-40B4-BE49-F238E27FC236}">
                <a16:creationId xmlns:a16="http://schemas.microsoft.com/office/drawing/2014/main" id="{1374EBD6-A5BF-2138-2168-C508EF83DD3C}"/>
              </a:ext>
            </a:extLst>
          </p:cNvPr>
          <p:cNvSpPr txBox="1">
            <a:spLocks/>
          </p:cNvSpPr>
          <p:nvPr/>
        </p:nvSpPr>
        <p:spPr>
          <a:xfrm>
            <a:off x="812800" y="2057400"/>
            <a:ext cx="10718800" cy="3302000"/>
          </a:xfrm>
          <a:prstGeom prst="rect">
            <a:avLst/>
          </a:prstGeom>
        </p:spPr>
        <p:txBody>
          <a:bodyPr vert="horz" lIns="60960" tIns="30480" rIns="60960" bIns="3048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AU" sz="3067">
                <a:solidFill>
                  <a:sysClr val="windowText" lastClr="000000"/>
                </a:solidFill>
                <a:latin typeface="Arial" panose="020B0604020202020204" pitchFamily="34" charset="0"/>
                <a:cs typeface="Arial" panose="020B0604020202020204" pitchFamily="34" charset="0"/>
              </a:rPr>
              <a:t>First ensure the ISE is verified, if it is also RAE, if request is for assessment purpose by:</a:t>
            </a:r>
          </a:p>
          <a:p>
            <a:pPr marL="0" indent="0" defTabSz="609630">
              <a:spcBef>
                <a:spcPts val="667"/>
              </a:spcBef>
              <a:buNone/>
              <a:defRPr/>
            </a:pPr>
            <a:endParaRPr lang="en-AU" sz="1733">
              <a:solidFill>
                <a:sysClr val="windowText" lastClr="000000"/>
              </a:solidFill>
              <a:latin typeface="Arial" panose="020B0604020202020204" pitchFamily="34" charset="0"/>
              <a:cs typeface="Arial" panose="020B0604020202020204" pitchFamily="34" charset="0"/>
            </a:endParaRPr>
          </a:p>
          <a:p>
            <a:pPr marL="762038" lvl="2" indent="-152408" defTabSz="609630">
              <a:spcBef>
                <a:spcPts val="333"/>
              </a:spcBef>
              <a:defRPr/>
            </a:pPr>
            <a:r>
              <a:rPr lang="en-AU" sz="2400">
                <a:solidFill>
                  <a:sysClr val="windowText" lastClr="000000"/>
                </a:solidFill>
                <a:latin typeface="Arial" panose="020B0604020202020204" pitchFamily="34" charset="0"/>
                <a:cs typeface="Arial" panose="020B0604020202020204" pitchFamily="34" charset="0"/>
              </a:rPr>
              <a:t>Immediate call back to confirm organisation: or</a:t>
            </a:r>
          </a:p>
          <a:p>
            <a:pPr marL="762038" lvl="2" indent="-152408" defTabSz="609630">
              <a:spcBef>
                <a:spcPts val="333"/>
              </a:spcBef>
              <a:defRPr/>
            </a:pPr>
            <a:r>
              <a:rPr lang="en-AU" sz="2400">
                <a:solidFill>
                  <a:sysClr val="windowText" lastClr="000000"/>
                </a:solidFill>
                <a:latin typeface="Arial" panose="020B0604020202020204" pitchFamily="34" charset="0"/>
                <a:cs typeface="Arial" panose="020B0604020202020204" pitchFamily="34" charset="0"/>
              </a:rPr>
              <a:t>Requesting an email for ISE to verify organisation credentials in email signature</a:t>
            </a:r>
          </a:p>
          <a:p>
            <a:pPr marL="762038" lvl="2" indent="-152408" defTabSz="609630">
              <a:spcBef>
                <a:spcPts val="333"/>
              </a:spcBef>
              <a:defRPr/>
            </a:pPr>
            <a:endParaRPr lang="en-AU" sz="2400">
              <a:solidFill>
                <a:sysClr val="windowText" lastClr="000000"/>
              </a:solidFill>
              <a:latin typeface="Arial" panose="020B0604020202020204" pitchFamily="34" charset="0"/>
              <a:cs typeface="Arial" panose="020B0604020202020204" pitchFamily="34" charset="0"/>
            </a:endParaRPr>
          </a:p>
          <a:p>
            <a:pPr marL="0" indent="0" defTabSz="609630">
              <a:spcBef>
                <a:spcPts val="667"/>
              </a:spcBef>
              <a:buNone/>
              <a:defRPr/>
            </a:pPr>
            <a:r>
              <a:rPr lang="en-AU" sz="3067">
                <a:solidFill>
                  <a:sysClr val="windowText" lastClr="000000"/>
                </a:solidFill>
                <a:latin typeface="Arial" panose="020B0604020202020204" pitchFamily="34" charset="0"/>
                <a:cs typeface="Arial" panose="020B0604020202020204" pitchFamily="34" charset="0"/>
              </a:rPr>
              <a:t>Best Practice - ensure that sufficient information is provided by the ISE requesting information so that you can make a clinical decision regarding your response and information shared. See information sharing checklist resource.</a:t>
            </a:r>
          </a:p>
          <a:p>
            <a:pPr marL="152408" indent="-152408" defTabSz="609630">
              <a:spcBef>
                <a:spcPts val="667"/>
              </a:spcBef>
              <a:defRPr/>
            </a:pPr>
            <a:endParaRPr lang="en-AU" sz="3067">
              <a:solidFill>
                <a:sysClr val="windowText" lastClr="000000"/>
              </a:solidFill>
              <a:latin typeface="Arial" panose="020B0604020202020204" pitchFamily="34" charset="0"/>
              <a:cs typeface="Arial" panose="020B0604020202020204" pitchFamily="34" charset="0"/>
            </a:endParaRPr>
          </a:p>
          <a:p>
            <a:pPr marL="0" indent="0" defTabSz="609630">
              <a:spcBef>
                <a:spcPts val="667"/>
              </a:spcBef>
              <a:buNone/>
              <a:defRPr/>
            </a:pPr>
            <a:r>
              <a:rPr lang="en-AU" sz="3067">
                <a:solidFill>
                  <a:sysClr val="windowText" lastClr="000000"/>
                </a:solidFill>
                <a:latin typeface="Arial" panose="020B0604020202020204" pitchFamily="34" charset="0"/>
                <a:cs typeface="Arial" panose="020B0604020202020204" pitchFamily="34" charset="0"/>
              </a:rPr>
              <a:t>Record Information Sharing (IS) request on CDIS</a:t>
            </a:r>
          </a:p>
          <a:p>
            <a:pPr marL="152408" indent="-152408" defTabSz="609630">
              <a:spcBef>
                <a:spcPts val="667"/>
              </a:spcBef>
              <a:defRPr/>
            </a:pPr>
            <a:endParaRPr lang="en-AU" sz="1867">
              <a:solidFill>
                <a:sysClr val="windowText" lastClr="000000"/>
              </a:solidFill>
              <a:latin typeface="Aptos" panose="02110004020202020204"/>
            </a:endParaRPr>
          </a:p>
        </p:txBody>
      </p:sp>
      <p:grpSp>
        <p:nvGrpSpPr>
          <p:cNvPr id="3" name="Group 12">
            <a:extLst>
              <a:ext uri="{FF2B5EF4-FFF2-40B4-BE49-F238E27FC236}">
                <a16:creationId xmlns:a16="http://schemas.microsoft.com/office/drawing/2014/main" id="{A966C2FB-0689-2195-73D7-3028A0878048}"/>
              </a:ext>
            </a:extLst>
          </p:cNvPr>
          <p:cNvGrpSpPr/>
          <p:nvPr/>
        </p:nvGrpSpPr>
        <p:grpSpPr>
          <a:xfrm>
            <a:off x="0" y="5974543"/>
            <a:ext cx="12192000" cy="988690"/>
            <a:chOff x="0" y="-96441"/>
            <a:chExt cx="24384000" cy="1977379"/>
          </a:xfrm>
        </p:grpSpPr>
        <p:grpSp>
          <p:nvGrpSpPr>
            <p:cNvPr id="5" name="Group 13">
              <a:extLst>
                <a:ext uri="{FF2B5EF4-FFF2-40B4-BE49-F238E27FC236}">
                  <a16:creationId xmlns:a16="http://schemas.microsoft.com/office/drawing/2014/main" id="{FE08293A-2BA7-D11F-6FDA-D689B02293AB}"/>
                </a:ext>
              </a:extLst>
            </p:cNvPr>
            <p:cNvGrpSpPr/>
            <p:nvPr/>
          </p:nvGrpSpPr>
          <p:grpSpPr>
            <a:xfrm>
              <a:off x="0" y="-96441"/>
              <a:ext cx="24384000" cy="1860360"/>
              <a:chOff x="0" y="-19050"/>
              <a:chExt cx="4816593" cy="367478"/>
            </a:xfrm>
          </p:grpSpPr>
          <p:sp>
            <p:nvSpPr>
              <p:cNvPr id="11" name="Freeform 14">
                <a:extLst>
                  <a:ext uri="{FF2B5EF4-FFF2-40B4-BE49-F238E27FC236}">
                    <a16:creationId xmlns:a16="http://schemas.microsoft.com/office/drawing/2014/main" id="{07EE7E0D-039C-2DB5-D0CB-93B5B5175B51}"/>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20" name="TextBox 15">
                <a:extLst>
                  <a:ext uri="{FF2B5EF4-FFF2-40B4-BE49-F238E27FC236}">
                    <a16:creationId xmlns:a16="http://schemas.microsoft.com/office/drawing/2014/main" id="{C5CF35CA-AA0C-186A-14ED-2AF47E729645}"/>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6" name="Freeform 16">
              <a:extLst>
                <a:ext uri="{FF2B5EF4-FFF2-40B4-BE49-F238E27FC236}">
                  <a16:creationId xmlns:a16="http://schemas.microsoft.com/office/drawing/2014/main" id="{E6D7977C-97D8-8C5C-B2A8-3EA61315174E}"/>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sz="1200"/>
            </a:p>
          </p:txBody>
        </p:sp>
        <p:sp>
          <p:nvSpPr>
            <p:cNvPr id="7" name="AutoShape 17">
              <a:extLst>
                <a:ext uri="{FF2B5EF4-FFF2-40B4-BE49-F238E27FC236}">
                  <a16:creationId xmlns:a16="http://schemas.microsoft.com/office/drawing/2014/main" id="{547B3FCD-E3D7-15E9-F19D-8C4D0E2C5208}"/>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8" name="TextBox 18">
              <a:extLst>
                <a:ext uri="{FF2B5EF4-FFF2-40B4-BE49-F238E27FC236}">
                  <a16:creationId xmlns:a16="http://schemas.microsoft.com/office/drawing/2014/main" id="{E08B5786-9A86-3A39-77FB-258B240F45BD}"/>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9" name="TextBox 19">
              <a:extLst>
                <a:ext uri="{FF2B5EF4-FFF2-40B4-BE49-F238E27FC236}">
                  <a16:creationId xmlns:a16="http://schemas.microsoft.com/office/drawing/2014/main" id="{24DA43FD-8FD2-1E00-16EF-C86EB4A8C6BD}"/>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Tree>
    <p:extLst>
      <p:ext uri="{BB962C8B-B14F-4D97-AF65-F5344CB8AC3E}">
        <p14:creationId xmlns:p14="http://schemas.microsoft.com/office/powerpoint/2010/main" val="139358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1197890">
            <a:off x="1543965" y="4428962"/>
            <a:ext cx="1045045" cy="1019361"/>
          </a:xfrm>
          <a:custGeom>
            <a:avLst/>
            <a:gdLst/>
            <a:ahLst/>
            <a:cxnLst/>
            <a:rect l="l" t="t" r="r" b="b"/>
            <a:pathLst>
              <a:path w="1567568" h="1529041">
                <a:moveTo>
                  <a:pt x="0" y="0"/>
                </a:moveTo>
                <a:lnTo>
                  <a:pt x="1567568" y="0"/>
                </a:lnTo>
                <a:lnTo>
                  <a:pt x="1567568" y="1529041"/>
                </a:lnTo>
                <a:lnTo>
                  <a:pt x="0" y="15290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6" name="AutoShape 6"/>
          <p:cNvSpPr/>
          <p:nvPr/>
        </p:nvSpPr>
        <p:spPr>
          <a:xfrm rot="5400000">
            <a:off x="6275585" y="4544428"/>
            <a:ext cx="432651" cy="4886"/>
          </a:xfrm>
          <a:prstGeom prst="line">
            <a:avLst/>
          </a:prstGeom>
          <a:ln w="38100" cap="flat">
            <a:solidFill>
              <a:srgbClr val="3DAA73"/>
            </a:solidFill>
            <a:prstDash val="solid"/>
            <a:headEnd type="none" w="sm" len="sm"/>
            <a:tailEnd type="none" w="sm" len="sm"/>
          </a:ln>
        </p:spPr>
        <p:txBody>
          <a:bodyPr/>
          <a:lstStyle/>
          <a:p>
            <a:endParaRPr lang="en-AU" sz="1200"/>
          </a:p>
        </p:txBody>
      </p:sp>
      <p:sp>
        <p:nvSpPr>
          <p:cNvPr id="7" name="AutoShape 7"/>
          <p:cNvSpPr/>
          <p:nvPr/>
        </p:nvSpPr>
        <p:spPr>
          <a:xfrm flipV="1">
            <a:off x="6489468" y="4343400"/>
            <a:ext cx="825733" cy="0"/>
          </a:xfrm>
          <a:prstGeom prst="line">
            <a:avLst/>
          </a:prstGeom>
          <a:ln w="38100" cap="flat">
            <a:solidFill>
              <a:srgbClr val="3DAA73"/>
            </a:solidFill>
            <a:prstDash val="solid"/>
            <a:headEnd type="none" w="sm" len="sm"/>
            <a:tailEnd type="none" w="sm" len="sm"/>
          </a:ln>
        </p:spPr>
        <p:txBody>
          <a:bodyPr/>
          <a:lstStyle/>
          <a:p>
            <a:endParaRPr lang="en-AU" sz="1200"/>
          </a:p>
        </p:txBody>
      </p:sp>
      <p:sp>
        <p:nvSpPr>
          <p:cNvPr id="8" name="AutoShape 8"/>
          <p:cNvSpPr/>
          <p:nvPr/>
        </p:nvSpPr>
        <p:spPr>
          <a:xfrm rot="-10800000">
            <a:off x="5517217" y="4735780"/>
            <a:ext cx="977137" cy="20537"/>
          </a:xfrm>
          <a:prstGeom prst="line">
            <a:avLst/>
          </a:prstGeom>
          <a:ln w="38100" cap="flat">
            <a:solidFill>
              <a:srgbClr val="3DAA73"/>
            </a:solidFill>
            <a:prstDash val="solid"/>
            <a:headEnd type="none" w="sm" len="sm"/>
            <a:tailEnd type="triangle" w="lg" len="med"/>
          </a:ln>
        </p:spPr>
        <p:txBody>
          <a:bodyPr/>
          <a:lstStyle/>
          <a:p>
            <a:endParaRPr lang="en-AU" sz="1200"/>
          </a:p>
        </p:txBody>
      </p:sp>
      <p:sp>
        <p:nvSpPr>
          <p:cNvPr id="9" name="TextBox 9"/>
          <p:cNvSpPr txBox="1"/>
          <p:nvPr/>
        </p:nvSpPr>
        <p:spPr>
          <a:xfrm>
            <a:off x="378784" y="345141"/>
            <a:ext cx="10289217" cy="684162"/>
          </a:xfrm>
          <a:prstGeom prst="rect">
            <a:avLst/>
          </a:prstGeom>
        </p:spPr>
        <p:txBody>
          <a:bodyPr wrap="square" lIns="0" tIns="0" rIns="0" bIns="0" rtlCol="0" anchor="t">
            <a:spAutoFit/>
          </a:bodyPr>
          <a:lstStyle/>
          <a:p>
            <a:pPr>
              <a:lnSpc>
                <a:spcPts val="5600"/>
              </a:lnSpc>
              <a:spcBef>
                <a:spcPct val="0"/>
              </a:spcBef>
            </a:pPr>
            <a:r>
              <a:rPr lang="en-US" sz="4267" b="1">
                <a:solidFill>
                  <a:srgbClr val="3DAA73"/>
                </a:solidFill>
                <a:latin typeface="Arial Bold"/>
                <a:cs typeface="Arial Bold"/>
                <a:sym typeface="Arial Bold"/>
              </a:rPr>
              <a:t>CDIS Processes – receiving a request</a:t>
            </a:r>
            <a:endParaRPr lang="en-US" sz="4400"/>
          </a:p>
        </p:txBody>
      </p:sp>
      <p:grpSp>
        <p:nvGrpSpPr>
          <p:cNvPr id="10" name="Group 10"/>
          <p:cNvGrpSpPr/>
          <p:nvPr/>
        </p:nvGrpSpPr>
        <p:grpSpPr>
          <a:xfrm>
            <a:off x="0" y="5974543"/>
            <a:ext cx="12192001" cy="988691"/>
            <a:chOff x="0" y="-96441"/>
            <a:chExt cx="24384000" cy="1977379"/>
          </a:xfrm>
        </p:grpSpPr>
        <p:sp>
          <p:nvSpPr>
            <p:cNvPr id="13" name="TextBox 13"/>
            <p:cNvSpPr txBox="1"/>
            <p:nvPr/>
          </p:nvSpPr>
          <p:spPr>
            <a:xfrm>
              <a:off x="0" y="-96441"/>
              <a:ext cx="24384000" cy="1860359"/>
            </a:xfrm>
            <a:prstGeom prst="rect">
              <a:avLst/>
            </a:prstGeom>
          </p:spPr>
          <p:txBody>
            <a:bodyPr lIns="33867" tIns="33867" rIns="33867" bIns="33867" rtlCol="0" anchor="ctr"/>
            <a:lstStyle/>
            <a:p>
              <a:pPr algn="ctr">
                <a:lnSpc>
                  <a:spcPts val="1646"/>
                </a:lnSpc>
              </a:pPr>
              <a:endParaRPr sz="1200"/>
            </a:p>
          </p:txBody>
        </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5"/>
              <a:stretch>
                <a:fillRect/>
              </a:stretch>
            </a:blipFill>
          </p:spPr>
          <p:txBody>
            <a:bodyPr/>
            <a:lstStyle/>
            <a:p>
              <a:endParaRPr lang="en-AU" sz="1200"/>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6" name="TextBox 16"/>
            <p:cNvSpPr txBox="1"/>
            <p:nvPr/>
          </p:nvSpPr>
          <p:spPr>
            <a:xfrm>
              <a:off x="757568" y="637696"/>
              <a:ext cx="523036" cy="381772"/>
            </a:xfrm>
            <a:prstGeom prst="rect">
              <a:avLst/>
            </a:prstGeom>
          </p:spPr>
          <p:txBody>
            <a:bodyPr wrap="square" lIns="0" tIns="0" rIns="0" bIns="0" rtlCol="0" anchor="t">
              <a:spAutoFit/>
            </a:bodyPr>
            <a:lstStyle/>
            <a:p>
              <a:pPr algn="ctr">
                <a:lnSpc>
                  <a:spcPts val="1646"/>
                </a:lnSpc>
                <a:spcBef>
                  <a:spcPct val="0"/>
                </a:spcBef>
              </a:pPr>
              <a:r>
                <a:rPr lang="en-US" sz="1266">
                  <a:solidFill>
                    <a:srgbClr val="FFFFFF"/>
                  </a:solidFill>
                  <a:latin typeface="Arial"/>
                  <a:ea typeface="Arial"/>
                  <a:cs typeface="Arial"/>
                  <a:sym typeface="Arial"/>
                </a:rPr>
                <a:t>26</a:t>
              </a:r>
            </a:p>
          </p:txBody>
        </p:sp>
        <p:sp>
          <p:nvSpPr>
            <p:cNvPr id="17" name="TextBox 17"/>
            <p:cNvSpPr txBox="1"/>
            <p:nvPr/>
          </p:nvSpPr>
          <p:spPr>
            <a:xfrm>
              <a:off x="2345912" y="637696"/>
              <a:ext cx="12968336" cy="769828"/>
            </a:xfrm>
            <a:prstGeom prst="rect">
              <a:avLst/>
            </a:prstGeom>
          </p:spPr>
          <p:txBody>
            <a:bodyPr lIns="0" tIns="0" rIns="0" bIns="0" rtlCol="0" anchor="t">
              <a:spAutoFit/>
            </a:bodyPr>
            <a:lstStyle/>
            <a:p>
              <a:r>
                <a:rPr lang="en-US" sz="1267">
                  <a:solidFill>
                    <a:srgbClr val="FFFFFF"/>
                  </a:solidFill>
                  <a:latin typeface="Arial"/>
                  <a:ea typeface="Arial"/>
                  <a:cs typeface="Arial"/>
                  <a:sym typeface="Arial"/>
                </a:rPr>
                <a:t>Gippsland Region PD Day</a:t>
              </a:r>
              <a:endParaRPr lang="en-US" sz="1267">
                <a:solidFill>
                  <a:srgbClr val="000000"/>
                </a:solidFill>
                <a:latin typeface="Arial"/>
                <a:ea typeface="Arial"/>
                <a:cs typeface="Arial"/>
                <a:sym typeface="Arial"/>
              </a:endParaRPr>
            </a:p>
            <a:p>
              <a:pPr>
                <a:lnSpc>
                  <a:spcPts val="1646"/>
                </a:lnSpc>
                <a:spcBef>
                  <a:spcPct val="0"/>
                </a:spcBef>
              </a:pPr>
              <a:endParaRPr lang="en-US" sz="1233">
                <a:solidFill>
                  <a:srgbClr val="FFFFFF"/>
                </a:solidFill>
                <a:latin typeface="Arial"/>
                <a:ea typeface="Arial"/>
                <a:cs typeface="Arial"/>
              </a:endParaRPr>
            </a:p>
          </p:txBody>
        </p:sp>
      </p:grpSp>
      <p:pic>
        <p:nvPicPr>
          <p:cNvPr id="19" name="Picture 18">
            <a:extLst>
              <a:ext uri="{FF2B5EF4-FFF2-40B4-BE49-F238E27FC236}">
                <a16:creationId xmlns:a16="http://schemas.microsoft.com/office/drawing/2014/main" id="{0E19579A-B679-4F00-1DBA-267ADB136200}"/>
              </a:ext>
            </a:extLst>
          </p:cNvPr>
          <p:cNvPicPr>
            <a:picLocks noChangeAspect="1"/>
          </p:cNvPicPr>
          <p:nvPr/>
        </p:nvPicPr>
        <p:blipFill>
          <a:blip r:embed="rId6"/>
          <a:stretch>
            <a:fillRect/>
          </a:stretch>
        </p:blipFill>
        <p:spPr>
          <a:xfrm rot="20975249">
            <a:off x="2445136" y="1456180"/>
            <a:ext cx="2674089" cy="3810109"/>
          </a:xfrm>
          <a:prstGeom prst="rect">
            <a:avLst/>
          </a:prstGeom>
          <a:ln w="38100">
            <a:solidFill>
              <a:schemeClr val="tx1"/>
            </a:solidFill>
          </a:ln>
        </p:spPr>
      </p:pic>
      <p:sp>
        <p:nvSpPr>
          <p:cNvPr id="21" name="TextBox 20">
            <a:extLst>
              <a:ext uri="{FF2B5EF4-FFF2-40B4-BE49-F238E27FC236}">
                <a16:creationId xmlns:a16="http://schemas.microsoft.com/office/drawing/2014/main" id="{1E464DFD-181C-3615-15DF-584F4AE1A5C4}"/>
              </a:ext>
            </a:extLst>
          </p:cNvPr>
          <p:cNvSpPr txBox="1"/>
          <p:nvPr/>
        </p:nvSpPr>
        <p:spPr>
          <a:xfrm>
            <a:off x="7466604" y="1756748"/>
            <a:ext cx="4318421" cy="3786229"/>
          </a:xfrm>
          <a:prstGeom prst="rect">
            <a:avLst/>
          </a:prstGeom>
          <a:noFill/>
        </p:spPr>
        <p:txBody>
          <a:bodyPr wrap="square">
            <a:spAutoFit/>
          </a:bodyPr>
          <a:lstStyle/>
          <a:p>
            <a:r>
              <a:rPr lang="en-AU" sz="2667"/>
              <a:t>Place IS request in the appropriate CDIS record – </a:t>
            </a:r>
            <a:r>
              <a:rPr lang="en-AU" sz="2667" err="1"/>
              <a:t>ie</a:t>
            </a:r>
            <a:r>
              <a:rPr lang="en-AU" sz="2667"/>
              <a:t> for the safety of the child place in the child’s CDIS record.</a:t>
            </a:r>
          </a:p>
          <a:p>
            <a:endParaRPr lang="en-AU" sz="2667"/>
          </a:p>
          <a:p>
            <a:r>
              <a:rPr lang="en-AU" sz="2667"/>
              <a:t>Process as per 2019-20 process guide</a:t>
            </a:r>
          </a:p>
          <a:p>
            <a:r>
              <a:rPr lang="en-AU" sz="2667"/>
              <a:t>Found </a:t>
            </a:r>
            <a:r>
              <a:rPr lang="en-AU" sz="2667">
                <a:hlinkClick r:id="rId7"/>
              </a:rPr>
              <a:t>here</a:t>
            </a:r>
            <a:endParaRPr lang="en-AU" sz="2667"/>
          </a:p>
        </p:txBody>
      </p:sp>
      <p:grpSp>
        <p:nvGrpSpPr>
          <p:cNvPr id="2" name="Group 12">
            <a:extLst>
              <a:ext uri="{FF2B5EF4-FFF2-40B4-BE49-F238E27FC236}">
                <a16:creationId xmlns:a16="http://schemas.microsoft.com/office/drawing/2014/main" id="{355674A7-0354-C579-48E6-F57DF6C87242}"/>
              </a:ext>
            </a:extLst>
          </p:cNvPr>
          <p:cNvGrpSpPr/>
          <p:nvPr/>
        </p:nvGrpSpPr>
        <p:grpSpPr>
          <a:xfrm>
            <a:off x="0" y="5974543"/>
            <a:ext cx="12192000" cy="988690"/>
            <a:chOff x="0" y="-96441"/>
            <a:chExt cx="24384000" cy="1977379"/>
          </a:xfrm>
        </p:grpSpPr>
        <p:grpSp>
          <p:nvGrpSpPr>
            <p:cNvPr id="3" name="Group 13">
              <a:extLst>
                <a:ext uri="{FF2B5EF4-FFF2-40B4-BE49-F238E27FC236}">
                  <a16:creationId xmlns:a16="http://schemas.microsoft.com/office/drawing/2014/main" id="{48554C6B-FA7D-DB06-5BA0-775D48A4C9AF}"/>
                </a:ext>
              </a:extLst>
            </p:cNvPr>
            <p:cNvGrpSpPr/>
            <p:nvPr/>
          </p:nvGrpSpPr>
          <p:grpSpPr>
            <a:xfrm>
              <a:off x="0" y="-96441"/>
              <a:ext cx="24384000" cy="1860360"/>
              <a:chOff x="0" y="-19050"/>
              <a:chExt cx="4816593" cy="367478"/>
            </a:xfrm>
          </p:grpSpPr>
          <p:sp>
            <p:nvSpPr>
              <p:cNvPr id="23" name="Freeform 14">
                <a:extLst>
                  <a:ext uri="{FF2B5EF4-FFF2-40B4-BE49-F238E27FC236}">
                    <a16:creationId xmlns:a16="http://schemas.microsoft.com/office/drawing/2014/main" id="{A67B10B2-3958-E88F-3191-7272D8A26FEE}"/>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24" name="TextBox 15">
                <a:extLst>
                  <a:ext uri="{FF2B5EF4-FFF2-40B4-BE49-F238E27FC236}">
                    <a16:creationId xmlns:a16="http://schemas.microsoft.com/office/drawing/2014/main" id="{DC96C672-7AB3-C2F6-3102-97D0F91B4B03}"/>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5" name="Freeform 16">
              <a:extLst>
                <a:ext uri="{FF2B5EF4-FFF2-40B4-BE49-F238E27FC236}">
                  <a16:creationId xmlns:a16="http://schemas.microsoft.com/office/drawing/2014/main" id="{44B6F9BF-FD8E-B0FF-5D0A-CA1EADFD7831}"/>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5"/>
              <a:stretch>
                <a:fillRect/>
              </a:stretch>
            </a:blipFill>
          </p:spPr>
          <p:txBody>
            <a:bodyPr/>
            <a:lstStyle/>
            <a:p>
              <a:endParaRPr lang="en-AU" sz="1200"/>
            </a:p>
          </p:txBody>
        </p:sp>
        <p:sp>
          <p:nvSpPr>
            <p:cNvPr id="18" name="AutoShape 17">
              <a:extLst>
                <a:ext uri="{FF2B5EF4-FFF2-40B4-BE49-F238E27FC236}">
                  <a16:creationId xmlns:a16="http://schemas.microsoft.com/office/drawing/2014/main" id="{4BE10334-50A2-B801-86D0-D9503ACAA40E}"/>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20" name="TextBox 18">
              <a:extLst>
                <a:ext uri="{FF2B5EF4-FFF2-40B4-BE49-F238E27FC236}">
                  <a16:creationId xmlns:a16="http://schemas.microsoft.com/office/drawing/2014/main" id="{14315148-4048-2E46-4C73-5DDA379F5852}"/>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22" name="TextBox 19">
              <a:extLst>
                <a:ext uri="{FF2B5EF4-FFF2-40B4-BE49-F238E27FC236}">
                  <a16:creationId xmlns:a16="http://schemas.microsoft.com/office/drawing/2014/main" id="{68FB8F04-6CD8-B114-F517-8D11140DEFD8}"/>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
        <p:nvSpPr>
          <p:cNvPr id="25" name="Oval 24">
            <a:extLst>
              <a:ext uri="{FF2B5EF4-FFF2-40B4-BE49-F238E27FC236}">
                <a16:creationId xmlns:a16="http://schemas.microsoft.com/office/drawing/2014/main" id="{6D0A0E29-C68E-AD87-F01A-86A52897DE36}"/>
              </a:ext>
            </a:extLst>
          </p:cNvPr>
          <p:cNvSpPr/>
          <p:nvPr/>
        </p:nvSpPr>
        <p:spPr>
          <a:xfrm>
            <a:off x="-56931" y="2406229"/>
            <a:ext cx="2334466" cy="154423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Clinical slide</a:t>
            </a:r>
            <a:endParaRPr lang="en-AU">
              <a:solidFill>
                <a:schemeClr val="tx1"/>
              </a:solidFill>
            </a:endParaRPr>
          </a:p>
        </p:txBody>
      </p:sp>
    </p:spTree>
    <p:extLst>
      <p:ext uri="{BB962C8B-B14F-4D97-AF65-F5344CB8AC3E}">
        <p14:creationId xmlns:p14="http://schemas.microsoft.com/office/powerpoint/2010/main" val="1745066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226057F-5265-DFB7-FD93-0EED66DAD776}"/>
              </a:ext>
            </a:extLst>
          </p:cNvPr>
          <p:cNvSpPr txBox="1">
            <a:spLocks/>
          </p:cNvSpPr>
          <p:nvPr/>
        </p:nvSpPr>
        <p:spPr>
          <a:xfrm>
            <a:off x="1172955" y="1929303"/>
            <a:ext cx="9550400" cy="3873347"/>
          </a:xfrm>
          <a:prstGeom prst="rect">
            <a:avLst/>
          </a:prstGeom>
        </p:spPr>
        <p:txBody>
          <a:bodyPr vert="horz" lIns="60960" tIns="30480" rIns="60960" bIns="304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AU" sz="1600">
                <a:solidFill>
                  <a:sysClr val="windowText" lastClr="000000"/>
                </a:solidFill>
                <a:latin typeface="Arial" panose="020B0604020202020204" pitchFamily="34" charset="0"/>
                <a:cs typeface="Arial" panose="020B0604020202020204" pitchFamily="34" charset="0"/>
              </a:rPr>
              <a:t>Alternatively the agency can be selected from the drop down box. This appears to be the more common method of recording IFS requests:</a:t>
            </a:r>
          </a:p>
          <a:p>
            <a:pPr marL="0" indent="0" defTabSz="609630">
              <a:spcBef>
                <a:spcPts val="667"/>
              </a:spcBef>
              <a:buNone/>
              <a:defRPr/>
            </a:pPr>
            <a:endParaRPr lang="en-AU" sz="1600">
              <a:solidFill>
                <a:sysClr val="windowText" lastClr="000000"/>
              </a:solidFill>
              <a:latin typeface="Arial" panose="020B0604020202020204" pitchFamily="34" charset="0"/>
              <a:cs typeface="Arial" panose="020B0604020202020204" pitchFamily="34" charset="0"/>
            </a:endParaRPr>
          </a:p>
          <a:p>
            <a:pPr marL="0" indent="0" defTabSz="609630">
              <a:spcBef>
                <a:spcPts val="667"/>
              </a:spcBef>
              <a:buNone/>
              <a:defRPr/>
            </a:pPr>
            <a:endParaRPr lang="en-AU" sz="1600">
              <a:solidFill>
                <a:sysClr val="windowText" lastClr="000000"/>
              </a:solidFill>
              <a:latin typeface="Arial" panose="020B0604020202020204" pitchFamily="34" charset="0"/>
              <a:cs typeface="Arial" panose="020B0604020202020204" pitchFamily="34" charset="0"/>
            </a:endParaRPr>
          </a:p>
          <a:p>
            <a:pPr marL="0" indent="0" defTabSz="609630">
              <a:spcBef>
                <a:spcPts val="667"/>
              </a:spcBef>
              <a:buNone/>
              <a:defRPr/>
            </a:pPr>
            <a:endParaRPr lang="en-AU" sz="1600">
              <a:solidFill>
                <a:sysClr val="windowText" lastClr="000000"/>
              </a:solidFill>
              <a:latin typeface="Arial" panose="020B0604020202020204" pitchFamily="34" charset="0"/>
              <a:cs typeface="Arial" panose="020B0604020202020204" pitchFamily="34" charset="0"/>
            </a:endParaRPr>
          </a:p>
          <a:p>
            <a:pPr marL="0" indent="0" defTabSz="609630">
              <a:spcBef>
                <a:spcPts val="667"/>
              </a:spcBef>
              <a:buNone/>
              <a:defRPr/>
            </a:pPr>
            <a:endParaRPr lang="en-AU" sz="1600">
              <a:solidFill>
                <a:sysClr val="windowText" lastClr="000000"/>
              </a:solidFill>
              <a:latin typeface="Arial" panose="020B0604020202020204" pitchFamily="34" charset="0"/>
              <a:cs typeface="Arial" panose="020B0604020202020204" pitchFamily="34" charset="0"/>
            </a:endParaRPr>
          </a:p>
          <a:p>
            <a:pPr marL="0" indent="0" defTabSz="609630">
              <a:spcBef>
                <a:spcPts val="667"/>
              </a:spcBef>
              <a:buNone/>
              <a:defRPr/>
            </a:pPr>
            <a:endParaRPr lang="en-AU" sz="1600">
              <a:solidFill>
                <a:sysClr val="windowText" lastClr="000000"/>
              </a:solidFill>
              <a:highlight>
                <a:srgbClr val="D7EBEB"/>
              </a:highlight>
              <a:latin typeface="Arial" panose="020B0604020202020204" pitchFamily="34" charset="0"/>
              <a:cs typeface="Arial" panose="020B0604020202020204" pitchFamily="34" charset="0"/>
            </a:endParaRPr>
          </a:p>
          <a:p>
            <a:pPr marL="0" indent="0" defTabSz="609630">
              <a:spcBef>
                <a:spcPts val="667"/>
              </a:spcBef>
              <a:buNone/>
              <a:defRPr/>
            </a:pPr>
            <a:endParaRPr lang="en-AU" sz="1600">
              <a:solidFill>
                <a:sysClr val="windowText" lastClr="000000"/>
              </a:solidFill>
              <a:latin typeface="Arial" panose="020B0604020202020204" pitchFamily="34" charset="0"/>
              <a:cs typeface="Arial" panose="020B0604020202020204" pitchFamily="34" charset="0"/>
            </a:endParaRPr>
          </a:p>
          <a:p>
            <a:pPr marL="0" indent="0" defTabSz="609630">
              <a:spcBef>
                <a:spcPts val="667"/>
              </a:spcBef>
              <a:buNone/>
              <a:defRPr/>
            </a:pPr>
            <a:endParaRPr lang="en-AU" sz="1600">
              <a:solidFill>
                <a:sysClr val="windowText" lastClr="000000"/>
              </a:solidFill>
              <a:latin typeface="Arial" panose="020B0604020202020204" pitchFamily="34" charset="0"/>
              <a:cs typeface="Arial" panose="020B0604020202020204" pitchFamily="34" charset="0"/>
            </a:endParaRPr>
          </a:p>
          <a:p>
            <a:pPr marL="0" indent="0" defTabSz="609630">
              <a:spcBef>
                <a:spcPts val="667"/>
              </a:spcBef>
              <a:buNone/>
              <a:defRPr/>
            </a:pPr>
            <a:endParaRPr lang="en-AU" sz="1600">
              <a:solidFill>
                <a:sysClr val="windowText" lastClr="000000"/>
              </a:solidFill>
              <a:latin typeface="Arial" panose="020B0604020202020204" pitchFamily="34" charset="0"/>
              <a:cs typeface="Arial" panose="020B0604020202020204" pitchFamily="34" charset="0"/>
            </a:endParaRPr>
          </a:p>
          <a:p>
            <a:pPr marL="0" indent="0" defTabSz="609630">
              <a:spcBef>
                <a:spcPts val="667"/>
              </a:spcBef>
              <a:buNone/>
              <a:defRPr/>
            </a:pPr>
            <a:endParaRPr lang="en-AU" sz="1600">
              <a:solidFill>
                <a:sysClr val="windowText" lastClr="000000"/>
              </a:solidFill>
              <a:latin typeface="Arial" panose="020B0604020202020204" pitchFamily="34" charset="0"/>
              <a:cs typeface="Arial" panose="020B0604020202020204" pitchFamily="34" charset="0"/>
            </a:endParaRPr>
          </a:p>
          <a:p>
            <a:pPr marL="0" indent="0" defTabSz="609630">
              <a:spcBef>
                <a:spcPts val="667"/>
              </a:spcBef>
              <a:buNone/>
              <a:defRPr/>
            </a:pPr>
            <a:endParaRPr lang="en-AU" sz="1600">
              <a:solidFill>
                <a:sysClr val="windowText" lastClr="000000"/>
              </a:solidFill>
              <a:latin typeface="Arial" panose="020B0604020202020204" pitchFamily="34" charset="0"/>
              <a:cs typeface="Arial" panose="020B0604020202020204" pitchFamily="34" charset="0"/>
            </a:endParaRPr>
          </a:p>
          <a:p>
            <a:pPr marL="0" indent="0" defTabSz="609630">
              <a:spcBef>
                <a:spcPts val="667"/>
              </a:spcBef>
              <a:buNone/>
              <a:defRPr/>
            </a:pPr>
            <a:r>
              <a:rPr lang="en-AU" sz="1600">
                <a:solidFill>
                  <a:sysClr val="windowText" lastClr="000000"/>
                </a:solidFill>
                <a:latin typeface="Arial" panose="020B0604020202020204" pitchFamily="34" charset="0"/>
                <a:cs typeface="Arial" panose="020B0604020202020204" pitchFamily="34" charset="0"/>
              </a:rPr>
              <a:t>Paste email into notes</a:t>
            </a:r>
          </a:p>
          <a:p>
            <a:pPr marL="152408" indent="-152408" defTabSz="609630">
              <a:spcBef>
                <a:spcPts val="667"/>
              </a:spcBef>
              <a:defRPr/>
            </a:pPr>
            <a:endParaRPr lang="en-AU" sz="1600">
              <a:solidFill>
                <a:sysClr val="windowText" lastClr="000000"/>
              </a:solidFill>
              <a:latin typeface="Arial" panose="020B0604020202020204" pitchFamily="34" charset="0"/>
              <a:cs typeface="Arial" panose="020B0604020202020204" pitchFamily="34" charset="0"/>
            </a:endParaRPr>
          </a:p>
          <a:p>
            <a:pPr marL="152408" indent="-152408" defTabSz="609630">
              <a:spcBef>
                <a:spcPts val="667"/>
              </a:spcBef>
              <a:defRPr/>
            </a:pPr>
            <a:endParaRPr lang="en-AU" sz="1600">
              <a:solidFill>
                <a:sysClr val="windowText" lastClr="000000"/>
              </a:solidFill>
              <a:latin typeface="Arial" panose="020B0604020202020204" pitchFamily="34" charset="0"/>
              <a:cs typeface="Arial" panose="020B0604020202020204" pitchFamily="34" charset="0"/>
            </a:endParaRPr>
          </a:p>
          <a:p>
            <a:pPr marL="152408" indent="-152408" defTabSz="609630">
              <a:spcBef>
                <a:spcPts val="667"/>
              </a:spcBef>
              <a:defRPr/>
            </a:pPr>
            <a:endParaRPr lang="en-AU" sz="1600">
              <a:solidFill>
                <a:sysClr val="windowText" lastClr="000000"/>
              </a:solidFill>
              <a:latin typeface="Arial" panose="020B0604020202020204" pitchFamily="34" charset="0"/>
              <a:cs typeface="Arial" panose="020B0604020202020204" pitchFamily="34" charset="0"/>
            </a:endParaRPr>
          </a:p>
          <a:p>
            <a:pPr marL="152408" indent="-152408" defTabSz="609630">
              <a:spcBef>
                <a:spcPts val="667"/>
              </a:spcBef>
              <a:defRPr/>
            </a:pPr>
            <a:endParaRPr lang="en-AU" sz="1600">
              <a:solidFill>
                <a:sysClr val="windowText" lastClr="000000"/>
              </a:solidFill>
              <a:latin typeface="Arial" panose="020B0604020202020204" pitchFamily="34" charset="0"/>
              <a:cs typeface="Arial" panose="020B0604020202020204" pitchFamily="34" charset="0"/>
            </a:endParaRPr>
          </a:p>
          <a:p>
            <a:pPr marL="152408" indent="-152408" defTabSz="609630">
              <a:spcBef>
                <a:spcPts val="667"/>
              </a:spcBef>
              <a:defRPr/>
            </a:pPr>
            <a:endParaRPr lang="en-AU" sz="1600">
              <a:solidFill>
                <a:sysClr val="windowText" lastClr="000000"/>
              </a:solidFill>
              <a:latin typeface="Arial" panose="020B0604020202020204" pitchFamily="34" charset="0"/>
              <a:cs typeface="Arial" panose="020B0604020202020204" pitchFamily="34" charset="0"/>
            </a:endParaRPr>
          </a:p>
          <a:p>
            <a:pPr marL="152408" indent="-152408" defTabSz="609630">
              <a:spcBef>
                <a:spcPts val="667"/>
              </a:spcBef>
              <a:defRPr/>
            </a:pPr>
            <a:endParaRPr lang="en-AU" sz="1600">
              <a:solidFill>
                <a:sysClr val="windowText" lastClr="000000"/>
              </a:solidFill>
              <a:latin typeface="Arial" panose="020B0604020202020204" pitchFamily="34" charset="0"/>
              <a:cs typeface="Arial" panose="020B0604020202020204" pitchFamily="34" charset="0"/>
            </a:endParaRPr>
          </a:p>
          <a:p>
            <a:pPr marL="152408" indent="-152408" defTabSz="609630">
              <a:spcBef>
                <a:spcPts val="667"/>
              </a:spcBef>
              <a:defRPr/>
            </a:pPr>
            <a:endParaRPr lang="en-AU" sz="1600">
              <a:solidFill>
                <a:sysClr val="windowText" lastClr="000000"/>
              </a:solidFill>
              <a:latin typeface="Arial" panose="020B0604020202020204" pitchFamily="34" charset="0"/>
              <a:cs typeface="Arial" panose="020B0604020202020204" pitchFamily="34" charset="0"/>
            </a:endParaRPr>
          </a:p>
          <a:p>
            <a:pPr marL="152408" indent="-152408" defTabSz="609630">
              <a:spcBef>
                <a:spcPts val="667"/>
              </a:spcBef>
              <a:defRPr/>
            </a:pPr>
            <a:r>
              <a:rPr lang="en-AU" sz="1600">
                <a:solidFill>
                  <a:sysClr val="windowText" lastClr="000000"/>
                </a:solidFill>
                <a:latin typeface="Arial" panose="020B0604020202020204" pitchFamily="34" charset="0"/>
                <a:cs typeface="Arial" panose="020B0604020202020204" pitchFamily="34" charset="0"/>
              </a:rPr>
              <a:t>Paste email into the notes</a:t>
            </a:r>
          </a:p>
        </p:txBody>
      </p:sp>
      <p:sp>
        <p:nvSpPr>
          <p:cNvPr id="10" name="TextBox 10"/>
          <p:cNvSpPr txBox="1"/>
          <p:nvPr/>
        </p:nvSpPr>
        <p:spPr>
          <a:xfrm>
            <a:off x="495637" y="203200"/>
            <a:ext cx="11239163" cy="1402307"/>
          </a:xfrm>
          <a:prstGeom prst="rect">
            <a:avLst/>
          </a:prstGeom>
        </p:spPr>
        <p:txBody>
          <a:bodyPr wrap="square" lIns="0" tIns="0" rIns="0" bIns="0" rtlCol="0" anchor="t">
            <a:spAutoFit/>
          </a:bodyPr>
          <a:lstStyle/>
          <a:p>
            <a:pPr>
              <a:lnSpc>
                <a:spcPts val="5600"/>
              </a:lnSpc>
              <a:spcBef>
                <a:spcPct val="0"/>
              </a:spcBef>
            </a:pPr>
            <a:r>
              <a:rPr lang="en-US" sz="4267" b="1">
                <a:solidFill>
                  <a:srgbClr val="3DAA73"/>
                </a:solidFill>
                <a:latin typeface="Arial Bold"/>
                <a:cs typeface="Arial Bold"/>
                <a:sym typeface="Arial Bold"/>
              </a:rPr>
              <a:t>CDIS Processes (</a:t>
            </a:r>
            <a:r>
              <a:rPr lang="en-US" sz="4267" b="1" err="1">
                <a:solidFill>
                  <a:srgbClr val="3DAA73"/>
                </a:solidFill>
                <a:latin typeface="Arial Bold"/>
                <a:cs typeface="Arial Bold"/>
                <a:sym typeface="Arial Bold"/>
              </a:rPr>
              <a:t>cont</a:t>
            </a:r>
            <a:r>
              <a:rPr lang="en-US" sz="4267" b="1">
                <a:solidFill>
                  <a:srgbClr val="3DAA73"/>
                </a:solidFill>
                <a:latin typeface="Arial Bold"/>
                <a:cs typeface="Arial Bold"/>
                <a:sym typeface="Arial Bold"/>
              </a:rPr>
              <a:t>) – receiving a request</a:t>
            </a:r>
            <a:endParaRPr lang="en-US" sz="1200"/>
          </a:p>
        </p:txBody>
      </p:sp>
      <p:sp>
        <p:nvSpPr>
          <p:cNvPr id="2" name="Rectangle 1">
            <a:extLst>
              <a:ext uri="{FF2B5EF4-FFF2-40B4-BE49-F238E27FC236}">
                <a16:creationId xmlns:a16="http://schemas.microsoft.com/office/drawing/2014/main" id="{87396CD6-D117-2136-DB08-6A0E2B567944}"/>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pic>
        <p:nvPicPr>
          <p:cNvPr id="6" name="Picture 5">
            <a:extLst>
              <a:ext uri="{FF2B5EF4-FFF2-40B4-BE49-F238E27FC236}">
                <a16:creationId xmlns:a16="http://schemas.microsoft.com/office/drawing/2014/main" id="{CB7D0188-6257-7D0D-F79A-CABA5E3AA4FD}"/>
              </a:ext>
            </a:extLst>
          </p:cNvPr>
          <p:cNvPicPr>
            <a:picLocks noChangeAspect="1"/>
          </p:cNvPicPr>
          <p:nvPr/>
        </p:nvPicPr>
        <p:blipFill>
          <a:blip r:embed="rId3"/>
          <a:stretch>
            <a:fillRect/>
          </a:stretch>
        </p:blipFill>
        <p:spPr>
          <a:xfrm>
            <a:off x="2133436" y="2514601"/>
            <a:ext cx="7629439" cy="2895675"/>
          </a:xfrm>
          <a:prstGeom prst="rect">
            <a:avLst/>
          </a:prstGeom>
          <a:ln w="28575">
            <a:solidFill>
              <a:schemeClr val="tx1"/>
            </a:solidFill>
          </a:ln>
        </p:spPr>
      </p:pic>
      <p:grpSp>
        <p:nvGrpSpPr>
          <p:cNvPr id="3" name="Group 12">
            <a:extLst>
              <a:ext uri="{FF2B5EF4-FFF2-40B4-BE49-F238E27FC236}">
                <a16:creationId xmlns:a16="http://schemas.microsoft.com/office/drawing/2014/main" id="{E184511E-2C16-C4A3-4A76-09F90866A9F5}"/>
              </a:ext>
            </a:extLst>
          </p:cNvPr>
          <p:cNvGrpSpPr/>
          <p:nvPr/>
        </p:nvGrpSpPr>
        <p:grpSpPr>
          <a:xfrm>
            <a:off x="0" y="5974543"/>
            <a:ext cx="12192000" cy="988690"/>
            <a:chOff x="0" y="-96441"/>
            <a:chExt cx="24384000" cy="1977379"/>
          </a:xfrm>
        </p:grpSpPr>
        <p:grpSp>
          <p:nvGrpSpPr>
            <p:cNvPr id="4" name="Group 13">
              <a:extLst>
                <a:ext uri="{FF2B5EF4-FFF2-40B4-BE49-F238E27FC236}">
                  <a16:creationId xmlns:a16="http://schemas.microsoft.com/office/drawing/2014/main" id="{D76609E9-791C-8BAB-193F-EDD8FCE14A34}"/>
                </a:ext>
              </a:extLst>
            </p:cNvPr>
            <p:cNvGrpSpPr/>
            <p:nvPr/>
          </p:nvGrpSpPr>
          <p:grpSpPr>
            <a:xfrm>
              <a:off x="0" y="-96441"/>
              <a:ext cx="24384000" cy="1860360"/>
              <a:chOff x="0" y="-19050"/>
              <a:chExt cx="4816593" cy="367478"/>
            </a:xfrm>
          </p:grpSpPr>
          <p:sp>
            <p:nvSpPr>
              <p:cNvPr id="20" name="Freeform 14">
                <a:extLst>
                  <a:ext uri="{FF2B5EF4-FFF2-40B4-BE49-F238E27FC236}">
                    <a16:creationId xmlns:a16="http://schemas.microsoft.com/office/drawing/2014/main" id="{0B404C76-A2F9-6E1D-CB75-ADB45B634E31}"/>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21" name="TextBox 15">
                <a:extLst>
                  <a:ext uri="{FF2B5EF4-FFF2-40B4-BE49-F238E27FC236}">
                    <a16:creationId xmlns:a16="http://schemas.microsoft.com/office/drawing/2014/main" id="{26195558-72FB-DC0B-7539-C3D356795E9C}"/>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5" name="Freeform 16">
              <a:extLst>
                <a:ext uri="{FF2B5EF4-FFF2-40B4-BE49-F238E27FC236}">
                  <a16:creationId xmlns:a16="http://schemas.microsoft.com/office/drawing/2014/main" id="{31CC199F-0B07-4DE0-7A57-0FFB6DB922F0}"/>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4"/>
              <a:stretch>
                <a:fillRect/>
              </a:stretch>
            </a:blipFill>
          </p:spPr>
          <p:txBody>
            <a:bodyPr/>
            <a:lstStyle/>
            <a:p>
              <a:endParaRPr lang="en-AU" sz="1200"/>
            </a:p>
          </p:txBody>
        </p:sp>
        <p:sp>
          <p:nvSpPr>
            <p:cNvPr id="8" name="AutoShape 17">
              <a:extLst>
                <a:ext uri="{FF2B5EF4-FFF2-40B4-BE49-F238E27FC236}">
                  <a16:creationId xmlns:a16="http://schemas.microsoft.com/office/drawing/2014/main" id="{2720BCA2-C0BE-8BDE-D984-13324859F0DD}"/>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9" name="TextBox 18">
              <a:extLst>
                <a:ext uri="{FF2B5EF4-FFF2-40B4-BE49-F238E27FC236}">
                  <a16:creationId xmlns:a16="http://schemas.microsoft.com/office/drawing/2014/main" id="{40B01581-D319-538A-7FB6-3B39F2D8D6A3}"/>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1" name="TextBox 19">
              <a:extLst>
                <a:ext uri="{FF2B5EF4-FFF2-40B4-BE49-F238E27FC236}">
                  <a16:creationId xmlns:a16="http://schemas.microsoft.com/office/drawing/2014/main" id="{09657E03-41A0-83CB-FE47-37A693CBA9F3}"/>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Tree>
    <p:extLst>
      <p:ext uri="{BB962C8B-B14F-4D97-AF65-F5344CB8AC3E}">
        <p14:creationId xmlns:p14="http://schemas.microsoft.com/office/powerpoint/2010/main" val="1975538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495637" y="203200"/>
            <a:ext cx="11239163" cy="1402307"/>
          </a:xfrm>
          <a:prstGeom prst="rect">
            <a:avLst/>
          </a:prstGeom>
        </p:spPr>
        <p:txBody>
          <a:bodyPr wrap="square" lIns="0" tIns="0" rIns="0" bIns="0" rtlCol="0" anchor="t">
            <a:spAutoFit/>
          </a:bodyPr>
          <a:lstStyle/>
          <a:p>
            <a:pPr>
              <a:lnSpc>
                <a:spcPts val="5600"/>
              </a:lnSpc>
              <a:spcBef>
                <a:spcPct val="0"/>
              </a:spcBef>
            </a:pPr>
            <a:r>
              <a:rPr lang="en-US" sz="4267" b="1">
                <a:solidFill>
                  <a:srgbClr val="3DAA73"/>
                </a:solidFill>
                <a:latin typeface="Arial Bold"/>
                <a:cs typeface="Arial Bold"/>
                <a:sym typeface="Arial Bold"/>
              </a:rPr>
              <a:t>CDIS Processes (</a:t>
            </a:r>
            <a:r>
              <a:rPr lang="en-US" sz="4267" b="1" err="1">
                <a:solidFill>
                  <a:srgbClr val="3DAA73"/>
                </a:solidFill>
                <a:latin typeface="Arial Bold"/>
                <a:cs typeface="Arial Bold"/>
                <a:sym typeface="Arial Bold"/>
              </a:rPr>
              <a:t>cont</a:t>
            </a:r>
            <a:r>
              <a:rPr lang="en-US" sz="4267" b="1">
                <a:solidFill>
                  <a:srgbClr val="3DAA73"/>
                </a:solidFill>
                <a:latin typeface="Arial Bold"/>
                <a:cs typeface="Arial Bold"/>
                <a:sym typeface="Arial Bold"/>
              </a:rPr>
              <a:t>) – responding to a request</a:t>
            </a:r>
            <a:endParaRPr lang="en-US" sz="1200"/>
          </a:p>
        </p:txBody>
      </p:sp>
      <p:sp>
        <p:nvSpPr>
          <p:cNvPr id="2" name="Rectangle 1">
            <a:extLst>
              <a:ext uri="{FF2B5EF4-FFF2-40B4-BE49-F238E27FC236}">
                <a16:creationId xmlns:a16="http://schemas.microsoft.com/office/drawing/2014/main" id="{87396CD6-D117-2136-DB08-6A0E2B567944}"/>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sp>
        <p:nvSpPr>
          <p:cNvPr id="4" name="TextBox 3">
            <a:extLst>
              <a:ext uri="{FF2B5EF4-FFF2-40B4-BE49-F238E27FC236}">
                <a16:creationId xmlns:a16="http://schemas.microsoft.com/office/drawing/2014/main" id="{577E3C18-35E7-B798-060B-E2897FFBB495}"/>
              </a:ext>
            </a:extLst>
          </p:cNvPr>
          <p:cNvSpPr txBox="1"/>
          <p:nvPr/>
        </p:nvSpPr>
        <p:spPr>
          <a:xfrm>
            <a:off x="557675" y="2057400"/>
            <a:ext cx="6096000" cy="1323439"/>
          </a:xfrm>
          <a:prstGeom prst="rect">
            <a:avLst/>
          </a:prstGeom>
          <a:noFill/>
        </p:spPr>
        <p:txBody>
          <a:bodyPr wrap="square">
            <a:spAutoFit/>
          </a:bodyPr>
          <a:lstStyle/>
          <a:p>
            <a:r>
              <a:rPr lang="en-US" sz="1600">
                <a:latin typeface="Arial" panose="020B0604020202020204" pitchFamily="34" charset="0"/>
                <a:cs typeface="Arial" panose="020B0604020202020204" pitchFamily="34" charset="0"/>
              </a:rPr>
              <a:t>LGA specific method of responding.</a:t>
            </a:r>
          </a:p>
          <a:p>
            <a:r>
              <a:rPr lang="en-US" sz="1600">
                <a:latin typeface="Arial" panose="020B0604020202020204" pitchFamily="34" charset="0"/>
                <a:cs typeface="Arial" panose="020B0604020202020204" pitchFamily="34" charset="0"/>
              </a:rPr>
              <a:t>Copy and paste email here.</a:t>
            </a:r>
          </a:p>
          <a:p>
            <a:r>
              <a:rPr lang="en-US" sz="1600">
                <a:latin typeface="Arial" panose="020B0604020202020204" pitchFamily="34" charset="0"/>
                <a:cs typeface="Arial" panose="020B0604020202020204" pitchFamily="34" charset="0"/>
              </a:rPr>
              <a:t>Use of template is optional.</a:t>
            </a:r>
          </a:p>
          <a:p>
            <a:r>
              <a:rPr lang="en-US" sz="1600">
                <a:latin typeface="Arial" panose="020B0604020202020204" pitchFamily="34" charset="0"/>
                <a:cs typeface="Arial" panose="020B0604020202020204" pitchFamily="34" charset="0"/>
              </a:rPr>
              <a:t>Always attach email.</a:t>
            </a:r>
          </a:p>
          <a:p>
            <a:endParaRPr lang="en-US" sz="16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D6B0373-C6B2-08EB-802F-EE8BE4A11E28}"/>
              </a:ext>
            </a:extLst>
          </p:cNvPr>
          <p:cNvPicPr>
            <a:picLocks noChangeAspect="1"/>
          </p:cNvPicPr>
          <p:nvPr/>
        </p:nvPicPr>
        <p:blipFill>
          <a:blip r:embed="rId3"/>
          <a:stretch>
            <a:fillRect/>
          </a:stretch>
        </p:blipFill>
        <p:spPr>
          <a:xfrm>
            <a:off x="3657601" y="2503411"/>
            <a:ext cx="7807227" cy="3222851"/>
          </a:xfrm>
          <a:prstGeom prst="rect">
            <a:avLst/>
          </a:prstGeom>
          <a:ln w="28575">
            <a:solidFill>
              <a:schemeClr val="tx1"/>
            </a:solidFill>
          </a:ln>
        </p:spPr>
      </p:pic>
      <p:grpSp>
        <p:nvGrpSpPr>
          <p:cNvPr id="3" name="Group 12">
            <a:extLst>
              <a:ext uri="{FF2B5EF4-FFF2-40B4-BE49-F238E27FC236}">
                <a16:creationId xmlns:a16="http://schemas.microsoft.com/office/drawing/2014/main" id="{B57D629F-48D3-791B-EAED-FB8E26B7075C}"/>
              </a:ext>
            </a:extLst>
          </p:cNvPr>
          <p:cNvGrpSpPr/>
          <p:nvPr/>
        </p:nvGrpSpPr>
        <p:grpSpPr>
          <a:xfrm>
            <a:off x="0" y="5974543"/>
            <a:ext cx="12192000" cy="988690"/>
            <a:chOff x="0" y="-96441"/>
            <a:chExt cx="24384000" cy="1977379"/>
          </a:xfrm>
        </p:grpSpPr>
        <p:grpSp>
          <p:nvGrpSpPr>
            <p:cNvPr id="6" name="Group 13">
              <a:extLst>
                <a:ext uri="{FF2B5EF4-FFF2-40B4-BE49-F238E27FC236}">
                  <a16:creationId xmlns:a16="http://schemas.microsoft.com/office/drawing/2014/main" id="{19B5B21D-6463-3870-E69B-0DE07E7526EA}"/>
                </a:ext>
              </a:extLst>
            </p:cNvPr>
            <p:cNvGrpSpPr/>
            <p:nvPr/>
          </p:nvGrpSpPr>
          <p:grpSpPr>
            <a:xfrm>
              <a:off x="0" y="-96441"/>
              <a:ext cx="24384000" cy="1860360"/>
              <a:chOff x="0" y="-19050"/>
              <a:chExt cx="4816593" cy="367478"/>
            </a:xfrm>
          </p:grpSpPr>
          <p:sp>
            <p:nvSpPr>
              <p:cNvPr id="20" name="Freeform 14">
                <a:extLst>
                  <a:ext uri="{FF2B5EF4-FFF2-40B4-BE49-F238E27FC236}">
                    <a16:creationId xmlns:a16="http://schemas.microsoft.com/office/drawing/2014/main" id="{CD243446-F3AC-7DF3-C5EA-BA22B9DB3BD7}"/>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21" name="TextBox 15">
                <a:extLst>
                  <a:ext uri="{FF2B5EF4-FFF2-40B4-BE49-F238E27FC236}">
                    <a16:creationId xmlns:a16="http://schemas.microsoft.com/office/drawing/2014/main" id="{8BC602E5-FC92-3CE4-D8B9-CD606F78038B}"/>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7" name="Freeform 16">
              <a:extLst>
                <a:ext uri="{FF2B5EF4-FFF2-40B4-BE49-F238E27FC236}">
                  <a16:creationId xmlns:a16="http://schemas.microsoft.com/office/drawing/2014/main" id="{6ED90BEA-071E-3D33-3D3A-393E30669188}"/>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4"/>
              <a:stretch>
                <a:fillRect/>
              </a:stretch>
            </a:blipFill>
          </p:spPr>
          <p:txBody>
            <a:bodyPr/>
            <a:lstStyle/>
            <a:p>
              <a:endParaRPr lang="en-AU" sz="1200"/>
            </a:p>
          </p:txBody>
        </p:sp>
        <p:sp>
          <p:nvSpPr>
            <p:cNvPr id="8" name="AutoShape 17">
              <a:extLst>
                <a:ext uri="{FF2B5EF4-FFF2-40B4-BE49-F238E27FC236}">
                  <a16:creationId xmlns:a16="http://schemas.microsoft.com/office/drawing/2014/main" id="{91768D56-FF07-BAFC-6133-18DDBD7F3632}"/>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9" name="TextBox 18">
              <a:extLst>
                <a:ext uri="{FF2B5EF4-FFF2-40B4-BE49-F238E27FC236}">
                  <a16:creationId xmlns:a16="http://schemas.microsoft.com/office/drawing/2014/main" id="{CF631B3D-0993-A8E1-B39C-ADD1E7C867CF}"/>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1" name="TextBox 19">
              <a:extLst>
                <a:ext uri="{FF2B5EF4-FFF2-40B4-BE49-F238E27FC236}">
                  <a16:creationId xmlns:a16="http://schemas.microsoft.com/office/drawing/2014/main" id="{338B5695-A292-9CC1-A4C7-1E2BA3EABCC3}"/>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Tree>
    <p:extLst>
      <p:ext uri="{BB962C8B-B14F-4D97-AF65-F5344CB8AC3E}">
        <p14:creationId xmlns:p14="http://schemas.microsoft.com/office/powerpoint/2010/main" val="783687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495637" y="203200"/>
            <a:ext cx="11239163" cy="684162"/>
          </a:xfrm>
          <a:prstGeom prst="rect">
            <a:avLst/>
          </a:prstGeom>
        </p:spPr>
        <p:txBody>
          <a:bodyPr wrap="square" lIns="0" tIns="0" rIns="0" bIns="0" rtlCol="0" anchor="t">
            <a:spAutoFit/>
          </a:bodyPr>
          <a:lstStyle/>
          <a:p>
            <a:pPr>
              <a:lnSpc>
                <a:spcPts val="5600"/>
              </a:lnSpc>
              <a:spcBef>
                <a:spcPct val="0"/>
              </a:spcBef>
            </a:pPr>
            <a:r>
              <a:rPr lang="en-US" sz="4267" b="1">
                <a:solidFill>
                  <a:srgbClr val="3DAA73"/>
                </a:solidFill>
                <a:latin typeface="Arial Bold"/>
                <a:cs typeface="Arial Bold"/>
                <a:sym typeface="Arial Bold"/>
              </a:rPr>
              <a:t>CDIS Notes View</a:t>
            </a:r>
            <a:endParaRPr lang="en-US" sz="1200"/>
          </a:p>
        </p:txBody>
      </p:sp>
      <p:sp>
        <p:nvSpPr>
          <p:cNvPr id="2" name="Rectangle 1">
            <a:extLst>
              <a:ext uri="{FF2B5EF4-FFF2-40B4-BE49-F238E27FC236}">
                <a16:creationId xmlns:a16="http://schemas.microsoft.com/office/drawing/2014/main" id="{87396CD6-D117-2136-DB08-6A0E2B567944}"/>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pic>
        <p:nvPicPr>
          <p:cNvPr id="3" name="Picture 2">
            <a:extLst>
              <a:ext uri="{FF2B5EF4-FFF2-40B4-BE49-F238E27FC236}">
                <a16:creationId xmlns:a16="http://schemas.microsoft.com/office/drawing/2014/main" id="{7FF0D5F7-485B-A2E4-44BB-044057AA8EE5}"/>
              </a:ext>
            </a:extLst>
          </p:cNvPr>
          <p:cNvPicPr>
            <a:picLocks noChangeAspect="1"/>
          </p:cNvPicPr>
          <p:nvPr/>
        </p:nvPicPr>
        <p:blipFill>
          <a:blip r:embed="rId3"/>
          <a:stretch>
            <a:fillRect/>
          </a:stretch>
        </p:blipFill>
        <p:spPr>
          <a:xfrm>
            <a:off x="1765834" y="1034116"/>
            <a:ext cx="8660327" cy="4615460"/>
          </a:xfrm>
          <a:prstGeom prst="rect">
            <a:avLst/>
          </a:prstGeom>
          <a:ln w="28575">
            <a:solidFill>
              <a:schemeClr val="tx1"/>
            </a:solidFill>
          </a:ln>
        </p:spPr>
      </p:pic>
      <p:grpSp>
        <p:nvGrpSpPr>
          <p:cNvPr id="4" name="Group 12">
            <a:extLst>
              <a:ext uri="{FF2B5EF4-FFF2-40B4-BE49-F238E27FC236}">
                <a16:creationId xmlns:a16="http://schemas.microsoft.com/office/drawing/2014/main" id="{883C6FD3-04EB-9B23-8ECF-4AD58C46C774}"/>
              </a:ext>
            </a:extLst>
          </p:cNvPr>
          <p:cNvGrpSpPr/>
          <p:nvPr/>
        </p:nvGrpSpPr>
        <p:grpSpPr>
          <a:xfrm>
            <a:off x="0" y="5974543"/>
            <a:ext cx="12192000" cy="988690"/>
            <a:chOff x="0" y="-96441"/>
            <a:chExt cx="24384000" cy="1977379"/>
          </a:xfrm>
        </p:grpSpPr>
        <p:grpSp>
          <p:nvGrpSpPr>
            <p:cNvPr id="5" name="Group 13">
              <a:extLst>
                <a:ext uri="{FF2B5EF4-FFF2-40B4-BE49-F238E27FC236}">
                  <a16:creationId xmlns:a16="http://schemas.microsoft.com/office/drawing/2014/main" id="{2CB1E7EB-02AA-20E2-3CF9-054F23215A1A}"/>
                </a:ext>
              </a:extLst>
            </p:cNvPr>
            <p:cNvGrpSpPr/>
            <p:nvPr/>
          </p:nvGrpSpPr>
          <p:grpSpPr>
            <a:xfrm>
              <a:off x="0" y="-96441"/>
              <a:ext cx="24384000" cy="1860360"/>
              <a:chOff x="0" y="-19050"/>
              <a:chExt cx="4816593" cy="367478"/>
            </a:xfrm>
          </p:grpSpPr>
          <p:sp>
            <p:nvSpPr>
              <p:cNvPr id="11" name="Freeform 14">
                <a:extLst>
                  <a:ext uri="{FF2B5EF4-FFF2-40B4-BE49-F238E27FC236}">
                    <a16:creationId xmlns:a16="http://schemas.microsoft.com/office/drawing/2014/main" id="{02F23748-2E31-248E-4A8D-CAE46742A9F4}"/>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20" name="TextBox 15">
                <a:extLst>
                  <a:ext uri="{FF2B5EF4-FFF2-40B4-BE49-F238E27FC236}">
                    <a16:creationId xmlns:a16="http://schemas.microsoft.com/office/drawing/2014/main" id="{E7E20533-A0FA-AF2E-5FBD-011E3C0759DD}"/>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6" name="Freeform 16">
              <a:extLst>
                <a:ext uri="{FF2B5EF4-FFF2-40B4-BE49-F238E27FC236}">
                  <a16:creationId xmlns:a16="http://schemas.microsoft.com/office/drawing/2014/main" id="{7583D3B6-4119-650E-071E-EEA10E2CB989}"/>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4"/>
              <a:stretch>
                <a:fillRect/>
              </a:stretch>
            </a:blipFill>
          </p:spPr>
          <p:txBody>
            <a:bodyPr/>
            <a:lstStyle/>
            <a:p>
              <a:endParaRPr lang="en-AU" sz="1200"/>
            </a:p>
          </p:txBody>
        </p:sp>
        <p:sp>
          <p:nvSpPr>
            <p:cNvPr id="7" name="AutoShape 17">
              <a:extLst>
                <a:ext uri="{FF2B5EF4-FFF2-40B4-BE49-F238E27FC236}">
                  <a16:creationId xmlns:a16="http://schemas.microsoft.com/office/drawing/2014/main" id="{71813D57-9E35-3D0A-9DFC-C873DBB7D5A6}"/>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8" name="TextBox 18">
              <a:extLst>
                <a:ext uri="{FF2B5EF4-FFF2-40B4-BE49-F238E27FC236}">
                  <a16:creationId xmlns:a16="http://schemas.microsoft.com/office/drawing/2014/main" id="{73D2265B-1E56-BE29-E69C-F232E8B9E9E0}"/>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9" name="TextBox 19">
              <a:extLst>
                <a:ext uri="{FF2B5EF4-FFF2-40B4-BE49-F238E27FC236}">
                  <a16:creationId xmlns:a16="http://schemas.microsoft.com/office/drawing/2014/main" id="{437AB1DB-5BE5-E9C5-D81C-772BD948CA5A}"/>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
        <p:nvSpPr>
          <p:cNvPr id="21" name="Oval 20">
            <a:extLst>
              <a:ext uri="{FF2B5EF4-FFF2-40B4-BE49-F238E27FC236}">
                <a16:creationId xmlns:a16="http://schemas.microsoft.com/office/drawing/2014/main" id="{2BC9FCCC-B082-CF96-5E98-7361D3A34C8E}"/>
              </a:ext>
            </a:extLst>
          </p:cNvPr>
          <p:cNvSpPr/>
          <p:nvPr/>
        </p:nvSpPr>
        <p:spPr>
          <a:xfrm>
            <a:off x="297712" y="2134055"/>
            <a:ext cx="2739656" cy="200325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Clinical slide</a:t>
            </a:r>
            <a:endParaRPr lang="en-AU">
              <a:solidFill>
                <a:schemeClr val="tx1"/>
              </a:solidFill>
            </a:endParaRPr>
          </a:p>
        </p:txBody>
      </p:sp>
    </p:spTree>
    <p:extLst>
      <p:ext uri="{BB962C8B-B14F-4D97-AF65-F5344CB8AC3E}">
        <p14:creationId xmlns:p14="http://schemas.microsoft.com/office/powerpoint/2010/main" val="2292161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F48F4C-775A-E781-1C73-1E94BA6BC10C}"/>
              </a:ext>
            </a:extLst>
          </p:cNvPr>
          <p:cNvPicPr>
            <a:picLocks noChangeAspect="1"/>
          </p:cNvPicPr>
          <p:nvPr/>
        </p:nvPicPr>
        <p:blipFill>
          <a:blip r:embed="rId3"/>
          <a:stretch>
            <a:fillRect/>
          </a:stretch>
        </p:blipFill>
        <p:spPr>
          <a:xfrm>
            <a:off x="7365999" y="1584537"/>
            <a:ext cx="4825999" cy="4767854"/>
          </a:xfrm>
          <a:prstGeom prst="rect">
            <a:avLst/>
          </a:prstGeom>
        </p:spPr>
      </p:pic>
      <p:sp>
        <p:nvSpPr>
          <p:cNvPr id="10" name="TextBox 10"/>
          <p:cNvSpPr txBox="1"/>
          <p:nvPr/>
        </p:nvSpPr>
        <p:spPr>
          <a:xfrm>
            <a:off x="495637" y="203200"/>
            <a:ext cx="11239163" cy="684162"/>
          </a:xfrm>
          <a:prstGeom prst="rect">
            <a:avLst/>
          </a:prstGeom>
        </p:spPr>
        <p:txBody>
          <a:bodyPr wrap="square" lIns="0" tIns="0" rIns="0" bIns="0" rtlCol="0" anchor="t">
            <a:spAutoFit/>
          </a:bodyPr>
          <a:lstStyle/>
          <a:p>
            <a:pPr>
              <a:lnSpc>
                <a:spcPts val="5600"/>
              </a:lnSpc>
              <a:spcBef>
                <a:spcPct val="0"/>
              </a:spcBef>
            </a:pPr>
            <a:r>
              <a:rPr lang="en-US" sz="4267" b="1">
                <a:solidFill>
                  <a:srgbClr val="3DAA73"/>
                </a:solidFill>
                <a:latin typeface="Arial Bold"/>
                <a:cs typeface="Arial Bold"/>
                <a:sym typeface="Arial Bold"/>
              </a:rPr>
              <a:t>Process continue</a:t>
            </a:r>
            <a:endParaRPr lang="en-US" sz="1200"/>
          </a:p>
        </p:txBody>
      </p:sp>
      <p:sp>
        <p:nvSpPr>
          <p:cNvPr id="2" name="Rectangle 1">
            <a:extLst>
              <a:ext uri="{FF2B5EF4-FFF2-40B4-BE49-F238E27FC236}">
                <a16:creationId xmlns:a16="http://schemas.microsoft.com/office/drawing/2014/main" id="{87396CD6-D117-2136-DB08-6A0E2B567944}"/>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sp>
        <p:nvSpPr>
          <p:cNvPr id="5" name="TextBox 4">
            <a:extLst>
              <a:ext uri="{FF2B5EF4-FFF2-40B4-BE49-F238E27FC236}">
                <a16:creationId xmlns:a16="http://schemas.microsoft.com/office/drawing/2014/main" id="{57E0A0A6-87E7-B3C9-EF58-970E3C77A154}"/>
              </a:ext>
            </a:extLst>
          </p:cNvPr>
          <p:cNvSpPr txBox="1"/>
          <p:nvPr/>
        </p:nvSpPr>
        <p:spPr>
          <a:xfrm>
            <a:off x="398002" y="1206497"/>
            <a:ext cx="6530016" cy="4499180"/>
          </a:xfrm>
          <a:prstGeom prst="rect">
            <a:avLst/>
          </a:prstGeom>
          <a:noFill/>
        </p:spPr>
        <p:txBody>
          <a:bodyPr wrap="square">
            <a:spAutoFit/>
          </a:bodyPr>
          <a:lstStyle/>
          <a:p>
            <a:r>
              <a:rPr lang="en-AU" sz="1867">
                <a:latin typeface="Arial" panose="020B0604020202020204" pitchFamily="34" charset="0"/>
                <a:cs typeface="Arial" panose="020B0604020202020204" pitchFamily="34" charset="0"/>
              </a:rPr>
              <a:t>Information sharing request to be included in primary caregivers' history also if relevant and appropriate.</a:t>
            </a:r>
          </a:p>
          <a:p>
            <a:endParaRPr lang="en-AU" sz="733">
              <a:latin typeface="Arial" panose="020B0604020202020204" pitchFamily="34" charset="0"/>
              <a:cs typeface="Arial" panose="020B0604020202020204" pitchFamily="34" charset="0"/>
            </a:endParaRPr>
          </a:p>
          <a:p>
            <a:r>
              <a:rPr lang="en-AU" sz="1867">
                <a:latin typeface="Arial" panose="020B0604020202020204" pitchFamily="34" charset="0"/>
                <a:cs typeface="Arial" panose="020B0604020202020204" pitchFamily="34" charset="0"/>
              </a:rPr>
              <a:t>Attach email correspondence</a:t>
            </a:r>
          </a:p>
          <a:p>
            <a:endParaRPr lang="en-AU" sz="700">
              <a:latin typeface="Arial" panose="020B0604020202020204" pitchFamily="34" charset="0"/>
              <a:cs typeface="Arial" panose="020B0604020202020204" pitchFamily="34" charset="0"/>
            </a:endParaRPr>
          </a:p>
          <a:p>
            <a:r>
              <a:rPr lang="en-AU" sz="1867">
                <a:latin typeface="Arial" panose="020B0604020202020204" pitchFamily="34" charset="0"/>
                <a:cs typeface="Arial" panose="020B0604020202020204" pitchFamily="34" charset="0"/>
              </a:rPr>
              <a:t>Adding to the primary caregiver history provides a history of IFS requests and risk.</a:t>
            </a:r>
          </a:p>
          <a:p>
            <a:endParaRPr lang="en-AU" sz="2933">
              <a:latin typeface="Arial" panose="020B0604020202020204" pitchFamily="34" charset="0"/>
              <a:cs typeface="Arial" panose="020B0604020202020204" pitchFamily="34" charset="0"/>
            </a:endParaRPr>
          </a:p>
          <a:p>
            <a:r>
              <a:rPr lang="en-AU" sz="1867">
                <a:latin typeface="Arial" panose="020B0604020202020204" pitchFamily="34" charset="0"/>
                <a:cs typeface="Arial" panose="020B0604020202020204" pitchFamily="34" charset="0"/>
              </a:rPr>
              <a:t>Add flags as required</a:t>
            </a:r>
          </a:p>
          <a:p>
            <a:r>
              <a:rPr lang="en-AU" sz="1867">
                <a:latin typeface="Arial" panose="020B0604020202020204" pitchFamily="34" charset="0"/>
                <a:cs typeface="Arial" panose="020B0604020202020204" pitchFamily="34" charset="0"/>
              </a:rPr>
              <a:t>Follow up appointments as required</a:t>
            </a:r>
          </a:p>
          <a:p>
            <a:endParaRPr lang="en-AU" sz="2933">
              <a:latin typeface="Arial" panose="020B0604020202020204" pitchFamily="34" charset="0"/>
              <a:cs typeface="Arial" panose="020B0604020202020204" pitchFamily="34" charset="0"/>
            </a:endParaRPr>
          </a:p>
          <a:p>
            <a:r>
              <a:rPr lang="en-AU" sz="1867">
                <a:latin typeface="Arial" panose="020B0604020202020204" pitchFamily="34" charset="0"/>
                <a:cs typeface="Arial" panose="020B0604020202020204" pitchFamily="34" charset="0"/>
              </a:rPr>
              <a:t>Unable to pull a report from CDIS to capture the increasing work in this space.</a:t>
            </a:r>
          </a:p>
          <a:p>
            <a:endParaRPr lang="en-AU" sz="800">
              <a:latin typeface="Arial" panose="020B0604020202020204" pitchFamily="34" charset="0"/>
              <a:cs typeface="Arial" panose="020B0604020202020204" pitchFamily="34" charset="0"/>
            </a:endParaRPr>
          </a:p>
          <a:p>
            <a:r>
              <a:rPr lang="en-AU" sz="1867">
                <a:latin typeface="Arial" panose="020B0604020202020204" pitchFamily="34" charset="0"/>
                <a:cs typeface="Arial" panose="020B0604020202020204" pitchFamily="34" charset="0"/>
              </a:rPr>
              <a:t>Some councils are tracking their own IFS requests for data and follow up.</a:t>
            </a:r>
          </a:p>
        </p:txBody>
      </p:sp>
      <p:pic>
        <p:nvPicPr>
          <p:cNvPr id="8" name="Picture 7">
            <a:extLst>
              <a:ext uri="{FF2B5EF4-FFF2-40B4-BE49-F238E27FC236}">
                <a16:creationId xmlns:a16="http://schemas.microsoft.com/office/drawing/2014/main" id="{F492CDEB-D64C-0E83-E8AC-E39E01B12649}"/>
              </a:ext>
            </a:extLst>
          </p:cNvPr>
          <p:cNvPicPr>
            <a:picLocks noChangeAspect="1"/>
          </p:cNvPicPr>
          <p:nvPr/>
        </p:nvPicPr>
        <p:blipFill>
          <a:blip r:embed="rId4"/>
          <a:stretch>
            <a:fillRect/>
          </a:stretch>
        </p:blipFill>
        <p:spPr>
          <a:xfrm>
            <a:off x="7341613" y="1584537"/>
            <a:ext cx="24386" cy="6324132"/>
          </a:xfrm>
          <a:prstGeom prst="rect">
            <a:avLst/>
          </a:prstGeom>
        </p:spPr>
      </p:pic>
      <p:grpSp>
        <p:nvGrpSpPr>
          <p:cNvPr id="3" name="Group 12">
            <a:extLst>
              <a:ext uri="{FF2B5EF4-FFF2-40B4-BE49-F238E27FC236}">
                <a16:creationId xmlns:a16="http://schemas.microsoft.com/office/drawing/2014/main" id="{F8BCC73C-132F-6FBC-B41F-A498807EEAB7}"/>
              </a:ext>
            </a:extLst>
          </p:cNvPr>
          <p:cNvGrpSpPr/>
          <p:nvPr/>
        </p:nvGrpSpPr>
        <p:grpSpPr>
          <a:xfrm>
            <a:off x="19218" y="5953278"/>
            <a:ext cx="12192000" cy="988690"/>
            <a:chOff x="0" y="-96441"/>
            <a:chExt cx="24384000" cy="1977379"/>
          </a:xfrm>
        </p:grpSpPr>
        <p:grpSp>
          <p:nvGrpSpPr>
            <p:cNvPr id="4" name="Group 13">
              <a:extLst>
                <a:ext uri="{FF2B5EF4-FFF2-40B4-BE49-F238E27FC236}">
                  <a16:creationId xmlns:a16="http://schemas.microsoft.com/office/drawing/2014/main" id="{1FD3026B-BDD9-E4FB-E0C9-0E0DC8190E80}"/>
                </a:ext>
              </a:extLst>
            </p:cNvPr>
            <p:cNvGrpSpPr/>
            <p:nvPr/>
          </p:nvGrpSpPr>
          <p:grpSpPr>
            <a:xfrm>
              <a:off x="0" y="-96441"/>
              <a:ext cx="24384000" cy="1860360"/>
              <a:chOff x="0" y="-19050"/>
              <a:chExt cx="4816593" cy="367478"/>
            </a:xfrm>
          </p:grpSpPr>
          <p:sp>
            <p:nvSpPr>
              <p:cNvPr id="21" name="Freeform 14">
                <a:extLst>
                  <a:ext uri="{FF2B5EF4-FFF2-40B4-BE49-F238E27FC236}">
                    <a16:creationId xmlns:a16="http://schemas.microsoft.com/office/drawing/2014/main" id="{DA757975-2999-D22D-13B0-B89879C347F1}"/>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22" name="TextBox 15">
                <a:extLst>
                  <a:ext uri="{FF2B5EF4-FFF2-40B4-BE49-F238E27FC236}">
                    <a16:creationId xmlns:a16="http://schemas.microsoft.com/office/drawing/2014/main" id="{1E9AD49C-3715-A7D2-53AE-9128D62D1C38}"/>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6" name="Freeform 16">
              <a:extLst>
                <a:ext uri="{FF2B5EF4-FFF2-40B4-BE49-F238E27FC236}">
                  <a16:creationId xmlns:a16="http://schemas.microsoft.com/office/drawing/2014/main" id="{7F23C203-A547-425C-BBBE-1C95D3A332C6}"/>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5"/>
              <a:stretch>
                <a:fillRect/>
              </a:stretch>
            </a:blipFill>
          </p:spPr>
          <p:txBody>
            <a:bodyPr/>
            <a:lstStyle/>
            <a:p>
              <a:endParaRPr lang="en-AU" sz="1200"/>
            </a:p>
          </p:txBody>
        </p:sp>
        <p:sp>
          <p:nvSpPr>
            <p:cNvPr id="7" name="AutoShape 17">
              <a:extLst>
                <a:ext uri="{FF2B5EF4-FFF2-40B4-BE49-F238E27FC236}">
                  <a16:creationId xmlns:a16="http://schemas.microsoft.com/office/drawing/2014/main" id="{B550FC34-FFC5-D0DB-ED5F-A9EFFB7F65B0}"/>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9" name="TextBox 18">
              <a:extLst>
                <a:ext uri="{FF2B5EF4-FFF2-40B4-BE49-F238E27FC236}">
                  <a16:creationId xmlns:a16="http://schemas.microsoft.com/office/drawing/2014/main" id="{804DA1D5-7F6D-FBDA-A227-3BA193BE53E3}"/>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20" name="TextBox 19">
              <a:extLst>
                <a:ext uri="{FF2B5EF4-FFF2-40B4-BE49-F238E27FC236}">
                  <a16:creationId xmlns:a16="http://schemas.microsoft.com/office/drawing/2014/main" id="{71A4421F-1F63-96E7-F1C9-0182CEE7B3C4}"/>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Tree>
    <p:extLst>
      <p:ext uri="{BB962C8B-B14F-4D97-AF65-F5344CB8AC3E}">
        <p14:creationId xmlns:p14="http://schemas.microsoft.com/office/powerpoint/2010/main" val="3630017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83A0-82F1-F4CB-274C-FE217C496C0C}"/>
              </a:ext>
            </a:extLst>
          </p:cNvPr>
          <p:cNvSpPr>
            <a:spLocks noGrp="1"/>
          </p:cNvSpPr>
          <p:nvPr>
            <p:ph type="title"/>
          </p:nvPr>
        </p:nvSpPr>
        <p:spPr>
          <a:xfrm>
            <a:off x="947324" y="135461"/>
            <a:ext cx="10515600" cy="1325563"/>
          </a:xfrm>
        </p:spPr>
        <p:txBody>
          <a:bodyPr/>
          <a:lstStyle/>
          <a:p>
            <a:r>
              <a:rPr lang="en-AU" b="1">
                <a:solidFill>
                  <a:srgbClr val="00B050"/>
                </a:solidFill>
              </a:rPr>
              <a:t>Information Sharing Resources</a:t>
            </a:r>
          </a:p>
        </p:txBody>
      </p:sp>
      <p:sp>
        <p:nvSpPr>
          <p:cNvPr id="3" name="Content Placeholder 2">
            <a:extLst>
              <a:ext uri="{FF2B5EF4-FFF2-40B4-BE49-F238E27FC236}">
                <a16:creationId xmlns:a16="http://schemas.microsoft.com/office/drawing/2014/main" id="{C52DFA42-709B-1D17-A85D-0387EB17129D}"/>
              </a:ext>
            </a:extLst>
          </p:cNvPr>
          <p:cNvSpPr>
            <a:spLocks noGrp="1"/>
          </p:cNvSpPr>
          <p:nvPr>
            <p:ph idx="1"/>
          </p:nvPr>
        </p:nvSpPr>
        <p:spPr>
          <a:xfrm>
            <a:off x="355179" y="1283856"/>
            <a:ext cx="11481642" cy="4290288"/>
          </a:xfrm>
        </p:spPr>
        <p:txBody>
          <a:bodyPr>
            <a:normAutofit fontScale="92500"/>
          </a:bodyPr>
          <a:lstStyle/>
          <a:p>
            <a:r>
              <a:rPr lang="en-AU" sz="2400">
                <a:hlinkClick r:id="rId2"/>
              </a:rPr>
              <a:t>https://www.health.vic.gov.au/maternal-child-health/child-development-information-system?rid=196458</a:t>
            </a:r>
            <a:endParaRPr lang="en-AU" sz="2400"/>
          </a:p>
          <a:p>
            <a:r>
              <a:rPr lang="en-AU" sz="2400"/>
              <a:t>CDIS process guidance for Information Sharing workaround</a:t>
            </a:r>
          </a:p>
          <a:p>
            <a:endParaRPr lang="en-AU" sz="2400"/>
          </a:p>
          <a:p>
            <a:r>
              <a:rPr lang="en-AU" sz="2400">
                <a:hlinkClick r:id="rId3"/>
              </a:rPr>
              <a:t>https://www.mav.asn.au/what-we-do/policy-advocacy/social-community/children-youth-family/maternal-and-child-health-children-0-6-years/Information-Sharing-and-MARAM-Reforms</a:t>
            </a:r>
            <a:endParaRPr lang="en-AU" sz="2400"/>
          </a:p>
          <a:p>
            <a:r>
              <a:rPr lang="en-AU" sz="2400"/>
              <a:t>MAV Information Sharing for MCH services. Correspondence templates and supporting tools.</a:t>
            </a:r>
          </a:p>
          <a:p>
            <a:endParaRPr lang="en-AU" sz="2400"/>
          </a:p>
          <a:p>
            <a:r>
              <a:rPr lang="en-AU" sz="2400" b="1">
                <a:solidFill>
                  <a:srgbClr val="00B050"/>
                </a:solidFill>
              </a:rPr>
              <a:t>Admin team please escalate any Information Sharing requests with your clinical lead.</a:t>
            </a:r>
          </a:p>
        </p:txBody>
      </p:sp>
      <p:grpSp>
        <p:nvGrpSpPr>
          <p:cNvPr id="4" name="Group 12">
            <a:extLst>
              <a:ext uri="{FF2B5EF4-FFF2-40B4-BE49-F238E27FC236}">
                <a16:creationId xmlns:a16="http://schemas.microsoft.com/office/drawing/2014/main" id="{C45ACEF6-17C5-D9B0-2ED7-E6C1D5830B98}"/>
              </a:ext>
            </a:extLst>
          </p:cNvPr>
          <p:cNvGrpSpPr/>
          <p:nvPr/>
        </p:nvGrpSpPr>
        <p:grpSpPr>
          <a:xfrm>
            <a:off x="0" y="5974543"/>
            <a:ext cx="12192000" cy="988690"/>
            <a:chOff x="0" y="-96441"/>
            <a:chExt cx="24384000" cy="1977379"/>
          </a:xfrm>
        </p:grpSpPr>
        <p:grpSp>
          <p:nvGrpSpPr>
            <p:cNvPr id="5" name="Group 13">
              <a:extLst>
                <a:ext uri="{FF2B5EF4-FFF2-40B4-BE49-F238E27FC236}">
                  <a16:creationId xmlns:a16="http://schemas.microsoft.com/office/drawing/2014/main" id="{8C253982-7F61-A3A1-84B1-D802DBD220DD}"/>
                </a:ext>
              </a:extLst>
            </p:cNvPr>
            <p:cNvGrpSpPr/>
            <p:nvPr/>
          </p:nvGrpSpPr>
          <p:grpSpPr>
            <a:xfrm>
              <a:off x="0" y="-96441"/>
              <a:ext cx="24384000" cy="1860360"/>
              <a:chOff x="0" y="-19050"/>
              <a:chExt cx="4816593" cy="367478"/>
            </a:xfrm>
          </p:grpSpPr>
          <p:sp>
            <p:nvSpPr>
              <p:cNvPr id="10" name="Freeform 14">
                <a:extLst>
                  <a:ext uri="{FF2B5EF4-FFF2-40B4-BE49-F238E27FC236}">
                    <a16:creationId xmlns:a16="http://schemas.microsoft.com/office/drawing/2014/main" id="{58B3589D-3DE0-2123-2D60-D9B5B7C578A5}"/>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1" name="TextBox 15">
                <a:extLst>
                  <a:ext uri="{FF2B5EF4-FFF2-40B4-BE49-F238E27FC236}">
                    <a16:creationId xmlns:a16="http://schemas.microsoft.com/office/drawing/2014/main" id="{3F0C4FEF-E0E9-69B8-5929-37B65CECC284}"/>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6" name="Freeform 16">
              <a:extLst>
                <a:ext uri="{FF2B5EF4-FFF2-40B4-BE49-F238E27FC236}">
                  <a16:creationId xmlns:a16="http://schemas.microsoft.com/office/drawing/2014/main" id="{156FC8DD-1ADC-562D-13B2-C6C41AC1AF14}"/>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4"/>
              <a:stretch>
                <a:fillRect/>
              </a:stretch>
            </a:blipFill>
          </p:spPr>
          <p:txBody>
            <a:bodyPr/>
            <a:lstStyle/>
            <a:p>
              <a:endParaRPr lang="en-AU" sz="1200"/>
            </a:p>
          </p:txBody>
        </p:sp>
        <p:sp>
          <p:nvSpPr>
            <p:cNvPr id="7" name="AutoShape 17">
              <a:extLst>
                <a:ext uri="{FF2B5EF4-FFF2-40B4-BE49-F238E27FC236}">
                  <a16:creationId xmlns:a16="http://schemas.microsoft.com/office/drawing/2014/main" id="{CC553938-3A71-366F-1140-14851562EDFC}"/>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8" name="TextBox 18">
              <a:extLst>
                <a:ext uri="{FF2B5EF4-FFF2-40B4-BE49-F238E27FC236}">
                  <a16:creationId xmlns:a16="http://schemas.microsoft.com/office/drawing/2014/main" id="{91F5DD3D-49B5-1322-D782-79DD4922EA18}"/>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9" name="TextBox 19">
              <a:extLst>
                <a:ext uri="{FF2B5EF4-FFF2-40B4-BE49-F238E27FC236}">
                  <a16:creationId xmlns:a16="http://schemas.microsoft.com/office/drawing/2014/main" id="{4A3578BB-A9B5-CE9B-4673-264D8E7662DE}"/>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Tree>
    <p:extLst>
      <p:ext uri="{BB962C8B-B14F-4D97-AF65-F5344CB8AC3E}">
        <p14:creationId xmlns:p14="http://schemas.microsoft.com/office/powerpoint/2010/main" val="2377322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707F2-8B31-ACF7-C925-85961F78034A}"/>
              </a:ext>
            </a:extLst>
          </p:cNvPr>
          <p:cNvSpPr>
            <a:spLocks noGrp="1"/>
          </p:cNvSpPr>
          <p:nvPr>
            <p:ph type="title"/>
          </p:nvPr>
        </p:nvSpPr>
        <p:spPr>
          <a:xfrm>
            <a:off x="838200" y="393405"/>
            <a:ext cx="10515600" cy="1325563"/>
          </a:xfrm>
        </p:spPr>
        <p:txBody>
          <a:bodyPr>
            <a:normAutofit/>
          </a:bodyPr>
          <a:lstStyle/>
          <a:p>
            <a:r>
              <a:rPr lang="en-AU" sz="3600" b="1">
                <a:solidFill>
                  <a:srgbClr val="00B050"/>
                </a:solidFill>
                <a:latin typeface="+mn-lt"/>
              </a:rPr>
              <a:t>Transfer of clients on CDIS</a:t>
            </a:r>
          </a:p>
        </p:txBody>
      </p:sp>
      <p:sp>
        <p:nvSpPr>
          <p:cNvPr id="3" name="Content Placeholder 2">
            <a:extLst>
              <a:ext uri="{FF2B5EF4-FFF2-40B4-BE49-F238E27FC236}">
                <a16:creationId xmlns:a16="http://schemas.microsoft.com/office/drawing/2014/main" id="{A17718FA-4808-91EA-9C7D-51E20C92C5D0}"/>
              </a:ext>
            </a:extLst>
          </p:cNvPr>
          <p:cNvSpPr>
            <a:spLocks noGrp="1"/>
          </p:cNvSpPr>
          <p:nvPr>
            <p:ph idx="1"/>
          </p:nvPr>
        </p:nvSpPr>
        <p:spPr>
          <a:xfrm>
            <a:off x="325326" y="1890801"/>
            <a:ext cx="11866674" cy="4735076"/>
          </a:xfrm>
        </p:spPr>
        <p:txBody>
          <a:bodyPr/>
          <a:lstStyle/>
          <a:p>
            <a:r>
              <a:rPr lang="en-AU"/>
              <a:t>If a client calls and says they have moved to another Local Government Authority (LGA)/Aboriginal Community Controlled Organisation (ACCO)/Health Service </a:t>
            </a:r>
          </a:p>
          <a:p>
            <a:r>
              <a:rPr lang="en-AU"/>
              <a:t>Please direct them to call the new LGA or ACCO</a:t>
            </a:r>
          </a:p>
          <a:p>
            <a:r>
              <a:rPr lang="en-AU"/>
              <a:t>Best practice is for you to contact the service and advise of the move.</a:t>
            </a:r>
          </a:p>
          <a:p>
            <a:r>
              <a:rPr lang="en-AU"/>
              <a:t>DO NOT CLOSE the CDIS history</a:t>
            </a:r>
          </a:p>
          <a:p>
            <a:endParaRPr lang="en-AU"/>
          </a:p>
          <a:p>
            <a:endParaRPr lang="en-AU"/>
          </a:p>
        </p:txBody>
      </p:sp>
      <p:grpSp>
        <p:nvGrpSpPr>
          <p:cNvPr id="5" name="Group 12">
            <a:extLst>
              <a:ext uri="{FF2B5EF4-FFF2-40B4-BE49-F238E27FC236}">
                <a16:creationId xmlns:a16="http://schemas.microsoft.com/office/drawing/2014/main" id="{4969D895-2EB7-2265-B8B0-415BBCF754B1}"/>
              </a:ext>
            </a:extLst>
          </p:cNvPr>
          <p:cNvGrpSpPr/>
          <p:nvPr/>
        </p:nvGrpSpPr>
        <p:grpSpPr>
          <a:xfrm>
            <a:off x="0" y="5974543"/>
            <a:ext cx="12192000" cy="988690"/>
            <a:chOff x="0" y="-96441"/>
            <a:chExt cx="24384000" cy="1977379"/>
          </a:xfrm>
        </p:grpSpPr>
        <p:grpSp>
          <p:nvGrpSpPr>
            <p:cNvPr id="6" name="Group 13">
              <a:extLst>
                <a:ext uri="{FF2B5EF4-FFF2-40B4-BE49-F238E27FC236}">
                  <a16:creationId xmlns:a16="http://schemas.microsoft.com/office/drawing/2014/main" id="{98E2B659-D504-D688-1A89-C5AF3B337AD0}"/>
                </a:ext>
              </a:extLst>
            </p:cNvPr>
            <p:cNvGrpSpPr/>
            <p:nvPr/>
          </p:nvGrpSpPr>
          <p:grpSpPr>
            <a:xfrm>
              <a:off x="0" y="-96441"/>
              <a:ext cx="24384000" cy="1860360"/>
              <a:chOff x="0" y="-19050"/>
              <a:chExt cx="4816593" cy="367478"/>
            </a:xfrm>
          </p:grpSpPr>
          <p:sp>
            <p:nvSpPr>
              <p:cNvPr id="12" name="Freeform 14">
                <a:extLst>
                  <a:ext uri="{FF2B5EF4-FFF2-40B4-BE49-F238E27FC236}">
                    <a16:creationId xmlns:a16="http://schemas.microsoft.com/office/drawing/2014/main" id="{60AD7E81-D264-4918-3718-951D7337F9DF}"/>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3" name="TextBox 15">
                <a:extLst>
                  <a:ext uri="{FF2B5EF4-FFF2-40B4-BE49-F238E27FC236}">
                    <a16:creationId xmlns:a16="http://schemas.microsoft.com/office/drawing/2014/main" id="{4E8F1090-3D97-72A8-FFDB-2812EC352D33}"/>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8" name="Freeform 16">
              <a:extLst>
                <a:ext uri="{FF2B5EF4-FFF2-40B4-BE49-F238E27FC236}">
                  <a16:creationId xmlns:a16="http://schemas.microsoft.com/office/drawing/2014/main" id="{B4075AB6-0DAD-2171-6FCA-73DB396F1EB4}"/>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2"/>
              <a:stretch>
                <a:fillRect/>
              </a:stretch>
            </a:blipFill>
          </p:spPr>
          <p:txBody>
            <a:bodyPr/>
            <a:lstStyle/>
            <a:p>
              <a:endParaRPr lang="en-AU" sz="1200"/>
            </a:p>
          </p:txBody>
        </p:sp>
        <p:sp>
          <p:nvSpPr>
            <p:cNvPr id="9" name="AutoShape 17">
              <a:extLst>
                <a:ext uri="{FF2B5EF4-FFF2-40B4-BE49-F238E27FC236}">
                  <a16:creationId xmlns:a16="http://schemas.microsoft.com/office/drawing/2014/main" id="{45DF25DA-3BC5-0B80-B3DB-67B7F47CEEC8}"/>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0" name="TextBox 18">
              <a:extLst>
                <a:ext uri="{FF2B5EF4-FFF2-40B4-BE49-F238E27FC236}">
                  <a16:creationId xmlns:a16="http://schemas.microsoft.com/office/drawing/2014/main" id="{F0BA3313-4B7F-89A4-23AB-DE7F2179D314}"/>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1" name="TextBox 19">
              <a:extLst>
                <a:ext uri="{FF2B5EF4-FFF2-40B4-BE49-F238E27FC236}">
                  <a16:creationId xmlns:a16="http://schemas.microsoft.com/office/drawing/2014/main" id="{CAB67085-956D-118B-EB49-09C09FCBBAC3}"/>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Tree>
    <p:extLst>
      <p:ext uri="{BB962C8B-B14F-4D97-AF65-F5344CB8AC3E}">
        <p14:creationId xmlns:p14="http://schemas.microsoft.com/office/powerpoint/2010/main" val="3831398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1288-1D8E-CFDF-B01D-41AF87281A89}"/>
              </a:ext>
            </a:extLst>
          </p:cNvPr>
          <p:cNvSpPr>
            <a:spLocks noGrp="1"/>
          </p:cNvSpPr>
          <p:nvPr>
            <p:ph type="title"/>
          </p:nvPr>
        </p:nvSpPr>
        <p:spPr/>
        <p:txBody>
          <a:bodyPr>
            <a:normAutofit fontScale="90000"/>
          </a:bodyPr>
          <a:lstStyle/>
          <a:p>
            <a:pPr algn="ctr"/>
            <a:r>
              <a:rPr lang="en-AU" b="1">
                <a:solidFill>
                  <a:srgbClr val="00B050"/>
                </a:solidFill>
              </a:rPr>
              <a:t>Transfers when clients are enrolled in a program at previous LGA or ACCO.</a:t>
            </a:r>
            <a:br>
              <a:rPr lang="en-AU" b="1">
                <a:solidFill>
                  <a:srgbClr val="00B050"/>
                </a:solidFill>
              </a:rPr>
            </a:br>
            <a:endParaRPr lang="en-AU" b="1">
              <a:solidFill>
                <a:srgbClr val="00B050"/>
              </a:solidFill>
            </a:endParaRPr>
          </a:p>
        </p:txBody>
      </p:sp>
      <p:sp>
        <p:nvSpPr>
          <p:cNvPr id="3" name="Content Placeholder 2">
            <a:extLst>
              <a:ext uri="{FF2B5EF4-FFF2-40B4-BE49-F238E27FC236}">
                <a16:creationId xmlns:a16="http://schemas.microsoft.com/office/drawing/2014/main" id="{A16AA30C-A7F6-9126-14DB-171FC8EDAB08}"/>
              </a:ext>
            </a:extLst>
          </p:cNvPr>
          <p:cNvSpPr>
            <a:spLocks noGrp="1"/>
          </p:cNvSpPr>
          <p:nvPr>
            <p:ph idx="1"/>
          </p:nvPr>
        </p:nvSpPr>
        <p:spPr>
          <a:xfrm>
            <a:off x="114527" y="1409498"/>
            <a:ext cx="5328330" cy="4736940"/>
          </a:xfrm>
        </p:spPr>
        <p:txBody>
          <a:bodyPr>
            <a:normAutofit fontScale="92500" lnSpcReduction="20000"/>
          </a:bodyPr>
          <a:lstStyle/>
          <a:p>
            <a:r>
              <a:rPr lang="en-AU" sz="2000"/>
              <a:t>Best practice is to call the LGA or ACCO to advise of the families move and need to transfer CDIS record.</a:t>
            </a:r>
          </a:p>
          <a:p>
            <a:r>
              <a:rPr lang="en-AU" sz="2000"/>
              <a:t>This gives the LGA or ACCO time to either close programs or provide an update.</a:t>
            </a:r>
          </a:p>
          <a:p>
            <a:r>
              <a:rPr lang="en-AU" sz="2000"/>
              <a:t>This may need to be referred to your Leadership Team</a:t>
            </a:r>
          </a:p>
          <a:p>
            <a:endParaRPr lang="en-AU" sz="2400"/>
          </a:p>
          <a:p>
            <a:pPr marL="0" indent="0">
              <a:buNone/>
            </a:pPr>
            <a:r>
              <a:rPr lang="en-AU" sz="2000" b="1">
                <a:solidFill>
                  <a:srgbClr val="00B050"/>
                </a:solidFill>
              </a:rPr>
              <a:t>PLEASE DO NOT TRANSFER WITHOUT CONTACTING LGA or ACCO</a:t>
            </a:r>
            <a:endParaRPr lang="en-AU" sz="2000">
              <a:highlight>
                <a:srgbClr val="FFFF00"/>
              </a:highlight>
            </a:endParaRPr>
          </a:p>
          <a:p>
            <a:pPr marL="0" indent="0">
              <a:buNone/>
            </a:pPr>
            <a:r>
              <a:rPr lang="en-AU" sz="2000"/>
              <a:t>We should only transfer into our own LGA, as per CDIS Transfer Process </a:t>
            </a:r>
          </a:p>
          <a:p>
            <a:pPr marL="0" indent="0">
              <a:buNone/>
            </a:pPr>
            <a:r>
              <a:rPr lang="en-AU" sz="1700" i="1"/>
              <a:t>https://www.health.vic.gov.au/sites/default/files/migrated/files/collections/data/cdis/child-development-information-system-transfer-process.docx</a:t>
            </a:r>
          </a:p>
          <a:p>
            <a:pPr marL="0" indent="0">
              <a:buNone/>
            </a:pPr>
            <a:r>
              <a:rPr lang="en-AU" sz="2000" b="1">
                <a:solidFill>
                  <a:srgbClr val="00B050"/>
                </a:solidFill>
              </a:rPr>
              <a:t>PLEASE DO NOT “PUSH” A HISTORY TO ANOTHER LGA</a:t>
            </a:r>
          </a:p>
          <a:p>
            <a:endParaRPr lang="en-AU" sz="2400"/>
          </a:p>
        </p:txBody>
      </p:sp>
      <p:grpSp>
        <p:nvGrpSpPr>
          <p:cNvPr id="6" name="Group 12">
            <a:extLst>
              <a:ext uri="{FF2B5EF4-FFF2-40B4-BE49-F238E27FC236}">
                <a16:creationId xmlns:a16="http://schemas.microsoft.com/office/drawing/2014/main" id="{DCEDFC3B-B994-593D-64FB-52771F3A75DB}"/>
              </a:ext>
            </a:extLst>
          </p:cNvPr>
          <p:cNvGrpSpPr/>
          <p:nvPr/>
        </p:nvGrpSpPr>
        <p:grpSpPr>
          <a:xfrm>
            <a:off x="0" y="5974543"/>
            <a:ext cx="12192000" cy="988690"/>
            <a:chOff x="0" y="-96441"/>
            <a:chExt cx="24384000" cy="1977379"/>
          </a:xfrm>
        </p:grpSpPr>
        <p:grpSp>
          <p:nvGrpSpPr>
            <p:cNvPr id="7" name="Group 13">
              <a:extLst>
                <a:ext uri="{FF2B5EF4-FFF2-40B4-BE49-F238E27FC236}">
                  <a16:creationId xmlns:a16="http://schemas.microsoft.com/office/drawing/2014/main" id="{8ADC58C0-6598-9EDE-8DF8-C9E7FE799E04}"/>
                </a:ext>
              </a:extLst>
            </p:cNvPr>
            <p:cNvGrpSpPr/>
            <p:nvPr/>
          </p:nvGrpSpPr>
          <p:grpSpPr>
            <a:xfrm>
              <a:off x="0" y="-96441"/>
              <a:ext cx="24384000" cy="1860360"/>
              <a:chOff x="0" y="-19050"/>
              <a:chExt cx="4816593" cy="367478"/>
            </a:xfrm>
          </p:grpSpPr>
          <p:sp>
            <p:nvSpPr>
              <p:cNvPr id="12" name="Freeform 14">
                <a:extLst>
                  <a:ext uri="{FF2B5EF4-FFF2-40B4-BE49-F238E27FC236}">
                    <a16:creationId xmlns:a16="http://schemas.microsoft.com/office/drawing/2014/main" id="{6461C046-9A69-0C33-6C88-6111B9D89826}"/>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3" name="TextBox 15">
                <a:extLst>
                  <a:ext uri="{FF2B5EF4-FFF2-40B4-BE49-F238E27FC236}">
                    <a16:creationId xmlns:a16="http://schemas.microsoft.com/office/drawing/2014/main" id="{3FC98E33-15A0-1B45-2273-C9CE93A401B1}"/>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8" name="Freeform 16">
              <a:extLst>
                <a:ext uri="{FF2B5EF4-FFF2-40B4-BE49-F238E27FC236}">
                  <a16:creationId xmlns:a16="http://schemas.microsoft.com/office/drawing/2014/main" id="{78C20825-F6E3-33EA-A9F4-A22C76FC06EC}"/>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2"/>
              <a:stretch>
                <a:fillRect/>
              </a:stretch>
            </a:blipFill>
          </p:spPr>
          <p:txBody>
            <a:bodyPr/>
            <a:lstStyle/>
            <a:p>
              <a:endParaRPr lang="en-AU" sz="1200"/>
            </a:p>
          </p:txBody>
        </p:sp>
        <p:sp>
          <p:nvSpPr>
            <p:cNvPr id="9" name="AutoShape 17">
              <a:extLst>
                <a:ext uri="{FF2B5EF4-FFF2-40B4-BE49-F238E27FC236}">
                  <a16:creationId xmlns:a16="http://schemas.microsoft.com/office/drawing/2014/main" id="{EA5F05AE-9618-70A5-87E2-64EAA1547845}"/>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0" name="TextBox 18">
              <a:extLst>
                <a:ext uri="{FF2B5EF4-FFF2-40B4-BE49-F238E27FC236}">
                  <a16:creationId xmlns:a16="http://schemas.microsoft.com/office/drawing/2014/main" id="{7EEC06A3-4429-A335-556E-4B6A9C461558}"/>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1" name="TextBox 19">
              <a:extLst>
                <a:ext uri="{FF2B5EF4-FFF2-40B4-BE49-F238E27FC236}">
                  <a16:creationId xmlns:a16="http://schemas.microsoft.com/office/drawing/2014/main" id="{B0856B37-5037-0538-C13B-4760F4B56DA8}"/>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pic>
        <p:nvPicPr>
          <p:cNvPr id="16" name="Picture 15">
            <a:extLst>
              <a:ext uri="{FF2B5EF4-FFF2-40B4-BE49-F238E27FC236}">
                <a16:creationId xmlns:a16="http://schemas.microsoft.com/office/drawing/2014/main" id="{FBDFCD50-5173-32C7-30DC-6AAAA6EA27D2}"/>
              </a:ext>
            </a:extLst>
          </p:cNvPr>
          <p:cNvPicPr>
            <a:picLocks noChangeAspect="1"/>
          </p:cNvPicPr>
          <p:nvPr/>
        </p:nvPicPr>
        <p:blipFill>
          <a:blip r:embed="rId3"/>
          <a:stretch>
            <a:fillRect/>
          </a:stretch>
        </p:blipFill>
        <p:spPr>
          <a:xfrm>
            <a:off x="5587317" y="1885862"/>
            <a:ext cx="6319518" cy="3086276"/>
          </a:xfrm>
          <a:prstGeom prst="rect">
            <a:avLst/>
          </a:prstGeom>
        </p:spPr>
      </p:pic>
    </p:spTree>
    <p:extLst>
      <p:ext uri="{BB962C8B-B14F-4D97-AF65-F5344CB8AC3E}">
        <p14:creationId xmlns:p14="http://schemas.microsoft.com/office/powerpoint/2010/main" val="2253398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8D191-B512-4502-A4F7-843D6F668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192A78-1E95-38FB-F73D-45F22D7FE8F6}"/>
              </a:ext>
            </a:extLst>
          </p:cNvPr>
          <p:cNvSpPr>
            <a:spLocks noGrp="1"/>
          </p:cNvSpPr>
          <p:nvPr>
            <p:ph type="title"/>
          </p:nvPr>
        </p:nvSpPr>
        <p:spPr>
          <a:xfrm>
            <a:off x="838200" y="393405"/>
            <a:ext cx="10515600" cy="1325563"/>
          </a:xfrm>
        </p:spPr>
        <p:txBody>
          <a:bodyPr>
            <a:normAutofit/>
          </a:bodyPr>
          <a:lstStyle/>
          <a:p>
            <a:r>
              <a:rPr lang="en-US" sz="3600" b="1">
                <a:solidFill>
                  <a:srgbClr val="3DAA73"/>
                </a:solidFill>
                <a:latin typeface="+mn-lt"/>
                <a:cs typeface="Arial Bold"/>
                <a:sym typeface="Arial Bold"/>
              </a:rPr>
              <a:t>Recording Gender – practice note</a:t>
            </a:r>
            <a:endParaRPr lang="en-AU" sz="3600" b="1">
              <a:solidFill>
                <a:srgbClr val="00B050"/>
              </a:solidFill>
              <a:latin typeface="+mn-lt"/>
            </a:endParaRPr>
          </a:p>
        </p:txBody>
      </p:sp>
      <p:sp>
        <p:nvSpPr>
          <p:cNvPr id="3" name="Content Placeholder 2">
            <a:extLst>
              <a:ext uri="{FF2B5EF4-FFF2-40B4-BE49-F238E27FC236}">
                <a16:creationId xmlns:a16="http://schemas.microsoft.com/office/drawing/2014/main" id="{A8AE00CB-F238-CA04-8DDA-7BB4E63932C4}"/>
              </a:ext>
            </a:extLst>
          </p:cNvPr>
          <p:cNvSpPr>
            <a:spLocks noGrp="1"/>
          </p:cNvSpPr>
          <p:nvPr>
            <p:ph idx="1"/>
          </p:nvPr>
        </p:nvSpPr>
        <p:spPr>
          <a:xfrm>
            <a:off x="325326" y="1890801"/>
            <a:ext cx="11866674" cy="4735076"/>
          </a:xfrm>
        </p:spPr>
        <p:txBody>
          <a:bodyPr/>
          <a:lstStyle/>
          <a:p>
            <a:endParaRPr lang="en-AU"/>
          </a:p>
          <a:p>
            <a:endParaRPr lang="en-AU"/>
          </a:p>
        </p:txBody>
      </p:sp>
      <p:grpSp>
        <p:nvGrpSpPr>
          <p:cNvPr id="5" name="Group 12">
            <a:extLst>
              <a:ext uri="{FF2B5EF4-FFF2-40B4-BE49-F238E27FC236}">
                <a16:creationId xmlns:a16="http://schemas.microsoft.com/office/drawing/2014/main" id="{F735870D-9AEA-8313-3373-91149B562604}"/>
              </a:ext>
            </a:extLst>
          </p:cNvPr>
          <p:cNvGrpSpPr/>
          <p:nvPr/>
        </p:nvGrpSpPr>
        <p:grpSpPr>
          <a:xfrm>
            <a:off x="0" y="5974543"/>
            <a:ext cx="12192000" cy="988690"/>
            <a:chOff x="0" y="-96441"/>
            <a:chExt cx="24384000" cy="1977379"/>
          </a:xfrm>
        </p:grpSpPr>
        <p:grpSp>
          <p:nvGrpSpPr>
            <p:cNvPr id="6" name="Group 13">
              <a:extLst>
                <a:ext uri="{FF2B5EF4-FFF2-40B4-BE49-F238E27FC236}">
                  <a16:creationId xmlns:a16="http://schemas.microsoft.com/office/drawing/2014/main" id="{12A3D27B-8F0B-2DC0-A8AF-69412AD93464}"/>
                </a:ext>
              </a:extLst>
            </p:cNvPr>
            <p:cNvGrpSpPr/>
            <p:nvPr/>
          </p:nvGrpSpPr>
          <p:grpSpPr>
            <a:xfrm>
              <a:off x="0" y="-96441"/>
              <a:ext cx="24384000" cy="1860360"/>
              <a:chOff x="0" y="-19050"/>
              <a:chExt cx="4816593" cy="367478"/>
            </a:xfrm>
          </p:grpSpPr>
          <p:sp>
            <p:nvSpPr>
              <p:cNvPr id="12" name="Freeform 14">
                <a:extLst>
                  <a:ext uri="{FF2B5EF4-FFF2-40B4-BE49-F238E27FC236}">
                    <a16:creationId xmlns:a16="http://schemas.microsoft.com/office/drawing/2014/main" id="{202011BD-56B2-65CB-8E9C-16583206BC25}"/>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3" name="TextBox 15">
                <a:extLst>
                  <a:ext uri="{FF2B5EF4-FFF2-40B4-BE49-F238E27FC236}">
                    <a16:creationId xmlns:a16="http://schemas.microsoft.com/office/drawing/2014/main" id="{4506DBC3-20A1-8549-D171-42D1A18730E4}"/>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8" name="Freeform 16">
              <a:extLst>
                <a:ext uri="{FF2B5EF4-FFF2-40B4-BE49-F238E27FC236}">
                  <a16:creationId xmlns:a16="http://schemas.microsoft.com/office/drawing/2014/main" id="{700740A2-DE27-DAB9-4135-575ED9A86066}"/>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sz="1200"/>
            </a:p>
          </p:txBody>
        </p:sp>
        <p:sp>
          <p:nvSpPr>
            <p:cNvPr id="9" name="AutoShape 17">
              <a:extLst>
                <a:ext uri="{FF2B5EF4-FFF2-40B4-BE49-F238E27FC236}">
                  <a16:creationId xmlns:a16="http://schemas.microsoft.com/office/drawing/2014/main" id="{9124C89F-F4B8-5D4C-C56E-BC915AAEDDDC}"/>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0" name="TextBox 18">
              <a:extLst>
                <a:ext uri="{FF2B5EF4-FFF2-40B4-BE49-F238E27FC236}">
                  <a16:creationId xmlns:a16="http://schemas.microsoft.com/office/drawing/2014/main" id="{16463BBE-6B2E-09FE-5249-DE519308D9CC}"/>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1" name="TextBox 19">
              <a:extLst>
                <a:ext uri="{FF2B5EF4-FFF2-40B4-BE49-F238E27FC236}">
                  <a16:creationId xmlns:a16="http://schemas.microsoft.com/office/drawing/2014/main" id="{0E6AE988-4962-2DFC-3842-B7E6E6677757}"/>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pic>
        <p:nvPicPr>
          <p:cNvPr id="7" name="Picture 6">
            <a:extLst>
              <a:ext uri="{FF2B5EF4-FFF2-40B4-BE49-F238E27FC236}">
                <a16:creationId xmlns:a16="http://schemas.microsoft.com/office/drawing/2014/main" id="{28BA56A1-A509-0A10-1F51-E83992291635}"/>
              </a:ext>
            </a:extLst>
          </p:cNvPr>
          <p:cNvPicPr>
            <a:picLocks noChangeAspect="1"/>
          </p:cNvPicPr>
          <p:nvPr/>
        </p:nvPicPr>
        <p:blipFill>
          <a:blip r:embed="rId4"/>
          <a:stretch>
            <a:fillRect/>
          </a:stretch>
        </p:blipFill>
        <p:spPr>
          <a:xfrm>
            <a:off x="2314350" y="1611955"/>
            <a:ext cx="7563296" cy="3950872"/>
          </a:xfrm>
          <a:prstGeom prst="rect">
            <a:avLst/>
          </a:prstGeom>
        </p:spPr>
      </p:pic>
    </p:spTree>
    <p:extLst>
      <p:ext uri="{BB962C8B-B14F-4D97-AF65-F5344CB8AC3E}">
        <p14:creationId xmlns:p14="http://schemas.microsoft.com/office/powerpoint/2010/main" val="1570284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1F873-3A7E-8785-692A-90FBC7878057}"/>
            </a:ext>
          </a:extLst>
        </p:cNvPr>
        <p:cNvGrpSpPr/>
        <p:nvPr/>
      </p:nvGrpSpPr>
      <p:grpSpPr>
        <a:xfrm>
          <a:off x="0" y="0"/>
          <a:ext cx="0" cy="0"/>
          <a:chOff x="0" y="0"/>
          <a:chExt cx="0" cy="0"/>
        </a:xfrm>
      </p:grpSpPr>
      <p:grpSp>
        <p:nvGrpSpPr>
          <p:cNvPr id="12" name="Group 12">
            <a:extLst>
              <a:ext uri="{FF2B5EF4-FFF2-40B4-BE49-F238E27FC236}">
                <a16:creationId xmlns:a16="http://schemas.microsoft.com/office/drawing/2014/main" id="{8A7F8583-9361-2B28-60AA-07D4D3B58865}"/>
              </a:ext>
            </a:extLst>
          </p:cNvPr>
          <p:cNvGrpSpPr/>
          <p:nvPr/>
        </p:nvGrpSpPr>
        <p:grpSpPr>
          <a:xfrm>
            <a:off x="0" y="5974543"/>
            <a:ext cx="12192000" cy="988690"/>
            <a:chOff x="0" y="-96441"/>
            <a:chExt cx="24384000" cy="1977379"/>
          </a:xfrm>
        </p:grpSpPr>
        <p:grpSp>
          <p:nvGrpSpPr>
            <p:cNvPr id="13" name="Group 13">
              <a:extLst>
                <a:ext uri="{FF2B5EF4-FFF2-40B4-BE49-F238E27FC236}">
                  <a16:creationId xmlns:a16="http://schemas.microsoft.com/office/drawing/2014/main" id="{C51E0FF8-B21B-3E33-C580-E51131485B8B}"/>
                </a:ext>
              </a:extLst>
            </p:cNvPr>
            <p:cNvGrpSpPr/>
            <p:nvPr/>
          </p:nvGrpSpPr>
          <p:grpSpPr>
            <a:xfrm>
              <a:off x="0" y="-96441"/>
              <a:ext cx="24384000" cy="1860360"/>
              <a:chOff x="0" y="-19050"/>
              <a:chExt cx="4816593" cy="367478"/>
            </a:xfrm>
          </p:grpSpPr>
          <p:sp>
            <p:nvSpPr>
              <p:cNvPr id="14" name="Freeform 14">
                <a:extLst>
                  <a:ext uri="{FF2B5EF4-FFF2-40B4-BE49-F238E27FC236}">
                    <a16:creationId xmlns:a16="http://schemas.microsoft.com/office/drawing/2014/main" id="{0943E1A1-E820-8A8C-40B3-39F8F14E6282}"/>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5" name="TextBox 15">
                <a:extLst>
                  <a:ext uri="{FF2B5EF4-FFF2-40B4-BE49-F238E27FC236}">
                    <a16:creationId xmlns:a16="http://schemas.microsoft.com/office/drawing/2014/main" id="{1B2BB277-94E0-CC05-3FBC-A24D2F8B2C44}"/>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16" name="Freeform 16">
              <a:extLst>
                <a:ext uri="{FF2B5EF4-FFF2-40B4-BE49-F238E27FC236}">
                  <a16:creationId xmlns:a16="http://schemas.microsoft.com/office/drawing/2014/main" id="{8150908B-07F9-4A6E-92F3-440FADB5E695}"/>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sz="1200"/>
            </a:p>
          </p:txBody>
        </p:sp>
        <p:sp>
          <p:nvSpPr>
            <p:cNvPr id="17" name="AutoShape 17">
              <a:extLst>
                <a:ext uri="{FF2B5EF4-FFF2-40B4-BE49-F238E27FC236}">
                  <a16:creationId xmlns:a16="http://schemas.microsoft.com/office/drawing/2014/main" id="{E2BA7D92-0EE1-B60C-8799-59BC0FDF4E67}"/>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8" name="TextBox 18">
              <a:extLst>
                <a:ext uri="{FF2B5EF4-FFF2-40B4-BE49-F238E27FC236}">
                  <a16:creationId xmlns:a16="http://schemas.microsoft.com/office/drawing/2014/main" id="{59BAB601-7E9F-A13F-1D1D-23ECBD767886}"/>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9" name="TextBox 19">
              <a:extLst>
                <a:ext uri="{FF2B5EF4-FFF2-40B4-BE49-F238E27FC236}">
                  <a16:creationId xmlns:a16="http://schemas.microsoft.com/office/drawing/2014/main" id="{B012BF0E-C61C-1DE3-D698-46467E6FD7DB}"/>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
        <p:nvSpPr>
          <p:cNvPr id="2" name="Rectangle 1">
            <a:extLst>
              <a:ext uri="{FF2B5EF4-FFF2-40B4-BE49-F238E27FC236}">
                <a16:creationId xmlns:a16="http://schemas.microsoft.com/office/drawing/2014/main" id="{511C8E72-7C25-6C91-75E3-5EDDFA30641D}"/>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sp>
        <p:nvSpPr>
          <p:cNvPr id="9" name="Title 8">
            <a:extLst>
              <a:ext uri="{FF2B5EF4-FFF2-40B4-BE49-F238E27FC236}">
                <a16:creationId xmlns:a16="http://schemas.microsoft.com/office/drawing/2014/main" id="{09E5ADE3-0280-566F-D231-CDE3B68F9813}"/>
              </a:ext>
            </a:extLst>
          </p:cNvPr>
          <p:cNvSpPr>
            <a:spLocks noGrp="1"/>
          </p:cNvSpPr>
          <p:nvPr>
            <p:ph type="title"/>
          </p:nvPr>
        </p:nvSpPr>
        <p:spPr>
          <a:xfrm>
            <a:off x="203624" y="377919"/>
            <a:ext cx="3932237" cy="1600200"/>
          </a:xfrm>
        </p:spPr>
        <p:txBody>
          <a:bodyPr/>
          <a:lstStyle/>
          <a:p>
            <a:br>
              <a:rPr lang="en-US"/>
            </a:br>
            <a:endParaRPr lang="en-AU"/>
          </a:p>
        </p:txBody>
      </p:sp>
      <p:sp>
        <p:nvSpPr>
          <p:cNvPr id="3" name="Freeform 10">
            <a:extLst>
              <a:ext uri="{FF2B5EF4-FFF2-40B4-BE49-F238E27FC236}">
                <a16:creationId xmlns:a16="http://schemas.microsoft.com/office/drawing/2014/main" id="{CB53C244-665E-21A4-DB20-19D573433FDB}"/>
              </a:ext>
            </a:extLst>
          </p:cNvPr>
          <p:cNvSpPr/>
          <p:nvPr/>
        </p:nvSpPr>
        <p:spPr>
          <a:xfrm>
            <a:off x="280628" y="278522"/>
            <a:ext cx="5540750" cy="4362360"/>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4"/>
            <a:stretch>
              <a:fillRect/>
            </a:stretch>
          </a:blipFill>
        </p:spPr>
        <p:txBody>
          <a:bodyPr/>
          <a:lstStyle/>
          <a:p>
            <a:endParaRPr lang="en-AU"/>
          </a:p>
        </p:txBody>
      </p:sp>
      <p:sp>
        <p:nvSpPr>
          <p:cNvPr id="4" name="TextBox 3">
            <a:extLst>
              <a:ext uri="{FF2B5EF4-FFF2-40B4-BE49-F238E27FC236}">
                <a16:creationId xmlns:a16="http://schemas.microsoft.com/office/drawing/2014/main" id="{95263DC5-0A8B-4754-0BDF-656FD02D7D5D}"/>
              </a:ext>
            </a:extLst>
          </p:cNvPr>
          <p:cNvSpPr txBox="1"/>
          <p:nvPr/>
        </p:nvSpPr>
        <p:spPr>
          <a:xfrm>
            <a:off x="6020061" y="699501"/>
            <a:ext cx="5850340" cy="4509376"/>
          </a:xfrm>
          <a:prstGeom prst="rect">
            <a:avLst/>
          </a:prstGeom>
          <a:noFill/>
        </p:spPr>
        <p:txBody>
          <a:bodyPr wrap="square" rtlCol="0">
            <a:spAutoFit/>
          </a:bodyPr>
          <a:lstStyle/>
          <a:p>
            <a:pPr algn="ctr">
              <a:lnSpc>
                <a:spcPts val="3900"/>
              </a:lnSpc>
              <a:spcBef>
                <a:spcPct val="0"/>
              </a:spcBef>
            </a:pPr>
            <a:r>
              <a:rPr lang="en-US" sz="1400" i="1">
                <a:solidFill>
                  <a:srgbClr val="000000"/>
                </a:solidFill>
                <a:latin typeface="Arial" panose="020B0604020202020204" pitchFamily="34" charset="0"/>
                <a:ea typeface="Arial"/>
                <a:cs typeface="Arial" panose="020B0604020202020204" pitchFamily="34" charset="0"/>
                <a:sym typeface="Arial"/>
              </a:rPr>
              <a:t>The Municipal Association of Victoria acknowledges the Traditional Owners of Country throughout Victoria, and recognise their continuing connection to lands, waters, and culture. </a:t>
            </a:r>
          </a:p>
          <a:p>
            <a:pPr algn="ctr">
              <a:lnSpc>
                <a:spcPts val="3900"/>
              </a:lnSpc>
              <a:spcBef>
                <a:spcPct val="0"/>
              </a:spcBef>
            </a:pPr>
            <a:r>
              <a:rPr lang="en-US" sz="1400" i="1">
                <a:solidFill>
                  <a:srgbClr val="000000"/>
                </a:solidFill>
                <a:latin typeface="Arial" panose="020B0604020202020204" pitchFamily="34" charset="0"/>
                <a:ea typeface="Arial"/>
                <a:cs typeface="Arial" panose="020B0604020202020204" pitchFamily="34" charset="0"/>
                <a:sym typeface="Arial"/>
              </a:rPr>
              <a:t>We pay our respect to Elders past and present who carry the memories, traditions, cultures, and aspirations of First Peoples, and who forge the path ahead for emerging leaders.</a:t>
            </a:r>
          </a:p>
          <a:p>
            <a:pPr algn="ctr">
              <a:lnSpc>
                <a:spcPts val="3900"/>
              </a:lnSpc>
              <a:spcBef>
                <a:spcPct val="0"/>
              </a:spcBef>
            </a:pPr>
            <a:r>
              <a:rPr lang="en-US" sz="1400" i="1">
                <a:solidFill>
                  <a:srgbClr val="000000"/>
                </a:solidFill>
                <a:latin typeface="Arial" panose="020B0604020202020204" pitchFamily="34" charset="0"/>
                <a:ea typeface="Arial"/>
                <a:cs typeface="Arial" panose="020B0604020202020204" pitchFamily="34" charset="0"/>
                <a:sym typeface="Arial"/>
              </a:rPr>
              <a:t>The MAV acknowledges the important role of cultural practices that have supported the health and wellbeing of mothers, families and their babies for thousands of years</a:t>
            </a:r>
            <a:endParaRPr lang="en-AU" sz="1400" i="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6A092D1-738F-C42E-F177-D0B5C2C6CABA}"/>
              </a:ext>
            </a:extLst>
          </p:cNvPr>
          <p:cNvSpPr txBox="1"/>
          <p:nvPr/>
        </p:nvSpPr>
        <p:spPr>
          <a:xfrm>
            <a:off x="775686" y="4742248"/>
            <a:ext cx="4185633" cy="1497846"/>
          </a:xfrm>
          <a:prstGeom prst="rect">
            <a:avLst/>
          </a:prstGeom>
          <a:noFill/>
        </p:spPr>
        <p:txBody>
          <a:bodyPr wrap="none" rtlCol="0">
            <a:spAutoFit/>
          </a:bodyPr>
          <a:lstStyle/>
          <a:p>
            <a:pPr algn="ctr">
              <a:lnSpc>
                <a:spcPts val="2210"/>
              </a:lnSpc>
              <a:spcBef>
                <a:spcPct val="0"/>
              </a:spcBef>
            </a:pPr>
            <a:r>
              <a:rPr lang="en-US" sz="1400">
                <a:solidFill>
                  <a:srgbClr val="000000"/>
                </a:solidFill>
                <a:latin typeface="Arial"/>
                <a:ea typeface="Arial"/>
                <a:cs typeface="Arial"/>
                <a:sym typeface="Arial"/>
              </a:rPr>
              <a:t>Collaboration</a:t>
            </a:r>
          </a:p>
          <a:p>
            <a:pPr algn="ctr">
              <a:lnSpc>
                <a:spcPts val="2210"/>
              </a:lnSpc>
              <a:spcBef>
                <a:spcPct val="0"/>
              </a:spcBef>
            </a:pPr>
            <a:r>
              <a:rPr lang="en-US" sz="1400">
                <a:solidFill>
                  <a:srgbClr val="000000"/>
                </a:solidFill>
                <a:latin typeface="Arial"/>
                <a:ea typeface="Arial"/>
                <a:cs typeface="Arial"/>
                <a:sym typeface="Arial"/>
              </a:rPr>
              <a:t>Cassie Leatham I Charlie Miller I Lisa </a:t>
            </a:r>
            <a:r>
              <a:rPr lang="en-US" sz="1400" err="1">
                <a:solidFill>
                  <a:srgbClr val="000000"/>
                </a:solidFill>
                <a:latin typeface="Arial"/>
                <a:ea typeface="Arial"/>
                <a:cs typeface="Arial"/>
                <a:sym typeface="Arial"/>
              </a:rPr>
              <a:t>Waup</a:t>
            </a:r>
            <a:endParaRPr lang="en-US" sz="1400">
              <a:solidFill>
                <a:srgbClr val="000000"/>
              </a:solidFill>
              <a:latin typeface="Arial"/>
              <a:ea typeface="Arial"/>
              <a:cs typeface="Arial"/>
              <a:sym typeface="Arial"/>
            </a:endParaRPr>
          </a:p>
          <a:p>
            <a:pPr algn="ctr">
              <a:lnSpc>
                <a:spcPts val="2210"/>
              </a:lnSpc>
              <a:spcBef>
                <a:spcPct val="0"/>
              </a:spcBef>
            </a:pPr>
            <a:r>
              <a:rPr lang="en-US" sz="1400">
                <a:solidFill>
                  <a:srgbClr val="000000"/>
                </a:solidFill>
                <a:latin typeface="Arial"/>
                <a:ea typeface="Arial"/>
                <a:cs typeface="Arial"/>
                <a:sym typeface="Arial"/>
              </a:rPr>
              <a:t>Spacecraft Studio I MAV </a:t>
            </a:r>
          </a:p>
          <a:p>
            <a:pPr algn="ctr">
              <a:lnSpc>
                <a:spcPts val="2210"/>
              </a:lnSpc>
              <a:spcBef>
                <a:spcPct val="0"/>
              </a:spcBef>
            </a:pPr>
            <a:r>
              <a:rPr lang="en-US" sz="1400">
                <a:solidFill>
                  <a:srgbClr val="000000"/>
                </a:solidFill>
                <a:latin typeface="Arial"/>
                <a:ea typeface="Arial"/>
                <a:cs typeface="Arial"/>
                <a:sym typeface="Arial"/>
              </a:rPr>
              <a:t>2023</a:t>
            </a:r>
          </a:p>
          <a:p>
            <a:endParaRPr lang="en-AU"/>
          </a:p>
        </p:txBody>
      </p:sp>
    </p:spTree>
    <p:extLst>
      <p:ext uri="{BB962C8B-B14F-4D97-AF65-F5344CB8AC3E}">
        <p14:creationId xmlns:p14="http://schemas.microsoft.com/office/powerpoint/2010/main" val="879690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E97B3-E741-2664-2B3D-A1FE000C65DD}"/>
            </a:ext>
          </a:extLst>
        </p:cNvPr>
        <p:cNvGrpSpPr/>
        <p:nvPr/>
      </p:nvGrpSpPr>
      <p:grpSpPr>
        <a:xfrm>
          <a:off x="0" y="0"/>
          <a:ext cx="0" cy="0"/>
          <a:chOff x="0" y="0"/>
          <a:chExt cx="0" cy="0"/>
        </a:xfrm>
      </p:grpSpPr>
      <p:grpSp>
        <p:nvGrpSpPr>
          <p:cNvPr id="12" name="Group 12">
            <a:extLst>
              <a:ext uri="{FF2B5EF4-FFF2-40B4-BE49-F238E27FC236}">
                <a16:creationId xmlns:a16="http://schemas.microsoft.com/office/drawing/2014/main" id="{FC7F97DC-FF40-F8D0-6B09-4D6CD022E688}"/>
              </a:ext>
            </a:extLst>
          </p:cNvPr>
          <p:cNvGrpSpPr/>
          <p:nvPr/>
        </p:nvGrpSpPr>
        <p:grpSpPr>
          <a:xfrm>
            <a:off x="0" y="5974543"/>
            <a:ext cx="12192000" cy="988690"/>
            <a:chOff x="0" y="-96441"/>
            <a:chExt cx="24384000" cy="1977379"/>
          </a:xfrm>
        </p:grpSpPr>
        <p:grpSp>
          <p:nvGrpSpPr>
            <p:cNvPr id="13" name="Group 13">
              <a:extLst>
                <a:ext uri="{FF2B5EF4-FFF2-40B4-BE49-F238E27FC236}">
                  <a16:creationId xmlns:a16="http://schemas.microsoft.com/office/drawing/2014/main" id="{007D99C5-E01B-CD8D-5EE3-072663BA82A4}"/>
                </a:ext>
              </a:extLst>
            </p:cNvPr>
            <p:cNvGrpSpPr/>
            <p:nvPr/>
          </p:nvGrpSpPr>
          <p:grpSpPr>
            <a:xfrm>
              <a:off x="0" y="-96441"/>
              <a:ext cx="24384000" cy="1860360"/>
              <a:chOff x="0" y="-19050"/>
              <a:chExt cx="4816593" cy="367478"/>
            </a:xfrm>
          </p:grpSpPr>
          <p:sp>
            <p:nvSpPr>
              <p:cNvPr id="14" name="Freeform 14">
                <a:extLst>
                  <a:ext uri="{FF2B5EF4-FFF2-40B4-BE49-F238E27FC236}">
                    <a16:creationId xmlns:a16="http://schemas.microsoft.com/office/drawing/2014/main" id="{B7E1305E-BC35-AE2B-1487-7F3EB2AA705F}"/>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5" name="TextBox 15">
                <a:extLst>
                  <a:ext uri="{FF2B5EF4-FFF2-40B4-BE49-F238E27FC236}">
                    <a16:creationId xmlns:a16="http://schemas.microsoft.com/office/drawing/2014/main" id="{37986905-422D-AB77-1337-A0C529973861}"/>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16" name="Freeform 16">
              <a:extLst>
                <a:ext uri="{FF2B5EF4-FFF2-40B4-BE49-F238E27FC236}">
                  <a16:creationId xmlns:a16="http://schemas.microsoft.com/office/drawing/2014/main" id="{32EA38E4-8A68-95EF-BA10-7B292250F36E}"/>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sz="1200"/>
            </a:p>
          </p:txBody>
        </p:sp>
        <p:sp>
          <p:nvSpPr>
            <p:cNvPr id="17" name="AutoShape 17">
              <a:extLst>
                <a:ext uri="{FF2B5EF4-FFF2-40B4-BE49-F238E27FC236}">
                  <a16:creationId xmlns:a16="http://schemas.microsoft.com/office/drawing/2014/main" id="{06770240-F544-70C8-E792-74B7744774AD}"/>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8" name="TextBox 18">
              <a:extLst>
                <a:ext uri="{FF2B5EF4-FFF2-40B4-BE49-F238E27FC236}">
                  <a16:creationId xmlns:a16="http://schemas.microsoft.com/office/drawing/2014/main" id="{2B788399-C61D-989A-78BD-81C821717205}"/>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9" name="TextBox 19">
              <a:extLst>
                <a:ext uri="{FF2B5EF4-FFF2-40B4-BE49-F238E27FC236}">
                  <a16:creationId xmlns:a16="http://schemas.microsoft.com/office/drawing/2014/main" id="{4AB23C13-E7DF-3FC4-AF57-7CD0E8CFB706}"/>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
        <p:nvSpPr>
          <p:cNvPr id="2" name="Rectangle 1">
            <a:extLst>
              <a:ext uri="{FF2B5EF4-FFF2-40B4-BE49-F238E27FC236}">
                <a16:creationId xmlns:a16="http://schemas.microsoft.com/office/drawing/2014/main" id="{F36AE9B0-56E8-7AF8-B437-E25589DDC660}"/>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sp>
        <p:nvSpPr>
          <p:cNvPr id="9" name="Title 8">
            <a:extLst>
              <a:ext uri="{FF2B5EF4-FFF2-40B4-BE49-F238E27FC236}">
                <a16:creationId xmlns:a16="http://schemas.microsoft.com/office/drawing/2014/main" id="{5C94D91D-6B8A-A3A0-5028-DD42C0030420}"/>
              </a:ext>
            </a:extLst>
          </p:cNvPr>
          <p:cNvSpPr>
            <a:spLocks noGrp="1"/>
          </p:cNvSpPr>
          <p:nvPr>
            <p:ph type="title"/>
          </p:nvPr>
        </p:nvSpPr>
        <p:spPr/>
        <p:txBody>
          <a:bodyPr/>
          <a:lstStyle/>
          <a:p>
            <a:br>
              <a:rPr lang="en-US"/>
            </a:br>
            <a:endParaRPr lang="en-AU"/>
          </a:p>
        </p:txBody>
      </p:sp>
      <p:sp>
        <p:nvSpPr>
          <p:cNvPr id="3" name="TextBox 2">
            <a:extLst>
              <a:ext uri="{FF2B5EF4-FFF2-40B4-BE49-F238E27FC236}">
                <a16:creationId xmlns:a16="http://schemas.microsoft.com/office/drawing/2014/main" id="{AF1174A4-D8C7-8562-2083-0E953650C079}"/>
              </a:ext>
            </a:extLst>
          </p:cNvPr>
          <p:cNvSpPr txBox="1"/>
          <p:nvPr/>
        </p:nvSpPr>
        <p:spPr>
          <a:xfrm>
            <a:off x="280100" y="401072"/>
            <a:ext cx="11631796" cy="6001643"/>
          </a:xfrm>
          <a:prstGeom prst="rect">
            <a:avLst/>
          </a:prstGeom>
          <a:noFill/>
        </p:spPr>
        <p:txBody>
          <a:bodyPr wrap="square" rtlCol="0">
            <a:spAutoFit/>
          </a:bodyPr>
          <a:lstStyle/>
          <a:p>
            <a:r>
              <a:rPr lang="en-US" sz="3200" b="1">
                <a:solidFill>
                  <a:srgbClr val="3DAA73"/>
                </a:solidFill>
                <a:latin typeface="Arial Bold"/>
                <a:cs typeface="Arial Bold"/>
                <a:sym typeface="Arial Bold"/>
              </a:rPr>
              <a:t>FAQs</a:t>
            </a:r>
          </a:p>
          <a:p>
            <a:endParaRPr lang="en-US" sz="3200" b="1">
              <a:solidFill>
                <a:srgbClr val="3DAA73"/>
              </a:solidFill>
              <a:latin typeface="Arial Bold"/>
              <a:cs typeface="Arial Bold"/>
              <a:sym typeface="Arial Bold"/>
            </a:endParaRPr>
          </a:p>
          <a:p>
            <a:pPr marL="342900" indent="-342900">
              <a:buFont typeface="Arial" panose="020B0604020202020204" pitchFamily="34" charset="0"/>
              <a:buChar char="•"/>
            </a:pPr>
            <a:r>
              <a:rPr lang="en-AU" sz="2400" b="1">
                <a:solidFill>
                  <a:srgbClr val="00B050"/>
                </a:solidFill>
              </a:rPr>
              <a:t>Fathers with a new baby, can their history be pulled from the previous council?</a:t>
            </a:r>
          </a:p>
          <a:p>
            <a:pPr marL="342900" indent="-342900">
              <a:buFont typeface="Arial" panose="020B0604020202020204" pitchFamily="34" charset="0"/>
              <a:buChar char="•"/>
            </a:pPr>
            <a:r>
              <a:rPr lang="en-US" sz="2400"/>
              <a:t>Histories should only be transferred following a conversation with the family about the relevant histories of the family group in the new LGA - don't make assumptions and transfer histories (partner or children) without knowing the circumstances?</a:t>
            </a:r>
          </a:p>
          <a:p>
            <a:endParaRPr lang="en-AU" sz="2400">
              <a:solidFill>
                <a:srgbClr val="FF0000"/>
              </a:solidFill>
            </a:endParaRPr>
          </a:p>
          <a:p>
            <a:pPr marL="342900" indent="-342900">
              <a:buFont typeface="Arial" panose="020B0604020202020204" pitchFamily="34" charset="0"/>
              <a:buChar char="•"/>
            </a:pPr>
            <a:r>
              <a:rPr lang="en-AU" sz="2400" b="1">
                <a:solidFill>
                  <a:srgbClr val="00B050"/>
                </a:solidFill>
              </a:rPr>
              <a:t>What is the purpose of the time recording at the end of a KAS consult? </a:t>
            </a:r>
          </a:p>
          <a:p>
            <a:pPr marL="342900" indent="-342900">
              <a:buFont typeface="Arial" panose="020B0604020202020204" pitchFamily="34" charset="0"/>
              <a:buChar char="•"/>
            </a:pPr>
            <a:r>
              <a:rPr lang="en-AU" sz="2400"/>
              <a:t>This is recommended as best practice. </a:t>
            </a:r>
            <a:r>
              <a:rPr lang="en-US" sz="2400"/>
              <a:t>Whilst some things currently can't be extracted in a report - All entries into CDIS have the ability to be added to reporting in the future, time in universal consultations being one of them?</a:t>
            </a:r>
          </a:p>
          <a:p>
            <a:endParaRPr lang="en-US" sz="2400"/>
          </a:p>
          <a:p>
            <a:pPr marL="342900" indent="-342900">
              <a:buFont typeface="Arial" panose="020B0604020202020204" pitchFamily="34" charset="0"/>
              <a:buChar char="•"/>
            </a:pPr>
            <a:r>
              <a:rPr lang="en-AU" sz="2400"/>
              <a:t>These time entries are recorded on the Integrated Programs (EMCH/Sleep &amp; settling) Reports.</a:t>
            </a:r>
            <a:endParaRPr lang="en-AU" sz="2400">
              <a:highlight>
                <a:srgbClr val="FFFF00"/>
              </a:highlight>
            </a:endParaRPr>
          </a:p>
          <a:p>
            <a:endParaRPr lang="en-US" sz="3200" b="1">
              <a:solidFill>
                <a:srgbClr val="3DAA73"/>
              </a:solidFill>
              <a:latin typeface="Arial Bold"/>
              <a:cs typeface="Arial Bold"/>
              <a:sym typeface="Arial Bold"/>
            </a:endParaRPr>
          </a:p>
        </p:txBody>
      </p:sp>
    </p:spTree>
    <p:extLst>
      <p:ext uri="{BB962C8B-B14F-4D97-AF65-F5344CB8AC3E}">
        <p14:creationId xmlns:p14="http://schemas.microsoft.com/office/powerpoint/2010/main" val="770838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07A95-15F5-4060-3B4B-A051C970B8F2}"/>
            </a:ext>
          </a:extLst>
        </p:cNvPr>
        <p:cNvGrpSpPr/>
        <p:nvPr/>
      </p:nvGrpSpPr>
      <p:grpSpPr>
        <a:xfrm>
          <a:off x="0" y="0"/>
          <a:ext cx="0" cy="0"/>
          <a:chOff x="0" y="0"/>
          <a:chExt cx="0" cy="0"/>
        </a:xfrm>
      </p:grpSpPr>
      <p:grpSp>
        <p:nvGrpSpPr>
          <p:cNvPr id="12" name="Group 12">
            <a:extLst>
              <a:ext uri="{FF2B5EF4-FFF2-40B4-BE49-F238E27FC236}">
                <a16:creationId xmlns:a16="http://schemas.microsoft.com/office/drawing/2014/main" id="{144B6E3D-501D-BBBA-551F-EAE04A8FE01F}"/>
              </a:ext>
            </a:extLst>
          </p:cNvPr>
          <p:cNvGrpSpPr/>
          <p:nvPr/>
        </p:nvGrpSpPr>
        <p:grpSpPr>
          <a:xfrm>
            <a:off x="0" y="5974543"/>
            <a:ext cx="12192000" cy="988690"/>
            <a:chOff x="0" y="-96441"/>
            <a:chExt cx="24384000" cy="1977379"/>
          </a:xfrm>
        </p:grpSpPr>
        <p:grpSp>
          <p:nvGrpSpPr>
            <p:cNvPr id="13" name="Group 13">
              <a:extLst>
                <a:ext uri="{FF2B5EF4-FFF2-40B4-BE49-F238E27FC236}">
                  <a16:creationId xmlns:a16="http://schemas.microsoft.com/office/drawing/2014/main" id="{2E7E7AD5-8D1D-0B38-0F71-F3A732E211B2}"/>
                </a:ext>
              </a:extLst>
            </p:cNvPr>
            <p:cNvGrpSpPr/>
            <p:nvPr/>
          </p:nvGrpSpPr>
          <p:grpSpPr>
            <a:xfrm>
              <a:off x="0" y="-96441"/>
              <a:ext cx="24384000" cy="1860360"/>
              <a:chOff x="0" y="-19050"/>
              <a:chExt cx="4816593" cy="367478"/>
            </a:xfrm>
          </p:grpSpPr>
          <p:sp>
            <p:nvSpPr>
              <p:cNvPr id="14" name="Freeform 14">
                <a:extLst>
                  <a:ext uri="{FF2B5EF4-FFF2-40B4-BE49-F238E27FC236}">
                    <a16:creationId xmlns:a16="http://schemas.microsoft.com/office/drawing/2014/main" id="{19A4BEF4-D8E3-FBD9-C4E5-F2E13CE45974}"/>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5" name="TextBox 15">
                <a:extLst>
                  <a:ext uri="{FF2B5EF4-FFF2-40B4-BE49-F238E27FC236}">
                    <a16:creationId xmlns:a16="http://schemas.microsoft.com/office/drawing/2014/main" id="{7FC20079-0C39-727B-A21E-D56F7721A087}"/>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16" name="Freeform 16">
              <a:extLst>
                <a:ext uri="{FF2B5EF4-FFF2-40B4-BE49-F238E27FC236}">
                  <a16:creationId xmlns:a16="http://schemas.microsoft.com/office/drawing/2014/main" id="{D7BA3348-BACE-F143-D06B-E208BB0BF88F}"/>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sz="1200"/>
            </a:p>
          </p:txBody>
        </p:sp>
        <p:sp>
          <p:nvSpPr>
            <p:cNvPr id="17" name="AutoShape 17">
              <a:extLst>
                <a:ext uri="{FF2B5EF4-FFF2-40B4-BE49-F238E27FC236}">
                  <a16:creationId xmlns:a16="http://schemas.microsoft.com/office/drawing/2014/main" id="{1227EFB0-5C45-9C71-A92D-14F18DAC60E4}"/>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8" name="TextBox 18">
              <a:extLst>
                <a:ext uri="{FF2B5EF4-FFF2-40B4-BE49-F238E27FC236}">
                  <a16:creationId xmlns:a16="http://schemas.microsoft.com/office/drawing/2014/main" id="{CD0200C3-6A32-2392-2AC7-D7E5046E2256}"/>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9" name="TextBox 19">
              <a:extLst>
                <a:ext uri="{FF2B5EF4-FFF2-40B4-BE49-F238E27FC236}">
                  <a16:creationId xmlns:a16="http://schemas.microsoft.com/office/drawing/2014/main" id="{C9C9D2EA-2232-27CB-4A15-99F4E9101857}"/>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
        <p:nvSpPr>
          <p:cNvPr id="2" name="Rectangle 1">
            <a:extLst>
              <a:ext uri="{FF2B5EF4-FFF2-40B4-BE49-F238E27FC236}">
                <a16:creationId xmlns:a16="http://schemas.microsoft.com/office/drawing/2014/main" id="{F9A0F686-7813-5521-C838-297325520D2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sp>
        <p:nvSpPr>
          <p:cNvPr id="9" name="Title 8">
            <a:extLst>
              <a:ext uri="{FF2B5EF4-FFF2-40B4-BE49-F238E27FC236}">
                <a16:creationId xmlns:a16="http://schemas.microsoft.com/office/drawing/2014/main" id="{A2745CB1-A31C-7A86-3E59-33CAF24D1757}"/>
              </a:ext>
            </a:extLst>
          </p:cNvPr>
          <p:cNvSpPr>
            <a:spLocks noGrp="1"/>
          </p:cNvSpPr>
          <p:nvPr>
            <p:ph type="title"/>
          </p:nvPr>
        </p:nvSpPr>
        <p:spPr/>
        <p:txBody>
          <a:bodyPr/>
          <a:lstStyle/>
          <a:p>
            <a:br>
              <a:rPr lang="en-US"/>
            </a:br>
            <a:endParaRPr lang="en-AU"/>
          </a:p>
        </p:txBody>
      </p:sp>
      <p:sp>
        <p:nvSpPr>
          <p:cNvPr id="3" name="TextBox 2">
            <a:extLst>
              <a:ext uri="{FF2B5EF4-FFF2-40B4-BE49-F238E27FC236}">
                <a16:creationId xmlns:a16="http://schemas.microsoft.com/office/drawing/2014/main" id="{1F7E031B-884F-C820-A613-AAD818213B75}"/>
              </a:ext>
            </a:extLst>
          </p:cNvPr>
          <p:cNvSpPr txBox="1"/>
          <p:nvPr/>
        </p:nvSpPr>
        <p:spPr>
          <a:xfrm>
            <a:off x="1336973" y="653602"/>
            <a:ext cx="9593442" cy="3847207"/>
          </a:xfrm>
          <a:prstGeom prst="rect">
            <a:avLst/>
          </a:prstGeom>
          <a:noFill/>
        </p:spPr>
        <p:txBody>
          <a:bodyPr wrap="square" rtlCol="0">
            <a:spAutoFit/>
          </a:bodyPr>
          <a:lstStyle/>
          <a:p>
            <a:r>
              <a:rPr lang="en-US" sz="3200" b="1">
                <a:solidFill>
                  <a:srgbClr val="3DAA73"/>
                </a:solidFill>
                <a:latin typeface="Arial Bold"/>
                <a:cs typeface="Arial Bold"/>
                <a:sym typeface="Arial Bold"/>
              </a:rPr>
              <a:t>CDIS Support (continued)</a:t>
            </a:r>
          </a:p>
          <a:p>
            <a:endParaRPr lang="en-AU" sz="2400"/>
          </a:p>
          <a:p>
            <a:pPr marL="0" lvl="0" indent="0">
              <a:spcBef>
                <a:spcPts val="200"/>
              </a:spcBef>
              <a:spcAft>
                <a:spcPts val="200"/>
              </a:spcAft>
              <a:buNone/>
            </a:pPr>
            <a:r>
              <a:rPr lang="en-AU" sz="2400" b="1" u="sng">
                <a:effectLst/>
                <a:latin typeface="+mj-lt"/>
                <a:ea typeface="Calibri" panose="020F0502020204030204" pitchFamily="34" charset="0"/>
                <a:cs typeface="Times New Roman" panose="02020603050405020304" pitchFamily="18" charset="0"/>
              </a:rPr>
              <a:t>CDIS Support Hours</a:t>
            </a:r>
          </a:p>
          <a:p>
            <a:pPr marL="0" lvl="0" indent="0">
              <a:spcBef>
                <a:spcPts val="200"/>
              </a:spcBef>
              <a:spcAft>
                <a:spcPts val="200"/>
              </a:spcAft>
              <a:buNone/>
            </a:pPr>
            <a:r>
              <a:rPr lang="en-AU" sz="2400">
                <a:latin typeface="+mj-lt"/>
                <a:cs typeface="Times New Roman" panose="02020603050405020304" pitchFamily="18" charset="0"/>
              </a:rPr>
              <a:t>Monday to Friday between 8:30am to 5:30 pm</a:t>
            </a:r>
          </a:p>
          <a:p>
            <a:pPr marL="0" lvl="0" indent="0">
              <a:spcBef>
                <a:spcPts val="200"/>
              </a:spcBef>
              <a:spcAft>
                <a:spcPts val="200"/>
              </a:spcAft>
              <a:buNone/>
            </a:pPr>
            <a:endParaRPr lang="en-AU" sz="2400">
              <a:latin typeface="+mj-lt"/>
              <a:cs typeface="Times New Roman" panose="02020603050405020304" pitchFamily="18" charset="0"/>
            </a:endParaRPr>
          </a:p>
          <a:p>
            <a:pPr marL="0" lvl="0" indent="0">
              <a:spcBef>
                <a:spcPts val="200"/>
              </a:spcBef>
              <a:spcAft>
                <a:spcPts val="200"/>
              </a:spcAft>
              <a:buNone/>
            </a:pPr>
            <a:r>
              <a:rPr lang="en-AU" sz="2400" b="1" u="sng">
                <a:effectLst/>
                <a:latin typeface="+mj-lt"/>
                <a:ea typeface="Calibri" panose="020F0502020204030204" pitchFamily="34" charset="0"/>
                <a:cs typeface="Times New Roman" panose="02020603050405020304" pitchFamily="18" charset="0"/>
              </a:rPr>
              <a:t>Contact</a:t>
            </a:r>
          </a:p>
          <a:p>
            <a:pPr marL="0" lvl="0" indent="0">
              <a:spcBef>
                <a:spcPts val="200"/>
              </a:spcBef>
              <a:spcAft>
                <a:spcPts val="200"/>
              </a:spcAft>
              <a:buNone/>
            </a:pPr>
            <a:r>
              <a:rPr lang="en-AU" sz="2400">
                <a:latin typeface="+mj-lt"/>
                <a:ea typeface="Times New Roman" panose="02020603050405020304" pitchFamily="18" charset="0"/>
                <a:cs typeface="Times New Roman" panose="02020603050405020304" pitchFamily="18" charset="0"/>
              </a:rPr>
              <a:t>1300 856 183</a:t>
            </a:r>
          </a:p>
          <a:p>
            <a:pPr marL="0" lvl="0" indent="0">
              <a:spcBef>
                <a:spcPts val="200"/>
              </a:spcBef>
              <a:spcAft>
                <a:spcPts val="200"/>
              </a:spcAft>
              <a:buNone/>
            </a:pPr>
            <a:r>
              <a:rPr lang="en-AU" sz="2400">
                <a:latin typeface="+mj-lt"/>
                <a:ea typeface="Times New Roman" panose="02020603050405020304" pitchFamily="18" charset="0"/>
                <a:cs typeface="Times New Roman" panose="02020603050405020304" pitchFamily="18" charset="0"/>
                <a:hlinkClick r:id="rId4"/>
              </a:rPr>
              <a:t>cdis@support.vic.gov.au</a:t>
            </a:r>
            <a:endParaRPr lang="en-AU" sz="2400">
              <a:effectLst/>
              <a:latin typeface="+mj-lt"/>
              <a:ea typeface="Calibri" panose="020F0502020204030204" pitchFamily="34" charset="0"/>
              <a:cs typeface="Times New Roman" panose="02020603050405020304" pitchFamily="18" charset="0"/>
            </a:endParaRPr>
          </a:p>
          <a:p>
            <a:endParaRPr lang="en-AU" sz="2400"/>
          </a:p>
        </p:txBody>
      </p:sp>
    </p:spTree>
    <p:extLst>
      <p:ext uri="{BB962C8B-B14F-4D97-AF65-F5344CB8AC3E}">
        <p14:creationId xmlns:p14="http://schemas.microsoft.com/office/powerpoint/2010/main" val="2650681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53AD-C5BD-CDB2-6EFC-EDDB4E4FA46F}"/>
            </a:ext>
          </a:extLst>
        </p:cNvPr>
        <p:cNvGrpSpPr/>
        <p:nvPr/>
      </p:nvGrpSpPr>
      <p:grpSpPr>
        <a:xfrm>
          <a:off x="0" y="0"/>
          <a:ext cx="0" cy="0"/>
          <a:chOff x="0" y="0"/>
          <a:chExt cx="0" cy="0"/>
        </a:xfrm>
      </p:grpSpPr>
      <p:grpSp>
        <p:nvGrpSpPr>
          <p:cNvPr id="12" name="Group 12">
            <a:extLst>
              <a:ext uri="{FF2B5EF4-FFF2-40B4-BE49-F238E27FC236}">
                <a16:creationId xmlns:a16="http://schemas.microsoft.com/office/drawing/2014/main" id="{C5BCC7D4-3B83-0082-AECE-0C1E3FA9E1F6}"/>
              </a:ext>
            </a:extLst>
          </p:cNvPr>
          <p:cNvGrpSpPr/>
          <p:nvPr/>
        </p:nvGrpSpPr>
        <p:grpSpPr>
          <a:xfrm>
            <a:off x="0" y="5974543"/>
            <a:ext cx="12192000" cy="988690"/>
            <a:chOff x="0" y="-96441"/>
            <a:chExt cx="24384000" cy="1977379"/>
          </a:xfrm>
        </p:grpSpPr>
        <p:grpSp>
          <p:nvGrpSpPr>
            <p:cNvPr id="13" name="Group 13">
              <a:extLst>
                <a:ext uri="{FF2B5EF4-FFF2-40B4-BE49-F238E27FC236}">
                  <a16:creationId xmlns:a16="http://schemas.microsoft.com/office/drawing/2014/main" id="{C391B934-0668-8F1F-37FC-C8F0C3F685CA}"/>
                </a:ext>
              </a:extLst>
            </p:cNvPr>
            <p:cNvGrpSpPr/>
            <p:nvPr/>
          </p:nvGrpSpPr>
          <p:grpSpPr>
            <a:xfrm>
              <a:off x="0" y="-96441"/>
              <a:ext cx="24384000" cy="1860360"/>
              <a:chOff x="0" y="-19050"/>
              <a:chExt cx="4816593" cy="367478"/>
            </a:xfrm>
          </p:grpSpPr>
          <p:sp>
            <p:nvSpPr>
              <p:cNvPr id="14" name="Freeform 14">
                <a:extLst>
                  <a:ext uri="{FF2B5EF4-FFF2-40B4-BE49-F238E27FC236}">
                    <a16:creationId xmlns:a16="http://schemas.microsoft.com/office/drawing/2014/main" id="{C5D79181-611D-D2D2-21F9-E79FD4138E20}"/>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5" name="TextBox 15">
                <a:extLst>
                  <a:ext uri="{FF2B5EF4-FFF2-40B4-BE49-F238E27FC236}">
                    <a16:creationId xmlns:a16="http://schemas.microsoft.com/office/drawing/2014/main" id="{AF6C0116-0794-4A58-8CA7-1560E1BB314F}"/>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16" name="Freeform 16">
              <a:extLst>
                <a:ext uri="{FF2B5EF4-FFF2-40B4-BE49-F238E27FC236}">
                  <a16:creationId xmlns:a16="http://schemas.microsoft.com/office/drawing/2014/main" id="{242CD7F5-EEE0-5F0A-E88E-FAFAE4442B89}"/>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sz="1200"/>
            </a:p>
          </p:txBody>
        </p:sp>
        <p:sp>
          <p:nvSpPr>
            <p:cNvPr id="17" name="AutoShape 17">
              <a:extLst>
                <a:ext uri="{FF2B5EF4-FFF2-40B4-BE49-F238E27FC236}">
                  <a16:creationId xmlns:a16="http://schemas.microsoft.com/office/drawing/2014/main" id="{9A6E6AC7-8DA0-41A9-1BB7-E61732E0F498}"/>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8" name="TextBox 18">
              <a:extLst>
                <a:ext uri="{FF2B5EF4-FFF2-40B4-BE49-F238E27FC236}">
                  <a16:creationId xmlns:a16="http://schemas.microsoft.com/office/drawing/2014/main" id="{FE275D8E-015B-C7FD-1128-950C7127AD4B}"/>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9" name="TextBox 19">
              <a:extLst>
                <a:ext uri="{FF2B5EF4-FFF2-40B4-BE49-F238E27FC236}">
                  <a16:creationId xmlns:a16="http://schemas.microsoft.com/office/drawing/2014/main" id="{989EEBF0-2802-11BC-A332-952288DF42E4}"/>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
        <p:nvSpPr>
          <p:cNvPr id="2" name="Rectangle 1">
            <a:extLst>
              <a:ext uri="{FF2B5EF4-FFF2-40B4-BE49-F238E27FC236}">
                <a16:creationId xmlns:a16="http://schemas.microsoft.com/office/drawing/2014/main" id="{D4D56655-C24C-522A-F8C7-5AC3790A3AB1}"/>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sp>
        <p:nvSpPr>
          <p:cNvPr id="9" name="Title 8">
            <a:extLst>
              <a:ext uri="{FF2B5EF4-FFF2-40B4-BE49-F238E27FC236}">
                <a16:creationId xmlns:a16="http://schemas.microsoft.com/office/drawing/2014/main" id="{D064DD2A-A05B-9B05-C660-DFCAEBFFAF94}"/>
              </a:ext>
            </a:extLst>
          </p:cNvPr>
          <p:cNvSpPr>
            <a:spLocks noGrp="1"/>
          </p:cNvSpPr>
          <p:nvPr>
            <p:ph type="title"/>
          </p:nvPr>
        </p:nvSpPr>
        <p:spPr/>
        <p:txBody>
          <a:bodyPr/>
          <a:lstStyle/>
          <a:p>
            <a:br>
              <a:rPr lang="en-US"/>
            </a:br>
            <a:endParaRPr lang="en-AU"/>
          </a:p>
        </p:txBody>
      </p:sp>
      <p:pic>
        <p:nvPicPr>
          <p:cNvPr id="4" name="Picture 3" descr="Question mark on green pastel background">
            <a:extLst>
              <a:ext uri="{FF2B5EF4-FFF2-40B4-BE49-F238E27FC236}">
                <a16:creationId xmlns:a16="http://schemas.microsoft.com/office/drawing/2014/main" id="{0E145678-0928-DF8C-9646-C0888B0596C2}"/>
              </a:ext>
            </a:extLst>
          </p:cNvPr>
          <p:cNvPicPr>
            <a:picLocks noChangeAspect="1"/>
          </p:cNvPicPr>
          <p:nvPr/>
        </p:nvPicPr>
        <p:blipFill>
          <a:blip r:embed="rId4"/>
          <a:srcRect l="40413" r="421"/>
          <a:stretch/>
        </p:blipFill>
        <p:spPr>
          <a:xfrm>
            <a:off x="441737" y="304277"/>
            <a:ext cx="4330288" cy="5489102"/>
          </a:xfrm>
          <a:prstGeom prst="rect">
            <a:avLst/>
          </a:prstGeom>
        </p:spPr>
      </p:pic>
      <p:sp>
        <p:nvSpPr>
          <p:cNvPr id="3" name="TextBox 2">
            <a:extLst>
              <a:ext uri="{FF2B5EF4-FFF2-40B4-BE49-F238E27FC236}">
                <a16:creationId xmlns:a16="http://schemas.microsoft.com/office/drawing/2014/main" id="{743E84D0-DD5C-BBD6-AE10-C27B53BB84DC}"/>
              </a:ext>
            </a:extLst>
          </p:cNvPr>
          <p:cNvSpPr txBox="1"/>
          <p:nvPr/>
        </p:nvSpPr>
        <p:spPr>
          <a:xfrm>
            <a:off x="5023692" y="4672118"/>
            <a:ext cx="6813129" cy="1015663"/>
          </a:xfrm>
          <a:prstGeom prst="rect">
            <a:avLst/>
          </a:prstGeom>
          <a:noFill/>
        </p:spPr>
        <p:txBody>
          <a:bodyPr wrap="square" rtlCol="0">
            <a:spAutoFit/>
          </a:bodyPr>
          <a:lstStyle/>
          <a:p>
            <a:r>
              <a:rPr lang="en-US" sz="2000" i="1"/>
              <a:t>As the CDIS Champion for your MCH service you can access</a:t>
            </a:r>
          </a:p>
          <a:p>
            <a:r>
              <a:rPr lang="en-US" sz="2000" i="1"/>
              <a:t> the PowerPoint presentations on </a:t>
            </a:r>
            <a:r>
              <a:rPr lang="en-US" sz="2000" i="1">
                <a:hlinkClick r:id="rId5"/>
              </a:rPr>
              <a:t>MAV MCH Resource page</a:t>
            </a:r>
            <a:r>
              <a:rPr lang="en-US" sz="2000" i="1"/>
              <a:t> .</a:t>
            </a:r>
          </a:p>
          <a:p>
            <a:r>
              <a:rPr lang="en-US" sz="2000" i="1"/>
              <a:t>Please use these slides to update and educate your teams.</a:t>
            </a:r>
            <a:endParaRPr lang="en-AU" sz="2000" i="1"/>
          </a:p>
        </p:txBody>
      </p:sp>
      <p:pic>
        <p:nvPicPr>
          <p:cNvPr id="6" name="Graphic 5" descr="Lightbulb and gear with solid fill">
            <a:extLst>
              <a:ext uri="{FF2B5EF4-FFF2-40B4-BE49-F238E27FC236}">
                <a16:creationId xmlns:a16="http://schemas.microsoft.com/office/drawing/2014/main" id="{4EE4D505-52E5-0FAC-32DD-E2B73A5F34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81598" y="3614337"/>
            <a:ext cx="914400" cy="914400"/>
          </a:xfrm>
          <a:prstGeom prst="rect">
            <a:avLst/>
          </a:prstGeom>
        </p:spPr>
      </p:pic>
    </p:spTree>
    <p:extLst>
      <p:ext uri="{BB962C8B-B14F-4D97-AF65-F5344CB8AC3E}">
        <p14:creationId xmlns:p14="http://schemas.microsoft.com/office/powerpoint/2010/main" val="1788115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B921-F738-C486-0024-CAF2DF265A2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955BF7C-2D06-D0D8-FAA1-A640B66BAA10}"/>
              </a:ext>
            </a:extLst>
          </p:cNvPr>
          <p:cNvPicPr>
            <a:picLocks noChangeAspect="1"/>
          </p:cNvPicPr>
          <p:nvPr/>
        </p:nvPicPr>
        <p:blipFill rotWithShape="1">
          <a:blip r:embed="rId2"/>
          <a:srcRect r="10432" b="3607"/>
          <a:stretch/>
        </p:blipFill>
        <p:spPr>
          <a:xfrm flipH="1">
            <a:off x="-3" y="-121771"/>
            <a:ext cx="12192000" cy="6326719"/>
          </a:xfrm>
          <a:prstGeom prst="rect">
            <a:avLst/>
          </a:prstGeom>
        </p:spPr>
      </p:pic>
      <p:sp>
        <p:nvSpPr>
          <p:cNvPr id="10" name="TextBox 10">
            <a:extLst>
              <a:ext uri="{FF2B5EF4-FFF2-40B4-BE49-F238E27FC236}">
                <a16:creationId xmlns:a16="http://schemas.microsoft.com/office/drawing/2014/main" id="{3FA203BD-4418-9719-3413-B13D2560DFA9}"/>
              </a:ext>
            </a:extLst>
          </p:cNvPr>
          <p:cNvSpPr txBox="1"/>
          <p:nvPr/>
        </p:nvSpPr>
        <p:spPr>
          <a:xfrm>
            <a:off x="372807" y="175447"/>
            <a:ext cx="11239163" cy="684162"/>
          </a:xfrm>
          <a:prstGeom prst="rect">
            <a:avLst/>
          </a:prstGeom>
        </p:spPr>
        <p:txBody>
          <a:bodyPr wrap="square" lIns="0" tIns="0" rIns="0" bIns="0" rtlCol="0" anchor="t">
            <a:spAutoFit/>
          </a:bodyPr>
          <a:lstStyle/>
          <a:p>
            <a:pPr>
              <a:lnSpc>
                <a:spcPts val="5600"/>
              </a:lnSpc>
              <a:spcBef>
                <a:spcPct val="0"/>
              </a:spcBef>
            </a:pPr>
            <a:r>
              <a:rPr lang="en-US" sz="4267" b="1">
                <a:solidFill>
                  <a:srgbClr val="3DAA73"/>
                </a:solidFill>
                <a:latin typeface="Arial Bold"/>
                <a:cs typeface="Arial Bold"/>
                <a:sym typeface="Arial Bold"/>
              </a:rPr>
              <a:t>Agenda</a:t>
            </a:r>
            <a:endParaRPr lang="en-US" sz="1200"/>
          </a:p>
        </p:txBody>
      </p:sp>
      <p:grpSp>
        <p:nvGrpSpPr>
          <p:cNvPr id="12" name="Group 12">
            <a:extLst>
              <a:ext uri="{FF2B5EF4-FFF2-40B4-BE49-F238E27FC236}">
                <a16:creationId xmlns:a16="http://schemas.microsoft.com/office/drawing/2014/main" id="{B5AA924E-38DA-35FF-3D5A-DF07180020EB}"/>
              </a:ext>
            </a:extLst>
          </p:cNvPr>
          <p:cNvGrpSpPr/>
          <p:nvPr/>
        </p:nvGrpSpPr>
        <p:grpSpPr>
          <a:xfrm>
            <a:off x="0" y="6022764"/>
            <a:ext cx="12192000" cy="940469"/>
            <a:chOff x="0" y="0"/>
            <a:chExt cx="24384000" cy="1880938"/>
          </a:xfrm>
        </p:grpSpPr>
        <p:grpSp>
          <p:nvGrpSpPr>
            <p:cNvPr id="13" name="Group 13">
              <a:extLst>
                <a:ext uri="{FF2B5EF4-FFF2-40B4-BE49-F238E27FC236}">
                  <a16:creationId xmlns:a16="http://schemas.microsoft.com/office/drawing/2014/main" id="{AB58C19A-239E-C2B7-7B1C-09280C8ECB95}"/>
                </a:ext>
              </a:extLst>
            </p:cNvPr>
            <p:cNvGrpSpPr/>
            <p:nvPr/>
          </p:nvGrpSpPr>
          <p:grpSpPr>
            <a:xfrm>
              <a:off x="0" y="0"/>
              <a:ext cx="24384000" cy="1763919"/>
              <a:chOff x="0" y="0"/>
              <a:chExt cx="4816593" cy="348428"/>
            </a:xfrm>
          </p:grpSpPr>
          <p:sp>
            <p:nvSpPr>
              <p:cNvPr id="14" name="Freeform 14">
                <a:extLst>
                  <a:ext uri="{FF2B5EF4-FFF2-40B4-BE49-F238E27FC236}">
                    <a16:creationId xmlns:a16="http://schemas.microsoft.com/office/drawing/2014/main" id="{5E6EA0BC-4DB5-01D7-EAE8-260E9289A657}"/>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5" name="TextBox 15">
                <a:extLst>
                  <a:ext uri="{FF2B5EF4-FFF2-40B4-BE49-F238E27FC236}">
                    <a16:creationId xmlns:a16="http://schemas.microsoft.com/office/drawing/2014/main" id="{CAA3BB5A-4464-9245-13BD-5E2ABB0289BA}"/>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16" name="Freeform 16">
              <a:extLst>
                <a:ext uri="{FF2B5EF4-FFF2-40B4-BE49-F238E27FC236}">
                  <a16:creationId xmlns:a16="http://schemas.microsoft.com/office/drawing/2014/main" id="{188F3A08-67A1-548D-49C2-D6C648F8FA84}"/>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sz="1200"/>
            </a:p>
          </p:txBody>
        </p:sp>
        <p:sp>
          <p:nvSpPr>
            <p:cNvPr id="17" name="AutoShape 17">
              <a:extLst>
                <a:ext uri="{FF2B5EF4-FFF2-40B4-BE49-F238E27FC236}">
                  <a16:creationId xmlns:a16="http://schemas.microsoft.com/office/drawing/2014/main" id="{95618EDB-83F5-AC04-1AEC-5427F542C4B4}"/>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8" name="TextBox 18">
              <a:extLst>
                <a:ext uri="{FF2B5EF4-FFF2-40B4-BE49-F238E27FC236}">
                  <a16:creationId xmlns:a16="http://schemas.microsoft.com/office/drawing/2014/main" id="{6ACB7BA6-B7D5-B200-0FDB-CFC08ED3B487}"/>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9" name="TextBox 19">
              <a:extLst>
                <a:ext uri="{FF2B5EF4-FFF2-40B4-BE49-F238E27FC236}">
                  <a16:creationId xmlns:a16="http://schemas.microsoft.com/office/drawing/2014/main" id="{903207D2-EA8D-F822-1B21-A32F987FE0D4}"/>
                </a:ext>
              </a:extLst>
            </p:cNvPr>
            <p:cNvSpPr txBox="1"/>
            <p:nvPr/>
          </p:nvSpPr>
          <p:spPr>
            <a:xfrm>
              <a:off x="2345912" y="637696"/>
              <a:ext cx="12968336" cy="790216"/>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a:p>
              <a:pPr>
                <a:lnSpc>
                  <a:spcPts val="1646"/>
                </a:lnSpc>
                <a:spcBef>
                  <a:spcPct val="0"/>
                </a:spcBef>
              </a:pPr>
              <a:endParaRPr lang="en-US" sz="1233">
                <a:solidFill>
                  <a:srgbClr val="FFFFFF"/>
                </a:solidFill>
                <a:latin typeface="Arial"/>
                <a:ea typeface="Arial"/>
                <a:cs typeface="Arial"/>
              </a:endParaRPr>
            </a:p>
          </p:txBody>
        </p:sp>
      </p:grpSp>
      <p:sp>
        <p:nvSpPr>
          <p:cNvPr id="2" name="Rectangle 1">
            <a:extLst>
              <a:ext uri="{FF2B5EF4-FFF2-40B4-BE49-F238E27FC236}">
                <a16:creationId xmlns:a16="http://schemas.microsoft.com/office/drawing/2014/main" id="{8A5FDE71-C5F3-CC63-9422-C86D90F6F796}"/>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sp>
        <p:nvSpPr>
          <p:cNvPr id="7" name="TextBox 11">
            <a:extLst>
              <a:ext uri="{FF2B5EF4-FFF2-40B4-BE49-F238E27FC236}">
                <a16:creationId xmlns:a16="http://schemas.microsoft.com/office/drawing/2014/main" id="{58E2DBD3-2D80-2AE2-D2A7-BF6A44E6D465}"/>
              </a:ext>
            </a:extLst>
          </p:cNvPr>
          <p:cNvSpPr txBox="1"/>
          <p:nvPr/>
        </p:nvSpPr>
        <p:spPr>
          <a:xfrm>
            <a:off x="6347689" y="1406705"/>
            <a:ext cx="4167911" cy="6361229"/>
          </a:xfrm>
          <a:prstGeom prst="rect">
            <a:avLst/>
          </a:prstGeom>
        </p:spPr>
        <p:txBody>
          <a:bodyPr wrap="square" lIns="0" tIns="0" rIns="0" bIns="0" rtlCol="0" anchor="t">
            <a:spAutoFit/>
          </a:bodyPr>
          <a:lstStyle/>
          <a:p>
            <a:pPr marL="342900" indent="-342900">
              <a:buFont typeface="Wingdings" panose="05000000000000000000" pitchFamily="2" charset="2"/>
              <a:buChar char="v"/>
            </a:pPr>
            <a:r>
              <a:rPr lang="en-US" sz="2400">
                <a:latin typeface="Arial" panose="020B0604020202020204" pitchFamily="34" charset="0"/>
                <a:cs typeface="Arial" panose="020B0604020202020204" pitchFamily="34" charset="0"/>
              </a:rPr>
              <a:t>Tips &amp; tricks</a:t>
            </a:r>
          </a:p>
          <a:p>
            <a:pPr marL="342900" indent="-342900">
              <a:buFont typeface="Wingdings" panose="05000000000000000000" pitchFamily="2" charset="2"/>
              <a:buChar char="v"/>
            </a:pPr>
            <a:r>
              <a:rPr lang="en-US" sz="2400">
                <a:latin typeface="Arial" panose="020B0604020202020204" pitchFamily="34" charset="0"/>
                <a:cs typeface="Arial" panose="020B0604020202020204" pitchFamily="34" charset="0"/>
              </a:rPr>
              <a:t>Assessment History</a:t>
            </a:r>
          </a:p>
          <a:p>
            <a:pPr marL="342900" indent="-342900">
              <a:buFont typeface="Wingdings" panose="05000000000000000000" pitchFamily="2" charset="2"/>
              <a:buChar char="v"/>
            </a:pPr>
            <a:r>
              <a:rPr lang="en-US" sz="2400">
                <a:latin typeface="Arial" panose="020B0604020202020204" pitchFamily="34" charset="0"/>
                <a:cs typeface="Arial" panose="020B0604020202020204" pitchFamily="34" charset="0"/>
              </a:rPr>
              <a:t>Filtering</a:t>
            </a:r>
          </a:p>
          <a:p>
            <a:pPr marL="342900" indent="-342900">
              <a:buFont typeface="Wingdings" panose="05000000000000000000" pitchFamily="2" charset="2"/>
              <a:buChar char="v"/>
            </a:pPr>
            <a:r>
              <a:rPr lang="en-US" sz="2400">
                <a:latin typeface="Arial" panose="020B0604020202020204" pitchFamily="34" charset="0"/>
                <a:cs typeface="Arial" panose="020B0604020202020204" pitchFamily="34" charset="0"/>
              </a:rPr>
              <a:t>Caregivers &amp; Information sharing</a:t>
            </a:r>
          </a:p>
          <a:p>
            <a:pPr marL="342900" indent="-342900">
              <a:buFont typeface="Wingdings" panose="05000000000000000000" pitchFamily="2" charset="2"/>
              <a:buChar char="v"/>
            </a:pPr>
            <a:r>
              <a:rPr lang="en-US" sz="2400">
                <a:latin typeface="Arial" panose="020B0604020202020204" pitchFamily="34" charset="0"/>
                <a:cs typeface="Arial" panose="020B0604020202020204" pitchFamily="34" charset="0"/>
              </a:rPr>
              <a:t>Information Sharing Process</a:t>
            </a:r>
          </a:p>
          <a:p>
            <a:pPr marL="342900" indent="-342900">
              <a:buFont typeface="Wingdings" panose="05000000000000000000" pitchFamily="2" charset="2"/>
              <a:buChar char="v"/>
            </a:pPr>
            <a:r>
              <a:rPr lang="en-US" sz="2400">
                <a:latin typeface="Arial" panose="020B0604020202020204" pitchFamily="34" charset="0"/>
                <a:cs typeface="Arial" panose="020B0604020202020204" pitchFamily="34" charset="0"/>
              </a:rPr>
              <a:t>Transfers</a:t>
            </a:r>
          </a:p>
          <a:p>
            <a:pPr marL="342900" indent="-342900">
              <a:buFont typeface="Wingdings" panose="05000000000000000000" pitchFamily="2" charset="2"/>
              <a:buChar char="v"/>
            </a:pPr>
            <a:r>
              <a:rPr lang="en-US" sz="2400">
                <a:latin typeface="Arial" panose="020B0604020202020204" pitchFamily="34" charset="0"/>
                <a:cs typeface="Arial" panose="020B0604020202020204" pitchFamily="34" charset="0"/>
              </a:rPr>
              <a:t>Recording Gender</a:t>
            </a:r>
          </a:p>
          <a:p>
            <a:pPr marL="342900" indent="-342900">
              <a:buFont typeface="Wingdings" panose="05000000000000000000" pitchFamily="2" charset="2"/>
              <a:buChar char="v"/>
            </a:pPr>
            <a:r>
              <a:rPr lang="en-US" sz="2400">
                <a:latin typeface="Arial" panose="020B0604020202020204" pitchFamily="34" charset="0"/>
                <a:cs typeface="Arial" panose="020B0604020202020204" pitchFamily="34" charset="0"/>
              </a:rPr>
              <a:t>FAQs</a:t>
            </a:r>
          </a:p>
          <a:p>
            <a:pPr marL="342900" indent="-342900">
              <a:buFont typeface="Wingdings" panose="05000000000000000000" pitchFamily="2" charset="2"/>
              <a:buChar char="v"/>
            </a:pPr>
            <a:r>
              <a:rPr lang="en-US" sz="2400">
                <a:latin typeface="Arial" panose="020B0604020202020204" pitchFamily="34" charset="0"/>
                <a:cs typeface="Arial" panose="020B0604020202020204" pitchFamily="34" charset="0"/>
              </a:rPr>
              <a:t>Q&amp;A</a:t>
            </a:r>
          </a:p>
          <a:p>
            <a:endParaRPr lang="en-US" sz="1867">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sz="1867">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sz="1867">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endParaRPr lang="en-US" sz="1867">
              <a:latin typeface="Arial" panose="020B0604020202020204" pitchFamily="34" charset="0"/>
              <a:cs typeface="Arial" panose="020B0604020202020204" pitchFamily="34" charset="0"/>
            </a:endParaRPr>
          </a:p>
          <a:p>
            <a:br>
              <a:rPr lang="en-US" sz="1867">
                <a:latin typeface="Arial" panose="020B0604020202020204" pitchFamily="34" charset="0"/>
                <a:cs typeface="Arial" panose="020B0604020202020204" pitchFamily="34" charset="0"/>
              </a:rPr>
            </a:br>
            <a:endParaRPr lang="en-US" sz="1867">
              <a:latin typeface="Arial" panose="020B0604020202020204" pitchFamily="34" charset="0"/>
              <a:cs typeface="Arial" panose="020B0604020202020204" pitchFamily="34" charset="0"/>
            </a:endParaRPr>
          </a:p>
          <a:p>
            <a:endParaRPr lang="en-US" sz="1867">
              <a:latin typeface="Arial" panose="020B0604020202020204" pitchFamily="34" charset="0"/>
              <a:cs typeface="Arial" panose="020B0604020202020204" pitchFamily="34" charset="0"/>
            </a:endParaRPr>
          </a:p>
          <a:p>
            <a:endParaRPr lang="en-AU" sz="1867">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745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28AE8-F5A6-3FDC-71B4-AC01EA8E0B78}"/>
            </a:ext>
          </a:extLst>
        </p:cNvPr>
        <p:cNvGrpSpPr/>
        <p:nvPr/>
      </p:nvGrpSpPr>
      <p:grpSpPr>
        <a:xfrm>
          <a:off x="0" y="0"/>
          <a:ext cx="0" cy="0"/>
          <a:chOff x="0" y="0"/>
          <a:chExt cx="0" cy="0"/>
        </a:xfrm>
      </p:grpSpPr>
      <p:grpSp>
        <p:nvGrpSpPr>
          <p:cNvPr id="12" name="Group 12">
            <a:extLst>
              <a:ext uri="{FF2B5EF4-FFF2-40B4-BE49-F238E27FC236}">
                <a16:creationId xmlns:a16="http://schemas.microsoft.com/office/drawing/2014/main" id="{D3BA7054-E01A-9EEB-27C2-AFCE3C8B418F}"/>
              </a:ext>
            </a:extLst>
          </p:cNvPr>
          <p:cNvGrpSpPr/>
          <p:nvPr/>
        </p:nvGrpSpPr>
        <p:grpSpPr>
          <a:xfrm>
            <a:off x="0" y="5974543"/>
            <a:ext cx="12192000" cy="988690"/>
            <a:chOff x="0" y="-96441"/>
            <a:chExt cx="24384000" cy="1977379"/>
          </a:xfrm>
        </p:grpSpPr>
        <p:grpSp>
          <p:nvGrpSpPr>
            <p:cNvPr id="13" name="Group 13">
              <a:extLst>
                <a:ext uri="{FF2B5EF4-FFF2-40B4-BE49-F238E27FC236}">
                  <a16:creationId xmlns:a16="http://schemas.microsoft.com/office/drawing/2014/main" id="{2F9AD64F-3B11-A8D9-C3D6-BE499C7B6383}"/>
                </a:ext>
              </a:extLst>
            </p:cNvPr>
            <p:cNvGrpSpPr/>
            <p:nvPr/>
          </p:nvGrpSpPr>
          <p:grpSpPr>
            <a:xfrm>
              <a:off x="0" y="-96441"/>
              <a:ext cx="24384000" cy="1860360"/>
              <a:chOff x="0" y="-19050"/>
              <a:chExt cx="4816593" cy="367478"/>
            </a:xfrm>
          </p:grpSpPr>
          <p:sp>
            <p:nvSpPr>
              <p:cNvPr id="14" name="Freeform 14">
                <a:extLst>
                  <a:ext uri="{FF2B5EF4-FFF2-40B4-BE49-F238E27FC236}">
                    <a16:creationId xmlns:a16="http://schemas.microsoft.com/office/drawing/2014/main" id="{324A9DF1-C2FB-1CEC-06A0-2A6FB88BE318}"/>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5" name="TextBox 15">
                <a:extLst>
                  <a:ext uri="{FF2B5EF4-FFF2-40B4-BE49-F238E27FC236}">
                    <a16:creationId xmlns:a16="http://schemas.microsoft.com/office/drawing/2014/main" id="{D9127204-201E-58DB-5D18-5ED7CCBFA8F3}"/>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16" name="Freeform 16">
              <a:extLst>
                <a:ext uri="{FF2B5EF4-FFF2-40B4-BE49-F238E27FC236}">
                  <a16:creationId xmlns:a16="http://schemas.microsoft.com/office/drawing/2014/main" id="{9E77A817-D095-91F8-CC9E-8479A237CF67}"/>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sz="1200"/>
            </a:p>
          </p:txBody>
        </p:sp>
        <p:sp>
          <p:nvSpPr>
            <p:cNvPr id="17" name="AutoShape 17">
              <a:extLst>
                <a:ext uri="{FF2B5EF4-FFF2-40B4-BE49-F238E27FC236}">
                  <a16:creationId xmlns:a16="http://schemas.microsoft.com/office/drawing/2014/main" id="{C79BC1E5-0389-BA95-7F57-72F07A435A6B}"/>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8" name="TextBox 18">
              <a:extLst>
                <a:ext uri="{FF2B5EF4-FFF2-40B4-BE49-F238E27FC236}">
                  <a16:creationId xmlns:a16="http://schemas.microsoft.com/office/drawing/2014/main" id="{F3FF948C-5401-12DB-8862-2AA6BB725578}"/>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9" name="TextBox 19">
              <a:extLst>
                <a:ext uri="{FF2B5EF4-FFF2-40B4-BE49-F238E27FC236}">
                  <a16:creationId xmlns:a16="http://schemas.microsoft.com/office/drawing/2014/main" id="{C7FA6B8B-536C-BEE5-B09B-DA95D441DF0C}"/>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
        <p:nvSpPr>
          <p:cNvPr id="2" name="Rectangle 1">
            <a:extLst>
              <a:ext uri="{FF2B5EF4-FFF2-40B4-BE49-F238E27FC236}">
                <a16:creationId xmlns:a16="http://schemas.microsoft.com/office/drawing/2014/main" id="{CD43DB97-8E07-43EB-8636-2A5F3895A6F2}"/>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sp>
        <p:nvSpPr>
          <p:cNvPr id="9" name="Title 8">
            <a:extLst>
              <a:ext uri="{FF2B5EF4-FFF2-40B4-BE49-F238E27FC236}">
                <a16:creationId xmlns:a16="http://schemas.microsoft.com/office/drawing/2014/main" id="{846D43C6-5CD7-6071-7F4A-19DCDE38BA12}"/>
              </a:ext>
            </a:extLst>
          </p:cNvPr>
          <p:cNvSpPr>
            <a:spLocks noGrp="1"/>
          </p:cNvSpPr>
          <p:nvPr>
            <p:ph type="title"/>
          </p:nvPr>
        </p:nvSpPr>
        <p:spPr/>
        <p:txBody>
          <a:bodyPr/>
          <a:lstStyle/>
          <a:p>
            <a:br>
              <a:rPr lang="en-US"/>
            </a:br>
            <a:endParaRPr lang="en-AU"/>
          </a:p>
        </p:txBody>
      </p:sp>
      <p:sp>
        <p:nvSpPr>
          <p:cNvPr id="3" name="TextBox 2">
            <a:extLst>
              <a:ext uri="{FF2B5EF4-FFF2-40B4-BE49-F238E27FC236}">
                <a16:creationId xmlns:a16="http://schemas.microsoft.com/office/drawing/2014/main" id="{654BD656-78FF-30F6-031E-6DF3C8D24A8F}"/>
              </a:ext>
            </a:extLst>
          </p:cNvPr>
          <p:cNvSpPr txBox="1"/>
          <p:nvPr/>
        </p:nvSpPr>
        <p:spPr>
          <a:xfrm>
            <a:off x="669851" y="302916"/>
            <a:ext cx="11166970" cy="3908762"/>
          </a:xfrm>
          <a:prstGeom prst="rect">
            <a:avLst/>
          </a:prstGeom>
          <a:noFill/>
        </p:spPr>
        <p:txBody>
          <a:bodyPr wrap="square" rtlCol="0">
            <a:spAutoFit/>
          </a:bodyPr>
          <a:lstStyle/>
          <a:p>
            <a:r>
              <a:rPr lang="en-US" sz="3200" b="1">
                <a:solidFill>
                  <a:srgbClr val="3DAA73"/>
                </a:solidFill>
                <a:latin typeface="Arial Bold"/>
                <a:cs typeface="Arial Bold"/>
                <a:sym typeface="Arial Bold"/>
              </a:rPr>
              <a:t>Tips &amp; Tricks</a:t>
            </a:r>
          </a:p>
          <a:p>
            <a:endParaRPr lang="en-US" sz="3200" b="1">
              <a:solidFill>
                <a:srgbClr val="3DAA73"/>
              </a:solidFill>
              <a:latin typeface="Arial Bold"/>
              <a:cs typeface="Arial Bold"/>
              <a:sym typeface="Arial Bold"/>
            </a:endParaRPr>
          </a:p>
          <a:p>
            <a:pPr marL="342900" indent="-342900">
              <a:buFont typeface="Wingdings" panose="05000000000000000000" pitchFamily="2" charset="2"/>
              <a:buChar char="§"/>
            </a:pPr>
            <a:r>
              <a:rPr lang="en-AU" sz="2000"/>
              <a:t>Open/Change/Close Client – ensure that children and all relevant relationships are open for service as per clinical judgement.</a:t>
            </a:r>
          </a:p>
          <a:p>
            <a:pPr marL="342900" indent="-342900">
              <a:buFont typeface="Wingdings" panose="05000000000000000000" pitchFamily="2" charset="2"/>
              <a:buChar char="§"/>
            </a:pPr>
            <a:endParaRPr lang="en-AU" sz="2000"/>
          </a:p>
          <a:p>
            <a:pPr marL="342900" indent="-342900">
              <a:buFont typeface="Wingdings" panose="05000000000000000000" pitchFamily="2" charset="2"/>
              <a:buChar char="§"/>
            </a:pPr>
            <a:r>
              <a:rPr lang="en-AU" sz="2000"/>
              <a:t>When booking Home Visit in calendar add a note with the babies DOB/CDIS # so that it can been seen in the appointment screen. </a:t>
            </a:r>
          </a:p>
          <a:p>
            <a:pPr marL="342900" indent="-342900">
              <a:buFont typeface="Wingdings" panose="05000000000000000000" pitchFamily="2" charset="2"/>
              <a:buChar char="§"/>
            </a:pPr>
            <a:endParaRPr lang="en-AU" sz="2000"/>
          </a:p>
          <a:p>
            <a:pPr marL="342900" indent="-342900">
              <a:buFont typeface="Wingdings" panose="05000000000000000000" pitchFamily="2" charset="2"/>
              <a:buChar char="§"/>
            </a:pPr>
            <a:r>
              <a:rPr lang="en-AU" sz="2000"/>
              <a:t>Best practice when recording pronunciation of names please place in edit tab on front page not as part of the name as this is a medical record:</a:t>
            </a:r>
          </a:p>
          <a:p>
            <a:endParaRPr lang="en-AU" sz="2400"/>
          </a:p>
        </p:txBody>
      </p:sp>
      <p:pic>
        <p:nvPicPr>
          <p:cNvPr id="4" name="Picture 3">
            <a:extLst>
              <a:ext uri="{FF2B5EF4-FFF2-40B4-BE49-F238E27FC236}">
                <a16:creationId xmlns:a16="http://schemas.microsoft.com/office/drawing/2014/main" id="{85EEEE24-5555-D3E7-101D-F60689E9107F}"/>
              </a:ext>
            </a:extLst>
          </p:cNvPr>
          <p:cNvPicPr>
            <a:picLocks noChangeAspect="1"/>
          </p:cNvPicPr>
          <p:nvPr/>
        </p:nvPicPr>
        <p:blipFill>
          <a:blip r:embed="rId4"/>
          <a:stretch>
            <a:fillRect/>
          </a:stretch>
        </p:blipFill>
        <p:spPr>
          <a:xfrm>
            <a:off x="2616595" y="4051119"/>
            <a:ext cx="7273482" cy="1764000"/>
          </a:xfrm>
          <a:prstGeom prst="rect">
            <a:avLst/>
          </a:prstGeom>
        </p:spPr>
      </p:pic>
    </p:spTree>
    <p:extLst>
      <p:ext uri="{BB962C8B-B14F-4D97-AF65-F5344CB8AC3E}">
        <p14:creationId xmlns:p14="http://schemas.microsoft.com/office/powerpoint/2010/main" val="812283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495637" y="203201"/>
            <a:ext cx="11239163" cy="1402307"/>
          </a:xfrm>
          <a:prstGeom prst="rect">
            <a:avLst/>
          </a:prstGeom>
        </p:spPr>
        <p:txBody>
          <a:bodyPr wrap="square" lIns="0" tIns="0" rIns="0" bIns="0" rtlCol="0" anchor="t">
            <a:spAutoFit/>
          </a:bodyPr>
          <a:lstStyle/>
          <a:p>
            <a:pPr algn="ctr">
              <a:lnSpc>
                <a:spcPts val="5600"/>
              </a:lnSpc>
              <a:spcBef>
                <a:spcPct val="0"/>
              </a:spcBef>
            </a:pPr>
            <a:r>
              <a:rPr lang="en-US" sz="4267" b="1">
                <a:solidFill>
                  <a:srgbClr val="3DAA73"/>
                </a:solidFill>
                <a:latin typeface="Arial Bold"/>
                <a:cs typeface="Arial Bold"/>
                <a:sym typeface="Arial Bold"/>
              </a:rPr>
              <a:t>Assessments history – quick way to check recent assessments and outcomes</a:t>
            </a:r>
            <a:endParaRPr lang="en-US" sz="1200"/>
          </a:p>
        </p:txBody>
      </p:sp>
      <p:sp>
        <p:nvSpPr>
          <p:cNvPr id="2" name="Rectangle 1">
            <a:extLst>
              <a:ext uri="{FF2B5EF4-FFF2-40B4-BE49-F238E27FC236}">
                <a16:creationId xmlns:a16="http://schemas.microsoft.com/office/drawing/2014/main" id="{87396CD6-D117-2136-DB08-6A0E2B567944}"/>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pic>
        <p:nvPicPr>
          <p:cNvPr id="5" name="Picture 4">
            <a:extLst>
              <a:ext uri="{FF2B5EF4-FFF2-40B4-BE49-F238E27FC236}">
                <a16:creationId xmlns:a16="http://schemas.microsoft.com/office/drawing/2014/main" id="{126A7D92-2409-61EA-FEFC-30DDAE62D4D8}"/>
              </a:ext>
            </a:extLst>
          </p:cNvPr>
          <p:cNvPicPr>
            <a:picLocks noChangeAspect="1"/>
          </p:cNvPicPr>
          <p:nvPr/>
        </p:nvPicPr>
        <p:blipFill>
          <a:blip r:embed="rId3"/>
          <a:stretch>
            <a:fillRect/>
          </a:stretch>
        </p:blipFill>
        <p:spPr>
          <a:xfrm>
            <a:off x="1256742" y="1987825"/>
            <a:ext cx="7951948" cy="2743201"/>
          </a:xfrm>
          <a:prstGeom prst="rect">
            <a:avLst/>
          </a:prstGeom>
        </p:spPr>
      </p:pic>
      <p:grpSp>
        <p:nvGrpSpPr>
          <p:cNvPr id="3" name="Group 12">
            <a:extLst>
              <a:ext uri="{FF2B5EF4-FFF2-40B4-BE49-F238E27FC236}">
                <a16:creationId xmlns:a16="http://schemas.microsoft.com/office/drawing/2014/main" id="{716D419A-5AF6-A1C8-0146-FEBA4153A973}"/>
              </a:ext>
            </a:extLst>
          </p:cNvPr>
          <p:cNvGrpSpPr/>
          <p:nvPr/>
        </p:nvGrpSpPr>
        <p:grpSpPr>
          <a:xfrm>
            <a:off x="0" y="5974543"/>
            <a:ext cx="12192000" cy="988690"/>
            <a:chOff x="0" y="-96441"/>
            <a:chExt cx="24384000" cy="1977379"/>
          </a:xfrm>
        </p:grpSpPr>
        <p:grpSp>
          <p:nvGrpSpPr>
            <p:cNvPr id="4" name="Group 13">
              <a:extLst>
                <a:ext uri="{FF2B5EF4-FFF2-40B4-BE49-F238E27FC236}">
                  <a16:creationId xmlns:a16="http://schemas.microsoft.com/office/drawing/2014/main" id="{98556E13-1EC4-C43B-82D5-E0173E72079F}"/>
                </a:ext>
              </a:extLst>
            </p:cNvPr>
            <p:cNvGrpSpPr/>
            <p:nvPr/>
          </p:nvGrpSpPr>
          <p:grpSpPr>
            <a:xfrm>
              <a:off x="0" y="-96441"/>
              <a:ext cx="24384000" cy="1860360"/>
              <a:chOff x="0" y="-19050"/>
              <a:chExt cx="4816593" cy="367478"/>
            </a:xfrm>
          </p:grpSpPr>
          <p:sp>
            <p:nvSpPr>
              <p:cNvPr id="11" name="Freeform 14">
                <a:extLst>
                  <a:ext uri="{FF2B5EF4-FFF2-40B4-BE49-F238E27FC236}">
                    <a16:creationId xmlns:a16="http://schemas.microsoft.com/office/drawing/2014/main" id="{7B673A66-CE06-6E8C-BE61-BA838E5ABD86}"/>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20" name="TextBox 15">
                <a:extLst>
                  <a:ext uri="{FF2B5EF4-FFF2-40B4-BE49-F238E27FC236}">
                    <a16:creationId xmlns:a16="http://schemas.microsoft.com/office/drawing/2014/main" id="{DA0A27F1-0910-A877-830B-2B001A4ABC7E}"/>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6" name="Freeform 16">
              <a:extLst>
                <a:ext uri="{FF2B5EF4-FFF2-40B4-BE49-F238E27FC236}">
                  <a16:creationId xmlns:a16="http://schemas.microsoft.com/office/drawing/2014/main" id="{82585DA3-472E-DD21-9B35-4F1678EEFAED}"/>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4"/>
              <a:stretch>
                <a:fillRect/>
              </a:stretch>
            </a:blipFill>
          </p:spPr>
          <p:txBody>
            <a:bodyPr/>
            <a:lstStyle/>
            <a:p>
              <a:endParaRPr lang="en-AU" sz="1200"/>
            </a:p>
          </p:txBody>
        </p:sp>
        <p:sp>
          <p:nvSpPr>
            <p:cNvPr id="7" name="AutoShape 17">
              <a:extLst>
                <a:ext uri="{FF2B5EF4-FFF2-40B4-BE49-F238E27FC236}">
                  <a16:creationId xmlns:a16="http://schemas.microsoft.com/office/drawing/2014/main" id="{6484CE76-1AFD-2914-E9E0-264CDB40D4EF}"/>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8" name="TextBox 18">
              <a:extLst>
                <a:ext uri="{FF2B5EF4-FFF2-40B4-BE49-F238E27FC236}">
                  <a16:creationId xmlns:a16="http://schemas.microsoft.com/office/drawing/2014/main" id="{71D4840A-E73E-72F0-4BBE-6C0655290826}"/>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9" name="TextBox 19">
              <a:extLst>
                <a:ext uri="{FF2B5EF4-FFF2-40B4-BE49-F238E27FC236}">
                  <a16:creationId xmlns:a16="http://schemas.microsoft.com/office/drawing/2014/main" id="{7D9D5781-3BB5-AC81-3DE4-89906B285E85}"/>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
        <p:nvSpPr>
          <p:cNvPr id="21" name="Oval 20">
            <a:extLst>
              <a:ext uri="{FF2B5EF4-FFF2-40B4-BE49-F238E27FC236}">
                <a16:creationId xmlns:a16="http://schemas.microsoft.com/office/drawing/2014/main" id="{8D3532EE-C110-CEFA-3945-AE6931259065}"/>
              </a:ext>
            </a:extLst>
          </p:cNvPr>
          <p:cNvSpPr/>
          <p:nvPr/>
        </p:nvSpPr>
        <p:spPr>
          <a:xfrm>
            <a:off x="8995144" y="3718306"/>
            <a:ext cx="2739656" cy="200325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Clinical slide</a:t>
            </a:r>
            <a:endParaRPr lang="en-AU">
              <a:solidFill>
                <a:schemeClr val="tx1"/>
              </a:solidFill>
            </a:endParaRPr>
          </a:p>
        </p:txBody>
      </p:sp>
    </p:spTree>
    <p:extLst>
      <p:ext uri="{BB962C8B-B14F-4D97-AF65-F5344CB8AC3E}">
        <p14:creationId xmlns:p14="http://schemas.microsoft.com/office/powerpoint/2010/main" val="829706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495637" y="203200"/>
            <a:ext cx="11239163" cy="1402307"/>
          </a:xfrm>
          <a:prstGeom prst="rect">
            <a:avLst/>
          </a:prstGeom>
        </p:spPr>
        <p:txBody>
          <a:bodyPr wrap="square" lIns="0" tIns="0" rIns="0" bIns="0" rtlCol="0" anchor="t">
            <a:spAutoFit/>
          </a:bodyPr>
          <a:lstStyle/>
          <a:p>
            <a:pPr algn="ctr">
              <a:lnSpc>
                <a:spcPts val="5600"/>
              </a:lnSpc>
              <a:spcBef>
                <a:spcPct val="0"/>
              </a:spcBef>
            </a:pPr>
            <a:r>
              <a:rPr lang="en-US" sz="4267" b="1">
                <a:solidFill>
                  <a:srgbClr val="3DAA73"/>
                </a:solidFill>
                <a:latin typeface="Arial Bold"/>
                <a:cs typeface="Arial Bold"/>
                <a:sym typeface="Arial Bold"/>
              </a:rPr>
              <a:t>Using filtering function when searching in progress notes</a:t>
            </a:r>
            <a:endParaRPr lang="en-US" sz="1200"/>
          </a:p>
        </p:txBody>
      </p:sp>
      <p:sp>
        <p:nvSpPr>
          <p:cNvPr id="2" name="Rectangle 1">
            <a:extLst>
              <a:ext uri="{FF2B5EF4-FFF2-40B4-BE49-F238E27FC236}">
                <a16:creationId xmlns:a16="http://schemas.microsoft.com/office/drawing/2014/main" id="{87396CD6-D117-2136-DB08-6A0E2B567944}"/>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AU" sz="1200"/>
          </a:p>
        </p:txBody>
      </p:sp>
      <p:pic>
        <p:nvPicPr>
          <p:cNvPr id="4" name="Picture 3">
            <a:extLst>
              <a:ext uri="{FF2B5EF4-FFF2-40B4-BE49-F238E27FC236}">
                <a16:creationId xmlns:a16="http://schemas.microsoft.com/office/drawing/2014/main" id="{CD034457-CCD6-3FFD-41A5-1BB6612ADBCC}"/>
              </a:ext>
            </a:extLst>
          </p:cNvPr>
          <p:cNvPicPr>
            <a:picLocks noChangeAspect="1"/>
          </p:cNvPicPr>
          <p:nvPr/>
        </p:nvPicPr>
        <p:blipFill>
          <a:blip r:embed="rId3"/>
          <a:stretch>
            <a:fillRect/>
          </a:stretch>
        </p:blipFill>
        <p:spPr>
          <a:xfrm>
            <a:off x="1063068" y="1955800"/>
            <a:ext cx="10065865" cy="2946401"/>
          </a:xfrm>
          <a:prstGeom prst="rect">
            <a:avLst/>
          </a:prstGeom>
        </p:spPr>
      </p:pic>
      <p:grpSp>
        <p:nvGrpSpPr>
          <p:cNvPr id="3" name="Group 12">
            <a:extLst>
              <a:ext uri="{FF2B5EF4-FFF2-40B4-BE49-F238E27FC236}">
                <a16:creationId xmlns:a16="http://schemas.microsoft.com/office/drawing/2014/main" id="{2D671865-17F6-0310-2DAE-84599CAD5C34}"/>
              </a:ext>
            </a:extLst>
          </p:cNvPr>
          <p:cNvGrpSpPr/>
          <p:nvPr/>
        </p:nvGrpSpPr>
        <p:grpSpPr>
          <a:xfrm>
            <a:off x="0" y="5974543"/>
            <a:ext cx="12192000" cy="988690"/>
            <a:chOff x="0" y="-96441"/>
            <a:chExt cx="24384000" cy="1977379"/>
          </a:xfrm>
        </p:grpSpPr>
        <p:grpSp>
          <p:nvGrpSpPr>
            <p:cNvPr id="5" name="Group 13">
              <a:extLst>
                <a:ext uri="{FF2B5EF4-FFF2-40B4-BE49-F238E27FC236}">
                  <a16:creationId xmlns:a16="http://schemas.microsoft.com/office/drawing/2014/main" id="{40FC04F6-E7EF-A930-B0CD-3A0E011AA6B1}"/>
                </a:ext>
              </a:extLst>
            </p:cNvPr>
            <p:cNvGrpSpPr/>
            <p:nvPr/>
          </p:nvGrpSpPr>
          <p:grpSpPr>
            <a:xfrm>
              <a:off x="0" y="-96441"/>
              <a:ext cx="24384000" cy="1860360"/>
              <a:chOff x="0" y="-19050"/>
              <a:chExt cx="4816593" cy="367478"/>
            </a:xfrm>
          </p:grpSpPr>
          <p:sp>
            <p:nvSpPr>
              <p:cNvPr id="11" name="Freeform 14">
                <a:extLst>
                  <a:ext uri="{FF2B5EF4-FFF2-40B4-BE49-F238E27FC236}">
                    <a16:creationId xmlns:a16="http://schemas.microsoft.com/office/drawing/2014/main" id="{357185D9-5E36-D28C-616A-4CB5DC1D0E54}"/>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20" name="TextBox 15">
                <a:extLst>
                  <a:ext uri="{FF2B5EF4-FFF2-40B4-BE49-F238E27FC236}">
                    <a16:creationId xmlns:a16="http://schemas.microsoft.com/office/drawing/2014/main" id="{D2CF536C-6C72-136B-E35D-4051E14BE258}"/>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6" name="Freeform 16">
              <a:extLst>
                <a:ext uri="{FF2B5EF4-FFF2-40B4-BE49-F238E27FC236}">
                  <a16:creationId xmlns:a16="http://schemas.microsoft.com/office/drawing/2014/main" id="{DB9D75AB-C2BF-8D32-9A47-06F601B49F2B}"/>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4"/>
              <a:stretch>
                <a:fillRect/>
              </a:stretch>
            </a:blipFill>
          </p:spPr>
          <p:txBody>
            <a:bodyPr/>
            <a:lstStyle/>
            <a:p>
              <a:endParaRPr lang="en-AU" sz="1200"/>
            </a:p>
          </p:txBody>
        </p:sp>
        <p:sp>
          <p:nvSpPr>
            <p:cNvPr id="7" name="AutoShape 17">
              <a:extLst>
                <a:ext uri="{FF2B5EF4-FFF2-40B4-BE49-F238E27FC236}">
                  <a16:creationId xmlns:a16="http://schemas.microsoft.com/office/drawing/2014/main" id="{3E1461D1-0650-14BA-D254-26EE88788F18}"/>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8" name="TextBox 18">
              <a:extLst>
                <a:ext uri="{FF2B5EF4-FFF2-40B4-BE49-F238E27FC236}">
                  <a16:creationId xmlns:a16="http://schemas.microsoft.com/office/drawing/2014/main" id="{41B76860-0306-85DF-781F-732E0C314B5F}"/>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9" name="TextBox 19">
              <a:extLst>
                <a:ext uri="{FF2B5EF4-FFF2-40B4-BE49-F238E27FC236}">
                  <a16:creationId xmlns:a16="http://schemas.microsoft.com/office/drawing/2014/main" id="{220EA2EB-F1DF-0B3C-20CE-51E82FE03454}"/>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
        <p:nvSpPr>
          <p:cNvPr id="21" name="Oval 20">
            <a:extLst>
              <a:ext uri="{FF2B5EF4-FFF2-40B4-BE49-F238E27FC236}">
                <a16:creationId xmlns:a16="http://schemas.microsoft.com/office/drawing/2014/main" id="{16F8E025-029C-AB7E-C6D1-BE5A0D9D8D30}"/>
              </a:ext>
            </a:extLst>
          </p:cNvPr>
          <p:cNvSpPr/>
          <p:nvPr/>
        </p:nvSpPr>
        <p:spPr>
          <a:xfrm>
            <a:off x="265813" y="3646324"/>
            <a:ext cx="2739656" cy="200325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Clinical slide</a:t>
            </a:r>
            <a:endParaRPr lang="en-AU">
              <a:solidFill>
                <a:schemeClr val="tx1"/>
              </a:solidFill>
            </a:endParaRPr>
          </a:p>
        </p:txBody>
      </p:sp>
    </p:spTree>
    <p:extLst>
      <p:ext uri="{BB962C8B-B14F-4D97-AF65-F5344CB8AC3E}">
        <p14:creationId xmlns:p14="http://schemas.microsoft.com/office/powerpoint/2010/main" val="216655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241C-466A-B4F6-5AD7-996830B191C0}"/>
              </a:ext>
            </a:extLst>
          </p:cNvPr>
          <p:cNvSpPr>
            <a:spLocks noGrp="1"/>
          </p:cNvSpPr>
          <p:nvPr>
            <p:ph type="title"/>
          </p:nvPr>
        </p:nvSpPr>
        <p:spPr>
          <a:xfrm>
            <a:off x="912628" y="120576"/>
            <a:ext cx="10515600" cy="1325563"/>
          </a:xfrm>
        </p:spPr>
        <p:txBody>
          <a:bodyPr/>
          <a:lstStyle/>
          <a:p>
            <a:r>
              <a:rPr lang="en-US" b="1">
                <a:solidFill>
                  <a:srgbClr val="00B050"/>
                </a:solidFill>
              </a:rPr>
              <a:t>R</a:t>
            </a:r>
            <a:r>
              <a:rPr lang="en-AU" b="1">
                <a:solidFill>
                  <a:srgbClr val="00B050"/>
                </a:solidFill>
              </a:rPr>
              <a:t>elationships</a:t>
            </a:r>
          </a:p>
        </p:txBody>
      </p:sp>
      <p:sp>
        <p:nvSpPr>
          <p:cNvPr id="3" name="Content Placeholder 2">
            <a:extLst>
              <a:ext uri="{FF2B5EF4-FFF2-40B4-BE49-F238E27FC236}">
                <a16:creationId xmlns:a16="http://schemas.microsoft.com/office/drawing/2014/main" id="{231D796E-51AF-66F7-B827-C634D8659288}"/>
              </a:ext>
            </a:extLst>
          </p:cNvPr>
          <p:cNvSpPr>
            <a:spLocks noGrp="1"/>
          </p:cNvSpPr>
          <p:nvPr>
            <p:ph idx="1"/>
          </p:nvPr>
        </p:nvSpPr>
        <p:spPr>
          <a:xfrm>
            <a:off x="711643" y="1446139"/>
            <a:ext cx="11313780" cy="5719848"/>
          </a:xfrm>
        </p:spPr>
        <p:txBody>
          <a:bodyPr>
            <a:normAutofit/>
          </a:bodyPr>
          <a:lstStyle/>
          <a:p>
            <a:r>
              <a:rPr lang="en-AU"/>
              <a:t>What does  </a:t>
            </a:r>
            <a:r>
              <a:rPr lang="en-AU">
                <a:solidFill>
                  <a:srgbClr val="FF0000"/>
                </a:solidFill>
              </a:rPr>
              <a:t>Relationships with Information Sharing set to “N0” </a:t>
            </a:r>
            <a:r>
              <a:rPr lang="en-AU"/>
              <a:t>mean on the client file:</a:t>
            </a:r>
          </a:p>
          <a:p>
            <a:endParaRPr lang="en-AU"/>
          </a:p>
          <a:p>
            <a:endParaRPr lang="en-AU"/>
          </a:p>
          <a:p>
            <a:endParaRPr lang="en-AU"/>
          </a:p>
          <a:p>
            <a:pPr marL="0" indent="0">
              <a:buNone/>
            </a:pPr>
            <a:endParaRPr lang="en-AU"/>
          </a:p>
          <a:p>
            <a:r>
              <a:rPr lang="en-AU" sz="1800">
                <a:effectLst/>
                <a:latin typeface="Calibri" panose="020F0502020204030204" pitchFamily="34" charset="0"/>
                <a:ea typeface="Calibri" panose="020F0502020204030204" pitchFamily="34" charset="0"/>
              </a:rPr>
              <a:t>What that relationship Sharing set to No means is:</a:t>
            </a:r>
          </a:p>
          <a:p>
            <a:r>
              <a:rPr lang="en-AU" sz="1800">
                <a:effectLst/>
                <a:latin typeface="Calibri" panose="020F0502020204030204" pitchFamily="34" charset="0"/>
                <a:ea typeface="Calibri" panose="020F0502020204030204" pitchFamily="34" charset="0"/>
              </a:rPr>
              <a:t>This pop up means that there is relationship to this client who has information sharing set to no.</a:t>
            </a:r>
          </a:p>
          <a:p>
            <a:r>
              <a:rPr lang="en-AU" sz="1800">
                <a:effectLst/>
                <a:latin typeface="Calibri" panose="020F0502020204030204" pitchFamily="34" charset="0"/>
                <a:ea typeface="Calibri" panose="020F0502020204030204" pitchFamily="34" charset="0"/>
              </a:rPr>
              <a:t>Please review relationships before sharing information.</a:t>
            </a:r>
          </a:p>
          <a:p>
            <a:pPr marL="0" indent="0">
              <a:buNone/>
            </a:pPr>
            <a:endParaRPr lang="en-AU" sz="1500">
              <a:effectLst/>
              <a:highlight>
                <a:srgbClr val="00FF00"/>
              </a:highlight>
              <a:latin typeface="Calibri" panose="020F0502020204030204" pitchFamily="34" charset="0"/>
              <a:ea typeface="Calibri" panose="020F0502020204030204" pitchFamily="34" charset="0"/>
            </a:endParaRPr>
          </a:p>
          <a:p>
            <a:endParaRPr lang="en-AU" sz="1500">
              <a:effectLst/>
              <a:latin typeface="Calibri" panose="020F0502020204030204" pitchFamily="34" charset="0"/>
              <a:ea typeface="Calibri" panose="020F0502020204030204" pitchFamily="34" charset="0"/>
            </a:endParaRPr>
          </a:p>
          <a:p>
            <a:endParaRPr lang="en-AU"/>
          </a:p>
        </p:txBody>
      </p:sp>
      <p:sp>
        <p:nvSpPr>
          <p:cNvPr id="4" name="Rectangle 3">
            <a:extLst>
              <a:ext uri="{FF2B5EF4-FFF2-40B4-BE49-F238E27FC236}">
                <a16:creationId xmlns:a16="http://schemas.microsoft.com/office/drawing/2014/main" id="{4B248B1B-D7B4-8AA8-A247-BC332C53BBC9}"/>
              </a:ext>
            </a:extLst>
          </p:cNvPr>
          <p:cNvSpPr/>
          <p:nvPr/>
        </p:nvSpPr>
        <p:spPr>
          <a:xfrm>
            <a:off x="4630723" y="3215081"/>
            <a:ext cx="4353886" cy="201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 name="Group 12">
            <a:extLst>
              <a:ext uri="{FF2B5EF4-FFF2-40B4-BE49-F238E27FC236}">
                <a16:creationId xmlns:a16="http://schemas.microsoft.com/office/drawing/2014/main" id="{3C1B0CF1-171E-AD77-5FA9-B3E08069A85C}"/>
              </a:ext>
            </a:extLst>
          </p:cNvPr>
          <p:cNvGrpSpPr/>
          <p:nvPr/>
        </p:nvGrpSpPr>
        <p:grpSpPr>
          <a:xfrm>
            <a:off x="0" y="5974543"/>
            <a:ext cx="12192000" cy="988690"/>
            <a:chOff x="0" y="-96441"/>
            <a:chExt cx="24384000" cy="1977379"/>
          </a:xfrm>
        </p:grpSpPr>
        <p:grpSp>
          <p:nvGrpSpPr>
            <p:cNvPr id="7" name="Group 13">
              <a:extLst>
                <a:ext uri="{FF2B5EF4-FFF2-40B4-BE49-F238E27FC236}">
                  <a16:creationId xmlns:a16="http://schemas.microsoft.com/office/drawing/2014/main" id="{B5666B56-5E02-1B6D-FBE8-1D9D96D109A5}"/>
                </a:ext>
              </a:extLst>
            </p:cNvPr>
            <p:cNvGrpSpPr/>
            <p:nvPr/>
          </p:nvGrpSpPr>
          <p:grpSpPr>
            <a:xfrm>
              <a:off x="0" y="-96441"/>
              <a:ext cx="24384000" cy="1860360"/>
              <a:chOff x="0" y="-19050"/>
              <a:chExt cx="4816593" cy="367478"/>
            </a:xfrm>
          </p:grpSpPr>
          <p:sp>
            <p:nvSpPr>
              <p:cNvPr id="12" name="Freeform 14">
                <a:extLst>
                  <a:ext uri="{FF2B5EF4-FFF2-40B4-BE49-F238E27FC236}">
                    <a16:creationId xmlns:a16="http://schemas.microsoft.com/office/drawing/2014/main" id="{B1C56E0A-5037-D700-768B-349FD2A53462}"/>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3" name="TextBox 15">
                <a:extLst>
                  <a:ext uri="{FF2B5EF4-FFF2-40B4-BE49-F238E27FC236}">
                    <a16:creationId xmlns:a16="http://schemas.microsoft.com/office/drawing/2014/main" id="{007CCB32-9365-B43C-F1C1-D7BD82026953}"/>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8" name="Freeform 16">
              <a:extLst>
                <a:ext uri="{FF2B5EF4-FFF2-40B4-BE49-F238E27FC236}">
                  <a16:creationId xmlns:a16="http://schemas.microsoft.com/office/drawing/2014/main" id="{23A92568-A5DB-D4F0-0E91-100C2DBD77E2}"/>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2"/>
              <a:stretch>
                <a:fillRect/>
              </a:stretch>
            </a:blipFill>
          </p:spPr>
          <p:txBody>
            <a:bodyPr/>
            <a:lstStyle/>
            <a:p>
              <a:endParaRPr lang="en-AU" sz="1200"/>
            </a:p>
          </p:txBody>
        </p:sp>
        <p:sp>
          <p:nvSpPr>
            <p:cNvPr id="9" name="AutoShape 17">
              <a:extLst>
                <a:ext uri="{FF2B5EF4-FFF2-40B4-BE49-F238E27FC236}">
                  <a16:creationId xmlns:a16="http://schemas.microsoft.com/office/drawing/2014/main" id="{739DD6E8-45B3-2931-CBA0-249466F03A09}"/>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0" name="TextBox 18">
              <a:extLst>
                <a:ext uri="{FF2B5EF4-FFF2-40B4-BE49-F238E27FC236}">
                  <a16:creationId xmlns:a16="http://schemas.microsoft.com/office/drawing/2014/main" id="{E3F59B84-15FF-DE24-1F4F-51626D9C7A5B}"/>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1" name="TextBox 19">
              <a:extLst>
                <a:ext uri="{FF2B5EF4-FFF2-40B4-BE49-F238E27FC236}">
                  <a16:creationId xmlns:a16="http://schemas.microsoft.com/office/drawing/2014/main" id="{243D45BC-3786-3262-8E39-038DA7097C0B}"/>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pic>
        <p:nvPicPr>
          <p:cNvPr id="16" name="Picture 15">
            <a:extLst>
              <a:ext uri="{FF2B5EF4-FFF2-40B4-BE49-F238E27FC236}">
                <a16:creationId xmlns:a16="http://schemas.microsoft.com/office/drawing/2014/main" id="{3D48B7D4-C630-AD92-5E6F-3E2C4E788266}"/>
              </a:ext>
            </a:extLst>
          </p:cNvPr>
          <p:cNvPicPr>
            <a:picLocks noChangeAspect="1"/>
          </p:cNvPicPr>
          <p:nvPr/>
        </p:nvPicPr>
        <p:blipFill>
          <a:blip r:embed="rId3"/>
          <a:stretch>
            <a:fillRect/>
          </a:stretch>
        </p:blipFill>
        <p:spPr>
          <a:xfrm>
            <a:off x="2327607" y="2864386"/>
            <a:ext cx="7476983" cy="1120267"/>
          </a:xfrm>
          <a:prstGeom prst="rect">
            <a:avLst/>
          </a:prstGeom>
        </p:spPr>
      </p:pic>
    </p:spTree>
    <p:extLst>
      <p:ext uri="{BB962C8B-B14F-4D97-AF65-F5344CB8AC3E}">
        <p14:creationId xmlns:p14="http://schemas.microsoft.com/office/powerpoint/2010/main" val="2828453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41922-DEA8-FFE3-8C7A-817B492BCDF4}"/>
              </a:ext>
            </a:extLst>
          </p:cNvPr>
          <p:cNvSpPr>
            <a:spLocks noGrp="1"/>
          </p:cNvSpPr>
          <p:nvPr>
            <p:ph type="title"/>
          </p:nvPr>
        </p:nvSpPr>
        <p:spPr>
          <a:xfrm>
            <a:off x="99176" y="366601"/>
            <a:ext cx="12229724" cy="13208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solidFill>
                  <a:srgbClr val="00B050"/>
                </a:solidFill>
              </a:rPr>
              <a:t>Caregivers with Information Sharing set to ‘No’</a:t>
            </a:r>
          </a:p>
        </p:txBody>
      </p:sp>
      <p:sp>
        <p:nvSpPr>
          <p:cNvPr id="3" name="Content Placeholder 2">
            <a:extLst>
              <a:ext uri="{FF2B5EF4-FFF2-40B4-BE49-F238E27FC236}">
                <a16:creationId xmlns:a16="http://schemas.microsoft.com/office/drawing/2014/main" id="{16FD0D17-E431-7B73-2346-2902AA2D40C8}"/>
              </a:ext>
            </a:extLst>
          </p:cNvPr>
          <p:cNvSpPr>
            <a:spLocks noGrp="1"/>
          </p:cNvSpPr>
          <p:nvPr>
            <p:ph idx="1"/>
          </p:nvPr>
        </p:nvSpPr>
        <p:spPr>
          <a:xfrm>
            <a:off x="468230" y="1488613"/>
            <a:ext cx="11130392" cy="3880773"/>
          </a:xfrm>
        </p:spPr>
        <p:txBody>
          <a:bodyPr/>
          <a:lstStyle/>
          <a:p>
            <a:endParaRPr lang="en-AU"/>
          </a:p>
          <a:p>
            <a:r>
              <a:rPr lang="en-AU"/>
              <a:t>What do you do when a parent calls up and asks when is the next MCH appointment, but that parent has information sharing set to ‘No’? </a:t>
            </a:r>
          </a:p>
        </p:txBody>
      </p:sp>
      <p:pic>
        <p:nvPicPr>
          <p:cNvPr id="4" name="Content Placeholder 8">
            <a:extLst>
              <a:ext uri="{FF2B5EF4-FFF2-40B4-BE49-F238E27FC236}">
                <a16:creationId xmlns:a16="http://schemas.microsoft.com/office/drawing/2014/main" id="{E8ABA320-8E96-49B0-9F7B-4DC69C96C545}"/>
              </a:ext>
            </a:extLst>
          </p:cNvPr>
          <p:cNvPicPr>
            <a:picLocks noChangeAspect="1"/>
          </p:cNvPicPr>
          <p:nvPr/>
        </p:nvPicPr>
        <p:blipFill>
          <a:blip r:embed="rId2"/>
          <a:stretch>
            <a:fillRect/>
          </a:stretch>
        </p:blipFill>
        <p:spPr>
          <a:xfrm>
            <a:off x="1520296" y="3125312"/>
            <a:ext cx="8596312" cy="2519608"/>
          </a:xfrm>
          <a:prstGeom prst="rect">
            <a:avLst/>
          </a:prstGeom>
        </p:spPr>
      </p:pic>
      <p:grpSp>
        <p:nvGrpSpPr>
          <p:cNvPr id="5" name="Group 12">
            <a:extLst>
              <a:ext uri="{FF2B5EF4-FFF2-40B4-BE49-F238E27FC236}">
                <a16:creationId xmlns:a16="http://schemas.microsoft.com/office/drawing/2014/main" id="{E14DE72E-DBAF-923E-8243-276ADE029B31}"/>
              </a:ext>
            </a:extLst>
          </p:cNvPr>
          <p:cNvGrpSpPr/>
          <p:nvPr/>
        </p:nvGrpSpPr>
        <p:grpSpPr>
          <a:xfrm>
            <a:off x="0" y="5974543"/>
            <a:ext cx="12192000" cy="988690"/>
            <a:chOff x="0" y="-96441"/>
            <a:chExt cx="24384000" cy="1977379"/>
          </a:xfrm>
        </p:grpSpPr>
        <p:grpSp>
          <p:nvGrpSpPr>
            <p:cNvPr id="6" name="Group 13">
              <a:extLst>
                <a:ext uri="{FF2B5EF4-FFF2-40B4-BE49-F238E27FC236}">
                  <a16:creationId xmlns:a16="http://schemas.microsoft.com/office/drawing/2014/main" id="{3A0D3ED2-9C5D-5969-0DCB-3EFA327689D0}"/>
                </a:ext>
              </a:extLst>
            </p:cNvPr>
            <p:cNvGrpSpPr/>
            <p:nvPr/>
          </p:nvGrpSpPr>
          <p:grpSpPr>
            <a:xfrm>
              <a:off x="0" y="-96441"/>
              <a:ext cx="24384000" cy="1860360"/>
              <a:chOff x="0" y="-19050"/>
              <a:chExt cx="4816593" cy="367478"/>
            </a:xfrm>
          </p:grpSpPr>
          <p:sp>
            <p:nvSpPr>
              <p:cNvPr id="11" name="Freeform 14">
                <a:extLst>
                  <a:ext uri="{FF2B5EF4-FFF2-40B4-BE49-F238E27FC236}">
                    <a16:creationId xmlns:a16="http://schemas.microsoft.com/office/drawing/2014/main" id="{5625F9BB-3B00-ADC7-99AB-CCDF43F5D5A3}"/>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2" name="TextBox 15">
                <a:extLst>
                  <a:ext uri="{FF2B5EF4-FFF2-40B4-BE49-F238E27FC236}">
                    <a16:creationId xmlns:a16="http://schemas.microsoft.com/office/drawing/2014/main" id="{1EB32DC4-ADA6-5798-4DBB-54D18F3134A6}"/>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7" name="Freeform 16">
              <a:extLst>
                <a:ext uri="{FF2B5EF4-FFF2-40B4-BE49-F238E27FC236}">
                  <a16:creationId xmlns:a16="http://schemas.microsoft.com/office/drawing/2014/main" id="{CD067DC3-95A8-7988-6C37-BF907726401E}"/>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sz="1200"/>
            </a:p>
          </p:txBody>
        </p:sp>
        <p:sp>
          <p:nvSpPr>
            <p:cNvPr id="8" name="AutoShape 17">
              <a:extLst>
                <a:ext uri="{FF2B5EF4-FFF2-40B4-BE49-F238E27FC236}">
                  <a16:creationId xmlns:a16="http://schemas.microsoft.com/office/drawing/2014/main" id="{258E35E9-A67B-E8A0-CBC6-DA96353F1724}"/>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9" name="TextBox 18">
              <a:extLst>
                <a:ext uri="{FF2B5EF4-FFF2-40B4-BE49-F238E27FC236}">
                  <a16:creationId xmlns:a16="http://schemas.microsoft.com/office/drawing/2014/main" id="{3A9B4E2F-B64C-AB5D-1402-01AAE174DB80}"/>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0" name="TextBox 19">
              <a:extLst>
                <a:ext uri="{FF2B5EF4-FFF2-40B4-BE49-F238E27FC236}">
                  <a16:creationId xmlns:a16="http://schemas.microsoft.com/office/drawing/2014/main" id="{15BE8040-3283-0854-71D4-88C5908750A8}"/>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Tree>
    <p:extLst>
      <p:ext uri="{BB962C8B-B14F-4D97-AF65-F5344CB8AC3E}">
        <p14:creationId xmlns:p14="http://schemas.microsoft.com/office/powerpoint/2010/main" val="1047161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375C3-C7DC-8FF0-C9B5-C72E006F53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46FD6-974A-4DCF-236A-9402B5094D36}"/>
              </a:ext>
            </a:extLst>
          </p:cNvPr>
          <p:cNvSpPr>
            <a:spLocks noGrp="1"/>
          </p:cNvSpPr>
          <p:nvPr>
            <p:ph type="title"/>
          </p:nvPr>
        </p:nvSpPr>
        <p:spPr>
          <a:xfrm>
            <a:off x="912628" y="120576"/>
            <a:ext cx="10515600" cy="1325563"/>
          </a:xfrm>
        </p:spPr>
        <p:txBody>
          <a:bodyPr/>
          <a:lstStyle/>
          <a:p>
            <a:r>
              <a:rPr lang="en-US" b="1">
                <a:solidFill>
                  <a:srgbClr val="00B050"/>
                </a:solidFill>
              </a:rPr>
              <a:t>R</a:t>
            </a:r>
            <a:r>
              <a:rPr lang="en-AU" b="1">
                <a:solidFill>
                  <a:srgbClr val="00B050"/>
                </a:solidFill>
              </a:rPr>
              <a:t>elationships</a:t>
            </a:r>
          </a:p>
        </p:txBody>
      </p:sp>
      <p:sp>
        <p:nvSpPr>
          <p:cNvPr id="3" name="Content Placeholder 2">
            <a:extLst>
              <a:ext uri="{FF2B5EF4-FFF2-40B4-BE49-F238E27FC236}">
                <a16:creationId xmlns:a16="http://schemas.microsoft.com/office/drawing/2014/main" id="{5F8CDAB7-5E66-434B-EC84-F0CB2CAAFD39}"/>
              </a:ext>
            </a:extLst>
          </p:cNvPr>
          <p:cNvSpPr>
            <a:spLocks noGrp="1"/>
          </p:cNvSpPr>
          <p:nvPr>
            <p:ph idx="1"/>
          </p:nvPr>
        </p:nvSpPr>
        <p:spPr>
          <a:xfrm>
            <a:off x="378784" y="1446139"/>
            <a:ext cx="11979498" cy="5719848"/>
          </a:xfrm>
        </p:spPr>
        <p:txBody>
          <a:bodyPr>
            <a:normAutofit/>
          </a:bodyPr>
          <a:lstStyle/>
          <a:p>
            <a:pPr marL="0" indent="0">
              <a:buNone/>
            </a:pPr>
            <a:endParaRPr lang="en-AU" sz="1500">
              <a:effectLst/>
              <a:highlight>
                <a:srgbClr val="00FF00"/>
              </a:highlight>
              <a:latin typeface="Calibri" panose="020F0502020204030204" pitchFamily="34" charset="0"/>
              <a:ea typeface="Calibri" panose="020F0502020204030204" pitchFamily="34" charset="0"/>
            </a:endParaRPr>
          </a:p>
          <a:p>
            <a:endParaRPr lang="en-AU" sz="1500">
              <a:effectLst/>
              <a:latin typeface="Calibri" panose="020F0502020204030204" pitchFamily="34" charset="0"/>
              <a:ea typeface="Calibri" panose="020F0502020204030204" pitchFamily="34" charset="0"/>
            </a:endParaRPr>
          </a:p>
          <a:p>
            <a:endParaRPr lang="en-AU"/>
          </a:p>
        </p:txBody>
      </p:sp>
      <p:grpSp>
        <p:nvGrpSpPr>
          <p:cNvPr id="6" name="Group 12">
            <a:extLst>
              <a:ext uri="{FF2B5EF4-FFF2-40B4-BE49-F238E27FC236}">
                <a16:creationId xmlns:a16="http://schemas.microsoft.com/office/drawing/2014/main" id="{361B2053-674A-E829-A342-2203D6CC2C4D}"/>
              </a:ext>
            </a:extLst>
          </p:cNvPr>
          <p:cNvGrpSpPr/>
          <p:nvPr/>
        </p:nvGrpSpPr>
        <p:grpSpPr>
          <a:xfrm>
            <a:off x="0" y="5974543"/>
            <a:ext cx="12192000" cy="988690"/>
            <a:chOff x="0" y="-96441"/>
            <a:chExt cx="24384000" cy="1977379"/>
          </a:xfrm>
        </p:grpSpPr>
        <p:grpSp>
          <p:nvGrpSpPr>
            <p:cNvPr id="7" name="Group 13">
              <a:extLst>
                <a:ext uri="{FF2B5EF4-FFF2-40B4-BE49-F238E27FC236}">
                  <a16:creationId xmlns:a16="http://schemas.microsoft.com/office/drawing/2014/main" id="{0417FE26-C2E9-C04D-B89C-20ABE35C1586}"/>
                </a:ext>
              </a:extLst>
            </p:cNvPr>
            <p:cNvGrpSpPr/>
            <p:nvPr/>
          </p:nvGrpSpPr>
          <p:grpSpPr>
            <a:xfrm>
              <a:off x="0" y="-96441"/>
              <a:ext cx="24384000" cy="1860360"/>
              <a:chOff x="0" y="-19050"/>
              <a:chExt cx="4816593" cy="367478"/>
            </a:xfrm>
          </p:grpSpPr>
          <p:sp>
            <p:nvSpPr>
              <p:cNvPr id="12" name="Freeform 14">
                <a:extLst>
                  <a:ext uri="{FF2B5EF4-FFF2-40B4-BE49-F238E27FC236}">
                    <a16:creationId xmlns:a16="http://schemas.microsoft.com/office/drawing/2014/main" id="{7DEF8FF3-23A5-C04F-AD39-16CD875511FA}"/>
                  </a:ext>
                </a:extLst>
              </p:cNvPr>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sz="1200"/>
              </a:p>
            </p:txBody>
          </p:sp>
          <p:sp>
            <p:nvSpPr>
              <p:cNvPr id="13" name="TextBox 15">
                <a:extLst>
                  <a:ext uri="{FF2B5EF4-FFF2-40B4-BE49-F238E27FC236}">
                    <a16:creationId xmlns:a16="http://schemas.microsoft.com/office/drawing/2014/main" id="{A8D12EFF-C24A-91F6-2167-D146891E6ECD}"/>
                  </a:ext>
                </a:extLst>
              </p:cNvPr>
              <p:cNvSpPr txBox="1"/>
              <p:nvPr/>
            </p:nvSpPr>
            <p:spPr>
              <a:xfrm>
                <a:off x="0" y="-19050"/>
                <a:ext cx="4816593" cy="367478"/>
              </a:xfrm>
              <a:prstGeom prst="rect">
                <a:avLst/>
              </a:prstGeom>
            </p:spPr>
            <p:txBody>
              <a:bodyPr lIns="33867" tIns="33867" rIns="33867" bIns="33867" rtlCol="0" anchor="ctr"/>
              <a:lstStyle/>
              <a:p>
                <a:pPr algn="ctr">
                  <a:lnSpc>
                    <a:spcPts val="1646"/>
                  </a:lnSpc>
                </a:pPr>
                <a:endParaRPr sz="1200"/>
              </a:p>
            </p:txBody>
          </p:sp>
        </p:grpSp>
        <p:sp>
          <p:nvSpPr>
            <p:cNvPr id="8" name="Freeform 16">
              <a:extLst>
                <a:ext uri="{FF2B5EF4-FFF2-40B4-BE49-F238E27FC236}">
                  <a16:creationId xmlns:a16="http://schemas.microsoft.com/office/drawing/2014/main" id="{6DDFA5E4-C0DC-2698-1F8A-D0A5E5A7E9CD}"/>
                </a:ext>
              </a:extLst>
            </p:cNvPr>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2"/>
              <a:stretch>
                <a:fillRect/>
              </a:stretch>
            </a:blipFill>
          </p:spPr>
          <p:txBody>
            <a:bodyPr/>
            <a:lstStyle/>
            <a:p>
              <a:endParaRPr lang="en-AU" sz="1200"/>
            </a:p>
          </p:txBody>
        </p:sp>
        <p:sp>
          <p:nvSpPr>
            <p:cNvPr id="9" name="AutoShape 17">
              <a:extLst>
                <a:ext uri="{FF2B5EF4-FFF2-40B4-BE49-F238E27FC236}">
                  <a16:creationId xmlns:a16="http://schemas.microsoft.com/office/drawing/2014/main" id="{6211A00C-CB51-90D7-5E16-3B807097BA8E}"/>
                </a:ext>
              </a:extLst>
            </p:cNvPr>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sz="1200"/>
            </a:p>
          </p:txBody>
        </p:sp>
        <p:sp>
          <p:nvSpPr>
            <p:cNvPr id="10" name="TextBox 18">
              <a:extLst>
                <a:ext uri="{FF2B5EF4-FFF2-40B4-BE49-F238E27FC236}">
                  <a16:creationId xmlns:a16="http://schemas.microsoft.com/office/drawing/2014/main" id="{E53B8A81-649B-3247-AF9A-BC680292EC85}"/>
                </a:ext>
              </a:extLst>
            </p:cNvPr>
            <p:cNvSpPr txBox="1"/>
            <p:nvPr/>
          </p:nvSpPr>
          <p:spPr>
            <a:xfrm>
              <a:off x="757568" y="637696"/>
              <a:ext cx="357784" cy="381772"/>
            </a:xfrm>
            <a:prstGeom prst="rect">
              <a:avLst/>
            </a:prstGeom>
          </p:spPr>
          <p:txBody>
            <a:bodyPr lIns="0" tIns="0" rIns="0" bIns="0" rtlCol="0" anchor="t">
              <a:spAutoFit/>
            </a:bodyPr>
            <a:lstStyle/>
            <a:p>
              <a:pPr algn="ctr">
                <a:lnSpc>
                  <a:spcPts val="1646"/>
                </a:lnSpc>
                <a:spcBef>
                  <a:spcPct val="0"/>
                </a:spcBef>
              </a:pPr>
              <a:endParaRPr lang="en-US" sz="1266">
                <a:solidFill>
                  <a:srgbClr val="FFFFFF"/>
                </a:solidFill>
                <a:latin typeface="Arial"/>
                <a:ea typeface="Arial"/>
                <a:cs typeface="Arial"/>
                <a:sym typeface="Arial"/>
              </a:endParaRPr>
            </a:p>
          </p:txBody>
        </p:sp>
        <p:sp>
          <p:nvSpPr>
            <p:cNvPr id="11" name="TextBox 19">
              <a:extLst>
                <a:ext uri="{FF2B5EF4-FFF2-40B4-BE49-F238E27FC236}">
                  <a16:creationId xmlns:a16="http://schemas.microsoft.com/office/drawing/2014/main" id="{6FEAE86C-2ACC-A599-5927-FC1498B169F4}"/>
                </a:ext>
              </a:extLst>
            </p:cNvPr>
            <p:cNvSpPr txBox="1"/>
            <p:nvPr/>
          </p:nvSpPr>
          <p:spPr>
            <a:xfrm>
              <a:off x="2345912" y="637696"/>
              <a:ext cx="12968336" cy="379848"/>
            </a:xfrm>
            <a:prstGeom prst="rect">
              <a:avLst/>
            </a:prstGeom>
          </p:spPr>
          <p:txBody>
            <a:bodyPr lIns="0" tIns="0" rIns="0" bIns="0" rtlCol="0" anchor="t">
              <a:spAutoFit/>
            </a:bodyPr>
            <a:lstStyle/>
            <a:p>
              <a:pPr>
                <a:lnSpc>
                  <a:spcPts val="1646"/>
                </a:lnSpc>
                <a:spcBef>
                  <a:spcPct val="0"/>
                </a:spcBef>
              </a:pPr>
              <a:r>
                <a:rPr lang="en-US" sz="1233">
                  <a:solidFill>
                    <a:srgbClr val="FFFFFF"/>
                  </a:solidFill>
                  <a:latin typeface="Arial"/>
                  <a:ea typeface="Arial"/>
                  <a:cs typeface="Arial"/>
                </a:rPr>
                <a:t>CDIS User Group –  October 2025</a:t>
              </a:r>
            </a:p>
          </p:txBody>
        </p:sp>
      </p:grpSp>
      <p:sp>
        <p:nvSpPr>
          <p:cNvPr id="14" name="TextBox 13">
            <a:extLst>
              <a:ext uri="{FF2B5EF4-FFF2-40B4-BE49-F238E27FC236}">
                <a16:creationId xmlns:a16="http://schemas.microsoft.com/office/drawing/2014/main" id="{5067A5E8-9723-B996-99D3-F739147D1900}"/>
              </a:ext>
            </a:extLst>
          </p:cNvPr>
          <p:cNvSpPr txBox="1"/>
          <p:nvPr/>
        </p:nvSpPr>
        <p:spPr>
          <a:xfrm>
            <a:off x="545066" y="1938812"/>
            <a:ext cx="11005242" cy="3323987"/>
          </a:xfrm>
          <a:prstGeom prst="rect">
            <a:avLst/>
          </a:prstGeom>
          <a:noFill/>
        </p:spPr>
        <p:txBody>
          <a:bodyPr wrap="square" rtlCol="0">
            <a:spAutoFit/>
          </a:bodyPr>
          <a:lstStyle/>
          <a:p>
            <a:r>
              <a:rPr lang="en-AU" sz="2400"/>
              <a:t>Troubleshooting this scenario:</a:t>
            </a:r>
          </a:p>
          <a:p>
            <a:endParaRPr lang="en-AU" sz="2400"/>
          </a:p>
          <a:p>
            <a:endParaRPr lang="en-AU" sz="2400"/>
          </a:p>
          <a:p>
            <a:pPr marL="342900" indent="-342900">
              <a:buFont typeface="Arial" panose="020B0604020202020204" pitchFamily="34" charset="0"/>
              <a:buChar char="•"/>
            </a:pPr>
            <a:r>
              <a:rPr lang="en-AU" sz="2400"/>
              <a:t>Can I take your details and get back to you.</a:t>
            </a:r>
          </a:p>
          <a:p>
            <a:pPr marL="342900" indent="-342900">
              <a:buFont typeface="Arial" panose="020B0604020202020204" pitchFamily="34" charset="0"/>
              <a:buChar char="•"/>
            </a:pPr>
            <a:r>
              <a:rPr lang="en-AU" sz="2400"/>
              <a:t>If concerned ask for MCH Team Leader to read the notes to assess risk</a:t>
            </a:r>
          </a:p>
          <a:p>
            <a:pPr marL="342900" indent="-342900">
              <a:buFont typeface="Arial" panose="020B0604020202020204" pitchFamily="34" charset="0"/>
              <a:buChar char="•"/>
            </a:pPr>
            <a:r>
              <a:rPr lang="en-AU" sz="2400"/>
              <a:t>Offer to resend the invite to the PCG selected</a:t>
            </a:r>
          </a:p>
          <a:p>
            <a:pPr marL="342900" indent="-342900">
              <a:buFont typeface="Arial" panose="020B0604020202020204" pitchFamily="34" charset="0"/>
              <a:buChar char="•"/>
            </a:pPr>
            <a:r>
              <a:rPr lang="en-AU" sz="2400"/>
              <a:t>Ask parent on the phone to talk to person listed as PCG to call and discuss information sharing permissions.</a:t>
            </a:r>
          </a:p>
          <a:p>
            <a:endParaRPr lang="en-AU"/>
          </a:p>
        </p:txBody>
      </p:sp>
    </p:spTree>
    <p:extLst>
      <p:ext uri="{BB962C8B-B14F-4D97-AF65-F5344CB8AC3E}">
        <p14:creationId xmlns:p14="http://schemas.microsoft.com/office/powerpoint/2010/main" val="2175872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209C19F1B35A4D851C7AB95CE09F78" ma:contentTypeVersion="24" ma:contentTypeDescription="Create a new document." ma:contentTypeScope="" ma:versionID="98b9ddf87e0255a56d536becc8a3f7e5">
  <xsd:schema xmlns:xsd="http://www.w3.org/2001/XMLSchema" xmlns:xs="http://www.w3.org/2001/XMLSchema" xmlns:p="http://schemas.microsoft.com/office/2006/metadata/properties" xmlns:ns2="35a6475d-fdaf-4e44-ad26-67993a5eb8cb" xmlns:ns3="809e95fe-ce31-4ae8-bff2-815e252e6c7f" xmlns:ns4="5ce0f2b5-5be5-4508-bce9-d7011ece0659" targetNamespace="http://schemas.microsoft.com/office/2006/metadata/properties" ma:root="true" ma:fieldsID="35975c18ca0aa9fbcaccdbf621c3ff97" ns2:_="" ns3:_="" ns4:_="">
    <xsd:import namespace="35a6475d-fdaf-4e44-ad26-67993a5eb8cb"/>
    <xsd:import namespace="809e95fe-ce31-4ae8-bff2-815e252e6c7f"/>
    <xsd:import namespace="5ce0f2b5-5be5-4508-bce9-d7011ece065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Status" minOccurs="0"/>
                <xsd:element ref="ns2:MediaServiceLocation" minOccurs="0"/>
                <xsd:element ref="ns2:MediaLengthInSeconds" minOccurs="0"/>
                <xsd:element ref="ns2:lcf76f155ced4ddcb4097134ff3c332f" minOccurs="0"/>
                <xsd:element ref="ns4:TaxCatchAll" minOccurs="0"/>
                <xsd:element ref="ns2:FolderCategory" minOccurs="0"/>
                <xsd:element ref="ns2:_Flow_SignoffStatus" minOccurs="0"/>
                <xsd:element ref="ns2:StockReport"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a6475d-fdaf-4e44-ad26-67993a5eb8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Active" ma:description="Current project status" ma:format="Dropdown" ma:indexed="true" ma:internalName="Status">
      <xsd:simpleType>
        <xsd:restriction base="dms:Choice">
          <xsd:enumeration value="Proposed"/>
          <xsd:enumeration value="Active"/>
          <xsd:enumeration value="Completed"/>
          <xsd:enumeration value="Rejected"/>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e24e156-28e6-48ad-9c0f-4171595c9d94" ma:termSetId="09814cd3-568e-fe90-9814-8d621ff8fb84" ma:anchorId="fba54fb3-c3e1-fe81-a776-ca4b69148c4d" ma:open="true" ma:isKeyword="false">
      <xsd:complexType>
        <xsd:sequence>
          <xsd:element ref="pc:Terms" minOccurs="0" maxOccurs="1"/>
        </xsd:sequence>
      </xsd:complexType>
    </xsd:element>
    <xsd:element name="FolderCategory" ma:index="25" nillable="true" ma:displayName="Folder Category" ma:default="2 Program / Project" ma:format="Dropdown" ma:indexed="true" ma:internalName="FolderCategory">
      <xsd:simpleType>
        <xsd:union memberTypes="dms:Text">
          <xsd:simpleType>
            <xsd:restriction base="dms:Choice">
              <xsd:enumeration value="1 Admin / Governance"/>
              <xsd:enumeration value="2 Program / Project"/>
              <xsd:enumeration value="3 Other"/>
            </xsd:restriction>
          </xsd:simpleType>
        </xsd:union>
      </xsd:simpleType>
    </xsd:element>
    <xsd:element name="_Flow_SignoffStatus" ma:index="26" nillable="true" ma:displayName="Sign-off status" ma:internalName="Sign_x002d_off_x0020_status">
      <xsd:simpleType>
        <xsd:restriction base="dms:Text"/>
      </xsd:simpleType>
    </xsd:element>
    <xsd:element name="StockReport" ma:index="27" nillable="true" ma:displayName="Stock Report " ma:format="DateTime" ma:internalName="StockReport">
      <xsd:simpleType>
        <xsd:restriction base="dms:DateTime"/>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9e95fe-ce31-4ae8-bff2-815e252e6c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e0f2b5-5be5-4508-bce9-d7011ece065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99135944-3a38-469b-b29a-bb0dd89aa16f}" ma:internalName="TaxCatchAll" ma:showField="CatchAllData" ma:web="809e95fe-ce31-4ae8-bff2-815e252e6c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olderCategory xmlns="35a6475d-fdaf-4e44-ad26-67993a5eb8cb">2 Program / Project</FolderCategory>
    <Status xmlns="35a6475d-fdaf-4e44-ad26-67993a5eb8cb">Active</Status>
    <_Flow_SignoffStatus xmlns="35a6475d-fdaf-4e44-ad26-67993a5eb8cb" xsi:nil="true"/>
    <TaxCatchAll xmlns="5ce0f2b5-5be5-4508-bce9-d7011ece0659" xsi:nil="true"/>
    <lcf76f155ced4ddcb4097134ff3c332f xmlns="35a6475d-fdaf-4e44-ad26-67993a5eb8cb">
      <Terms xmlns="http://schemas.microsoft.com/office/infopath/2007/PartnerControls"/>
    </lcf76f155ced4ddcb4097134ff3c332f>
    <StockReport xmlns="35a6475d-fdaf-4e44-ad26-67993a5eb8cb" xsi:nil="true"/>
  </documentManagement>
</p:properties>
</file>

<file path=customXml/itemProps1.xml><?xml version="1.0" encoding="utf-8"?>
<ds:datastoreItem xmlns:ds="http://schemas.openxmlformats.org/officeDocument/2006/customXml" ds:itemID="{EA9E825C-EE0F-4EBD-B494-0F074BB3F3B5}">
  <ds:schemaRefs>
    <ds:schemaRef ds:uri="http://schemas.microsoft.com/sharepoint/v3/contenttype/forms"/>
  </ds:schemaRefs>
</ds:datastoreItem>
</file>

<file path=customXml/itemProps2.xml><?xml version="1.0" encoding="utf-8"?>
<ds:datastoreItem xmlns:ds="http://schemas.openxmlformats.org/officeDocument/2006/customXml" ds:itemID="{B0D3AB8C-3CC7-4396-8320-95CA74FDF006}">
  <ds:schemaRefs>
    <ds:schemaRef ds:uri="35a6475d-fdaf-4e44-ad26-67993a5eb8cb"/>
    <ds:schemaRef ds:uri="5ce0f2b5-5be5-4508-bce9-d7011ece0659"/>
    <ds:schemaRef ds:uri="809e95fe-ce31-4ae8-bff2-815e252e6c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4B41B6-90BE-4834-B1AA-74E4670D1F5E}">
  <ds:schemaRefs>
    <ds:schemaRef ds:uri="35a6475d-fdaf-4e44-ad26-67993a5eb8cb"/>
    <ds:schemaRef ds:uri="5ce0f2b5-5be5-4508-bce9-d7011ece065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15</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 </vt:lpstr>
      <vt:lpstr> </vt:lpstr>
      <vt:lpstr>PowerPoint Presentation</vt:lpstr>
      <vt:lpstr> </vt:lpstr>
      <vt:lpstr>PowerPoint Presentation</vt:lpstr>
      <vt:lpstr>PowerPoint Presentation</vt:lpstr>
      <vt:lpstr>Relationships</vt:lpstr>
      <vt:lpstr>Caregivers with Information Sharing set to ‘No’</vt:lpstr>
      <vt:lpstr>Relationships</vt:lpstr>
      <vt:lpstr>PowerPoint Presentation</vt:lpstr>
      <vt:lpstr>PowerPoint Presentation</vt:lpstr>
      <vt:lpstr>PowerPoint Presentation</vt:lpstr>
      <vt:lpstr>PowerPoint Presentation</vt:lpstr>
      <vt:lpstr>PowerPoint Presentation</vt:lpstr>
      <vt:lpstr>PowerPoint Presentation</vt:lpstr>
      <vt:lpstr>Information Sharing Resources</vt:lpstr>
      <vt:lpstr>Transfer of clients on CDIS</vt:lpstr>
      <vt:lpstr>Transfers when clients are enrolled in a program at previous LGA or ACCO. </vt:lpstr>
      <vt:lpstr>Recording Gender – practice note</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Melissa Ryan</dc:creator>
  <cp:revision>1</cp:revision>
  <dcterms:created xsi:type="dcterms:W3CDTF">2025-08-10T23:15:08Z</dcterms:created>
  <dcterms:modified xsi:type="dcterms:W3CDTF">2025-10-06T04:46:30Z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3e64453-338c-4f93-8a4d-0039a0a41f2a_Enabled">
    <vt:lpwstr>true</vt:lpwstr>
  </property>
  <property fmtid="{D5CDD505-2E9C-101B-9397-08002B2CF9AE}" pid="3" name="MSIP_Label_43e64453-338c-4f93-8a4d-0039a0a41f2a_SetDate">
    <vt:lpwstr>2025-10-06T03:01:33Z</vt:lpwstr>
  </property>
  <property fmtid="{D5CDD505-2E9C-101B-9397-08002B2CF9AE}" pid="4" name="MSIP_Label_43e64453-338c-4f93-8a4d-0039a0a41f2a_Method">
    <vt:lpwstr>Privileged</vt:lpwstr>
  </property>
  <property fmtid="{D5CDD505-2E9C-101B-9397-08002B2CF9AE}" pid="5" name="MSIP_Label_43e64453-338c-4f93-8a4d-0039a0a41f2a_Name">
    <vt:lpwstr>43e64453-338c-4f93-8a4d-0039a0a41f2a</vt:lpwstr>
  </property>
  <property fmtid="{D5CDD505-2E9C-101B-9397-08002B2CF9AE}" pid="6" name="MSIP_Label_43e64453-338c-4f93-8a4d-0039a0a41f2a_SiteId">
    <vt:lpwstr>c0e0601f-0fac-449c-9c88-a104c4eb9f28</vt:lpwstr>
  </property>
  <property fmtid="{D5CDD505-2E9C-101B-9397-08002B2CF9AE}" pid="7" name="MSIP_Label_43e64453-338c-4f93-8a4d-0039a0a41f2a_ActionId">
    <vt:lpwstr>c86583ed-86f7-4ad0-ad93-0bf823103afc</vt:lpwstr>
  </property>
  <property fmtid="{D5CDD505-2E9C-101B-9397-08002B2CF9AE}" pid="8" name="MSIP_Label_43e64453-338c-4f93-8a4d-0039a0a41f2a_ContentBits">
    <vt:lpwstr>2</vt:lpwstr>
  </property>
  <property fmtid="{D5CDD505-2E9C-101B-9397-08002B2CF9AE}" pid="9" name="MSIP_Label_43e64453-338c-4f93-8a4d-0039a0a41f2a_Tag">
    <vt:lpwstr>10, 0, 1, 1</vt:lpwstr>
  </property>
  <property fmtid="{D5CDD505-2E9C-101B-9397-08002B2CF9AE}" pid="10" name="ClassificationContentMarkingFooterLocations">
    <vt:lpwstr>Office Theme:8</vt:lpwstr>
  </property>
  <property fmtid="{D5CDD505-2E9C-101B-9397-08002B2CF9AE}" pid="11" name="ClassificationContentMarkingFooterText">
    <vt:lpwstr>OFFICIAL</vt:lpwstr>
  </property>
  <property fmtid="{D5CDD505-2E9C-101B-9397-08002B2CF9AE}" pid="12" name="ContentTypeId">
    <vt:lpwstr>0x0101002F209C19F1B35A4D851C7AB95CE09F78</vt:lpwstr>
  </property>
  <property fmtid="{D5CDD505-2E9C-101B-9397-08002B2CF9AE}" pid="13" name="MediaServiceImageTags">
    <vt:lpwstr/>
  </property>
</Properties>
</file>